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5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0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94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4" r:id="rId44"/>
    <p:sldId id="302" r:id="rId45"/>
    <p:sldId id="288" r:id="rId46"/>
    <p:sldId id="289" r:id="rId47"/>
    <p:sldId id="290" r:id="rId48"/>
    <p:sldId id="293" r:id="rId4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157888-9EB0-4500-A34B-1A0C876BD711}">
  <a:tblStyle styleId="{43157888-9EB0-4500-A34B-1A0C876BD71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5242A84B-898B-4A73-A22A-766F73B2E384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63"/>
    <p:restoredTop sz="94631"/>
  </p:normalViewPr>
  <p:slideViewPr>
    <p:cSldViewPr>
      <p:cViewPr>
        <p:scale>
          <a:sx n="50" d="100"/>
          <a:sy n="50" d="100"/>
        </p:scale>
        <p:origin x="144" y="1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3388" cy="45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3881437" y="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3388" cy="45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4BC4EB58-4098-5F41-BE5E-C757378C4D60}" type="slidenum">
              <a:rPr lang="en-US" altLang="en-US" sz="1400">
                <a:ea typeface="MS Gothic" charset="-128"/>
                <a:cs typeface="Arial Unicode MS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1400">
              <a:ea typeface="MS Gothic" charset="-128"/>
              <a:cs typeface="Arial Unicode MS" charset="0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21508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33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11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12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17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17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18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19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20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21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22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775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28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29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1412" y="695325"/>
            <a:ext cx="4568825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30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31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32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004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7856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804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6532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1869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813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4323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4810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44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44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45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Shape 462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46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47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1412" y="695325"/>
            <a:ext cx="4568825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1412" y="695325"/>
            <a:ext cx="4568825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1412" y="695325"/>
            <a:ext cx="4568825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7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8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9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9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21859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48200" y="3938587"/>
            <a:ext cx="4038599" cy="218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795463" y="1604962"/>
            <a:ext cx="7050086" cy="3567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0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795463" y="1604962"/>
            <a:ext cx="3448050" cy="3567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5395912" y="1604962"/>
            <a:ext cx="3449636" cy="3567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0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0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 rot="5400000">
            <a:off x="3536950" y="-136524"/>
            <a:ext cx="3567111" cy="7050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 rot="5400000">
            <a:off x="5518150" y="1811337"/>
            <a:ext cx="4951411" cy="1770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 rot="5400000">
            <a:off x="1900238" y="115887"/>
            <a:ext cx="4951411" cy="5160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795463" y="1604962"/>
            <a:ext cx="3448050" cy="3567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5395912" y="1604962"/>
            <a:ext cx="3449636" cy="3567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>
            <a:alpha val="0"/>
          </a:srgbClr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795463" y="1604962"/>
            <a:ext cx="7050086" cy="3567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CS35L – </a:t>
            </a:r>
            <a:r>
              <a:rPr lang="en-US" sz="4400" b="1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F16</a:t>
            </a:r>
            <a:endParaRPr lang="en-US"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Shape 190"/>
          <p:cNvGraphicFramePr/>
          <p:nvPr/>
        </p:nvGraphicFramePr>
        <p:xfrm>
          <a:off x="457200" y="1600200"/>
          <a:ext cx="8229600" cy="1112550"/>
        </p:xfrm>
        <a:graphic>
          <a:graphicData uri="http://schemas.openxmlformats.org/drawingml/2006/table">
            <a:tbl>
              <a:tblPr bandRow="1">
                <a:noFill/>
                <a:tableStyleId>{43157888-9EB0-4500-A34B-1A0C876BD711}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Slide set: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2.1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Slide topics: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Shell scripting, regex, streams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Assignment: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2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382000" cy="1020762"/>
          </a:xfrm>
        </p:spPr>
        <p:txBody>
          <a:bodyPr lIns="90000" tIns="46800" rIns="90000" bIns="46800"/>
          <a:lstStyle/>
          <a:p>
            <a:pPr algn="ct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i="0">
                <a:ea typeface="Arial Unicode MS" charset="0"/>
              </a:rPr>
              <a:t>Compiled vs. Interpreted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4040188" cy="639763"/>
          </a:xfrm>
        </p:spPr>
        <p:txBody>
          <a:bodyPr lIns="90000" tIns="46800" rIns="90000" bIns="46800"/>
          <a:lstStyle/>
          <a:p>
            <a:pPr marL="862013" lvl="1" eaLnBrk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75000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400">
                <a:ea typeface="Arial Unicode MS" charset="0"/>
              </a:rPr>
              <a:t>Compiled languages</a:t>
            </a:r>
          </a:p>
        </p:txBody>
      </p:sp>
      <p:sp>
        <p:nvSpPr>
          <p:cNvPr id="11268" name="Content Placeholder 1"/>
          <p:cNvSpPr>
            <a:spLocks noGrp="1"/>
          </p:cNvSpPr>
          <p:nvPr>
            <p:ph sz="half" idx="2"/>
          </p:nvPr>
        </p:nvSpPr>
        <p:spPr>
          <a:xfrm>
            <a:off x="228600" y="2133600"/>
            <a:ext cx="4724400" cy="3951288"/>
          </a:xfrm>
        </p:spPr>
        <p:txBody>
          <a:bodyPr/>
          <a:lstStyle/>
          <a:p>
            <a:pPr marL="862013" lvl="1" eaLnBrk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75000"/>
              <a:buFont typeface="Symbol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400">
                <a:ea typeface="Arial Unicode MS" charset="0"/>
              </a:rPr>
              <a:t>Programs are translated from their original source code into machine code that is executed by hardware</a:t>
            </a:r>
          </a:p>
          <a:p>
            <a:pPr marL="862013" lvl="1" eaLnBrk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75000"/>
              <a:buFont typeface="Symbol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400">
                <a:ea typeface="Arial Unicode MS" charset="0"/>
              </a:rPr>
              <a:t>Efficient and fast</a:t>
            </a:r>
          </a:p>
          <a:p>
            <a:pPr marL="862013" lvl="1" eaLnBrk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75000"/>
              <a:buFont typeface="Symbol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400">
                <a:ea typeface="Arial Unicode MS" charset="0"/>
              </a:rPr>
              <a:t>Require recompiling	</a:t>
            </a:r>
          </a:p>
          <a:p>
            <a:pPr marL="862013" lvl="1" eaLnBrk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75000"/>
              <a:buFont typeface="Symbol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400">
                <a:ea typeface="Arial Unicode MS" charset="0"/>
              </a:rPr>
              <a:t>Work at low level, dealing with bytes, integers, floating points, etc.</a:t>
            </a:r>
          </a:p>
          <a:p>
            <a:pPr marL="862013" lvl="1" eaLnBrk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75000"/>
              <a:buFont typeface="Symbol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400">
                <a:ea typeface="Arial Unicode MS" charset="0"/>
              </a:rPr>
              <a:t>Ex: C/C++ </a:t>
            </a:r>
          </a:p>
          <a:p>
            <a:pPr marL="862013" lvl="1" eaLnBrk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75000"/>
              <a:buFont typeface="Symbol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endParaRPr lang="en-US" altLang="en-US" sz="2400">
              <a:ea typeface="Arial Unicode MS" charset="0"/>
            </a:endParaRPr>
          </a:p>
          <a:p>
            <a:pPr marL="0" indent="0"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endParaRPr lang="en-US" altLang="en-US">
              <a:ea typeface="Arial Unicode MS" charset="0"/>
            </a:endParaRPr>
          </a:p>
        </p:txBody>
      </p:sp>
      <p:sp>
        <p:nvSpPr>
          <p:cNvPr id="20485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4648200" y="1295400"/>
            <a:ext cx="4041775" cy="639763"/>
          </a:xfrm>
        </p:spPr>
        <p:txBody>
          <a:bodyPr/>
          <a:lstStyle/>
          <a:p>
            <a:pPr algn="ctr"/>
            <a:r>
              <a:rPr lang="en-US" altLang="en-US">
                <a:ea typeface="Arial Unicode MS" charset="0"/>
              </a:rPr>
              <a:t>Interpreted languages </a:t>
            </a:r>
          </a:p>
        </p:txBody>
      </p:sp>
      <p:sp>
        <p:nvSpPr>
          <p:cNvPr id="11270" name="Content Placeholder 3"/>
          <p:cNvSpPr>
            <a:spLocks noGrp="1"/>
          </p:cNvSpPr>
          <p:nvPr>
            <p:ph sz="quarter" idx="4"/>
          </p:nvPr>
        </p:nvSpPr>
        <p:spPr>
          <a:xfrm>
            <a:off x="4648200" y="2057400"/>
            <a:ext cx="4346575" cy="3951288"/>
          </a:xfrm>
        </p:spPr>
        <p:txBody>
          <a:bodyPr/>
          <a:lstStyle/>
          <a:p>
            <a:pPr marL="862013" lvl="1" eaLnBrk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75000"/>
              <a:buFont typeface="Symbol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z="2400" dirty="0"/>
              <a:t>Interpreter program (the shell) reads commands, carries out actions </a:t>
            </a:r>
            <a:r>
              <a:rPr lang="en-US" sz="2400" dirty="0" smtClean="0"/>
              <a:t>commanded as it goes</a:t>
            </a:r>
          </a:p>
          <a:p>
            <a:pPr marL="862013" lvl="1" eaLnBrk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75000"/>
              <a:buFont typeface="Symbol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z="2400" dirty="0" smtClean="0"/>
              <a:t>Much slower execution</a:t>
            </a:r>
          </a:p>
          <a:p>
            <a:pPr marL="862013" lvl="1" eaLnBrk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75000"/>
              <a:buFont typeface="Symbol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z="2400" dirty="0"/>
              <a:t>Portable</a:t>
            </a:r>
          </a:p>
          <a:p>
            <a:pPr marL="862013" lvl="1" eaLnBrk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75000"/>
              <a:buFont typeface="Symbol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z="2400" dirty="0" smtClean="0"/>
              <a:t>High-level, easier to learn</a:t>
            </a:r>
            <a:endParaRPr lang="en-US" sz="2400" dirty="0"/>
          </a:p>
          <a:p>
            <a:pPr marL="576263" lvl="1" indent="0" eaLnBrk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75000"/>
              <a:buFont typeface="Times New Roman" pitchFamily="16" charset="0"/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endParaRPr lang="en-US" sz="2400" dirty="0" smtClean="0"/>
          </a:p>
          <a:p>
            <a:pPr marL="576263" lvl="1" indent="0" eaLnBrk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75000"/>
              <a:buFont typeface="Times New Roman" pitchFamily="16" charset="0"/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endParaRPr lang="en-US" sz="2400" dirty="0" smtClean="0"/>
          </a:p>
          <a:p>
            <a:pPr marL="862013" lvl="1" eaLnBrk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75000"/>
              <a:buFont typeface="Symbol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z="2400" dirty="0" smtClean="0"/>
              <a:t>Ex: </a:t>
            </a:r>
            <a:r>
              <a:rPr lang="en-US" sz="2400" dirty="0"/>
              <a:t>	</a:t>
            </a:r>
            <a:r>
              <a:rPr lang="en-US" sz="2400" dirty="0" smtClean="0"/>
              <a:t>PHP, Ruby, bash </a:t>
            </a:r>
          </a:p>
        </p:txBody>
      </p:sp>
    </p:spTree>
    <p:extLst>
      <p:ext uri="{BB962C8B-B14F-4D97-AF65-F5344CB8AC3E}">
        <p14:creationId xmlns:p14="http://schemas.microsoft.com/office/powerpoint/2010/main" val="48921318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Scripts: First Line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shell script file is just a file with shell commands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shell script is executed a new child “shell” process is spawned to run it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line is used to state which child “shell” to use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 /bin/sh </a:t>
            </a:r>
          </a:p>
          <a:p>
            <a:pPr marL="830263" marR="0" lvl="1" indent="-334963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 /bin/bash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0863" y="3962400"/>
            <a:ext cx="5567361" cy="16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3128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8674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lab directory for each lab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each lab: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old directory called “lab”	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new directory called “lab”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3 files in “lab” 					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lab.log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lab.txt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hw.txt									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324600" y="1752600"/>
            <a:ext cx="1981199" cy="31400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rm –rf lab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mkdir lab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touch lab/lab.log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touch lab/lab.txt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touch lab/hw.txt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3128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Execute shell scripts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touch script.sh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./script.sh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-bash: ./script.sh: Permission denied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ls –al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-rw-r--r--   1 </a:t>
            </a:r>
            <a:r>
              <a:rPr lang="en-US" sz="2000"/>
              <a:t>aishwary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csgrad     0 Apr  6 11:19 script.sh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chmod +x script.sh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./script.sh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lang="en-US"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Execution Tracing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Shell prints out each command as it is executed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Execution tracing within a script: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–x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 turn it on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+x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 turn it off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Output Using </a:t>
            </a:r>
            <a:r>
              <a:rPr lang="en-US" sz="4000" b="1" i="0" u="none" strike="noStrike" cap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4000" b="1" i="0" u="none" strike="noStrike" cap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writes arguments to stdout, can’t output escape characters (without –e)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$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“Hello\nworld”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Hello\nworld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$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–e “Hello\nworld”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Hello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world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output data with complex formatting, just like C printf()</a:t>
            </a:r>
          </a:p>
          <a:p>
            <a:pPr marL="342900" marR="0" lvl="0" indent="-3429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 "%.3e\n" 46553132.14562253</a:t>
            </a:r>
          </a:p>
          <a:p>
            <a:pPr marL="342900" marR="0" lvl="0" indent="-342900" algn="l" rtl="0">
              <a:lnSpc>
                <a:spcPct val="93000"/>
              </a:lnSpc>
              <a:spcBef>
                <a:spcPts val="20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4.655e+07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025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810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28625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Declared using =</a:t>
            </a:r>
          </a:p>
          <a:p>
            <a:pPr marL="828675" marR="0" lvl="1" indent="-33337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var=“hello”     #NO SPACES!!!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Referenced using $ </a:t>
            </a:r>
          </a:p>
          <a:p>
            <a:pPr marL="828675" marR="0" lvl="1" indent="-33337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$var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2362200" y="4038600"/>
            <a:ext cx="4883149" cy="12017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#!/bin/sh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message="HELLO WORLD!!!"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$message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457200" y="762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32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POSIX Built-in Shell Variables</a:t>
            </a:r>
          </a:p>
        </p:txBody>
      </p:sp>
      <p:graphicFrame>
        <p:nvGraphicFramePr>
          <p:cNvPr id="310" name="Shape 310"/>
          <p:cNvGraphicFramePr/>
          <p:nvPr/>
        </p:nvGraphicFramePr>
        <p:xfrm>
          <a:off x="685800" y="796925"/>
          <a:ext cx="8283575" cy="6075450"/>
        </p:xfrm>
        <a:graphic>
          <a:graphicData uri="http://schemas.openxmlformats.org/drawingml/2006/table">
            <a:tbl>
              <a:tblPr>
                <a:noFill/>
                <a:tableStyleId>{5242A84B-898B-4A73-A22A-766F73B2E384}</a:tableStyleId>
              </a:tblPr>
              <a:tblGrid>
                <a:gridCol w="973150"/>
                <a:gridCol w="7310425"/>
              </a:tblGrid>
              <a:tr h="176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Meaning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#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arguments given to current process.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@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Command-line arguments to current process. Inside double quotes, expands to individual arguments.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Command-line arguments to current process. Inside double quotes, expands to a single argument.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(hyphen)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Options given to shell on invocation.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?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Exit status of previous command.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 ID of shell process.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(zero)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name of the shell program.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!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 ID of last background command. Use this to save process ID numbers for later use with the </a:t>
                      </a:r>
                      <a:r>
                        <a:rPr lang="en-US" sz="800" b="0" i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command.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ENV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Used only by interactive shells upon invocation; the value of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$ENV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is parameter-expanded. The result should be a full pathname for a file to be read and executed at startup. This is an XSI requirement.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HOME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 (login) directory.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IFS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Internal field separator; i.e., the list of characters that act as word separators. Normally set to space, tab, and newline.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LANG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 name of current locale; overridden by the other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LC_*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variables.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LC_ALL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current locale; overrides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LANG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the other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LC_*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variables.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LC_COLLATE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current locale for character collation (sorting) purposes.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LC_CTYPE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current locale for character class determination during pattern matching.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LC_MESSAGES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current language for output messages.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LINENO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Line number in script or function of the line that just ran.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NLSPATH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location of message catalogs for messages in the language given by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$LC_MESSAGES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(XSI).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PATH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Search path for commands.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PPID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 ID of parent process.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PS1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Primary command prompt string. Default is "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".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PS2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Prompt string for line continuations. Default is "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&gt;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PS4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Prompt string for execution tracing with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set -x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Default is "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+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PWD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Current working directory.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1" name="Shape 311"/>
          <p:cNvSpPr/>
          <p:nvPr/>
        </p:nvSpPr>
        <p:spPr>
          <a:xfrm>
            <a:off x="685800" y="990600"/>
            <a:ext cx="3200399" cy="22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685800" y="1981200"/>
            <a:ext cx="2666999" cy="22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685800" y="3429000"/>
            <a:ext cx="6476999" cy="22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Exit: Return value</a:t>
            </a:r>
          </a:p>
        </p:txBody>
      </p:sp>
      <p:graphicFrame>
        <p:nvGraphicFramePr>
          <p:cNvPr id="321" name="Shape 321"/>
          <p:cNvGraphicFramePr/>
          <p:nvPr/>
        </p:nvGraphicFramePr>
        <p:xfrm>
          <a:off x="457200" y="1682750"/>
          <a:ext cx="8383600" cy="4297325"/>
        </p:xfrm>
        <a:graphic>
          <a:graphicData uri="http://schemas.openxmlformats.org/drawingml/2006/table">
            <a:tbl>
              <a:tblPr>
                <a:noFill/>
                <a:tableStyleId>{5242A84B-898B-4A73-A22A-766F73B2E384}</a:tableStyleId>
              </a:tblPr>
              <a:tblGrid>
                <a:gridCol w="857250"/>
                <a:gridCol w="7526350"/>
              </a:tblGrid>
              <a:tr h="773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Typical/Conventional Meaning 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 exited successfully.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0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Failure to execute command.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1-125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 exited unsuccessfully. The meanings of particular exit values are defined by each individual command.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126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 found, but file was not executable.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127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 not found.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128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 died due to receiving a signal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2" name="Shape 322"/>
          <p:cNvSpPr txBox="1"/>
          <p:nvPr/>
        </p:nvSpPr>
        <p:spPr>
          <a:xfrm>
            <a:off x="457200" y="1295400"/>
            <a:ext cx="7010400" cy="4635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exit status of last command that ran with $?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3128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Accessing 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153399" cy="51053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Positional parameters represent a shell script’s command-line arguments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historical reasons, enclose the number in braces if it’s greater than 9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 /bin/sh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#test script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first arg is $1 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#echo tenth arg is ${10} 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./test hello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first arg is hello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303212" y="133350"/>
            <a:ext cx="8574086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Locale  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09600" y="1400175"/>
            <a:ext cx="8077199" cy="60039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locale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741363" marR="0" lvl="1" indent="-284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parameters that define a user’s cultural preferences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Country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area-specific things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prints information about the </a:t>
            </a:r>
            <a:r>
              <a:rPr lang="en-US" sz="3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locale 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 to standard output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statements use the test command or [ ]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“man test” to see the expressions that can be done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2057400" y="3352800"/>
            <a:ext cx="4883149" cy="2679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#!/bin/bash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[ 5 –gt 1 ]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echo “5 greater than 1"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echo “not possible"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Quotes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kinds of quotes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quotes		' '</a:t>
            </a:r>
          </a:p>
          <a:p>
            <a:pPr marL="1230313" marR="0" lvl="2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expand at all, literal meaning</a:t>
            </a:r>
          </a:p>
          <a:p>
            <a:pPr marL="1687513" marR="0" lvl="3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temp=‘$hello$hello’ ; echo $temp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quotes		" "</a:t>
            </a:r>
          </a:p>
          <a:p>
            <a:pPr marL="1230313" marR="0" lvl="2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Almost like single quotes but expand backticks and $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Backticks				` ` or $()</a:t>
            </a:r>
          </a:p>
          <a:p>
            <a:pPr marL="1230313" marR="0" lvl="2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as shell commands</a:t>
            </a:r>
          </a:p>
          <a:p>
            <a:pPr marL="1687513" marR="0" lvl="3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temp=`ls` ; echo $temp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25000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Loops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loop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25000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“let” command is used to do arithmetic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loop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will refer to each word in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output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14400" y="1600200"/>
            <a:ext cx="4883149" cy="181768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#!/bin/sh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COUNT=6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[ $COUNT -gt 0 ]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echo “Value of count is: $COUNT”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let COUNT=COUNT-1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 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90600" y="4495800"/>
            <a:ext cx="3886200" cy="15716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#!/bin/sh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temp=`ls`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f in $temp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echo $f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 </a:t>
            </a:r>
          </a:p>
        </p:txBody>
      </p:sp>
      <p:sp>
        <p:nvSpPr>
          <p:cNvPr id="358" name="Shape 358"/>
          <p:cNvSpPr/>
          <p:nvPr/>
        </p:nvSpPr>
        <p:spPr>
          <a:xfrm>
            <a:off x="533400" y="1219200"/>
            <a:ext cx="6705599" cy="2819400"/>
          </a:xfrm>
          <a:prstGeom prst="rect">
            <a:avLst/>
          </a:prstGeom>
          <a:noFill/>
          <a:ln w="28575" cap="flat" cmpd="sng">
            <a:solidFill>
              <a:srgbClr val="2626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533400" y="4114800"/>
            <a:ext cx="5943599" cy="2590800"/>
          </a:xfrm>
          <a:prstGeom prst="rect">
            <a:avLst/>
          </a:prstGeom>
          <a:noFill/>
          <a:ln w="28575" cap="flat" cmpd="sng">
            <a:solidFill>
              <a:srgbClr val="2626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7600" y="3962400"/>
            <a:ext cx="4368799" cy="270668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Standard Streams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program has these 3 streams to interact with the world</a:t>
            </a:r>
          </a:p>
          <a:p>
            <a:pPr marL="742950" marR="0" lvl="1" indent="-285750" algn="l" rtl="0">
              <a:lnSpc>
                <a:spcPct val="93000"/>
              </a:lnSpc>
              <a:spcBef>
                <a:spcPts val="20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stdin (0): contains data going into a program</a:t>
            </a:r>
          </a:p>
          <a:p>
            <a:pPr marL="742950" marR="0" lvl="1" indent="-285750" algn="l" rtl="0">
              <a:lnSpc>
                <a:spcPct val="93000"/>
              </a:lnSpc>
              <a:spcBef>
                <a:spcPts val="17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stdout (1): where a program writes its output data</a:t>
            </a:r>
          </a:p>
          <a:p>
            <a:pPr marL="742950" marR="0" lvl="1" indent="-285750" algn="l" rtl="0">
              <a:lnSpc>
                <a:spcPct val="93000"/>
              </a:lnSpc>
              <a:spcBef>
                <a:spcPts val="17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stderr (2): where a program writes its error msgs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738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Redirection and Pipelines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57200" y="1447800"/>
            <a:ext cx="8229600" cy="50403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28625" marR="0" lvl="0" indent="-3270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redirects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to programs’s stdin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 &lt;file  </a:t>
            </a: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redirects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's stdout to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file2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cat &lt;file &gt;file2 </a:t>
            </a: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2&gt;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redirects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's stderr to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file2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cat &lt;file 2&gt;file2</a:t>
            </a: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&gt;&gt;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program’s stdout to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8625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program1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program2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assigns stdout of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program1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the stdin of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program2; text 'flows' through the pipeline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cat &lt;file | sort &gt;file2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 Expressions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Regular Expressions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Notation that lets you search for text with a particular pattern: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example: starts with the letter a, ends with three uppercase letters, etc.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25000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25000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25000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http://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regexpal.com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test your regex expressions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regex tutorial http://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www.icewarp.com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/support/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online_help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/203030104.htm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-1350962" y="-1443037"/>
            <a:ext cx="1889125" cy="2762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3-1. POSIX BRE and ERE metacharacters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Basic Concepts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Quantification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times of previous expression?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 quantifiers: ?(0 or 1), *(0 or more), +(1 or more)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subset of previous expression?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operator: ()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choices?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Operators: [] and |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Hello|World          [A B C]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Characters: ^ (beginning) and $ (end)</a:t>
            </a:r>
          </a:p>
        </p:txBody>
      </p:sp>
    </p:spTree>
    <p:extLst>
      <p:ext uri="{BB962C8B-B14F-4D97-AF65-F5344CB8AC3E}">
        <p14:creationId xmlns:p14="http://schemas.microsoft.com/office/powerpoint/2010/main" val="348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Regular expressions</a:t>
            </a:r>
          </a:p>
        </p:txBody>
      </p:sp>
      <p:graphicFrame>
        <p:nvGraphicFramePr>
          <p:cNvPr id="402" name="Shape 402"/>
          <p:cNvGraphicFramePr/>
          <p:nvPr/>
        </p:nvGraphicFramePr>
        <p:xfrm>
          <a:off x="457200" y="1524000"/>
          <a:ext cx="8105775" cy="5027625"/>
        </p:xfrm>
        <a:graphic>
          <a:graphicData uri="http://schemas.openxmlformats.org/drawingml/2006/table">
            <a:tbl>
              <a:tblPr>
                <a:noFill/>
                <a:tableStyleId>{5242A84B-898B-4A73-A22A-766F73B2E384}</a:tableStyleId>
              </a:tblPr>
              <a:tblGrid>
                <a:gridCol w="1314450"/>
                <a:gridCol w="857250"/>
                <a:gridCol w="5934075"/>
              </a:tblGrid>
              <a:tr h="64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BRE / 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Meaning in a pattern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Usually, turn off the special meaning of the following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character. Occasionally, enable a special meaning for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following character, such as for 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\)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4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any single character except NULL. Individual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programs may also disallow matching newline.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  <a:tr h="191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4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</a:t>
                      </a: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any number (or none) of the single character that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immediately precedes it. For EREs, the preceding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 can instead be a regular expression. For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example, since . (dot) means any character, </a:t>
                      </a:r>
                      <a:r>
                        <a:rPr lang="en-US" sz="2400" b="1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.*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means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"match any number of any character." For BREs, 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is not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special if it's the first character of a regular expression.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4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the following regular expression at the beginning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 the line or string. BRE: special only at the beginning of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regular expression. ERE: special everywhere.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Regular Expressions (cont’d)</a:t>
            </a:r>
          </a:p>
        </p:txBody>
      </p:sp>
      <p:graphicFrame>
        <p:nvGraphicFramePr>
          <p:cNvPr id="410" name="Shape 410"/>
          <p:cNvGraphicFramePr/>
          <p:nvPr/>
        </p:nvGraphicFramePr>
        <p:xfrm>
          <a:off x="457200" y="1600200"/>
          <a:ext cx="8231200" cy="4881550"/>
        </p:xfrm>
        <a:graphic>
          <a:graphicData uri="http://schemas.openxmlformats.org/drawingml/2006/table">
            <a:tbl>
              <a:tblPr>
                <a:noFill/>
                <a:tableStyleId>{5242A84B-898B-4A73-A22A-766F73B2E384}</a:tableStyleId>
              </a:tblPr>
              <a:tblGrid>
                <a:gridCol w="912825"/>
                <a:gridCol w="965200"/>
                <a:gridCol w="6353175"/>
              </a:tblGrid>
              <a:tr h="624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</a:t>
                      </a: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the preceding regular expression at the end of the line or string. BRE: special only at the end of a regular expression. ERE: special everywhere. </a:t>
                      </a:r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  <a:tr h="17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]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Termed a bracket expression, this matches any one of the enclosed characters. A hyphen (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indicates a range of consecutive characters. (Caution: ranges are locale-sensitive, and thus not portable.) A circumflex (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as the first character in the brackets reverses the sense: it matches any one character not in the list. A hyphen or close bracket (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]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as the first character is treated as a member of the list. All other metacharacters are treated as members of the list (i.e., literally). Bracket expressions may contain collating symbols, equivalence classes, and character classes (described shortly). </a:t>
                      </a:r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  <a:tr h="1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20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20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BRE </a:t>
                      </a:r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Termed an 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interval expression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this matches a range of occurrences of the single character that immediately precedes it. \{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\} matches exactly n occurrences, \{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,\} matches at least n occurrences, and \{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\} matches any number of occurrences between n and m. n and m must be between 0 and RE_DUP_MAX (minimum value: 255), inclusive. </a:t>
                      </a:r>
                    </a:p>
                  </a:txBody>
                  <a:tcPr marL="91450" marR="91450" marT="4572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 \)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BRE </a:t>
                      </a:r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Save the pattern enclosed between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\)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a special 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holding space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Up to nine subpatterns can be saved on a single pattern. The text matched by the subpatterns can be reused later in the same pattern, by the escape sequences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\1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\9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For example, </a:t>
                      </a: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\(ab\).*\1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matches two occurrences of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with any number of characters in between. </a:t>
                      </a:r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228600" y="220662"/>
            <a:ext cx="8650287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Environment Variables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685800" y="1295400"/>
            <a:ext cx="8077199" cy="501967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that can be accessed from any child process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ones: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path to user’s home directory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list of directories to search in for command to execute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value: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export VARIABLE=…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</a:p>
        </p:txBody>
      </p:sp>
      <p:graphicFrame>
        <p:nvGraphicFramePr>
          <p:cNvPr id="418" name="Shape 418"/>
          <p:cNvGraphicFramePr/>
          <p:nvPr/>
        </p:nvGraphicFramePr>
        <p:xfrm>
          <a:off x="457200" y="1600200"/>
          <a:ext cx="8491550" cy="5024500"/>
        </p:xfrm>
        <a:graphic>
          <a:graphicData uri="http://schemas.openxmlformats.org/drawingml/2006/table">
            <a:tbl>
              <a:tblPr>
                <a:noFill/>
                <a:tableStyleId>{5242A84B-898B-4A73-A22A-766F73B2E384}</a:tableStyleId>
              </a:tblPr>
              <a:tblGrid>
                <a:gridCol w="1479550"/>
                <a:gridCol w="7012000"/>
              </a:tblGrid>
              <a:tr h="56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Expression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Matches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anywhere on a line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at the beginning of a line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tolstoy$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at the end of a line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^tolstoy$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line containing exactly 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and nothing else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[Tt]olstoy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Either 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or 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anywhere on a line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tol.toy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three letters </a:t>
                      </a:r>
                      <a:r>
                        <a:rPr lang="en-US" sz="1800" b="0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 character, and the three letters 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toy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anywhere on a line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tol.*toy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three letters </a:t>
                      </a:r>
                      <a:r>
                        <a:rPr lang="en-US" sz="1800" b="0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 sequence of zero or more characters, and the three letters 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toy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anywhere on a line (e.g., </a:t>
                      </a:r>
                      <a:r>
                        <a:rPr lang="en-US" sz="1800" b="0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toltoy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800" b="0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800" b="0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tolWHOtoy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and so on)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Regular Expressions (cont’d)</a:t>
            </a:r>
          </a:p>
        </p:txBody>
      </p:sp>
      <p:graphicFrame>
        <p:nvGraphicFramePr>
          <p:cNvPr id="426" name="Shape 426"/>
          <p:cNvGraphicFramePr/>
          <p:nvPr/>
        </p:nvGraphicFramePr>
        <p:xfrm>
          <a:off x="457200" y="1600200"/>
          <a:ext cx="8231200" cy="4619675"/>
        </p:xfrm>
        <a:graphic>
          <a:graphicData uri="http://schemas.openxmlformats.org/drawingml/2006/table">
            <a:tbl>
              <a:tblPr>
                <a:noFill/>
                <a:tableStyleId>{5242A84B-898B-4A73-A22A-766F73B2E384}</a:tableStyleId>
              </a:tblPr>
              <a:tblGrid>
                <a:gridCol w="912825"/>
                <a:gridCol w="965200"/>
                <a:gridCol w="6353175"/>
              </a:tblGrid>
              <a:tr h="96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</a:t>
                      </a:r>
                      <a:r>
                        <a:rPr lang="en-US" sz="10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BRE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Replay the nth subpattern enclosed in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\)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into the pattern at this point. n is a number from 1 to 9, with 1 starting on the left.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{</a:t>
                      </a:r>
                      <a:r>
                        <a:rPr lang="en-US" sz="10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0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}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Just like the BRE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earlier, but without the backslashes in front of the braces.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+</a:t>
                      </a: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one or more instances of the preceding regular expression.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  <a:tr h="96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?</a:t>
                      </a: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zero or one instances of the preceding regular expression.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|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the regular expression specified before or after.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( )</a:t>
                      </a: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Apply a match to the enclosed group of regular expressions.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3128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Matching Multiple Characters with One Expression</a:t>
            </a:r>
          </a:p>
        </p:txBody>
      </p:sp>
      <p:graphicFrame>
        <p:nvGraphicFramePr>
          <p:cNvPr id="434" name="Shape 434"/>
          <p:cNvGraphicFramePr/>
          <p:nvPr/>
        </p:nvGraphicFramePr>
        <p:xfrm>
          <a:off x="457200" y="1600200"/>
          <a:ext cx="8231200" cy="4802200"/>
        </p:xfrm>
        <a:graphic>
          <a:graphicData uri="http://schemas.openxmlformats.org/drawingml/2006/table">
            <a:tbl>
              <a:tblPr>
                <a:noFill/>
                <a:tableStyleId>{5242A84B-898B-4A73-A22A-766F73B2E384}</a:tableStyleId>
              </a:tblPr>
              <a:tblGrid>
                <a:gridCol w="630250"/>
                <a:gridCol w="7600950"/>
              </a:tblGrid>
              <a:tr h="120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zero or more of the preceding character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16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Exactly n occurrences of the preceding regular expression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1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16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,\}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 least n occurrences of the preceding regular expression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12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2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Between n and m occurrences of the preceding regular expression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POSIX Bracket Expressions</a:t>
            </a:r>
          </a:p>
        </p:txBody>
      </p:sp>
      <p:graphicFrame>
        <p:nvGraphicFramePr>
          <p:cNvPr id="442" name="Shape 442"/>
          <p:cNvGraphicFramePr/>
          <p:nvPr/>
        </p:nvGraphicFramePr>
        <p:xfrm>
          <a:off x="457200" y="1600200"/>
          <a:ext cx="8231200" cy="4524450"/>
        </p:xfrm>
        <a:graphic>
          <a:graphicData uri="http://schemas.openxmlformats.org/drawingml/2006/table">
            <a:tbl>
              <a:tblPr>
                <a:noFill/>
                <a:tableStyleId>{5242A84B-898B-4A73-A22A-766F73B2E384}</a:tableStyleId>
              </a:tblPr>
              <a:tblGrid>
                <a:gridCol w="2057400"/>
                <a:gridCol w="2059000"/>
                <a:gridCol w="2057400"/>
                <a:gridCol w="2057400"/>
              </a:tblGrid>
              <a:tr h="6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Matching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Matching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[:alnum:]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Alphanumeric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[:lower:]</a:t>
                      </a: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Lowercase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[:alpha:]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Alphabetic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[:print:]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Printable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[:blank:]</a:t>
                      </a: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Space and tab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[:punct:]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Punctuation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[:cntrl:]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Control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[:space:]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Whitespace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[:digit:]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Numeric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[:upper:]</a:t>
                      </a: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Uppercase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[:graph:]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Nonspace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[:xdigit:]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Hexadecimal digits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Anchoring text matches</a:t>
            </a:r>
          </a:p>
        </p:txBody>
      </p:sp>
      <p:graphicFrame>
        <p:nvGraphicFramePr>
          <p:cNvPr id="450" name="Shape 450"/>
          <p:cNvGraphicFramePr/>
          <p:nvPr/>
        </p:nvGraphicFramePr>
        <p:xfrm>
          <a:off x="457200" y="1600200"/>
          <a:ext cx="8153400" cy="4526000"/>
        </p:xfrm>
        <a:graphic>
          <a:graphicData uri="http://schemas.openxmlformats.org/drawingml/2006/table">
            <a:tbl>
              <a:tblPr>
                <a:noFill/>
                <a:tableStyleId>{5242A84B-898B-4A73-A22A-766F73B2E384}</a:tableStyleId>
              </a:tblPr>
              <a:tblGrid>
                <a:gridCol w="1448875"/>
                <a:gridCol w="6704525"/>
              </a:tblGrid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Pattern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matched (in bold) / Reason match fails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ABC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Characters 4, 5, and 6, in the middle: 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abc</a:t>
                      </a: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ABC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defDEF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^ABC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is restricted to beginning of string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Characters 7, 8, and 9, in the middle: 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abcABC</a:t>
                      </a: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def$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is restricted to end of string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[[:upper:]]\{3\}</a:t>
                      </a: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Characters 4, 5, and 6, in the middle: 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abc</a:t>
                      </a: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ABC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defDEF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[[:upper:]]\{3\}$</a:t>
                      </a: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Characters 10, 11, and 12, at the end: 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abcDEFdef</a:t>
                      </a: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^[[:alpha:]]\{3\}</a:t>
                      </a: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Characters 1, 2, and 3, at the beginning: </a:t>
                      </a: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abc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ABCdefDEF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strings would match the regular expression: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aab?b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aabb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nbbb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endParaRPr lang="en-US" dirty="0" smtClean="0"/>
          </a:p>
          <a:p>
            <a:pPr lvl="1" indent="-285750">
              <a:buNone/>
            </a:pPr>
            <a:r>
              <a:rPr lang="en-US" dirty="0" smtClean="0">
                <a:solidFill>
                  <a:srgbClr val="00B050"/>
                </a:solidFill>
              </a:rPr>
              <a:t>Answer: </a:t>
            </a:r>
            <a:r>
              <a:rPr lang="en-US" dirty="0" err="1" smtClean="0">
                <a:solidFill>
                  <a:srgbClr val="00B050"/>
                </a:solidFill>
              </a:rPr>
              <a:t>aabb</a:t>
            </a:r>
            <a:endParaRPr lang="en-US" dirty="0" smtClean="0">
              <a:solidFill>
                <a:srgbClr val="00B050"/>
              </a:solidFill>
            </a:endParaRPr>
          </a:p>
          <a:p>
            <a:pPr lvl="1" indent="-285750">
              <a:buNone/>
            </a:pPr>
            <a:r>
              <a:rPr lang="en-US" dirty="0" smtClean="0">
                <a:solidFill>
                  <a:srgbClr val="00B050"/>
                </a:solidFill>
              </a:rPr>
              <a:t>		          </a:t>
            </a:r>
            <a:r>
              <a:rPr lang="en-US" dirty="0" err="1" smtClean="0">
                <a:solidFill>
                  <a:srgbClr val="00B050"/>
                </a:solidFill>
              </a:rPr>
              <a:t>aab</a:t>
            </a:r>
            <a:endParaRPr lang="en-US" dirty="0" smtClean="0">
              <a:solidFill>
                <a:srgbClr val="00B050"/>
              </a:solidFill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55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the words “favorite” and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favourite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”?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</a:t>
            </a:r>
            <a:r>
              <a:rPr lang="en-US" sz="2800" b="0" i="0" u="none" strike="noStrike" cap="none" dirty="0" err="1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favou?rite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60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the words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and “Google”?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“Go*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gle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one would match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“Google” and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Gooogle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but not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”?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Go+gle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45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any version of the word “Google” that has an even number of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o’s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“G(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oo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)+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gle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any version of the word “Google” that has fewer than 7 O’s?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“Go{0,6}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gle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334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line(s) would this regular expression match? “^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T.+e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$”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The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Te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Three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</a:p>
          <a:p>
            <a:pPr lvl="1" indent="-285750">
              <a:buNone/>
            </a:pPr>
            <a:r>
              <a:rPr lang="en-US" dirty="0" smtClean="0">
                <a:solidFill>
                  <a:srgbClr val="00B050"/>
                </a:solidFill>
              </a:rPr>
              <a:t>Answer: The, Three (ERE)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301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81000" y="220662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LC_* Environment Variables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81000" y="1287462"/>
            <a:ext cx="8534399" cy="5570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locale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gets its data from the LC_* environment variables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LC_TIME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Date and time formats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LC_NUMERIC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Non-monetary numeric formats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LC_COLLATE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Order for comparing and sorting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expression(s) would match the words “Ted”, “Ned” and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(T|N|S)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[T N S]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.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[L-U]?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*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85750">
              <a:buNone/>
            </a:pPr>
            <a:r>
              <a:rPr lang="en-US" dirty="0" smtClean="0">
                <a:solidFill>
                  <a:srgbClr val="00B050"/>
                </a:solidFill>
              </a:rPr>
              <a:t>Answer: A., B., C., </a:t>
            </a:r>
          </a:p>
          <a:p>
            <a:pPr lvl="1" indent="-285750">
              <a:buNone/>
            </a:pPr>
            <a:r>
              <a:rPr lang="en-US" dirty="0" smtClean="0">
                <a:solidFill>
                  <a:srgbClr val="00B050"/>
                </a:solidFill>
              </a:rPr>
              <a:t>			D., E. (ERE) 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87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all subdirectories within a directory?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–l | 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grep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“^d”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146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0363"/>
            <a:ext cx="5580062" cy="1244599"/>
          </a:xfrm>
        </p:spPr>
        <p:txBody>
          <a:bodyPr/>
          <a:lstStyle/>
          <a:p>
            <a:r>
              <a:rPr lang="en-US" b="1" dirty="0" err="1" smtClean="0"/>
              <a:t>Backreferencing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050086" cy="3567111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Refer to a match that was made earlier in the regex</a:t>
            </a:r>
          </a:p>
          <a:p>
            <a:r>
              <a:rPr lang="en-US" sz="2800" dirty="0" smtClean="0"/>
              <a:t>Ex1: Replace all words in &lt;&gt; in a file, with just words</a:t>
            </a:r>
          </a:p>
          <a:p>
            <a:endParaRPr lang="en-US" sz="2800" dirty="0"/>
          </a:p>
          <a:p>
            <a:pPr lvl="1"/>
            <a:r>
              <a:rPr lang="en-US" sz="2400" b="1" dirty="0" smtClean="0"/>
              <a:t>Answer: </a:t>
            </a:r>
            <a:r>
              <a:rPr lang="en-US" sz="2400" b="1" dirty="0" smtClean="0">
                <a:solidFill>
                  <a:srgbClr val="00B050"/>
                </a:solidFill>
              </a:rPr>
              <a:t>cat file.txt | </a:t>
            </a:r>
            <a:r>
              <a:rPr lang="en-US" sz="2400" b="1" dirty="0" err="1" smtClean="0">
                <a:solidFill>
                  <a:srgbClr val="00B050"/>
                </a:solidFill>
              </a:rPr>
              <a:t>sed</a:t>
            </a:r>
            <a:r>
              <a:rPr lang="en-US" sz="2400" b="1" dirty="0" smtClean="0">
                <a:solidFill>
                  <a:srgbClr val="00B050"/>
                </a:solidFill>
              </a:rPr>
              <a:t> 's/&lt;\(.*\)&gt;/\1/g'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Ex2: Find all lines in a file that start and end with the same word</a:t>
            </a:r>
          </a:p>
          <a:p>
            <a:endParaRPr lang="en-US" sz="2800" dirty="0"/>
          </a:p>
          <a:p>
            <a:pPr lvl="1"/>
            <a:r>
              <a:rPr lang="en-US" sz="2400" b="1" dirty="0" smtClean="0"/>
              <a:t>Answer: </a:t>
            </a:r>
            <a:r>
              <a:rPr lang="pl-PL" sz="2400" b="1" dirty="0">
                <a:solidFill>
                  <a:srgbClr val="00B050"/>
                </a:solidFill>
              </a:rPr>
              <a:t>cat test2 | grep "^\([A-Za-z]\+\).*\1</a:t>
            </a:r>
            <a:r>
              <a:rPr lang="pl-PL" sz="2400" b="1" dirty="0" smtClean="0">
                <a:solidFill>
                  <a:srgbClr val="00B050"/>
                </a:solidFill>
              </a:rPr>
              <a:t>$"</a:t>
            </a:r>
            <a:endParaRPr lang="pl-PL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8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Matches 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“To be or not to be” | grep “.*be$”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“To be or not to be”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–e “To be or\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nnot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be” | grep “T.*e$”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Nothing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Reasons:</a:t>
            </a:r>
          </a:p>
          <a:p>
            <a:pPr marL="971550" marR="0" lvl="1" indent="-5143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AutoNum type="arabicPeriod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Neither “To be or” nor “not to be” match the regular expression</a:t>
            </a:r>
          </a:p>
          <a:p>
            <a:pPr marL="971550" marR="0" lvl="1" indent="-514350" algn="l" rtl="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AutoNum type="arabicPeriod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‘.’ character often matches any single character except newline character  </a:t>
            </a:r>
          </a:p>
        </p:txBody>
      </p:sp>
    </p:spTree>
    <p:extLst>
      <p:ext uri="{BB962C8B-B14F-4D97-AF65-F5344CB8AC3E}">
        <p14:creationId xmlns:p14="http://schemas.microsoft.com/office/powerpoint/2010/main" val="7958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Searching for Text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446087" y="143827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28625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grep: Uses basic regular expressions (BRE)</a:t>
            </a:r>
          </a:p>
          <a:p>
            <a: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“meta-characters ?, +, {, |, (, and ) lose their special meaning; instead use the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backslashed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versions” –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`man grep`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193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egrep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 grep -E): Uses extended regular expressions (ERE) – no backslashes needed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fgrep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 grep -F): Matches fixed strings instead of regular expressions.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Simple grep</a:t>
            </a:r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who 						</a:t>
            </a:r>
            <a:r>
              <a:rPr lang="en-US" sz="16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Who is logged on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 tty1 Feb 26 10:53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 pts/0 Feb 29 10:59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 pts/1 Feb 29 10:59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 pts/2 Feb 29 11:00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 pts/3 Feb 29 11:00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 pts/4 Feb 29 11:00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austen pts/5 Feb 29 15:39 (mansfield-park.example.com)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austen pts/6 Feb 29 15:39 (mansfield-park.example.com)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who | grep -F austen 		</a:t>
            </a:r>
            <a:r>
              <a:rPr lang="en-US" sz="16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is austen logged on?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austen pts/5 Feb 29 15:39 (mansfield-park.example.com)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austen pts/6 Feb 29 15:39 (mansfield-park.example.com)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sed</a:t>
            </a:r>
          </a:p>
        </p:txBody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you can extract, but what if you want to replace parts of text?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sed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's/</a:t>
            </a:r>
            <a:r>
              <a:rPr lang="en-US" sz="3200" b="1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regExpr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200" b="1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replText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/[g]'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the first directory in PATH</a:t>
            </a:r>
          </a:p>
          <a:p>
            <a:pPr marL="1230313" marR="0" lvl="2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$PATH |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's/:.*//'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Remove everything after and including the first colon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Useful Text Processing Tools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wc:  outputs a one-line report of lines, words, and bytes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head: extract top of files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tail: extracts bottom of files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tr: translate or delete characters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grep: print lines matching a pattern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sort: sort lines of text files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sed: filtering and transforming text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381000" y="220662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Locale Settings Can Affect Program Behavior!!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33400" y="2057400"/>
            <a:ext cx="8077199" cy="41576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sort order for the 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 depends: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LC_COLLATE=‘C’: sorting is in ASCII order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LC_COLLATE=‘en_US’: sorting is case insensitive except when the two strings are otherwise equal and one has an uppercase letter earlier than the other.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locales have other sort orders!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381000" y="220662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'C' Locale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33400" y="1524000"/>
            <a:ext cx="8153399" cy="304958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default locale</a:t>
            </a: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environment of “least surprise”</a:t>
            </a: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Behaves like Unix systems before locales</a:t>
            </a: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81000" y="220662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4000" b="1" i="0" u="none" strike="noStrike" cap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comm</a:t>
            </a: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4000" b="1" i="0" u="none" strike="noStrike" cap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762000" y="1447800"/>
            <a:ext cx="8077199" cy="44942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sorts </a:t>
            </a: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lines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files</a:t>
            </a:r>
          </a:p>
          <a:p>
            <a:pPr marL="10858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sort [OPTION]…[FILE]…</a:t>
            </a:r>
          </a:p>
          <a:p>
            <a:pPr marL="10858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order depends on locale </a:t>
            </a:r>
          </a:p>
          <a:p>
            <a:pPr marL="10858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locale: ASCII sorting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compare two </a:t>
            </a: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files </a:t>
            </a: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by line</a:t>
            </a:r>
          </a:p>
          <a:p>
            <a:pPr marL="10858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comm [OPTION]…FILE1 FILE2</a:t>
            </a:r>
          </a:p>
          <a:p>
            <a:pPr marL="10858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depends on locale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translate </a:t>
            </a: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delete characters</a:t>
            </a:r>
          </a:p>
          <a:p>
            <a:pPr marL="10858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tr [OPTION]…SET1 [SET2]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Shell Scripting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Shell and OS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28625" marR="0" lvl="0" indent="-3270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shell is a user interface to the OS</a:t>
            </a:r>
          </a:p>
          <a:p>
            <a:pPr marL="428625" marR="0" lvl="0" indent="-3270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Accepts commands as text, interprets them, uses OS API to carry out what the user wants – open files, start programs...</a:t>
            </a:r>
          </a:p>
          <a:p>
            <a:pPr marL="428625" marR="0" lvl="0" indent="-3270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8625" marR="0" lvl="0" indent="-3270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shells</a:t>
            </a:r>
          </a:p>
          <a:p>
            <a:pPr marL="1724025" marR="0" lvl="1" indent="-5810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bash, sh, csh, ksh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2782</Words>
  <Application>Microsoft Macintosh PowerPoint</Application>
  <PresentationFormat>On-screen Show (4:3)</PresentationFormat>
  <Paragraphs>572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Noto Sans Symbols</vt:lpstr>
      <vt:lpstr>Calibri</vt:lpstr>
      <vt:lpstr>Courier New</vt:lpstr>
      <vt:lpstr>MS Gothic</vt:lpstr>
      <vt:lpstr>Times New Roman</vt:lpstr>
      <vt:lpstr>Arial Unicode MS</vt:lpstr>
      <vt:lpstr>Arimo</vt:lpstr>
      <vt:lpstr>Symbol</vt:lpstr>
      <vt:lpstr>1_Office Theme</vt:lpstr>
      <vt:lpstr>Office Theme</vt:lpstr>
      <vt:lpstr>CS35L – F16</vt:lpstr>
      <vt:lpstr>PowerPoint Presentation</vt:lpstr>
      <vt:lpstr>PowerPoint Presentation</vt:lpstr>
      <vt:lpstr>LC_* Environment Variables</vt:lpstr>
      <vt:lpstr>PowerPoint Presentation</vt:lpstr>
      <vt:lpstr>PowerPoint Presentation</vt:lpstr>
      <vt:lpstr>sort, comm, and tr</vt:lpstr>
      <vt:lpstr>Shell Scripting</vt:lpstr>
      <vt:lpstr>PowerPoint Presentation</vt:lpstr>
      <vt:lpstr>Compiled vs. Interpreted</vt:lpstr>
      <vt:lpstr>Scripts: First Line</vt:lpstr>
      <vt:lpstr>Example</vt:lpstr>
      <vt:lpstr>Execute shell scripts</vt:lpstr>
      <vt:lpstr>Simple Execution Tracing</vt:lpstr>
      <vt:lpstr>Output Using echo or printf</vt:lpstr>
      <vt:lpstr>PowerPoint Presentation</vt:lpstr>
      <vt:lpstr>PowerPoint Presentation</vt:lpstr>
      <vt:lpstr>Exit: Return value</vt:lpstr>
      <vt:lpstr>Accessing Arguments</vt:lpstr>
      <vt:lpstr>if Statements</vt:lpstr>
      <vt:lpstr>Quotes</vt:lpstr>
      <vt:lpstr>Loops</vt:lpstr>
      <vt:lpstr>Standard Streams</vt:lpstr>
      <vt:lpstr>PowerPoint Presentation</vt:lpstr>
      <vt:lpstr>Regular Expressions</vt:lpstr>
      <vt:lpstr>Regular Expressions</vt:lpstr>
      <vt:lpstr>4 Basic Concepts</vt:lpstr>
      <vt:lpstr>Regular expressions</vt:lpstr>
      <vt:lpstr>Regular Expressions (cont’d)</vt:lpstr>
      <vt:lpstr>Examples</vt:lpstr>
      <vt:lpstr>Regular Expressions (cont’d)</vt:lpstr>
      <vt:lpstr>Matching Multiple Characters with One Expression</vt:lpstr>
      <vt:lpstr>POSIX Bracket Expressions</vt:lpstr>
      <vt:lpstr>Anchoring text matches</vt:lpstr>
      <vt:lpstr>RegEx Exercises</vt:lpstr>
      <vt:lpstr>RegEx Exercises</vt:lpstr>
      <vt:lpstr>RegEx Exercises</vt:lpstr>
      <vt:lpstr>RegEx Exercises</vt:lpstr>
      <vt:lpstr>RegEx Exercises</vt:lpstr>
      <vt:lpstr>RegEx Exercises</vt:lpstr>
      <vt:lpstr>RegEx Exercises</vt:lpstr>
      <vt:lpstr>Backreferencing</vt:lpstr>
      <vt:lpstr>grep Matches Lines!</vt:lpstr>
      <vt:lpstr>PowerPoint Presentation</vt:lpstr>
      <vt:lpstr>Simple grep</vt:lpstr>
      <vt:lpstr>sed</vt:lpstr>
      <vt:lpstr>Useful Text Processing Tools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S16</dc:title>
  <cp:lastModifiedBy>Katrina Wijaya</cp:lastModifiedBy>
  <cp:revision>8</cp:revision>
  <dcterms:modified xsi:type="dcterms:W3CDTF">2016-12-03T11:08:15Z</dcterms:modified>
</cp:coreProperties>
</file>