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3E8D3-9702-44B5-AAF7-AD381A45C650}">
  <a:tblStyle styleId="{16B3E8D3-9702-44B5-AAF7-AD381A45C6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4"/>
    <p:restoredTop sz="94703"/>
  </p:normalViewPr>
  <p:slideViewPr>
    <p:cSldViewPr>
      <p:cViewPr varScale="1">
        <p:scale>
          <a:sx n="128" d="100"/>
          <a:sy n="128" d="100"/>
        </p:scale>
        <p:origin x="1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cc.gnu.org/onlinedocs/gcc/Link-Optio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88018" y="1316720"/>
            <a:ext cx="3967965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Shape 85"/>
          <p:cNvGraphicFramePr/>
          <p:nvPr/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{16B3E8D3-9702-44B5-AAF7-AD381A45C650}</a:tableStyleId>
              </a:tblPr>
              <a:tblGrid>
                <a:gridCol w="3083500"/>
                <a:gridCol w="3083500"/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8</a:t>
                      </a:r>
                      <a:r>
                        <a:rPr lang="en-US" sz="1400" dirty="0" smtClean="0"/>
                        <a:t>.1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Dynamic linking</a:t>
                      </a:r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8</a:t>
                      </a:r>
                    </a:p>
                  </a:txBody>
                  <a:tcPr marL="68525" marR="68525" marT="34250" marB="342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dynamic linking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is typically smaller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library is changed, the code that references it does not usually need to be recompiled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accesses the .so at run time; therefore, multiple programs can access the same .so at the same time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footprint amortized across all programs using the same .so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67" name="Shape 167"/>
          <p:cNvSpPr/>
          <p:nvPr/>
        </p:nvSpPr>
        <p:spPr>
          <a:xfrm>
            <a:off x="685800" y="28194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0" name="Shape 170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5334000" y="1752600"/>
            <a:ext cx="1447800" cy="21335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3" name="Shape 173"/>
          <p:cNvSpPr/>
          <p:nvPr/>
        </p:nvSpPr>
        <p:spPr>
          <a:xfrm>
            <a:off x="5638800" y="28956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600200" y="2209800"/>
            <a:ext cx="838199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1600200" y="2895599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7" name="Shape 177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600200" y="4800600"/>
            <a:ext cx="762000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rot="10800000" flipH="1">
            <a:off x="1600200" y="5333999"/>
            <a:ext cx="685799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8800" y="5334000"/>
            <a:ext cx="914400" cy="304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7467600" y="5715000"/>
            <a:ext cx="1143000" cy="838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6476999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114800" y="5257800"/>
            <a:ext cx="12191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7391400" y="3657600"/>
            <a:ext cx="128904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6781800" y="3505200"/>
            <a:ext cx="609599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781800" y="4038600"/>
            <a:ext cx="609599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" name="Shape 167"/>
          <p:cNvSpPr/>
          <p:nvPr/>
        </p:nvSpPr>
        <p:spPr>
          <a:xfrm>
            <a:off x="685800" y="54102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dynamic linking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hit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load shared objects (at least once)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resolve addresses (once or every time)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Remember back to the system call assignment…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we have the library, but it is the wrong version?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Flags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fPIC</a:t>
            </a:r>
            <a:r>
              <a:rPr lang="en-US" sz="2400" dirty="0"/>
              <a:t>: Compiler directive to output position independent code, a characteristic required by shared libraries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 smtClean="0">
                <a:latin typeface="Courier New"/>
                <a:cs typeface="Courier New"/>
              </a:rPr>
              <a:t>l</a:t>
            </a:r>
            <a:r>
              <a:rPr lang="en-US" sz="2400" i="1" dirty="0" err="1" smtClean="0">
                <a:latin typeface="Courier New"/>
                <a:cs typeface="Courier New"/>
              </a:rPr>
              <a:t>library</a:t>
            </a:r>
            <a:r>
              <a:rPr lang="en-US" sz="2400" dirty="0" smtClean="0"/>
              <a:t>: </a:t>
            </a:r>
            <a:r>
              <a:rPr lang="en-US" sz="2400" dirty="0"/>
              <a:t>Link with "</a:t>
            </a:r>
            <a:r>
              <a:rPr lang="en-US" sz="2400" dirty="0" err="1" smtClean="0">
                <a:latin typeface="Courier New"/>
                <a:cs typeface="Courier New"/>
              </a:rPr>
              <a:t>lib</a:t>
            </a:r>
            <a:r>
              <a:rPr lang="en-US" sz="2400" i="1" dirty="0" err="1" smtClean="0">
                <a:latin typeface="Courier New"/>
                <a:cs typeface="Courier New"/>
              </a:rPr>
              <a:t>library</a:t>
            </a:r>
            <a:r>
              <a:rPr lang="en-US" sz="2400" dirty="0" err="1" smtClean="0">
                <a:latin typeface="Courier New"/>
                <a:cs typeface="Courier New"/>
              </a:rPr>
              <a:t>.a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000" dirty="0" smtClean="0"/>
              <a:t>Without </a:t>
            </a:r>
            <a:r>
              <a:rPr lang="en-US" sz="2000" dirty="0">
                <a:latin typeface="Courier New"/>
                <a:cs typeface="Courier New"/>
              </a:rPr>
              <a:t>-L </a:t>
            </a:r>
            <a:r>
              <a:rPr lang="en-US" sz="2000" dirty="0"/>
              <a:t>to directly specify the path</a:t>
            </a:r>
            <a:r>
              <a:rPr lang="en-US" sz="2000" dirty="0">
                <a:latin typeface="Courier New"/>
                <a:cs typeface="Courier New"/>
              </a:rPr>
              <a:t>, /</a:t>
            </a:r>
            <a:r>
              <a:rPr lang="en-US" sz="2000" dirty="0" err="1">
                <a:latin typeface="Courier New"/>
                <a:cs typeface="Courier New"/>
              </a:rPr>
              <a:t>usr</a:t>
            </a:r>
            <a:r>
              <a:rPr lang="en-US" sz="2000" dirty="0">
                <a:latin typeface="Courier New"/>
                <a:cs typeface="Courier New"/>
              </a:rPr>
              <a:t>/lib </a:t>
            </a:r>
            <a:r>
              <a:rPr lang="en-US" sz="2000" dirty="0"/>
              <a:t>is used</a:t>
            </a:r>
            <a:r>
              <a:rPr lang="en-US" sz="2000" dirty="0" smtClean="0"/>
              <a:t>.</a:t>
            </a:r>
          </a:p>
          <a:p>
            <a:r>
              <a:rPr lang="en-US" sz="2400" dirty="0">
                <a:latin typeface="Courier New"/>
                <a:cs typeface="Courier New"/>
              </a:rPr>
              <a:t>-L</a:t>
            </a:r>
            <a:r>
              <a:rPr lang="en-US" sz="2400" dirty="0"/>
              <a:t>: At </a:t>
            </a:r>
            <a:r>
              <a:rPr lang="en-US" sz="2400" b="1" dirty="0"/>
              <a:t>compile</a:t>
            </a:r>
            <a:r>
              <a:rPr lang="en-US" sz="2400" dirty="0"/>
              <a:t> time, find </a:t>
            </a:r>
            <a:r>
              <a:rPr lang="en-US" sz="2400" dirty="0" smtClean="0"/>
              <a:t>the library from </a:t>
            </a:r>
            <a:r>
              <a:rPr lang="en-US" sz="2400" dirty="0"/>
              <a:t>this path.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Wl,rpath</a:t>
            </a:r>
            <a:r>
              <a:rPr lang="en-US" sz="2400" dirty="0">
                <a:latin typeface="Courier New"/>
                <a:cs typeface="Courier New"/>
              </a:rPr>
              <a:t>=.</a:t>
            </a:r>
            <a:r>
              <a:rPr lang="en-US" sz="2400" dirty="0"/>
              <a:t>: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passes options to linker.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rpath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at </a:t>
            </a:r>
            <a:r>
              <a:rPr lang="en-US" sz="2400" b="1" dirty="0"/>
              <a:t>runtime</a:t>
            </a:r>
            <a:r>
              <a:rPr lang="en-US" sz="2400" dirty="0"/>
              <a:t> finds </a:t>
            </a:r>
            <a:r>
              <a:rPr lang="en-US" sz="2400" dirty="0">
                <a:latin typeface="Courier New"/>
                <a:cs typeface="Courier New"/>
              </a:rPr>
              <a:t>.so </a:t>
            </a:r>
            <a:r>
              <a:rPr lang="en-US" sz="2400" dirty="0"/>
              <a:t>from this </a:t>
            </a:r>
            <a:r>
              <a:rPr lang="en-US" sz="2400" dirty="0" smtClean="0"/>
              <a:t>path.</a:t>
            </a:r>
            <a:endParaRPr lang="en-US" sz="2400" dirty="0"/>
          </a:p>
          <a:p>
            <a:r>
              <a:rPr lang="en-US" sz="2400" dirty="0">
                <a:latin typeface="Courier New"/>
                <a:cs typeface="Courier New"/>
              </a:rPr>
              <a:t>-c</a:t>
            </a:r>
            <a:r>
              <a:rPr lang="en-US" sz="2400" dirty="0"/>
              <a:t>: Generate object code from c code.</a:t>
            </a:r>
          </a:p>
          <a:p>
            <a:r>
              <a:rPr lang="en-US" sz="2400" dirty="0">
                <a:latin typeface="Courier New"/>
                <a:cs typeface="Courier New"/>
              </a:rPr>
              <a:t>-shared</a:t>
            </a:r>
            <a:r>
              <a:rPr lang="en-US" sz="2400" dirty="0"/>
              <a:t>: Produce a shared object which can then be linked with other objects to form an executable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latin typeface="+mj-lt"/>
                <a:cs typeface="Courier New"/>
                <a:hlinkClick r:id="rId2"/>
              </a:rPr>
              <a:t>https://</a:t>
            </a:r>
            <a:r>
              <a:rPr lang="en-US" sz="2400" dirty="0" smtClean="0">
                <a:latin typeface="+mj-lt"/>
                <a:cs typeface="Courier New"/>
                <a:hlinkClick r:id="rId2"/>
              </a:rPr>
              <a:t>gcc.gnu.org/onlinedocs/gcc/Link-Options.html#Link-Options</a:t>
            </a:r>
            <a:r>
              <a:rPr lang="en-US" sz="2400" dirty="0" smtClean="0">
                <a:latin typeface="+mj-lt"/>
                <a:cs typeface="Courier New"/>
              </a:rPr>
              <a:t> </a:t>
            </a:r>
            <a:endParaRPr lang="en-US" sz="2400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82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36" y="612325"/>
            <a:ext cx="7068174" cy="5023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3264" spc="-5" dirty="0"/>
              <a:t>Creatin</a:t>
            </a:r>
            <a:r>
              <a:rPr sz="3264" dirty="0"/>
              <a:t>g</a:t>
            </a:r>
            <a:r>
              <a:rPr sz="3264" spc="-5" dirty="0"/>
              <a:t> </a:t>
            </a:r>
            <a:r>
              <a:rPr sz="3264" dirty="0"/>
              <a:t>static</a:t>
            </a:r>
            <a:r>
              <a:rPr sz="3264" spc="-14" dirty="0"/>
              <a:t> </a:t>
            </a:r>
            <a:r>
              <a:rPr sz="3264" spc="-5" dirty="0"/>
              <a:t>an</a:t>
            </a:r>
            <a:r>
              <a:rPr sz="3264" dirty="0"/>
              <a:t>d</a:t>
            </a:r>
            <a:r>
              <a:rPr sz="3264" spc="-5" dirty="0"/>
              <a:t> </a:t>
            </a:r>
            <a:r>
              <a:rPr sz="3264" dirty="0"/>
              <a:t>shared</a:t>
            </a:r>
            <a:r>
              <a:rPr sz="3264" spc="-9" dirty="0"/>
              <a:t> </a:t>
            </a:r>
            <a:r>
              <a:rPr sz="3264" spc="-5" dirty="0"/>
              <a:t>lib</a:t>
            </a:r>
            <a:r>
              <a:rPr sz="3264" dirty="0"/>
              <a:t>s</a:t>
            </a:r>
            <a:r>
              <a:rPr sz="3264" spc="-5" dirty="0"/>
              <a:t> i</a:t>
            </a:r>
            <a:r>
              <a:rPr sz="3264" dirty="0"/>
              <a:t>n</a:t>
            </a:r>
            <a:r>
              <a:rPr sz="3264" spc="-5" dirty="0"/>
              <a:t> </a:t>
            </a:r>
            <a:r>
              <a:rPr sz="3264" spc="-9" dirty="0"/>
              <a:t>GCC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707105" y="1702917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773" y="1623777"/>
            <a:ext cx="1131484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13" dirty="0">
                <a:latin typeface="Arial"/>
                <a:cs typeface="Arial"/>
              </a:rPr>
              <a:t>y</a:t>
            </a:r>
            <a:r>
              <a:rPr sz="2222" spc="-208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00" dirty="0">
                <a:latin typeface="Arial"/>
                <a:cs typeface="Arial"/>
              </a:rPr>
              <a:t>th.h</a:t>
            </a:r>
            <a:endParaRPr sz="222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17" y="2089705"/>
            <a:ext cx="1678511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fn</a:t>
            </a:r>
            <a:r>
              <a:rPr sz="1224" spc="-91" dirty="0">
                <a:latin typeface="Courier New"/>
                <a:cs typeface="Courier New"/>
              </a:rPr>
              <a:t>d</a:t>
            </a:r>
            <a:r>
              <a:rPr sz="1224" spc="-86" dirty="0">
                <a:latin typeface="Courier New"/>
                <a:cs typeface="Courier New"/>
              </a:rPr>
              <a:t>ef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r>
              <a:rPr sz="1224" spc="-86" dirty="0">
                <a:latin typeface="Courier New"/>
                <a:cs typeface="Courier New"/>
              </a:rPr>
              <a:t> 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_M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TH_</a:t>
            </a:r>
            <a:r>
              <a:rPr sz="1224" spc="-100" dirty="0">
                <a:latin typeface="Courier New"/>
                <a:cs typeface="Courier New"/>
              </a:rPr>
              <a:t>H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217" y="2430590"/>
            <a:ext cx="1678511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d</a:t>
            </a:r>
            <a:r>
              <a:rPr sz="1224" spc="-86" dirty="0">
                <a:latin typeface="Courier New"/>
                <a:cs typeface="Courier New"/>
              </a:rPr>
              <a:t>ef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ne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r>
              <a:rPr sz="1224" spc="-86" dirty="0">
                <a:latin typeface="Courier New"/>
                <a:cs typeface="Courier New"/>
              </a:rPr>
              <a:t> 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_M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TH_</a:t>
            </a:r>
            <a:r>
              <a:rPr sz="1224" spc="-100" dirty="0">
                <a:latin typeface="Courier New"/>
                <a:cs typeface="Courier New"/>
              </a:rPr>
              <a:t>H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16" y="2770323"/>
            <a:ext cx="151440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mul</a:t>
            </a:r>
            <a:r>
              <a:rPr sz="1224" spc="-91" dirty="0">
                <a:latin typeface="Courier New"/>
                <a:cs typeface="Courier New"/>
              </a:rPr>
              <a:t>5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216" y="3110056"/>
            <a:ext cx="151440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add</a:t>
            </a:r>
            <a:r>
              <a:rPr sz="1224" spc="-91" dirty="0">
                <a:latin typeface="Courier New"/>
                <a:cs typeface="Courier New"/>
              </a:rPr>
              <a:t>1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17" y="3450940"/>
            <a:ext cx="519964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e</a:t>
            </a:r>
            <a:r>
              <a:rPr sz="1224" spc="-86" dirty="0">
                <a:latin typeface="Courier New"/>
                <a:cs typeface="Courier New"/>
              </a:rPr>
              <a:t>nd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f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059" y="1674126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877" y="1594987"/>
            <a:ext cx="768142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41" dirty="0">
                <a:latin typeface="Arial"/>
                <a:cs typeface="Arial"/>
              </a:rPr>
              <a:t>u</a:t>
            </a:r>
            <a:r>
              <a:rPr sz="2222" spc="-41" dirty="0">
                <a:latin typeface="Arial"/>
                <a:cs typeface="Arial"/>
              </a:rPr>
              <a:t>l</a:t>
            </a:r>
            <a:r>
              <a:rPr sz="2222" spc="-141" dirty="0">
                <a:latin typeface="Arial"/>
                <a:cs typeface="Arial"/>
              </a:rPr>
              <a:t>5</a:t>
            </a:r>
            <a:r>
              <a:rPr sz="2222" spc="-95" dirty="0">
                <a:latin typeface="Arial"/>
                <a:cs typeface="Arial"/>
              </a:rPr>
              <a:t>.c</a:t>
            </a:r>
            <a:endParaRPr sz="222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1170" y="2060914"/>
            <a:ext cx="1597897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nc</a:t>
            </a:r>
            <a:r>
              <a:rPr sz="1224" spc="-91" dirty="0">
                <a:latin typeface="Courier New"/>
                <a:cs typeface="Courier New"/>
              </a:rPr>
              <a:t>l</a:t>
            </a:r>
            <a:r>
              <a:rPr sz="1224" spc="-86" dirty="0">
                <a:latin typeface="Courier New"/>
                <a:cs typeface="Courier New"/>
              </a:rPr>
              <a:t>ude "m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ma</a:t>
            </a:r>
            <a:r>
              <a:rPr sz="1224" spc="-91" dirty="0">
                <a:latin typeface="Courier New"/>
                <a:cs typeface="Courier New"/>
              </a:rPr>
              <a:t>t</a:t>
            </a:r>
            <a:r>
              <a:rPr sz="1224" spc="-86" dirty="0">
                <a:latin typeface="Courier New"/>
                <a:cs typeface="Courier New"/>
              </a:rPr>
              <a:t>h.h"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1170" y="2401799"/>
            <a:ext cx="1431485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mul</a:t>
            </a:r>
            <a:r>
              <a:rPr sz="1224" spc="-91" dirty="0">
                <a:latin typeface="Courier New"/>
                <a:cs typeface="Courier New"/>
              </a:rPr>
              <a:t>5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1170" y="2741532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{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7005" y="3081265"/>
            <a:ext cx="68637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*i *= 5;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1170" y="3422149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}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5849" y="1674126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90" dirty="0">
                <a:latin typeface="Arial"/>
                <a:cs typeface="Arial"/>
              </a:rPr>
              <a:t>●</a:t>
            </a:r>
            <a:endParaRPr sz="86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9516" y="1594987"/>
            <a:ext cx="781385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41" dirty="0">
                <a:latin typeface="Arial"/>
                <a:cs typeface="Arial"/>
              </a:rPr>
              <a:t>d</a:t>
            </a:r>
            <a:r>
              <a:rPr sz="2222" spc="-131" dirty="0">
                <a:latin typeface="Arial"/>
                <a:cs typeface="Arial"/>
              </a:rPr>
              <a:t>d1</a:t>
            </a:r>
            <a:r>
              <a:rPr sz="2222" spc="-95" dirty="0">
                <a:latin typeface="Arial"/>
                <a:cs typeface="Arial"/>
              </a:rPr>
              <a:t>.c</a:t>
            </a:r>
            <a:endParaRPr sz="222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7960" y="2060914"/>
            <a:ext cx="159732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nc</a:t>
            </a:r>
            <a:r>
              <a:rPr sz="1224" spc="-91" dirty="0">
                <a:latin typeface="Courier New"/>
                <a:cs typeface="Courier New"/>
              </a:rPr>
              <a:t>l</a:t>
            </a:r>
            <a:r>
              <a:rPr sz="1224" spc="-86" dirty="0">
                <a:latin typeface="Courier New"/>
                <a:cs typeface="Courier New"/>
              </a:rPr>
              <a:t>ude "m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ma</a:t>
            </a:r>
            <a:r>
              <a:rPr sz="1224" spc="-91" dirty="0">
                <a:latin typeface="Courier New"/>
                <a:cs typeface="Courier New"/>
              </a:rPr>
              <a:t>t</a:t>
            </a:r>
            <a:r>
              <a:rPr sz="1224" spc="-86" dirty="0">
                <a:latin typeface="Courier New"/>
                <a:cs typeface="Courier New"/>
              </a:rPr>
              <a:t>h.h"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7960" y="2401799"/>
            <a:ext cx="1431485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dd</a:t>
            </a:r>
            <a:r>
              <a:rPr sz="1224" spc="-91" dirty="0">
                <a:latin typeface="Courier New"/>
                <a:cs typeface="Courier New"/>
              </a:rPr>
              <a:t>1</a:t>
            </a:r>
            <a:r>
              <a:rPr sz="1224" spc="-86" dirty="0">
                <a:latin typeface="Courier New"/>
                <a:cs typeface="Courier New"/>
              </a:rPr>
              <a:t>(int *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)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7960" y="2741532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{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3795" y="3081265"/>
            <a:ext cx="68637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*i += 1;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7960" y="3422149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}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408" y="4399717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0773" y="4191000"/>
            <a:ext cx="6884487" cy="1804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266811">
              <a:lnSpc>
                <a:spcPct val="147700"/>
              </a:lnSpc>
              <a:tabLst>
                <a:tab pos="754322" algn="l"/>
                <a:tab pos="1559890" algn="l"/>
                <a:tab pos="189329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-c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45" dirty="0">
                <a:latin typeface="Arial"/>
                <a:cs typeface="Arial"/>
              </a:rPr>
              <a:t>l</a:t>
            </a:r>
            <a:r>
              <a:rPr sz="1995" spc="-82" dirty="0">
                <a:latin typeface="Arial"/>
                <a:cs typeface="Arial"/>
              </a:rPr>
              <a:t>5.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45" dirty="0">
                <a:latin typeface="Arial"/>
                <a:cs typeface="Arial"/>
              </a:rPr>
              <a:t>l</a:t>
            </a:r>
            <a:r>
              <a:rPr sz="1995" spc="-109" dirty="0">
                <a:latin typeface="Arial"/>
                <a:cs typeface="Arial"/>
              </a:rPr>
              <a:t>5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-c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09" dirty="0">
                <a:latin typeface="Arial"/>
                <a:cs typeface="Arial"/>
              </a:rPr>
              <a:t>a</a:t>
            </a:r>
            <a:r>
              <a:rPr sz="1995" spc="-113" dirty="0">
                <a:latin typeface="Arial"/>
                <a:cs typeface="Arial"/>
              </a:rPr>
              <a:t>d</a:t>
            </a:r>
            <a:r>
              <a:rPr sz="1995" spc="-109" dirty="0">
                <a:latin typeface="Arial"/>
                <a:cs typeface="Arial"/>
              </a:rPr>
              <a:t>d1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8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8" dirty="0">
                <a:latin typeface="Arial"/>
                <a:cs typeface="Arial"/>
              </a:rPr>
              <a:t> </a:t>
            </a:r>
            <a:r>
              <a:rPr sz="1995" spc="-100" dirty="0">
                <a:latin typeface="Arial"/>
                <a:cs typeface="Arial"/>
              </a:rPr>
              <a:t>add1.o</a:t>
            </a:r>
            <a:endParaRPr sz="1995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409406" algn="l"/>
                <a:tab pos="973132" algn="l"/>
                <a:tab pos="3871800" algn="l"/>
              </a:tabLst>
            </a:pPr>
            <a:r>
              <a:rPr sz="1995" spc="-109" dirty="0">
                <a:latin typeface="Arial"/>
                <a:cs typeface="Arial"/>
              </a:rPr>
              <a:t>a</a:t>
            </a:r>
            <a:r>
              <a:rPr sz="1995" spc="-63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0" dirty="0">
                <a:latin typeface="Arial"/>
                <a:cs typeface="Arial"/>
              </a:rPr>
              <a:t>c</a:t>
            </a:r>
            <a:r>
              <a:rPr sz="1995" spc="-95" dirty="0">
                <a:latin typeface="Arial"/>
                <a:cs typeface="Arial"/>
              </a:rPr>
              <a:t>v</a:t>
            </a:r>
            <a:r>
              <a:rPr sz="1995" spc="-103" dirty="0">
                <a:latin typeface="Arial"/>
                <a:cs typeface="Arial"/>
              </a:rPr>
              <a:t>q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" dirty="0">
                <a:latin typeface="Arial"/>
                <a:cs typeface="Arial"/>
              </a:rPr>
              <a:t>li</a:t>
            </a:r>
            <a:r>
              <a:rPr sz="1995" spc="-136" dirty="0">
                <a:latin typeface="Arial"/>
                <a:cs typeface="Arial"/>
              </a:rPr>
              <a:t>bm</a:t>
            </a:r>
            <a:r>
              <a:rPr sz="1995" spc="-118" dirty="0">
                <a:latin typeface="Arial"/>
                <a:cs typeface="Arial"/>
              </a:rPr>
              <a:t>yma</a:t>
            </a:r>
            <a:r>
              <a:rPr sz="1995" spc="-50" dirty="0">
                <a:latin typeface="Arial"/>
                <a:cs typeface="Arial"/>
              </a:rPr>
              <a:t>t</a:t>
            </a:r>
            <a:r>
              <a:rPr sz="1995" spc="-109" dirty="0">
                <a:latin typeface="Arial"/>
                <a:cs typeface="Arial"/>
              </a:rPr>
              <a:t>h</a:t>
            </a:r>
            <a:r>
              <a:rPr sz="1995" spc="-32" dirty="0">
                <a:latin typeface="Arial"/>
                <a:cs typeface="Arial"/>
              </a:rPr>
              <a:t>.</a:t>
            </a:r>
            <a:r>
              <a:rPr sz="1995" b="1" spc="-103" dirty="0">
                <a:latin typeface="Arial"/>
                <a:cs typeface="Arial"/>
              </a:rPr>
              <a:t>a</a:t>
            </a:r>
            <a:r>
              <a:rPr sz="1995" b="1" spc="-45" dirty="0">
                <a:latin typeface="Arial"/>
                <a:cs typeface="Arial"/>
              </a:rPr>
              <a:t> </a:t>
            </a:r>
            <a:r>
              <a:rPr sz="1995" spc="-100" dirty="0">
                <a:latin typeface="Arial"/>
                <a:cs typeface="Arial"/>
              </a:rPr>
              <a:t>mul</a:t>
            </a:r>
            <a:r>
              <a:rPr sz="1995" spc="-82" dirty="0">
                <a:latin typeface="Arial"/>
                <a:cs typeface="Arial"/>
              </a:rPr>
              <a:t>5.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ad</a:t>
            </a:r>
            <a:r>
              <a:rPr sz="1995" spc="-100" dirty="0">
                <a:latin typeface="Arial"/>
                <a:cs typeface="Arial"/>
              </a:rPr>
              <a:t>d</a:t>
            </a:r>
            <a:r>
              <a:rPr sz="1995" spc="-109" dirty="0">
                <a:latin typeface="Arial"/>
                <a:cs typeface="Arial"/>
              </a:rPr>
              <a:t>1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77" dirty="0">
                <a:latin typeface="Arial"/>
                <a:cs typeface="Arial"/>
              </a:rPr>
              <a:t>-</a:t>
            </a:r>
            <a:r>
              <a:rPr sz="1995" spc="-63" dirty="0">
                <a:latin typeface="Arial"/>
                <a:cs typeface="Arial"/>
              </a:rPr>
              <a:t>--</a:t>
            </a:r>
            <a:r>
              <a:rPr sz="1995" spc="-82" dirty="0">
                <a:latin typeface="Arial"/>
                <a:cs typeface="Arial"/>
              </a:rPr>
              <a:t>-</a:t>
            </a:r>
            <a:r>
              <a:rPr sz="1995" spc="-109" dirty="0">
                <a:latin typeface="Arial"/>
                <a:cs typeface="Arial"/>
              </a:rPr>
              <a:t>&gt;</a:t>
            </a:r>
            <a:r>
              <a:rPr sz="1995" spc="-41" dirty="0">
                <a:latin typeface="Arial"/>
                <a:cs typeface="Arial"/>
              </a:rPr>
              <a:t> </a:t>
            </a:r>
            <a:r>
              <a:rPr sz="1995" spc="-68" dirty="0">
                <a:latin typeface="Arial"/>
                <a:cs typeface="Arial"/>
              </a:rPr>
              <a:t>(</a:t>
            </a:r>
            <a:r>
              <a:rPr sz="1995" spc="-95" dirty="0">
                <a:latin typeface="Arial"/>
                <a:cs typeface="Arial"/>
              </a:rPr>
              <a:t>s</a:t>
            </a:r>
            <a:r>
              <a:rPr sz="1995" spc="-63" dirty="0">
                <a:latin typeface="Arial"/>
                <a:cs typeface="Arial"/>
              </a:rPr>
              <a:t>t</a:t>
            </a:r>
            <a:r>
              <a:rPr sz="1995" spc="-100" dirty="0">
                <a:latin typeface="Arial"/>
                <a:cs typeface="Arial"/>
              </a:rPr>
              <a:t>a</a:t>
            </a:r>
            <a:r>
              <a:rPr sz="1995" spc="-59" dirty="0">
                <a:latin typeface="Arial"/>
                <a:cs typeface="Arial"/>
              </a:rPr>
              <a:t>t</a:t>
            </a:r>
            <a:r>
              <a:rPr sz="1995" spc="-68" dirty="0">
                <a:latin typeface="Arial"/>
                <a:cs typeface="Arial"/>
              </a:rPr>
              <a:t>ic</a:t>
            </a:r>
            <a:r>
              <a:rPr sz="1995" spc="-45" dirty="0">
                <a:latin typeface="Arial"/>
                <a:cs typeface="Arial"/>
              </a:rPr>
              <a:t> l</a:t>
            </a:r>
            <a:r>
              <a:rPr sz="1995" spc="-32" dirty="0">
                <a:latin typeface="Arial"/>
                <a:cs typeface="Arial"/>
              </a:rPr>
              <a:t>i</a:t>
            </a:r>
            <a:r>
              <a:rPr sz="1995" spc="-86" dirty="0">
                <a:latin typeface="Arial"/>
                <a:cs typeface="Arial"/>
              </a:rPr>
              <a:t>b)</a:t>
            </a:r>
            <a:endParaRPr sz="1995" dirty="0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513860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59" dirty="0">
                <a:latin typeface="Arial"/>
                <a:cs typeface="Arial"/>
              </a:rPr>
              <a:t>-</a:t>
            </a:r>
            <a:r>
              <a:rPr sz="1995" b="1" spc="-103" dirty="0">
                <a:latin typeface="Arial"/>
                <a:cs typeface="Arial"/>
              </a:rPr>
              <a:t>share</a:t>
            </a:r>
            <a:r>
              <a:rPr sz="1995" b="1" spc="-113" dirty="0">
                <a:latin typeface="Arial"/>
                <a:cs typeface="Arial"/>
              </a:rPr>
              <a:t>d</a:t>
            </a:r>
            <a:r>
              <a:rPr sz="1995" b="1" spc="-36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50" dirty="0">
                <a:latin typeface="Arial"/>
                <a:cs typeface="Arial"/>
              </a:rPr>
              <a:t>f</a:t>
            </a:r>
            <a:r>
              <a:rPr sz="1995" spc="-113" dirty="0">
                <a:latin typeface="Arial"/>
                <a:cs typeface="Arial"/>
              </a:rPr>
              <a:t>p</a:t>
            </a:r>
            <a:r>
              <a:rPr sz="1995" spc="-41" dirty="0">
                <a:latin typeface="Arial"/>
                <a:cs typeface="Arial"/>
              </a:rPr>
              <a:t>i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68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45" dirty="0">
                <a:latin typeface="Arial"/>
                <a:cs typeface="Arial"/>
              </a:rPr>
              <a:t> li</a:t>
            </a:r>
            <a:r>
              <a:rPr sz="1995" spc="-136" dirty="0">
                <a:latin typeface="Arial"/>
                <a:cs typeface="Arial"/>
              </a:rPr>
              <a:t>bm</a:t>
            </a:r>
            <a:r>
              <a:rPr sz="1995" spc="-95" dirty="0">
                <a:latin typeface="Arial"/>
                <a:cs typeface="Arial"/>
              </a:rPr>
              <a:t>y</a:t>
            </a:r>
            <a:r>
              <a:rPr sz="1995" spc="-145" dirty="0">
                <a:latin typeface="Arial"/>
                <a:cs typeface="Arial"/>
              </a:rPr>
              <a:t>m</a:t>
            </a:r>
            <a:r>
              <a:rPr sz="1995" spc="-113" dirty="0">
                <a:latin typeface="Arial"/>
                <a:cs typeface="Arial"/>
              </a:rPr>
              <a:t>a</a:t>
            </a:r>
            <a:r>
              <a:rPr sz="1995" spc="-50" dirty="0">
                <a:latin typeface="Arial"/>
                <a:cs typeface="Arial"/>
              </a:rPr>
              <a:t>t</a:t>
            </a:r>
            <a:r>
              <a:rPr sz="1995" spc="-109" dirty="0">
                <a:latin typeface="Arial"/>
                <a:cs typeface="Arial"/>
              </a:rPr>
              <a:t>h</a:t>
            </a:r>
            <a:r>
              <a:rPr sz="1995" spc="-27" dirty="0">
                <a:latin typeface="Arial"/>
                <a:cs typeface="Arial"/>
              </a:rPr>
              <a:t>.</a:t>
            </a:r>
            <a:r>
              <a:rPr sz="1995" b="1" spc="-109" dirty="0">
                <a:latin typeface="Arial"/>
                <a:cs typeface="Arial"/>
              </a:rPr>
              <a:t>s</a:t>
            </a:r>
            <a:r>
              <a:rPr sz="1995" b="1" spc="-113" dirty="0">
                <a:latin typeface="Arial"/>
                <a:cs typeface="Arial"/>
              </a:rPr>
              <a:t>o</a:t>
            </a:r>
            <a:r>
              <a:rPr sz="1995" b="1" spc="-36" dirty="0">
                <a:latin typeface="Arial"/>
                <a:cs typeface="Arial"/>
              </a:rPr>
              <a:t> 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32" dirty="0">
                <a:latin typeface="Arial"/>
                <a:cs typeface="Arial"/>
              </a:rPr>
              <a:t>l</a:t>
            </a:r>
            <a:r>
              <a:rPr sz="1995" spc="-113" dirty="0">
                <a:latin typeface="Arial"/>
                <a:cs typeface="Arial"/>
              </a:rPr>
              <a:t>5</a:t>
            </a:r>
            <a:r>
              <a:rPr sz="1995" spc="-59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ad</a:t>
            </a:r>
            <a:r>
              <a:rPr sz="1995" spc="-100" dirty="0">
                <a:latin typeface="Arial"/>
                <a:cs typeface="Arial"/>
              </a:rPr>
              <a:t>d</a:t>
            </a:r>
            <a:r>
              <a:rPr sz="1995" spc="-82" dirty="0">
                <a:latin typeface="Arial"/>
                <a:cs typeface="Arial"/>
              </a:rPr>
              <a:t>1.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8" dirty="0">
                <a:latin typeface="Arial"/>
                <a:cs typeface="Arial"/>
              </a:rPr>
              <a:t>--</a:t>
            </a:r>
            <a:r>
              <a:rPr sz="1995" spc="-63" dirty="0">
                <a:latin typeface="Arial"/>
                <a:cs typeface="Arial"/>
              </a:rPr>
              <a:t>--</a:t>
            </a:r>
            <a:r>
              <a:rPr sz="1995" spc="-77" dirty="0">
                <a:latin typeface="Arial"/>
                <a:cs typeface="Arial"/>
              </a:rPr>
              <a:t>-</a:t>
            </a:r>
            <a:r>
              <a:rPr sz="1995" spc="-109" dirty="0">
                <a:latin typeface="Arial"/>
                <a:cs typeface="Arial"/>
              </a:rPr>
              <a:t>&gt;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(s</a:t>
            </a:r>
            <a:r>
              <a:rPr sz="1995" spc="-100" dirty="0">
                <a:latin typeface="Arial"/>
                <a:cs typeface="Arial"/>
              </a:rPr>
              <a:t>hare</a:t>
            </a:r>
            <a:r>
              <a:rPr sz="1995" spc="-103" dirty="0">
                <a:latin typeface="Arial"/>
                <a:cs typeface="Arial"/>
              </a:rPr>
              <a:t>d</a:t>
            </a:r>
            <a:r>
              <a:rPr sz="1995" spc="-32" dirty="0">
                <a:latin typeface="Arial"/>
                <a:cs typeface="Arial"/>
              </a:rPr>
              <a:t> </a:t>
            </a:r>
            <a:r>
              <a:rPr sz="1995" spc="-54" dirty="0">
                <a:latin typeface="Arial"/>
                <a:cs typeface="Arial"/>
              </a:rPr>
              <a:t>l</a:t>
            </a:r>
            <a:r>
              <a:rPr sz="1995" spc="-45" dirty="0">
                <a:latin typeface="Arial"/>
                <a:cs typeface="Arial"/>
              </a:rPr>
              <a:t>i</a:t>
            </a:r>
            <a:r>
              <a:rPr sz="1995" spc="-91" dirty="0">
                <a:latin typeface="Arial"/>
                <a:cs typeface="Arial"/>
              </a:rPr>
              <a:t>b</a:t>
            </a:r>
            <a:r>
              <a:rPr sz="1995" spc="-63" dirty="0">
                <a:latin typeface="Arial"/>
                <a:cs typeface="Arial"/>
              </a:rPr>
              <a:t>)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408" y="4848856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408" y="5297994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9408" y="5747133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7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65052"/>
            <a:ext cx="52578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pc="-5" dirty="0"/>
              <a:t>Dynami</a:t>
            </a:r>
            <a:r>
              <a:rPr dirty="0"/>
              <a:t>c</a:t>
            </a:r>
            <a:r>
              <a:rPr spc="-5" dirty="0"/>
              <a:t> loading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5684" y="1551070"/>
            <a:ext cx="6259916" cy="457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000" dirty="0">
                <a:solidFill>
                  <a:srgbClr val="686694"/>
                </a:solidFill>
                <a:latin typeface="Courier New"/>
                <a:cs typeface="Courier New"/>
              </a:rPr>
              <a:t>#</a:t>
            </a:r>
            <a:r>
              <a:rPr lang="en-US" sz="1000" dirty="0" smtClean="0">
                <a:solidFill>
                  <a:srgbClr val="686694"/>
                </a:solidFill>
                <a:latin typeface="Courier New"/>
                <a:cs typeface="Courier New"/>
              </a:rPr>
              <a:t>includ</a:t>
            </a:r>
            <a:r>
              <a:rPr lang="en-US" sz="1000" spc="-18" dirty="0" smtClean="0">
                <a:solidFill>
                  <a:srgbClr val="686694"/>
                </a:solidFill>
                <a:latin typeface="Courier New"/>
                <a:cs typeface="Courier New"/>
              </a:rPr>
              <a:t>e </a:t>
            </a:r>
            <a:r>
              <a:rPr lang="en-US" sz="1000" dirty="0" smtClean="0">
                <a:solidFill>
                  <a:srgbClr val="9C1F6E"/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stdio.h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&gt;</a:t>
            </a:r>
          </a:p>
          <a:p>
            <a:pPr marL="11516">
              <a:spcBef>
                <a:spcPts val="82"/>
              </a:spcBef>
            </a:pPr>
            <a:r>
              <a:rPr lang="en-US" sz="1000" dirty="0">
                <a:solidFill>
                  <a:srgbClr val="686694"/>
                </a:solidFill>
                <a:latin typeface="Courier New"/>
                <a:cs typeface="Courier New"/>
              </a:rPr>
              <a:t>#</a:t>
            </a:r>
            <a:r>
              <a:rPr lang="en-US" sz="1000" dirty="0" smtClean="0">
                <a:solidFill>
                  <a:srgbClr val="686694"/>
                </a:solidFill>
                <a:latin typeface="Courier New"/>
                <a:cs typeface="Courier New"/>
              </a:rPr>
              <a:t>includ</a:t>
            </a:r>
            <a:r>
              <a:rPr lang="en-US" sz="1000" spc="-18" dirty="0" smtClean="0">
                <a:solidFill>
                  <a:srgbClr val="686694"/>
                </a:solidFill>
                <a:latin typeface="Courier New"/>
                <a:cs typeface="Courier New"/>
              </a:rPr>
              <a:t>e </a:t>
            </a:r>
            <a:r>
              <a:rPr lang="en-US" sz="1000" dirty="0" smtClean="0">
                <a:solidFill>
                  <a:srgbClr val="9C1F6E"/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dlfcn.h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&gt;</a:t>
            </a:r>
            <a:endParaRPr lang="en-US" sz="1000" dirty="0">
              <a:latin typeface="Courier New"/>
              <a:cs typeface="Courier New"/>
            </a:endParaRPr>
          </a:p>
          <a:p>
            <a:pPr marL="11516"/>
            <a:endParaRPr lang="en-US" sz="1000" dirty="0" smtClean="0">
              <a:solidFill>
                <a:srgbClr val="2C951D"/>
              </a:solidFill>
              <a:latin typeface="Courier New"/>
              <a:cs typeface="Courier New"/>
            </a:endParaRPr>
          </a:p>
          <a:p>
            <a:pPr marL="11516"/>
            <a:r>
              <a:rPr sz="1000" dirty="0" smtClean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 smtClean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4900FF"/>
                </a:solidFill>
                <a:latin typeface="Courier New"/>
                <a:cs typeface="Courier New"/>
              </a:rPr>
              <a:t>mai</a:t>
            </a:r>
            <a:r>
              <a:rPr sz="1000" spc="-9" dirty="0">
                <a:solidFill>
                  <a:srgbClr val="4900FF"/>
                </a:solidFill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arg</a:t>
            </a:r>
            <a:r>
              <a:rPr sz="1000" spc="-18" dirty="0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cha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* 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arg</a:t>
            </a:r>
            <a:r>
              <a:rPr sz="1000" spc="-9" dirty="0">
                <a:solidFill>
                  <a:srgbClr val="C0641B"/>
                </a:solidFill>
                <a:latin typeface="Courier New"/>
                <a:cs typeface="Courier New"/>
              </a:rPr>
              <a:t>v</a:t>
            </a:r>
            <a:r>
              <a:rPr sz="1000" dirty="0" smtClean="0">
                <a:latin typeface="Courier New"/>
                <a:cs typeface="Courier New"/>
              </a:rPr>
              <a:t>[])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sz="1000" dirty="0" smtClean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135317">
              <a:spcBef>
                <a:spcPts val="82"/>
              </a:spcBef>
            </a:pP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i </a:t>
            </a:r>
            <a:r>
              <a:rPr sz="1000" dirty="0">
                <a:latin typeface="Courier New"/>
                <a:cs typeface="Courier New"/>
              </a:rPr>
              <a:t>= 10;</a:t>
            </a:r>
          </a:p>
          <a:p>
            <a:pPr marL="135317" marR="2110373">
              <a:lnSpc>
                <a:spcPts val="1061"/>
              </a:lnSpc>
              <a:spcBef>
                <a:spcPts val="41"/>
              </a:spcBef>
            </a:pP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spc="-18" dirty="0">
                <a:latin typeface="Courier New"/>
                <a:cs typeface="Courier New"/>
              </a:rPr>
              <a:t>*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myfun</a:t>
            </a:r>
            <a:r>
              <a:rPr sz="1000" spc="-9" dirty="0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)(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*); 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dl_handl</a:t>
            </a:r>
            <a:r>
              <a:rPr sz="1000" spc="-27" dirty="0">
                <a:solidFill>
                  <a:srgbClr val="C0641B"/>
                </a:solidFill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;</a:t>
            </a:r>
          </a:p>
          <a:p>
            <a:pPr marL="135317">
              <a:spcBef>
                <a:spcPts val="23"/>
              </a:spcBef>
            </a:pP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char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erro</a:t>
            </a:r>
            <a:r>
              <a:rPr sz="1000" spc="-18" dirty="0">
                <a:solidFill>
                  <a:srgbClr val="C0641B"/>
                </a:solidFill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;</a:t>
            </a:r>
          </a:p>
          <a:p>
            <a:pPr marL="135317" marR="4607">
              <a:lnSpc>
                <a:spcPct val="107400"/>
              </a:lnSpc>
              <a:spcBef>
                <a:spcPts val="354"/>
              </a:spcBef>
            </a:pPr>
            <a:r>
              <a:rPr sz="1000" spc="-5" dirty="0">
                <a:latin typeface="Courier New"/>
                <a:cs typeface="Courier New"/>
              </a:rPr>
              <a:t>dl_handl</a:t>
            </a:r>
            <a:r>
              <a:rPr sz="1000" dirty="0">
                <a:latin typeface="Courier New"/>
                <a:cs typeface="Courier New"/>
              </a:rPr>
              <a:t>e = </a:t>
            </a:r>
            <a:r>
              <a:rPr sz="1000" b="1" dirty="0">
                <a:latin typeface="Courier New"/>
                <a:cs typeface="Courier New"/>
              </a:rPr>
              <a:t>dlopen</a:t>
            </a:r>
            <a:r>
              <a:rPr sz="1000" spc="-45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"libmymath.so</a:t>
            </a:r>
            <a:r>
              <a:rPr sz="1000" spc="-36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, RTLD_LAZY</a:t>
            </a:r>
            <a:r>
              <a:rPr sz="1000" dirty="0" smtClean="0">
                <a:latin typeface="Courier New"/>
                <a:cs typeface="Courier New"/>
              </a:rPr>
              <a:t>)</a:t>
            </a:r>
            <a:r>
              <a:rPr sz="1000" spc="-27" dirty="0" smtClean="0">
                <a:latin typeface="Courier New"/>
                <a:cs typeface="Courier New"/>
              </a:rPr>
              <a:t>;</a:t>
            </a:r>
            <a:r>
              <a:rPr sz="1000" spc="-5" dirty="0" smtClean="0">
                <a:solidFill>
                  <a:srgbClr val="CA2317"/>
                </a:solidFill>
                <a:latin typeface="Courier New"/>
                <a:cs typeface="Courier New"/>
              </a:rPr>
              <a:t>//</a:t>
            </a:r>
            <a:r>
              <a:rPr sz="1000" spc="-5" dirty="0">
                <a:solidFill>
                  <a:srgbClr val="CA2317"/>
                </a:solidFill>
                <a:latin typeface="Courier New"/>
                <a:cs typeface="Courier New"/>
              </a:rPr>
              <a:t>RTLD_NOW </a:t>
            </a:r>
            <a:endParaRPr lang="en-US" sz="1000" spc="-5" dirty="0" smtClean="0">
              <a:solidFill>
                <a:srgbClr val="CA2317"/>
              </a:solidFill>
              <a:latin typeface="Courier New"/>
              <a:cs typeface="Courier New"/>
            </a:endParaRPr>
          </a:p>
          <a:p>
            <a:pPr marL="135317" marR="4607">
              <a:lnSpc>
                <a:spcPct val="107400"/>
              </a:lnSpc>
              <a:spcBef>
                <a:spcPts val="354"/>
              </a:spcBef>
            </a:pPr>
            <a:r>
              <a:rPr sz="1000" dirty="0" smtClean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latin typeface="Courier New"/>
                <a:cs typeface="Courier New"/>
              </a:rPr>
              <a:t>(!dl_handle</a:t>
            </a:r>
            <a:r>
              <a:rPr sz="1000" dirty="0">
                <a:latin typeface="Courier New"/>
                <a:cs typeface="Courier New"/>
              </a:rPr>
              <a:t>) {</a:t>
            </a:r>
          </a:p>
          <a:p>
            <a:pPr marL="259118" marR="684648">
              <a:lnSpc>
                <a:spcPct val="107400"/>
              </a:lnSpc>
              <a:spcBef>
                <a:spcPts val="9"/>
              </a:spcBef>
            </a:pPr>
            <a:r>
              <a:rPr sz="1000" dirty="0">
                <a:latin typeface="Courier New"/>
                <a:cs typeface="Courier New"/>
              </a:rPr>
              <a:t>printf</a:t>
            </a:r>
            <a:r>
              <a:rPr sz="1000" spc="-18" dirty="0">
                <a:latin typeface="Courier New"/>
                <a:cs typeface="Courier New"/>
              </a:rPr>
              <a:t>(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"dlopen(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) 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sz="1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, </a:t>
            </a:r>
            <a:r>
              <a:rPr sz="1000" b="1" dirty="0">
                <a:latin typeface="Courier New"/>
                <a:cs typeface="Courier New"/>
              </a:rPr>
              <a:t>dlerror</a:t>
            </a:r>
            <a:r>
              <a:rPr sz="1000" dirty="0">
                <a:latin typeface="Courier New"/>
                <a:cs typeface="Courier New"/>
              </a:rPr>
              <a:t>()); </a:t>
            </a:r>
            <a:r>
              <a:rPr sz="1000" dirty="0" smtClean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1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sz="1000" dirty="0" smtClean="0"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</a:t>
            </a:r>
          </a:p>
          <a:p>
            <a:pPr marL="135317">
              <a:spcBef>
                <a:spcPts val="82"/>
              </a:spcBef>
            </a:pPr>
            <a:r>
              <a:rPr sz="1000" dirty="0">
                <a:latin typeface="Courier New"/>
                <a:cs typeface="Courier New"/>
              </a:rPr>
              <a:t>}</a:t>
            </a:r>
          </a:p>
          <a:p>
            <a:pPr marL="135317">
              <a:spcBef>
                <a:spcPts val="73"/>
              </a:spcBef>
            </a:pPr>
            <a:r>
              <a:rPr sz="1000" spc="-5" dirty="0">
                <a:solidFill>
                  <a:srgbClr val="CA2317"/>
                </a:solidFill>
                <a:latin typeface="Courier New"/>
                <a:cs typeface="Courier New"/>
              </a:rPr>
              <a:t>//Callin</a:t>
            </a:r>
            <a:r>
              <a:rPr sz="1000" dirty="0">
                <a:solidFill>
                  <a:srgbClr val="CA2317"/>
                </a:solidFill>
                <a:latin typeface="Courier New"/>
                <a:cs typeface="Courier New"/>
              </a:rPr>
              <a:t>g </a:t>
            </a:r>
            <a:r>
              <a:rPr sz="1000" spc="-5" dirty="0">
                <a:solidFill>
                  <a:srgbClr val="CA2317"/>
                </a:solidFill>
                <a:latin typeface="Courier New"/>
                <a:cs typeface="Courier New"/>
              </a:rPr>
              <a:t>mul5(&amp;i);</a:t>
            </a:r>
            <a:endParaRPr sz="1000" dirty="0">
              <a:latin typeface="Courier New"/>
              <a:cs typeface="Courier New"/>
            </a:endParaRPr>
          </a:p>
          <a:p>
            <a:pPr marL="135317" marR="1366416">
              <a:lnSpc>
                <a:spcPct val="107400"/>
              </a:lnSpc>
              <a:spcBef>
                <a:spcPts val="9"/>
              </a:spcBef>
            </a:pPr>
            <a:r>
              <a:rPr sz="1000" spc="-5" dirty="0">
                <a:latin typeface="Courier New"/>
                <a:cs typeface="Courier New"/>
              </a:rPr>
              <a:t>myfun</a:t>
            </a:r>
            <a:r>
              <a:rPr sz="1000" dirty="0">
                <a:latin typeface="Courier New"/>
                <a:cs typeface="Courier New"/>
              </a:rPr>
              <a:t>c = </a:t>
            </a:r>
            <a:r>
              <a:rPr sz="1000" b="1" spc="-5" dirty="0">
                <a:latin typeface="Courier New"/>
                <a:cs typeface="Courier New"/>
              </a:rPr>
              <a:t>dlsym</a:t>
            </a:r>
            <a:r>
              <a:rPr sz="1000" spc="-5" dirty="0">
                <a:latin typeface="Courier New"/>
                <a:cs typeface="Courier New"/>
              </a:rPr>
              <a:t>(dl_handle</a:t>
            </a:r>
            <a:r>
              <a:rPr sz="1000" dirty="0">
                <a:latin typeface="Courier New"/>
                <a:cs typeface="Courier New"/>
              </a:rPr>
              <a:t>,</a:t>
            </a:r>
            <a:r>
              <a:rPr sz="1000" spc="-54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"mul5</a:t>
            </a:r>
            <a:r>
              <a:rPr sz="1000" spc="-9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); </a:t>
            </a:r>
            <a:r>
              <a:rPr sz="1000" spc="-5" dirty="0">
                <a:latin typeface="Courier New"/>
                <a:cs typeface="Courier New"/>
              </a:rPr>
              <a:t>erro</a:t>
            </a:r>
            <a:r>
              <a:rPr sz="1000" dirty="0">
                <a:latin typeface="Courier New"/>
                <a:cs typeface="Courier New"/>
              </a:rPr>
              <a:t>r = </a:t>
            </a:r>
            <a:r>
              <a:rPr sz="1000" b="1" dirty="0">
                <a:latin typeface="Courier New"/>
                <a:cs typeface="Courier New"/>
              </a:rPr>
              <a:t>dlerror</a:t>
            </a:r>
            <a:r>
              <a:rPr sz="1000" dirty="0">
                <a:latin typeface="Courier New"/>
                <a:cs typeface="Courier New"/>
              </a:rPr>
              <a:t>();</a:t>
            </a:r>
          </a:p>
          <a:p>
            <a:pPr marL="135317">
              <a:spcBef>
                <a:spcPts val="82"/>
              </a:spcBef>
            </a:pPr>
            <a:r>
              <a:rPr sz="1000" dirty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latin typeface="Courier New"/>
                <a:cs typeface="Courier New"/>
              </a:rPr>
              <a:t>(erro</a:t>
            </a:r>
            <a:r>
              <a:rPr sz="1000" dirty="0">
                <a:latin typeface="Courier New"/>
                <a:cs typeface="Courier New"/>
              </a:rPr>
              <a:t>r </a:t>
            </a:r>
            <a:r>
              <a:rPr sz="1000" spc="-5" dirty="0">
                <a:latin typeface="Courier New"/>
                <a:cs typeface="Courier New"/>
              </a:rPr>
              <a:t>!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18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sz="1000" spc="-18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sz="1000" dirty="0">
                <a:latin typeface="Courier New"/>
                <a:cs typeface="Courier New"/>
              </a:rPr>
              <a:t>) {</a:t>
            </a:r>
          </a:p>
          <a:p>
            <a:pPr marL="259118" marR="809024">
              <a:lnSpc>
                <a:spcPts val="1061"/>
              </a:lnSpc>
              <a:spcBef>
                <a:spcPts val="41"/>
              </a:spcBef>
            </a:pPr>
            <a:r>
              <a:rPr sz="1000" dirty="0">
                <a:latin typeface="Courier New"/>
                <a:cs typeface="Courier New"/>
              </a:rPr>
              <a:t>printf</a:t>
            </a:r>
            <a:r>
              <a:rPr sz="1000" spc="-18" dirty="0">
                <a:latin typeface="Courier New"/>
                <a:cs typeface="Courier New"/>
              </a:rPr>
              <a:t>(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"dlsy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m 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mul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5 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sz="1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, error); </a:t>
            </a:r>
            <a:r>
              <a:rPr sz="1000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sz="1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1;</a:t>
            </a:r>
          </a:p>
          <a:p>
            <a:pPr marL="135317">
              <a:spcBef>
                <a:spcPts val="23"/>
              </a:spcBef>
            </a:pPr>
            <a:r>
              <a:rPr sz="1000" dirty="0">
                <a:latin typeface="Courier New"/>
                <a:cs typeface="Courier New"/>
              </a:rPr>
              <a:t>}</a:t>
            </a:r>
          </a:p>
          <a:p>
            <a:pPr marL="135317">
              <a:spcBef>
                <a:spcPts val="82"/>
              </a:spcBef>
            </a:pPr>
            <a:r>
              <a:rPr sz="1000" dirty="0">
                <a:latin typeface="Courier New"/>
                <a:cs typeface="Courier New"/>
              </a:rPr>
              <a:t>myfunc(&amp;i</a:t>
            </a:r>
            <a:r>
              <a:rPr sz="1000" dirty="0" smtClean="0">
                <a:latin typeface="Courier New"/>
                <a:cs typeface="Courier New"/>
              </a:rPr>
              <a:t>);</a:t>
            </a:r>
            <a:endParaRPr lang="en-US" sz="1000" dirty="0" smtClean="0">
              <a:latin typeface="Courier New"/>
              <a:cs typeface="Courier New"/>
            </a:endParaRPr>
          </a:p>
          <a:p>
            <a:pPr marL="11516"/>
            <a:r>
              <a:rPr lang="en-US" sz="1000" spc="-5" dirty="0" smtClean="0">
                <a:solidFill>
                  <a:srgbClr val="CA2317"/>
                </a:solidFill>
                <a:latin typeface="Courier New"/>
                <a:cs typeface="Courier New"/>
              </a:rPr>
              <a:t>  //</a:t>
            </a:r>
            <a:r>
              <a:rPr lang="en-US" sz="1000" spc="-5" dirty="0">
                <a:solidFill>
                  <a:srgbClr val="CA2317"/>
                </a:solidFill>
                <a:latin typeface="Courier New"/>
                <a:cs typeface="Courier New"/>
              </a:rPr>
              <a:t>Callin</a:t>
            </a:r>
            <a:r>
              <a:rPr lang="en-US" sz="1000" dirty="0">
                <a:solidFill>
                  <a:srgbClr val="CA2317"/>
                </a:solidFill>
                <a:latin typeface="Courier New"/>
                <a:cs typeface="Courier New"/>
              </a:rPr>
              <a:t>g </a:t>
            </a:r>
            <a:r>
              <a:rPr lang="en-US" sz="1000" spc="-5" dirty="0">
                <a:solidFill>
                  <a:srgbClr val="CA2317"/>
                </a:solidFill>
                <a:latin typeface="Courier New"/>
                <a:cs typeface="Courier New"/>
              </a:rPr>
              <a:t>add1(&amp;</a:t>
            </a:r>
            <a:r>
              <a:rPr lang="en-US" sz="1000" spc="-5" dirty="0" err="1">
                <a:solidFill>
                  <a:srgbClr val="CA2317"/>
                </a:solidFill>
                <a:latin typeface="Courier New"/>
                <a:cs typeface="Courier New"/>
              </a:rPr>
              <a:t>i</a:t>
            </a:r>
            <a:r>
              <a:rPr lang="en-US" sz="1000" spc="-5" dirty="0">
                <a:solidFill>
                  <a:srgbClr val="CA2317"/>
                </a:solidFill>
                <a:latin typeface="Courier New"/>
                <a:cs typeface="Courier New"/>
              </a:rPr>
              <a:t>);</a:t>
            </a:r>
            <a:endParaRPr lang="en-US" sz="1000" dirty="0">
              <a:latin typeface="Courier New"/>
              <a:cs typeface="Courier New"/>
            </a:endParaRPr>
          </a:p>
          <a:p>
            <a:pPr marL="11516" marR="561998">
              <a:lnSpc>
                <a:spcPts val="1061"/>
              </a:lnSpc>
              <a:spcBef>
                <a:spcPts val="41"/>
              </a:spcBef>
            </a:pPr>
            <a:r>
              <a:rPr lang="en-US" sz="1000" spc="-5" dirty="0" smtClean="0">
                <a:latin typeface="Courier New"/>
                <a:cs typeface="Courier New"/>
              </a:rPr>
              <a:t>  </a:t>
            </a:r>
            <a:r>
              <a:rPr lang="en-US" sz="1000" spc="-5" dirty="0" err="1" smtClean="0">
                <a:latin typeface="Courier New"/>
                <a:cs typeface="Courier New"/>
              </a:rPr>
              <a:t>myfun</a:t>
            </a:r>
            <a:r>
              <a:rPr lang="en-US" sz="1000" dirty="0" err="1" smtClean="0">
                <a:latin typeface="Courier New"/>
                <a:cs typeface="Courier New"/>
              </a:rPr>
              <a:t>c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= </a:t>
            </a:r>
            <a:r>
              <a:rPr lang="en-US" sz="1000" b="1" spc="-5" dirty="0" err="1">
                <a:latin typeface="Courier New"/>
                <a:cs typeface="Courier New"/>
              </a:rPr>
              <a:t>dlsym</a:t>
            </a:r>
            <a:r>
              <a:rPr lang="en-US" sz="1000" spc="-5" dirty="0">
                <a:latin typeface="Courier New"/>
                <a:cs typeface="Courier New"/>
              </a:rPr>
              <a:t>(</a:t>
            </a:r>
            <a:r>
              <a:rPr lang="en-US" sz="1000" spc="-5" dirty="0" err="1">
                <a:latin typeface="Courier New"/>
                <a:cs typeface="Courier New"/>
              </a:rPr>
              <a:t>dl_handle</a:t>
            </a:r>
            <a:r>
              <a:rPr lang="en-US" sz="1000" dirty="0">
                <a:latin typeface="Courier New"/>
                <a:cs typeface="Courier New"/>
              </a:rPr>
              <a:t>,</a:t>
            </a:r>
            <a:r>
              <a:rPr lang="en-US" sz="1000" spc="-54" dirty="0">
                <a:latin typeface="Courier New"/>
                <a:cs typeface="Courier New"/>
              </a:rPr>
              <a:t> 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"add1</a:t>
            </a:r>
            <a:r>
              <a:rPr lang="en-US" sz="1000" spc="-9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>
                <a:latin typeface="Courier New"/>
                <a:cs typeface="Courier New"/>
              </a:rPr>
              <a:t>); </a:t>
            </a:r>
            <a:r>
              <a:rPr lang="en-US" sz="1000" spc="-5" dirty="0">
                <a:latin typeface="Courier New"/>
                <a:cs typeface="Courier New"/>
              </a:rPr>
              <a:t>erro</a:t>
            </a:r>
            <a:r>
              <a:rPr lang="en-US" sz="1000" dirty="0">
                <a:latin typeface="Courier New"/>
                <a:cs typeface="Courier New"/>
              </a:rPr>
              <a:t>r </a:t>
            </a:r>
            <a:r>
              <a:rPr lang="en-US" sz="1000" dirty="0" smtClean="0">
                <a:latin typeface="Courier New"/>
                <a:cs typeface="Courier New"/>
              </a:rPr>
              <a:t>= </a:t>
            </a:r>
            <a:r>
              <a:rPr lang="en-US" sz="1000" b="1" dirty="0" err="1" smtClean="0">
                <a:latin typeface="Courier New"/>
                <a:cs typeface="Courier New"/>
              </a:rPr>
              <a:t>dlerror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 marL="11516">
              <a:spcBef>
                <a:spcPts val="23"/>
              </a:spcBef>
            </a:pPr>
            <a:r>
              <a:rPr lang="en-US" sz="1000" dirty="0" smtClean="0">
                <a:solidFill>
                  <a:srgbClr val="C100FF"/>
                </a:solidFill>
                <a:latin typeface="Courier New"/>
                <a:cs typeface="Courier New"/>
              </a:rPr>
              <a:t>  if</a:t>
            </a:r>
            <a:r>
              <a:rPr lang="en-US" sz="1000" spc="-5" dirty="0" smtClean="0">
                <a:latin typeface="Courier New"/>
                <a:cs typeface="Courier New"/>
              </a:rPr>
              <a:t>(erro</a:t>
            </a:r>
            <a:r>
              <a:rPr lang="en-US" sz="1000" dirty="0" smtClean="0">
                <a:latin typeface="Courier New"/>
                <a:cs typeface="Courier New"/>
              </a:rPr>
              <a:t>r </a:t>
            </a:r>
            <a:r>
              <a:rPr lang="en-US" sz="1000" spc="-5" dirty="0">
                <a:latin typeface="Courier New"/>
                <a:cs typeface="Courier New"/>
              </a:rPr>
              <a:t>!</a:t>
            </a:r>
            <a:r>
              <a:rPr lang="en-US" sz="1000" dirty="0">
                <a:latin typeface="Courier New"/>
                <a:cs typeface="Courier New"/>
              </a:rPr>
              <a:t>=</a:t>
            </a:r>
            <a:r>
              <a:rPr lang="en-US" sz="1000" spc="-18" dirty="0">
                <a:latin typeface="Courier New"/>
                <a:cs typeface="Courier New"/>
              </a:rPr>
              <a:t> </a:t>
            </a:r>
            <a:r>
              <a:rPr lang="en-US" sz="1000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lang="en-US" sz="1000" spc="-18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lang="en-US" sz="1000" dirty="0">
                <a:latin typeface="Courier New"/>
                <a:cs typeface="Courier New"/>
              </a:rPr>
              <a:t>) {</a:t>
            </a:r>
          </a:p>
          <a:p>
            <a:pPr marL="134741" marR="4607">
              <a:lnSpc>
                <a:spcPct val="107400"/>
              </a:lnSpc>
              <a:spcBef>
                <a:spcPts val="9"/>
              </a:spcBef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printf</a:t>
            </a:r>
            <a:r>
              <a:rPr lang="en-US" sz="1000" spc="-18" dirty="0">
                <a:latin typeface="Courier New"/>
                <a:cs typeface="Courier New"/>
              </a:rPr>
              <a:t>(</a:t>
            </a:r>
            <a:r>
              <a:rPr lang="en-US" sz="1000" spc="-5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spc="-5" dirty="0" err="1">
                <a:solidFill>
                  <a:srgbClr val="9C1F6E"/>
                </a:solidFill>
                <a:latin typeface="Courier New"/>
                <a:cs typeface="Courier New"/>
              </a:rPr>
              <a:t>dlsy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 </a:t>
            </a:r>
            <a:r>
              <a:rPr lang="en-US" sz="1000" spc="-5" dirty="0">
                <a:solidFill>
                  <a:srgbClr val="9C1F6E"/>
                </a:solidFill>
                <a:latin typeface="Courier New"/>
                <a:cs typeface="Courier New"/>
              </a:rPr>
              <a:t>add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1 </a:t>
            </a:r>
            <a:r>
              <a:rPr lang="en-US" sz="1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lang="en-US" sz="1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>
                <a:latin typeface="Courier New"/>
                <a:cs typeface="Courier New"/>
              </a:rPr>
              <a:t>, error); </a:t>
            </a:r>
            <a:r>
              <a:rPr lang="en-US" sz="1000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1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1;</a:t>
            </a:r>
          </a:p>
          <a:p>
            <a:pPr marL="11516">
              <a:spcBef>
                <a:spcPts val="82"/>
              </a:spcBef>
            </a:pPr>
            <a:r>
              <a:rPr lang="en-US" sz="1000" dirty="0" smtClean="0">
                <a:latin typeface="Courier New"/>
                <a:cs typeface="Courier New"/>
              </a:rPr>
              <a:t>  }</a:t>
            </a:r>
            <a:endParaRPr lang="en-US" sz="1000" dirty="0">
              <a:latin typeface="Courier New"/>
              <a:cs typeface="Courier New"/>
            </a:endParaRPr>
          </a:p>
          <a:p>
            <a:pPr marL="11516">
              <a:spcBef>
                <a:spcPts val="82"/>
              </a:spcBef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myfunc</a:t>
            </a:r>
            <a:r>
              <a:rPr lang="en-US" sz="1000" dirty="0">
                <a:latin typeface="Courier New"/>
                <a:cs typeface="Courier New"/>
              </a:rPr>
              <a:t>(&amp;</a:t>
            </a:r>
            <a:r>
              <a:rPr lang="en-US" sz="1000" dirty="0" err="1">
                <a:latin typeface="Courier New"/>
                <a:cs typeface="Courier New"/>
              </a:rPr>
              <a:t>i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pPr marL="11516">
              <a:spcBef>
                <a:spcPts val="73"/>
              </a:spcBef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printf</a:t>
            </a:r>
            <a:r>
              <a:rPr lang="en-US" sz="1000" spc="-9" dirty="0">
                <a:latin typeface="Courier New"/>
                <a:cs typeface="Courier New"/>
              </a:rPr>
              <a:t>(</a:t>
            </a:r>
            <a:r>
              <a:rPr lang="en-US" sz="1000" spc="-5" dirty="0" err="1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 = %d\n</a:t>
            </a:r>
            <a:r>
              <a:rPr lang="en-US" sz="1000" spc="-27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i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pPr marL="11516" marR="1487338">
              <a:lnSpc>
                <a:spcPct val="107400"/>
              </a:lnSpc>
              <a:spcBef>
                <a:spcPts val="354"/>
              </a:spcBef>
            </a:pPr>
            <a:r>
              <a:rPr lang="en-US" sz="1000" b="1" dirty="0" smtClean="0">
                <a:latin typeface="Courier New"/>
                <a:cs typeface="Courier New"/>
              </a:rPr>
              <a:t>  </a:t>
            </a:r>
            <a:r>
              <a:rPr lang="en-US" sz="1000" b="1" dirty="0" err="1" smtClean="0">
                <a:latin typeface="Courier New"/>
                <a:cs typeface="Courier New"/>
              </a:rPr>
              <a:t>dlclose</a:t>
            </a:r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err="1" smtClean="0">
                <a:latin typeface="Courier New"/>
                <a:cs typeface="Courier New"/>
              </a:rPr>
              <a:t>dl_handle</a:t>
            </a:r>
            <a:r>
              <a:rPr lang="en-US" sz="1000" dirty="0">
                <a:latin typeface="Courier New"/>
                <a:cs typeface="Courier New"/>
              </a:rPr>
              <a:t>); </a:t>
            </a:r>
            <a:endParaRPr lang="en-US" sz="1000" dirty="0" smtClean="0">
              <a:latin typeface="Courier New"/>
              <a:cs typeface="Courier New"/>
            </a:endParaRPr>
          </a:p>
          <a:p>
            <a:pPr marL="11516" marR="1487338">
              <a:lnSpc>
                <a:spcPct val="107400"/>
              </a:lnSpc>
              <a:spcBef>
                <a:spcPts val="354"/>
              </a:spcBef>
            </a:pPr>
            <a:r>
              <a:rPr lang="en-US" sz="1000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1000" dirty="0" smtClean="0">
                <a:solidFill>
                  <a:srgbClr val="C100FF"/>
                </a:solidFill>
                <a:latin typeface="Courier New"/>
                <a:cs typeface="Courier New"/>
              </a:rPr>
              <a:t> return</a:t>
            </a:r>
            <a:r>
              <a:rPr lang="en-US" sz="1000" spc="-9" dirty="0" smtClean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11516" marR="1487338">
              <a:lnSpc>
                <a:spcPct val="107400"/>
              </a:lnSpc>
              <a:spcBef>
                <a:spcPts val="354"/>
              </a:spcBef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9892" y="2005797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90" dirty="0">
                <a:latin typeface="Arial"/>
                <a:cs typeface="Arial"/>
              </a:rPr>
              <a:t>●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1731697"/>
            <a:ext cx="2948191" cy="274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41500"/>
              </a:lnSpc>
            </a:pPr>
            <a:r>
              <a:rPr sz="2222" spc="-150" dirty="0">
                <a:latin typeface="Arial"/>
                <a:cs typeface="Arial"/>
              </a:rPr>
              <a:t>Co</a:t>
            </a:r>
            <a:r>
              <a:rPr sz="2222" spc="-141" dirty="0">
                <a:latin typeface="Arial"/>
                <a:cs typeface="Arial"/>
              </a:rPr>
              <a:t>p</a:t>
            </a:r>
            <a:r>
              <a:rPr sz="2222" spc="-113" dirty="0">
                <a:latin typeface="Arial"/>
                <a:cs typeface="Arial"/>
              </a:rPr>
              <a:t>y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th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18" dirty="0">
                <a:latin typeface="Arial"/>
                <a:cs typeface="Arial"/>
              </a:rPr>
              <a:t>c</a:t>
            </a:r>
            <a:r>
              <a:rPr sz="2222" spc="-131" dirty="0">
                <a:latin typeface="Arial"/>
                <a:cs typeface="Arial"/>
              </a:rPr>
              <a:t>od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68" dirty="0">
                <a:latin typeface="Arial"/>
                <a:cs typeface="Arial"/>
              </a:rPr>
              <a:t>t</a:t>
            </a:r>
            <a:r>
              <a:rPr sz="2222" spc="-127" dirty="0">
                <a:latin typeface="Arial"/>
                <a:cs typeface="Arial"/>
              </a:rPr>
              <a:t>o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50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95" dirty="0">
                <a:latin typeface="Arial"/>
                <a:cs typeface="Arial"/>
              </a:rPr>
              <a:t>.c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31" dirty="0">
                <a:latin typeface="Arial"/>
                <a:cs typeface="Arial"/>
              </a:rPr>
              <a:t>g</a:t>
            </a:r>
            <a:r>
              <a:rPr sz="2222" spc="-118" dirty="0">
                <a:latin typeface="Arial"/>
                <a:cs typeface="Arial"/>
              </a:rPr>
              <a:t>c</a:t>
            </a:r>
            <a:r>
              <a:rPr sz="2222" spc="-113" dirty="0">
                <a:latin typeface="Arial"/>
                <a:cs typeface="Arial"/>
              </a:rPr>
              <a:t>c</a:t>
            </a:r>
            <a:r>
              <a:rPr sz="2222" spc="-73" dirty="0">
                <a:latin typeface="Arial"/>
                <a:cs typeface="Arial"/>
              </a:rPr>
              <a:t> </a:t>
            </a:r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50" dirty="0">
                <a:latin typeface="Arial"/>
                <a:cs typeface="Arial"/>
              </a:rPr>
              <a:t>i</a:t>
            </a:r>
            <a:r>
              <a:rPr sz="2222" spc="-141" dirty="0">
                <a:latin typeface="Arial"/>
                <a:cs typeface="Arial"/>
              </a:rPr>
              <a:t>n</a:t>
            </a:r>
            <a:r>
              <a:rPr sz="2222" spc="-68" dirty="0">
                <a:latin typeface="Arial"/>
                <a:cs typeface="Arial"/>
              </a:rPr>
              <a:t>.</a:t>
            </a:r>
            <a:r>
              <a:rPr sz="2222" spc="-113" dirty="0">
                <a:latin typeface="Arial"/>
                <a:cs typeface="Arial"/>
              </a:rPr>
              <a:t>c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82" dirty="0">
                <a:latin typeface="Arial"/>
                <a:cs typeface="Arial"/>
              </a:rPr>
              <a:t>-</a:t>
            </a:r>
            <a:r>
              <a:rPr sz="2222" spc="-127" dirty="0">
                <a:latin typeface="Arial"/>
                <a:cs typeface="Arial"/>
              </a:rPr>
              <a:t>o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27" dirty="0">
                <a:latin typeface="Arial"/>
                <a:cs typeface="Arial"/>
              </a:rPr>
              <a:t>n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82" dirty="0">
                <a:latin typeface="Arial"/>
                <a:cs typeface="Arial"/>
              </a:rPr>
              <a:t>-</a:t>
            </a:r>
            <a:r>
              <a:rPr sz="2222" spc="-50" dirty="0">
                <a:latin typeface="Arial"/>
                <a:cs typeface="Arial"/>
              </a:rPr>
              <a:t>l</a:t>
            </a:r>
            <a:r>
              <a:rPr sz="2222" spc="-131" dirty="0">
                <a:latin typeface="Arial"/>
                <a:cs typeface="Arial"/>
              </a:rPr>
              <a:t>d</a:t>
            </a:r>
            <a:r>
              <a:rPr sz="2222" spc="-50" dirty="0">
                <a:latin typeface="Arial"/>
                <a:cs typeface="Arial"/>
              </a:rPr>
              <a:t>l</a:t>
            </a:r>
            <a:endParaRPr sz="2222" dirty="0">
              <a:latin typeface="Arial"/>
              <a:cs typeface="Arial"/>
            </a:endParaRPr>
          </a:p>
          <a:p>
            <a:pPr marL="11516" marR="333974">
              <a:lnSpc>
                <a:spcPct val="93400"/>
              </a:lnSpc>
              <a:spcBef>
                <a:spcPts val="1292"/>
              </a:spcBef>
            </a:pPr>
            <a:r>
              <a:rPr sz="2222" spc="-363" dirty="0">
                <a:latin typeface="Arial"/>
                <a:cs typeface="Arial"/>
              </a:rPr>
              <a:t>Y</a:t>
            </a:r>
            <a:r>
              <a:rPr sz="2222" spc="-131" dirty="0">
                <a:latin typeface="Arial"/>
                <a:cs typeface="Arial"/>
              </a:rPr>
              <a:t>o</a:t>
            </a:r>
            <a:r>
              <a:rPr sz="2222" spc="-127" dirty="0">
                <a:latin typeface="Arial"/>
                <a:cs typeface="Arial"/>
              </a:rPr>
              <a:t>u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81" dirty="0">
                <a:latin typeface="Arial"/>
                <a:cs typeface="Arial"/>
              </a:rPr>
              <a:t>w</a:t>
            </a:r>
            <a:r>
              <a:rPr sz="2222" spc="-50" dirty="0">
                <a:latin typeface="Arial"/>
                <a:cs typeface="Arial"/>
              </a:rPr>
              <a:t>ill</a:t>
            </a:r>
            <a:r>
              <a:rPr sz="2222" spc="-82" dirty="0">
                <a:latin typeface="Arial"/>
                <a:cs typeface="Arial"/>
              </a:rPr>
              <a:t> </a:t>
            </a:r>
            <a:r>
              <a:rPr sz="2222" spc="-127" dirty="0">
                <a:latin typeface="Arial"/>
                <a:cs typeface="Arial"/>
              </a:rPr>
              <a:t>h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18" dirty="0">
                <a:latin typeface="Arial"/>
                <a:cs typeface="Arial"/>
              </a:rPr>
              <a:t>v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8" dirty="0">
                <a:latin typeface="Arial"/>
                <a:cs typeface="Arial"/>
              </a:rPr>
              <a:t> t</a:t>
            </a:r>
            <a:r>
              <a:rPr sz="2222" spc="-127" dirty="0">
                <a:latin typeface="Arial"/>
                <a:cs typeface="Arial"/>
              </a:rPr>
              <a:t>o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18" dirty="0">
                <a:latin typeface="Arial"/>
                <a:cs typeface="Arial"/>
              </a:rPr>
              <a:t>s</a:t>
            </a:r>
            <a:r>
              <a:rPr sz="2222" spc="-131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t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th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31" dirty="0">
                <a:latin typeface="Arial"/>
                <a:cs typeface="Arial"/>
              </a:rPr>
              <a:t>e</a:t>
            </a:r>
            <a:r>
              <a:rPr sz="2222" spc="-141" dirty="0">
                <a:latin typeface="Arial"/>
                <a:cs typeface="Arial"/>
              </a:rPr>
              <a:t>n</a:t>
            </a:r>
            <a:r>
              <a:rPr sz="2222" spc="-113" dirty="0">
                <a:latin typeface="Arial"/>
                <a:cs typeface="Arial"/>
              </a:rPr>
              <a:t>v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77" dirty="0">
                <a:latin typeface="Arial"/>
                <a:cs typeface="Arial"/>
              </a:rPr>
              <a:t>r</a:t>
            </a:r>
            <a:r>
              <a:rPr sz="2222" spc="-131" dirty="0">
                <a:latin typeface="Arial"/>
                <a:cs typeface="Arial"/>
              </a:rPr>
              <a:t>o</a:t>
            </a:r>
            <a:r>
              <a:rPr sz="2222" spc="-127" dirty="0">
                <a:latin typeface="Arial"/>
                <a:cs typeface="Arial"/>
              </a:rPr>
              <a:t>n</a:t>
            </a:r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e</a:t>
            </a:r>
            <a:r>
              <a:rPr sz="2222" spc="-141" dirty="0">
                <a:latin typeface="Arial"/>
                <a:cs typeface="Arial"/>
              </a:rPr>
              <a:t>n</a:t>
            </a:r>
            <a:r>
              <a:rPr sz="2222" spc="-63" dirty="0">
                <a:latin typeface="Arial"/>
                <a:cs typeface="Arial"/>
              </a:rPr>
              <a:t>t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18" dirty="0">
                <a:latin typeface="Arial"/>
                <a:cs typeface="Arial"/>
              </a:rPr>
              <a:t>v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82" dirty="0">
                <a:latin typeface="Arial"/>
                <a:cs typeface="Arial"/>
              </a:rPr>
              <a:t>r</a:t>
            </a:r>
            <a:r>
              <a:rPr sz="2222" spc="-50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ab</a:t>
            </a:r>
            <a:r>
              <a:rPr sz="2222" spc="-54" dirty="0">
                <a:latin typeface="Arial"/>
                <a:cs typeface="Arial"/>
              </a:rPr>
              <a:t>l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50" dirty="0">
                <a:latin typeface="Arial"/>
                <a:cs typeface="Arial"/>
              </a:rPr>
              <a:t>LD</a:t>
            </a:r>
            <a:r>
              <a:rPr sz="2222" spc="-141" dirty="0">
                <a:latin typeface="Arial"/>
                <a:cs typeface="Arial"/>
              </a:rPr>
              <a:t>_</a:t>
            </a:r>
            <a:r>
              <a:rPr sz="2222" spc="-131" dirty="0">
                <a:latin typeface="Arial"/>
                <a:cs typeface="Arial"/>
              </a:rPr>
              <a:t>L</a:t>
            </a:r>
            <a:r>
              <a:rPr sz="2222" spc="-68" dirty="0">
                <a:latin typeface="Arial"/>
                <a:cs typeface="Arial"/>
              </a:rPr>
              <a:t>I</a:t>
            </a:r>
            <a:r>
              <a:rPr sz="2222" spc="-154" dirty="0">
                <a:latin typeface="Arial"/>
                <a:cs typeface="Arial"/>
              </a:rPr>
              <a:t>B</a:t>
            </a:r>
            <a:r>
              <a:rPr sz="2222" spc="-163" dirty="0">
                <a:latin typeface="Arial"/>
                <a:cs typeface="Arial"/>
              </a:rPr>
              <a:t>RA</a:t>
            </a:r>
            <a:r>
              <a:rPr sz="2222" spc="-204" dirty="0">
                <a:latin typeface="Arial"/>
                <a:cs typeface="Arial"/>
              </a:rPr>
              <a:t>R</a:t>
            </a:r>
            <a:r>
              <a:rPr sz="2222" spc="-159" dirty="0">
                <a:latin typeface="Arial"/>
                <a:cs typeface="Arial"/>
              </a:rPr>
              <a:t>Y</a:t>
            </a:r>
            <a:r>
              <a:rPr sz="2222" spc="-150" dirty="0">
                <a:latin typeface="Arial"/>
                <a:cs typeface="Arial"/>
              </a:rPr>
              <a:t>_</a:t>
            </a:r>
            <a:r>
              <a:rPr sz="2222" spc="-322" dirty="0">
                <a:latin typeface="Arial"/>
                <a:cs typeface="Arial"/>
              </a:rPr>
              <a:t>P</a:t>
            </a:r>
            <a:r>
              <a:rPr sz="2222" spc="-313" dirty="0">
                <a:latin typeface="Arial"/>
                <a:cs typeface="Arial"/>
              </a:rPr>
              <a:t>A</a:t>
            </a:r>
            <a:r>
              <a:rPr sz="2222" spc="-150" dirty="0">
                <a:latin typeface="Arial"/>
                <a:cs typeface="Arial"/>
              </a:rPr>
              <a:t>T</a:t>
            </a:r>
            <a:r>
              <a:rPr sz="2222" spc="-163" dirty="0">
                <a:latin typeface="Arial"/>
                <a:cs typeface="Arial"/>
              </a:rPr>
              <a:t>H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to</a:t>
            </a:r>
            <a:endParaRPr sz="2222" dirty="0">
              <a:latin typeface="Arial"/>
              <a:cs typeface="Arial"/>
            </a:endParaRPr>
          </a:p>
          <a:p>
            <a:pPr marL="11516" marR="430136">
              <a:lnSpc>
                <a:spcPts val="2494"/>
              </a:lnSpc>
              <a:spcBef>
                <a:spcPts val="54"/>
              </a:spcBef>
            </a:pP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113" dirty="0">
                <a:latin typeface="Arial"/>
                <a:cs typeface="Arial"/>
              </a:rPr>
              <a:t>c</a:t>
            </a:r>
            <a:r>
              <a:rPr sz="2222" spc="-63" dirty="0">
                <a:latin typeface="Arial"/>
                <a:cs typeface="Arial"/>
              </a:rPr>
              <a:t>l</a:t>
            </a:r>
            <a:r>
              <a:rPr sz="2222" spc="-131" dirty="0">
                <a:latin typeface="Arial"/>
                <a:cs typeface="Arial"/>
              </a:rPr>
              <a:t>u</a:t>
            </a:r>
            <a:r>
              <a:rPr sz="2222" spc="-127" dirty="0">
                <a:latin typeface="Arial"/>
                <a:cs typeface="Arial"/>
              </a:rPr>
              <a:t>de</a:t>
            </a:r>
            <a:r>
              <a:rPr sz="2222" spc="-68" dirty="0">
                <a:latin typeface="Arial"/>
                <a:cs typeface="Arial"/>
              </a:rPr>
              <a:t> t</a:t>
            </a:r>
            <a:r>
              <a:rPr sz="2222" spc="-141" dirty="0">
                <a:latin typeface="Arial"/>
                <a:cs typeface="Arial"/>
              </a:rPr>
              <a:t>h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31" dirty="0">
                <a:latin typeface="Arial"/>
                <a:cs typeface="Arial"/>
              </a:rPr>
              <a:t>pa</a:t>
            </a:r>
            <a:r>
              <a:rPr sz="2222" spc="-68" dirty="0">
                <a:latin typeface="Arial"/>
                <a:cs typeface="Arial"/>
              </a:rPr>
              <a:t>t</a:t>
            </a:r>
            <a:r>
              <a:rPr sz="2222" spc="-127" dirty="0">
                <a:latin typeface="Arial"/>
                <a:cs typeface="Arial"/>
              </a:rPr>
              <a:t>h</a:t>
            </a:r>
            <a:r>
              <a:rPr sz="2222" spc="-86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th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63" dirty="0">
                <a:latin typeface="Arial"/>
                <a:cs typeface="Arial"/>
              </a:rPr>
              <a:t>t </a:t>
            </a:r>
            <a:r>
              <a:rPr sz="2222" spc="-118" dirty="0">
                <a:latin typeface="Arial"/>
                <a:cs typeface="Arial"/>
              </a:rPr>
              <a:t>c</a:t>
            </a:r>
            <a:r>
              <a:rPr sz="2222" spc="-131" dirty="0">
                <a:latin typeface="Arial"/>
                <a:cs typeface="Arial"/>
              </a:rPr>
              <a:t>on</a:t>
            </a:r>
            <a:r>
              <a:rPr sz="2222" spc="-100" dirty="0">
                <a:latin typeface="Arial"/>
                <a:cs typeface="Arial"/>
              </a:rPr>
              <a:t>ta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113" dirty="0">
                <a:latin typeface="Arial"/>
                <a:cs typeface="Arial"/>
              </a:rPr>
              <a:t>s</a:t>
            </a:r>
            <a:r>
              <a:rPr sz="2222" spc="-73" dirty="0">
                <a:latin typeface="Arial"/>
                <a:cs typeface="Arial"/>
              </a:rPr>
              <a:t> </a:t>
            </a:r>
            <a:r>
              <a:rPr sz="2222" spc="-50" dirty="0">
                <a:latin typeface="Arial"/>
                <a:cs typeface="Arial"/>
              </a:rPr>
              <a:t>li</a:t>
            </a:r>
            <a:r>
              <a:rPr sz="2222" spc="-141" dirty="0">
                <a:latin typeface="Arial"/>
                <a:cs typeface="Arial"/>
              </a:rPr>
              <a:t>b</a:t>
            </a:r>
            <a:r>
              <a:rPr sz="2222" spc="-154" dirty="0">
                <a:latin typeface="Arial"/>
                <a:cs typeface="Arial"/>
              </a:rPr>
              <a:t>my</a:t>
            </a:r>
            <a:r>
              <a:rPr sz="2222" spc="-208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68" dirty="0">
                <a:latin typeface="Arial"/>
                <a:cs typeface="Arial"/>
              </a:rPr>
              <a:t>t</a:t>
            </a:r>
            <a:r>
              <a:rPr sz="2222" spc="-118" dirty="0">
                <a:latin typeface="Arial"/>
                <a:cs typeface="Arial"/>
              </a:rPr>
              <a:t>h</a:t>
            </a:r>
            <a:r>
              <a:rPr sz="2222" spc="-82" dirty="0">
                <a:latin typeface="Arial"/>
                <a:cs typeface="Arial"/>
              </a:rPr>
              <a:t>.</a:t>
            </a:r>
            <a:r>
              <a:rPr sz="2222" spc="-118" dirty="0">
                <a:latin typeface="Arial"/>
                <a:cs typeface="Arial"/>
              </a:rPr>
              <a:t>s</a:t>
            </a:r>
            <a:r>
              <a:rPr sz="2222" spc="-127" dirty="0">
                <a:latin typeface="Arial"/>
                <a:cs typeface="Arial"/>
              </a:rPr>
              <a:t>o</a:t>
            </a:r>
            <a:endParaRPr sz="2222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9892" y="2486031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9892" y="2965111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</a:t>
            </a:r>
            <a:r>
              <a:rPr lang="en-US" dirty="0"/>
              <a:t>declare certain things about functions called in your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the compiler optimize calls and check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Also used to </a:t>
            </a:r>
            <a:r>
              <a:rPr lang="en-US" dirty="0"/>
              <a:t>control memory placement, code generation options or call/return conventions within the function being </a:t>
            </a:r>
            <a:r>
              <a:rPr lang="en-US" dirty="0" smtClean="0"/>
              <a:t>annotated</a:t>
            </a:r>
          </a:p>
          <a:p>
            <a:r>
              <a:rPr lang="en-US" dirty="0"/>
              <a:t>I</a:t>
            </a:r>
            <a:r>
              <a:rPr lang="en-US" dirty="0" smtClean="0"/>
              <a:t>ntroduced </a:t>
            </a:r>
            <a:r>
              <a:rPr lang="en-US" dirty="0"/>
              <a:t>by the </a:t>
            </a:r>
            <a:r>
              <a:rPr lang="en-US" b="1" dirty="0"/>
              <a:t>attribute</a:t>
            </a:r>
            <a:r>
              <a:rPr lang="en-US" dirty="0"/>
              <a:t> keyword on a declaration, followed by an attribute specification inside double parentheses</a:t>
            </a:r>
          </a:p>
        </p:txBody>
      </p:sp>
    </p:spTree>
    <p:extLst>
      <p:ext uri="{BB962C8B-B14F-4D97-AF65-F5344CB8AC3E}">
        <p14:creationId xmlns:p14="http://schemas.microsoft.com/office/powerpoint/2010/main" val="166230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__attribute__ ((__constructor__)) </a:t>
            </a:r>
            <a:endParaRPr lang="en-US" sz="2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Is run when </a:t>
            </a:r>
            <a:r>
              <a:rPr lang="en-US" sz="2400" dirty="0" err="1" smtClean="0">
                <a:latin typeface="Courier New"/>
                <a:cs typeface="Courier New"/>
              </a:rPr>
              <a:t>dlopen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is called</a:t>
            </a:r>
          </a:p>
          <a:p>
            <a:r>
              <a:rPr lang="en-US" sz="2800" dirty="0">
                <a:latin typeface="Courier New"/>
                <a:cs typeface="Courier New"/>
              </a:rPr>
              <a:t>__attribute__ ((__destructor__)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Is run when </a:t>
            </a:r>
            <a:r>
              <a:rPr lang="en-US" dirty="0" err="1" smtClean="0">
                <a:latin typeface="Courier New"/>
                <a:cs typeface="Courier New"/>
              </a:rPr>
              <a:t>dlclose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+mj-lt"/>
                <a:cs typeface="Courier New"/>
              </a:rPr>
              <a:t> is called</a:t>
            </a:r>
          </a:p>
          <a:p>
            <a:r>
              <a:rPr lang="en-US" dirty="0" smtClean="0">
                <a:latin typeface="+mj-lt"/>
                <a:cs typeface="Courier New"/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__attribute__ ((__constructor__))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v</a:t>
            </a:r>
            <a:r>
              <a:rPr lang="en-US" sz="1800" dirty="0" smtClean="0">
                <a:latin typeface="Courier New"/>
                <a:cs typeface="Courier New"/>
              </a:rPr>
              <a:t>oid </a:t>
            </a:r>
            <a:r>
              <a:rPr lang="en-US" sz="1800" dirty="0" err="1" smtClean="0">
                <a:latin typeface="Courier New"/>
                <a:cs typeface="Courier New"/>
              </a:rPr>
              <a:t>to_run_before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>
                <a:latin typeface="Courier New"/>
                <a:cs typeface="Courier New"/>
              </a:rPr>
              <a:t>void)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</a:t>
            </a:r>
            <a:r>
              <a:rPr lang="en-US" sz="1800" dirty="0" err="1">
                <a:latin typeface="Courier New"/>
                <a:cs typeface="Courier New"/>
              </a:rPr>
              <a:t>pre_func</a:t>
            </a:r>
            <a:r>
              <a:rPr lang="en-US" sz="1800" dirty="0">
                <a:latin typeface="Courier New"/>
                <a:cs typeface="Courier New"/>
              </a:rPr>
              <a:t>\n");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1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build simple “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(0.5)” program in 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dynamic libraries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loads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system calls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makes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 |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‘NR%101</a:t>
            </a:r>
            <a:r>
              <a:rPr lang="en-US" sz="272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==UID%101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to find ~25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to use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output for each one in your log and investigate any errors you might 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all dynamic libraries you find, create a sorted list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remove the duplicates!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executable file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2" name="Shape 92"/>
          <p:cNvSpPr/>
          <p:nvPr/>
        </p:nvSpPr>
        <p:spPr>
          <a:xfrm>
            <a:off x="2133600" y="2667000"/>
            <a:ext cx="12191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93" name="Shape 93"/>
          <p:cNvSpPr/>
          <p:nvPr/>
        </p:nvSpPr>
        <p:spPr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013325" y="3008313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sp>
        <p:nvSpPr>
          <p:cNvPr id="96" name="Shape 96"/>
          <p:cNvSpPr/>
          <p:nvPr/>
        </p:nvSpPr>
        <p:spPr>
          <a:xfrm>
            <a:off x="6858000" y="2667000"/>
            <a:ext cx="1219199" cy="8381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16002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33528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4800600" y="3124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6400800" y="3048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1295400" y="3733800"/>
            <a:ext cx="27368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statements into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machine-language 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instructions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00600" y="3733800"/>
            <a:ext cx="22542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one or more object files generated by a compiler and combines them into a single executable file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14400" y="20574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5" name="Shape 115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6" name="Shape 116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17" name="Shape 117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18" name="Shape 118"/>
          <p:cNvSpPr/>
          <p:nvPr/>
        </p:nvSpPr>
        <p:spPr>
          <a:xfrm>
            <a:off x="2286000" y="2057400"/>
            <a:ext cx="1219199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8288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5257800" y="3124200"/>
            <a:ext cx="1371599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4800600" y="3886200"/>
            <a:ext cx="685799" cy="685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6629400" y="35814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3124200" y="5029200"/>
            <a:ext cx="2406649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process to add, remove, replace or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relocate object modules during its execution.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</a:p>
          <a:p>
            <a:pPr marL="1009650" marR="0" lvl="1" indent="-6159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Linker collects procedures and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links together the object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modules into one executable program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Why isn't everything written as just one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program, saving the necessity of linking?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Efficiency: if just one function is changed in a 100K line program, why recompile the whole program? Just recompile the one function and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relink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Multiple-language programs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 reasons?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6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Unix systems: Code is typically compiled as a </a:t>
            </a: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shared object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(DSO)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vs. static linking resulting size</a:t>
            </a:r>
            <a:b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-static hello.c -o hello-static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hello.c -o hello-dynamic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hello.c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383 hello.s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 you are the sysadmin, which do you prefer?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libraries dynamically loaded?</a:t>
            </a: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63" t="-663" r="-1085" b="-4454"/>
          <a:stretch/>
        </p:blipFill>
        <p:spPr>
          <a:xfrm>
            <a:off x="325053" y="1632766"/>
            <a:ext cx="8481609" cy="48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996</Words>
  <Application>Microsoft Macintosh PowerPoint</Application>
  <PresentationFormat>On-screen Show (4:3)</PresentationFormat>
  <Paragraphs>188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Noto Sans Symbols</vt:lpstr>
      <vt:lpstr>Calibri</vt:lpstr>
      <vt:lpstr>Courier New</vt:lpstr>
      <vt:lpstr>Georgia</vt:lpstr>
      <vt:lpstr>Arimo</vt:lpstr>
      <vt:lpstr>Office Theme</vt:lpstr>
      <vt:lpstr>CS35L – F16</vt:lpstr>
      <vt:lpstr>Building an executable file</vt:lpstr>
      <vt:lpstr>Static Linking</vt:lpstr>
      <vt:lpstr>PowerPoint Presentation</vt:lpstr>
      <vt:lpstr>Dynamic Linking</vt:lpstr>
      <vt:lpstr>Linking and Loading</vt:lpstr>
      <vt:lpstr>PowerPoint Presentation</vt:lpstr>
      <vt:lpstr>Dynamic linking</vt:lpstr>
      <vt:lpstr>How are libraries dynamically loaded?</vt:lpstr>
      <vt:lpstr>Advantages of dynamic linking</vt:lpstr>
      <vt:lpstr>Smaller is more efficient</vt:lpstr>
      <vt:lpstr>Disadvantages of dynamic linking</vt:lpstr>
      <vt:lpstr>GCC Flags</vt:lpstr>
      <vt:lpstr>Creating static and shared libs in GCC</vt:lpstr>
      <vt:lpstr>Dynamic loading</vt:lpstr>
      <vt:lpstr>Attributes of Functions</vt:lpstr>
      <vt:lpstr>Attributes of Functions</vt:lpstr>
      <vt:lpstr>Lab 8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Katrina Wijaya</cp:lastModifiedBy>
  <cp:revision>5</cp:revision>
  <dcterms:modified xsi:type="dcterms:W3CDTF">2016-12-04T11:35:34Z</dcterms:modified>
</cp:coreProperties>
</file>