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6" r:id="rId3"/>
    <p:sldId id="257" r:id="rId4"/>
    <p:sldId id="258" r:id="rId5"/>
    <p:sldId id="259" r:id="rId6"/>
    <p:sldId id="264" r:id="rId7"/>
    <p:sldId id="265" r:id="rId8"/>
    <p:sldId id="267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8" autoAdjust="0"/>
    <p:restoredTop sz="94659"/>
  </p:normalViewPr>
  <p:slideViewPr>
    <p:cSldViewPr>
      <p:cViewPr varScale="1">
        <p:scale>
          <a:sx n="64" d="100"/>
          <a:sy n="64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EEC9-1B4A-4634-AE83-2FB838B0A300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71B4-7F42-4770-A931-A1281D894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106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pg.org/gph/en/manu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CS35L – 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7441288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/>
                <a:gridCol w="4111345"/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9.2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t</a:t>
                      </a:r>
                      <a:r>
                        <a:rPr lang="en-US" sz="1800" dirty="0" smtClean="0"/>
                        <a:t>opics: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Digital</a:t>
                      </a:r>
                      <a:r>
                        <a:rPr lang="en-US" sz="1800" baseline="0" dirty="0" smtClean="0"/>
                        <a:t> signatures</a:t>
                      </a:r>
                      <a:endParaRPr lang="en-US" sz="1800" dirty="0" smtClean="0"/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Assignment: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</a:p>
                  </a:txBody>
                  <a:tcPr marL="91363" marR="91363" marT="45682" marB="456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19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Answer 2 questions in the file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hw.txt</a:t>
            </a:r>
          </a:p>
          <a:p>
            <a:r>
              <a:rPr lang="en-US" dirty="0" smtClean="0">
                <a:cs typeface="Courier New" pitchFamily="49" charset="0"/>
                <a:hlinkClick r:id="rId2"/>
              </a:rPr>
              <a:t>https://www.gnupg.org/gph/en/manual.html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Generate </a:t>
            </a:r>
            <a:r>
              <a:rPr lang="en-US" dirty="0" smtClean="0">
                <a:cs typeface="Courier New" pitchFamily="49" charset="0"/>
              </a:rPr>
              <a:t>a key pair with the GNU Privacy Guard’s commands (choose default options when prompted)</a:t>
            </a:r>
          </a:p>
          <a:p>
            <a:r>
              <a:rPr lang="en-US" dirty="0" smtClean="0">
                <a:cs typeface="Courier New" pitchFamily="49" charset="0"/>
              </a:rPr>
              <a:t>Export public key, in ASCII format, into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 smtClean="0">
                <a:cs typeface="Courier New" pitchFamily="49" charset="0"/>
              </a:rPr>
              <a:t> </a:t>
            </a:r>
          </a:p>
          <a:p>
            <a:r>
              <a:rPr lang="en-US" dirty="0" smtClean="0">
                <a:cs typeface="Courier New" pitchFamily="49" charset="0"/>
              </a:rPr>
              <a:t>Make a </a:t>
            </a:r>
            <a:r>
              <a:rPr lang="en-US" dirty="0" err="1" smtClean="0">
                <a:cs typeface="Courier New" pitchFamily="49" charset="0"/>
              </a:rPr>
              <a:t>tarball</a:t>
            </a:r>
            <a:r>
              <a:rPr lang="en-US" dirty="0" smtClean="0">
                <a:cs typeface="Courier New" pitchFamily="49" charset="0"/>
              </a:rPr>
              <a:t> of the above files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log.txt</a:t>
            </a:r>
            <a:r>
              <a:rPr lang="en-US" dirty="0" smtClean="0">
                <a:cs typeface="Courier New" pitchFamily="49" charset="0"/>
              </a:rPr>
              <a:t> and zip it with </a:t>
            </a:r>
            <a:r>
              <a:rPr lang="en-US" dirty="0" err="1" smtClean="0">
                <a:cs typeface="Courier New" pitchFamily="49" charset="0"/>
              </a:rPr>
              <a:t>gzip</a:t>
            </a:r>
            <a:r>
              <a:rPr lang="en-US" dirty="0" smtClean="0">
                <a:cs typeface="Courier New" pitchFamily="49" charset="0"/>
              </a:rPr>
              <a:t> to produce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tar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&lt;files&gt;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</a:t>
            </a:r>
            <a:r>
              <a:rPr lang="en-US" dirty="0" smtClean="0">
                <a:cs typeface="Courier New" pitchFamily="49" charset="0"/>
              </a:rPr>
              <a:t>-&gt; creates hw.tar.gz</a:t>
            </a:r>
          </a:p>
          <a:p>
            <a:r>
              <a:rPr lang="en-US" dirty="0" smtClean="0">
                <a:cs typeface="Courier New" pitchFamily="49" charset="0"/>
              </a:rPr>
              <a:t>Use the private key you created to make a detached clear signature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hw.tar.gz.sig</a:t>
            </a:r>
            <a:r>
              <a:rPr lang="en-US" dirty="0" smtClean="0">
                <a:cs typeface="Courier New" pitchFamily="49" charset="0"/>
              </a:rPr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r>
              <a:rPr lang="en-US" dirty="0" smtClean="0">
                <a:cs typeface="Courier New" pitchFamily="49" charset="0"/>
              </a:rPr>
              <a:t>Use given commands to verify signature and file formatting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These can be found at the end of the assignment spec  </a:t>
            </a:r>
          </a:p>
        </p:txBody>
      </p:sp>
    </p:spTree>
    <p:extLst>
      <p:ext uri="{BB962C8B-B14F-4D97-AF65-F5344CB8AC3E}">
        <p14:creationId xmlns:p14="http://schemas.microsoft.com/office/powerpoint/2010/main" xmlns="" val="26989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Over the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guarantees do we want?</a:t>
            </a:r>
          </a:p>
          <a:p>
            <a:pPr lvl="1"/>
            <a:r>
              <a:rPr lang="en-US" b="1" dirty="0" smtClean="0"/>
              <a:t>Confidentiality</a:t>
            </a:r>
          </a:p>
          <a:p>
            <a:pPr lvl="2"/>
            <a:r>
              <a:rPr lang="en-US" dirty="0" smtClean="0"/>
              <a:t>Message secrecy</a:t>
            </a:r>
          </a:p>
          <a:p>
            <a:pPr lvl="1"/>
            <a:r>
              <a:rPr lang="en-US" b="1" dirty="0" smtClean="0"/>
              <a:t>Data integrity</a:t>
            </a:r>
          </a:p>
          <a:p>
            <a:pPr lvl="2"/>
            <a:r>
              <a:rPr lang="en-US" dirty="0" smtClean="0"/>
              <a:t>Message consistency</a:t>
            </a:r>
          </a:p>
          <a:p>
            <a:pPr lvl="1"/>
            <a:r>
              <a:rPr lang="en-US" b="1" dirty="0" smtClean="0"/>
              <a:t>Authentication</a:t>
            </a:r>
          </a:p>
          <a:p>
            <a:pPr lvl="2"/>
            <a:r>
              <a:rPr lang="en-US" dirty="0" smtClean="0"/>
              <a:t>Identity confirmation</a:t>
            </a:r>
          </a:p>
          <a:p>
            <a:pPr lvl="1"/>
            <a:r>
              <a:rPr lang="en-US" b="1" dirty="0" smtClean="0"/>
              <a:t>Authorization</a:t>
            </a:r>
          </a:p>
          <a:p>
            <a:pPr lvl="2"/>
            <a:r>
              <a:rPr lang="en-US" dirty="0" smtClean="0"/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28314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Secret Key (symmetric)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key is used to both encrypt and decrypt a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84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Public Key (asymmetric)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keys are used: a public and a private key. If a message is encrypted with one key, it has to be decrypted with the other.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3124200"/>
            <a:ext cx="8053031" cy="33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12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 electronic stamp or seal</a:t>
            </a:r>
          </a:p>
          <a:p>
            <a:pPr lvl="1"/>
            <a:r>
              <a:rPr lang="en-US" sz="3200" dirty="0"/>
              <a:t> </a:t>
            </a:r>
            <a:r>
              <a:rPr lang="en-US" sz="3200" dirty="0" smtClean="0"/>
              <a:t>almost exactly like a written signature, except more guarantees!</a:t>
            </a:r>
          </a:p>
          <a:p>
            <a:r>
              <a:rPr lang="en-US" sz="3600" dirty="0" smtClean="0"/>
              <a:t>I</a:t>
            </a:r>
            <a:r>
              <a:rPr lang="en-US" dirty="0" smtClean="0"/>
              <a:t>s appended to a document</a:t>
            </a:r>
          </a:p>
          <a:p>
            <a:pPr lvl="1"/>
            <a:r>
              <a:rPr lang="en-US" dirty="0" smtClean="0"/>
              <a:t>Or sent separately (detached signature) </a:t>
            </a:r>
          </a:p>
          <a:p>
            <a:r>
              <a:rPr lang="en-US" sz="3600" dirty="0" smtClean="0"/>
              <a:t>Ensures data integrity</a:t>
            </a:r>
          </a:p>
          <a:p>
            <a:pPr lvl="1"/>
            <a:r>
              <a:rPr lang="en-US" sz="3200" dirty="0" smtClean="0"/>
              <a:t> document was not changed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xmlns="" val="1724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SENDER:</a:t>
            </a:r>
          </a:p>
          <a:p>
            <a:pPr marL="514350" indent="-514350">
              <a:buAutoNum type="arabicParenR"/>
            </a:pPr>
            <a:r>
              <a:rPr lang="en-US" sz="3100" dirty="0" smtClean="0"/>
              <a:t>Generate </a:t>
            </a:r>
            <a:r>
              <a:rPr lang="en-US" sz="3100" dirty="0"/>
              <a:t>a </a:t>
            </a:r>
            <a:r>
              <a:rPr lang="en-US" sz="3100" i="1" dirty="0" smtClean="0"/>
              <a:t>Message Digest</a:t>
            </a:r>
          </a:p>
          <a:p>
            <a:pPr lvl="1"/>
            <a:r>
              <a:rPr lang="en-US" sz="3100" dirty="0"/>
              <a:t>The message digest is generated using a set of hashing algorithms</a:t>
            </a:r>
          </a:p>
          <a:p>
            <a:pPr lvl="1"/>
            <a:r>
              <a:rPr lang="en-US" sz="3100" dirty="0"/>
              <a:t>A message digest is a 'summary' of the message we are going to transmit</a:t>
            </a:r>
          </a:p>
          <a:p>
            <a:pPr lvl="1"/>
            <a:r>
              <a:rPr lang="en-US" sz="3100" dirty="0"/>
              <a:t>Even the slightest change in the message produces a different </a:t>
            </a:r>
            <a:r>
              <a:rPr lang="en-US" sz="3100" dirty="0" smtClean="0"/>
              <a:t>digest</a:t>
            </a:r>
            <a:endParaRPr lang="en-US" sz="31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Create a </a:t>
            </a:r>
            <a:r>
              <a:rPr lang="en-US" sz="3100" dirty="0" smtClean="0"/>
              <a:t>Digital Signature</a:t>
            </a:r>
          </a:p>
          <a:p>
            <a:pPr lvl="1"/>
            <a:r>
              <a:rPr lang="en-US" sz="3100" dirty="0"/>
              <a:t>The message digest is encrypted using the sender's </a:t>
            </a:r>
            <a:r>
              <a:rPr lang="en-US" sz="3100" i="1" dirty="0"/>
              <a:t>private</a:t>
            </a:r>
            <a:r>
              <a:rPr lang="en-US" sz="3100" dirty="0"/>
              <a:t> key. The resulting encrypted message digest is the </a:t>
            </a:r>
            <a:r>
              <a:rPr lang="en-US" sz="3100" i="1" dirty="0"/>
              <a:t>digital </a:t>
            </a:r>
            <a:r>
              <a:rPr lang="en-US" sz="3100" i="1" dirty="0" smtClean="0"/>
              <a:t>signature</a:t>
            </a:r>
            <a:endParaRPr lang="en-US" sz="3100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 smtClean="0"/>
              <a:t>Attach digital signature to message and send </a:t>
            </a:r>
            <a:r>
              <a:rPr lang="en-US" sz="3100" dirty="0"/>
              <a:t>to </a:t>
            </a:r>
            <a:r>
              <a:rPr lang="en-US" sz="3100" dirty="0" smtClean="0"/>
              <a:t>receiver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5167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RECEIVER:</a:t>
            </a:r>
          </a:p>
          <a:p>
            <a:pPr marL="514350" indent="-514350">
              <a:buAutoNum type="arabicParenR"/>
            </a:pPr>
            <a:r>
              <a:rPr lang="en-US" sz="7200" dirty="0" smtClean="0"/>
              <a:t>Recover the </a:t>
            </a:r>
            <a:r>
              <a:rPr lang="en-US" sz="7200" i="1" dirty="0" smtClean="0"/>
              <a:t>Message Digest</a:t>
            </a:r>
          </a:p>
          <a:p>
            <a:pPr lvl="1"/>
            <a:r>
              <a:rPr lang="en-US" sz="7200" dirty="0"/>
              <a:t>Decrypt the digital signature using the sender’s public key to obtain the message digest generated by the </a:t>
            </a:r>
            <a:r>
              <a:rPr lang="en-US" sz="7200" dirty="0" smtClean="0"/>
              <a:t>sender</a:t>
            </a:r>
            <a:endParaRPr lang="en-US" sz="72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 smtClean="0"/>
              <a:t>Generate the Message Digest</a:t>
            </a:r>
          </a:p>
          <a:p>
            <a:pPr lvl="1"/>
            <a:r>
              <a:rPr lang="en-US" sz="7200" dirty="0" smtClean="0"/>
              <a:t>Use </a:t>
            </a:r>
            <a:r>
              <a:rPr lang="en-US" sz="7200" dirty="0"/>
              <a:t>the same message digest algorithm used by the sender to generate a message digest of the received </a:t>
            </a:r>
            <a:r>
              <a:rPr lang="en-US" sz="7200" dirty="0" smtClean="0"/>
              <a:t>message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 smtClean="0"/>
              <a:t>Compare </a:t>
            </a:r>
            <a:r>
              <a:rPr lang="en-US" sz="7200" dirty="0"/>
              <a:t>digests (the one sent by the sender as a digital signature, and the one generated by the receiver</a:t>
            </a:r>
            <a:r>
              <a:rPr lang="en-US" sz="7200" dirty="0" smtClean="0"/>
              <a:t>)</a:t>
            </a:r>
          </a:p>
          <a:p>
            <a:pPr lvl="1"/>
            <a:r>
              <a:rPr lang="en-US" sz="7200" dirty="0"/>
              <a:t>If they are not </a:t>
            </a:r>
            <a:r>
              <a:rPr lang="en-US" sz="7200" i="1" dirty="0"/>
              <a:t>exactly the same</a:t>
            </a:r>
            <a:r>
              <a:rPr lang="en-US" sz="7200" dirty="0"/>
              <a:t> =&gt; the message has been tampered with by a third party</a:t>
            </a:r>
          </a:p>
          <a:p>
            <a:pPr lvl="1"/>
            <a:r>
              <a:rPr lang="en-US" sz="7200" dirty="0"/>
              <a:t>We can be sure that the digital signature was sent by the sender (and not by a malicious user) because </a:t>
            </a:r>
            <a:r>
              <a:rPr lang="en-US" sz="7200" i="1" dirty="0"/>
              <a:t>only</a:t>
            </a:r>
            <a:r>
              <a:rPr lang="en-US" sz="7200" dirty="0"/>
              <a:t> the sender's public key can decrypt the digital </a:t>
            </a:r>
            <a:r>
              <a:rPr lang="en-US" sz="7200" dirty="0" smtClean="0"/>
              <a:t>signature and that public key is proven to be the sender’s through the certificate. </a:t>
            </a:r>
            <a:r>
              <a:rPr lang="en-US" sz="7200" dirty="0"/>
              <a:t>If decrypting using the public key renders a faulty message digest, this means that either the message or the message digest are not exactly what the sender sent</a:t>
            </a:r>
            <a:r>
              <a:rPr lang="en-US" sz="7200" dirty="0" smtClean="0"/>
              <a:t>.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89" y="431604"/>
            <a:ext cx="746261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31289"/>
            <a:r>
              <a:rPr spc="-5" dirty="0"/>
              <a:t>Dig</a:t>
            </a:r>
            <a:r>
              <a:rPr spc="5" dirty="0"/>
              <a:t>i</a:t>
            </a:r>
            <a:r>
              <a:rPr spc="-9" dirty="0"/>
              <a:t>ta</a:t>
            </a:r>
            <a:r>
              <a:rPr dirty="0"/>
              <a:t>l</a:t>
            </a:r>
            <a:r>
              <a:rPr spc="5" dirty="0"/>
              <a:t> </a:t>
            </a:r>
            <a:r>
              <a:rPr dirty="0"/>
              <a:t>S</a:t>
            </a:r>
            <a:r>
              <a:rPr spc="5" dirty="0"/>
              <a:t>i</a:t>
            </a:r>
            <a:r>
              <a:rPr spc="-5" dirty="0"/>
              <a:t>gna</a:t>
            </a:r>
            <a:r>
              <a:rPr dirty="0"/>
              <a:t>t</a:t>
            </a:r>
            <a:r>
              <a:rPr spc="-5" dirty="0"/>
              <a:t>ur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669874" y="1252775"/>
            <a:ext cx="6566635" cy="4557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7147060" y="5943233"/>
            <a:ext cx="1588108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dirty="0">
                <a:latin typeface="Arial"/>
                <a:cs typeface="Arial"/>
              </a:rPr>
              <a:t>S</a:t>
            </a:r>
            <a:r>
              <a:rPr sz="907" spc="-9" dirty="0">
                <a:latin typeface="Arial"/>
                <a:cs typeface="Arial"/>
              </a:rPr>
              <a:t>ou</a:t>
            </a:r>
            <a:r>
              <a:rPr sz="907" spc="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ce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gd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14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5" dirty="0">
                <a:latin typeface="Arial"/>
                <a:cs typeface="Arial"/>
              </a:rPr>
              <a:t>l</a:t>
            </a:r>
            <a:r>
              <a:rPr sz="907" spc="-9" dirty="0">
                <a:latin typeface="Arial"/>
                <a:cs typeface="Arial"/>
              </a:rPr>
              <a:t>obu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14" dirty="0">
                <a:latin typeface="Arial"/>
                <a:cs typeface="Arial"/>
              </a:rPr>
              <a:t>.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884" y="5641665"/>
            <a:ext cx="89252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635" spc="131" dirty="0">
                <a:latin typeface="Arial"/>
                <a:cs typeface="Arial"/>
              </a:rPr>
              <a:t>●</a:t>
            </a:r>
            <a:endParaRPr sz="63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6187" y="5487345"/>
            <a:ext cx="2815177" cy="1122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638006">
              <a:lnSpc>
                <a:spcPct val="166700"/>
              </a:lnSpc>
            </a:pPr>
            <a:r>
              <a:rPr sz="1451" spc="-82" dirty="0">
                <a:latin typeface="Arial"/>
                <a:cs typeface="Arial"/>
              </a:rPr>
              <a:t>V</a:t>
            </a:r>
            <a:r>
              <a:rPr sz="1451" spc="-5" dirty="0">
                <a:latin typeface="Arial"/>
                <a:cs typeface="Arial"/>
              </a:rPr>
              <a:t>er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f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e</a:t>
            </a:r>
            <a:r>
              <a:rPr sz="1451" dirty="0">
                <a:latin typeface="Arial"/>
                <a:cs typeface="Arial"/>
              </a:rPr>
              <a:t>s </a:t>
            </a:r>
            <a:r>
              <a:rPr sz="1451" spc="-5" dirty="0">
                <a:latin typeface="Arial"/>
                <a:cs typeface="Arial"/>
              </a:rPr>
              <a:t>documen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n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spc="-9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gr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y </a:t>
            </a:r>
            <a:r>
              <a:rPr sz="1451" spc="-5" dirty="0">
                <a:latin typeface="Arial"/>
                <a:cs typeface="Arial"/>
              </a:rPr>
              <a:t>Doe</a:t>
            </a:r>
            <a:r>
              <a:rPr sz="1451" dirty="0">
                <a:latin typeface="Arial"/>
                <a:cs typeface="Arial"/>
              </a:rPr>
              <a:t>s i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spc="-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prov</a:t>
            </a:r>
            <a:r>
              <a:rPr sz="1451" dirty="0">
                <a:latin typeface="Arial"/>
                <a:cs typeface="Arial"/>
              </a:rPr>
              <a:t>e </a:t>
            </a:r>
            <a:r>
              <a:rPr sz="1451" spc="-9" dirty="0">
                <a:latin typeface="Arial"/>
                <a:cs typeface="Arial"/>
              </a:rPr>
              <a:t>o</a:t>
            </a:r>
            <a:r>
              <a:rPr sz="1451" spc="-5" dirty="0">
                <a:latin typeface="Arial"/>
                <a:cs typeface="Arial"/>
              </a:rPr>
              <a:t>r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g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n?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1152"/>
              </a:spcBef>
            </a:pPr>
            <a:r>
              <a:rPr sz="1451" spc="-5" dirty="0">
                <a:latin typeface="Arial"/>
                <a:cs typeface="Arial"/>
              </a:rPr>
              <a:t>Wh</a:t>
            </a:r>
            <a:r>
              <a:rPr sz="1451" dirty="0">
                <a:latin typeface="Arial"/>
                <a:cs typeface="Arial"/>
              </a:rPr>
              <a:t>o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is </a:t>
            </a:r>
            <a:r>
              <a:rPr sz="1451" spc="-5" dirty="0">
                <a:latin typeface="Arial"/>
                <a:cs typeface="Arial"/>
              </a:rPr>
              <a:t>Cer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f</a:t>
            </a:r>
            <a:r>
              <a:rPr sz="1451" dirty="0">
                <a:latin typeface="Arial"/>
                <a:cs typeface="Arial"/>
              </a:rPr>
              <a:t>ica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77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utho</a:t>
            </a:r>
            <a:r>
              <a:rPr sz="1451" spc="-14" dirty="0">
                <a:latin typeface="Arial"/>
                <a:cs typeface="Arial"/>
              </a:rPr>
              <a:t>r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y </a:t>
            </a:r>
            <a:r>
              <a:rPr sz="1451" spc="-14" dirty="0">
                <a:latin typeface="Arial"/>
                <a:cs typeface="Arial"/>
              </a:rPr>
              <a:t>(</a:t>
            </a:r>
            <a:r>
              <a:rPr sz="1451" dirty="0">
                <a:latin typeface="Arial"/>
                <a:cs typeface="Arial"/>
              </a:rPr>
              <a:t>CA)</a:t>
            </a:r>
            <a:r>
              <a:rPr sz="1451" spc="-9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2884" y="6010189"/>
            <a:ext cx="89252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635" spc="131" dirty="0">
                <a:latin typeface="Arial"/>
                <a:cs typeface="Arial"/>
              </a:rPr>
              <a:t>●</a:t>
            </a:r>
            <a:endParaRPr sz="6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884" y="6377562"/>
            <a:ext cx="89252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635" spc="131" dirty="0">
                <a:latin typeface="Arial"/>
                <a:cs typeface="Arial"/>
              </a:rPr>
              <a:t>●</a:t>
            </a:r>
            <a:endParaRPr sz="6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Detached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Digital signatures </a:t>
            </a:r>
            <a:r>
              <a:rPr lang="en-US" dirty="0" smtClean="0"/>
              <a:t>can either be </a:t>
            </a:r>
            <a:r>
              <a:rPr lang="en-US" i="1" dirty="0" smtClean="0"/>
              <a:t>attached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message or </a:t>
            </a:r>
            <a:r>
              <a:rPr lang="en-US" i="1" dirty="0" smtClean="0"/>
              <a:t>detached</a:t>
            </a:r>
          </a:p>
          <a:p>
            <a:r>
              <a:rPr lang="en-US" dirty="0" smtClean="0"/>
              <a:t>A </a:t>
            </a:r>
            <a:r>
              <a:rPr lang="en-US" dirty="0"/>
              <a:t>detached signature </a:t>
            </a:r>
            <a:r>
              <a:rPr lang="en-US" dirty="0" smtClean="0"/>
              <a:t>is stored </a:t>
            </a:r>
            <a:r>
              <a:rPr lang="en-US" dirty="0"/>
              <a:t>and transmitted separately from the message it </a:t>
            </a:r>
            <a:r>
              <a:rPr lang="en-US" dirty="0" smtClean="0"/>
              <a:t>signs</a:t>
            </a:r>
          </a:p>
          <a:p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/>
              <a:t>used to validate software distributed in compressed tar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You </a:t>
            </a:r>
            <a:r>
              <a:rPr lang="en-US" dirty="0"/>
              <a:t>can't sign such a file internally without altering its contents, so the signature is created in a separate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324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407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CS35L – F16</vt:lpstr>
      <vt:lpstr>Communication Over the Internet</vt:lpstr>
      <vt:lpstr>Secret Key (symmetric) Cryptography</vt:lpstr>
      <vt:lpstr>Public Key (asymmetric) Cryptography</vt:lpstr>
      <vt:lpstr>Digital Signature</vt:lpstr>
      <vt:lpstr>Steps for Generating a Digital Signature</vt:lpstr>
      <vt:lpstr>Steps for Generating a Digital Signature</vt:lpstr>
      <vt:lpstr>Digital Signature</vt:lpstr>
      <vt:lpstr>Detached Signature</vt:lpstr>
      <vt:lpstr>Homework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Lauren</dc:creator>
  <cp:lastModifiedBy>Aishu</cp:lastModifiedBy>
  <cp:revision>111</cp:revision>
  <dcterms:created xsi:type="dcterms:W3CDTF">2006-08-16T00:00:00Z</dcterms:created>
  <dcterms:modified xsi:type="dcterms:W3CDTF">2016-11-23T19:19:53Z</dcterms:modified>
</cp:coreProperties>
</file>