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79" r:id="rId26"/>
    <p:sldId id="280" r:id="rId27"/>
    <p:sldId id="283"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2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EFE975-4311-4AC9-8DEA-EB07094E6530}" type="datetimeFigureOut">
              <a:rPr lang="en-US" smtClean="0"/>
              <a:t>9/5/2016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78472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198628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362809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0712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41904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EFE975-4311-4AC9-8DEA-EB07094E6530}"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4200741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4EFE975-4311-4AC9-8DEA-EB07094E6530}"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111035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FE975-4311-4AC9-8DEA-EB07094E6530}"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249486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FE975-4311-4AC9-8DEA-EB07094E6530}"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550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EFE975-4311-4AC9-8DEA-EB07094E6530}"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158603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FE975-4311-4AC9-8DEA-EB07094E6530}" type="datetimeFigureOut">
              <a:rPr lang="en-US" smtClean="0"/>
              <a:t>9/5/2016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97271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322347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EFE975-4311-4AC9-8DEA-EB07094E6530}" type="datetimeFigureOut">
              <a:rPr lang="en-US" smtClean="0"/>
              <a:t>9/5/2016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66983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EFE975-4311-4AC9-8DEA-EB07094E6530}" type="datetimeFigureOut">
              <a:rPr lang="en-US" smtClean="0"/>
              <a:t>9/5/2016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74742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E975-4311-4AC9-8DEA-EB07094E6530}" type="datetimeFigureOut">
              <a:rPr lang="en-US" smtClean="0"/>
              <a:t>9/5/2016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274853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40818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FE975-4311-4AC9-8DEA-EB07094E6530}" type="datetimeFigureOut">
              <a:rPr lang="en-US" smtClean="0"/>
              <a:t>9/5/2016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C8F95E-A791-43CC-B1E9-7E0A428E8CCF}" type="slidenum">
              <a:rPr lang="en-US" smtClean="0"/>
              <a:t>‹#›</a:t>
            </a:fld>
            <a:endParaRPr lang="en-US"/>
          </a:p>
        </p:txBody>
      </p:sp>
    </p:spTree>
    <p:extLst>
      <p:ext uri="{BB962C8B-B14F-4D97-AF65-F5344CB8AC3E}">
        <p14:creationId xmlns:p14="http://schemas.microsoft.com/office/powerpoint/2010/main" val="383029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EFE975-4311-4AC9-8DEA-EB07094E6530}" type="datetimeFigureOut">
              <a:rPr lang="en-US" smtClean="0"/>
              <a:t>9/5/2016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DC8F95E-A791-43CC-B1E9-7E0A428E8CCF}" type="slidenum">
              <a:rPr lang="en-US" smtClean="0"/>
              <a:t>‹#›</a:t>
            </a:fld>
            <a:endParaRPr lang="en-US"/>
          </a:p>
        </p:txBody>
      </p:sp>
    </p:spTree>
    <p:extLst>
      <p:ext uri="{BB962C8B-B14F-4D97-AF65-F5344CB8AC3E}">
        <p14:creationId xmlns:p14="http://schemas.microsoft.com/office/powerpoint/2010/main" val="33411955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erembae@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 Id="rId9"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000" dirty="0" smtClean="0"/>
              <a:t>CMP1103: </a:t>
            </a:r>
            <a:r>
              <a:rPr lang="en-US" sz="4000" dirty="0"/>
              <a:t>INFORMATION &amp; COMMUNICATION TECHNOLOGY</a:t>
            </a:r>
          </a:p>
        </p:txBody>
      </p:sp>
      <p:sp>
        <p:nvSpPr>
          <p:cNvPr id="5" name="Content Placeholder 4"/>
          <p:cNvSpPr>
            <a:spLocks noGrp="1"/>
          </p:cNvSpPr>
          <p:nvPr>
            <p:ph idx="1"/>
          </p:nvPr>
        </p:nvSpPr>
        <p:spPr>
          <a:xfrm>
            <a:off x="1141412" y="2249486"/>
            <a:ext cx="9905999" cy="4475779"/>
          </a:xfrm>
        </p:spPr>
        <p:txBody>
          <a:bodyPr>
            <a:normAutofit fontScale="92500"/>
          </a:bodyPr>
          <a:lstStyle/>
          <a:p>
            <a:r>
              <a:rPr lang="en-US" dirty="0" smtClean="0"/>
              <a:t>LECTURES: Monday 10am - 12pm</a:t>
            </a:r>
          </a:p>
          <a:p>
            <a:pPr marL="0" indent="0">
              <a:buNone/>
            </a:pPr>
            <a:r>
              <a:rPr lang="en-US" dirty="0" smtClean="0"/>
              <a:t>                       Tuesday : 10am – 12pm</a:t>
            </a:r>
          </a:p>
          <a:p>
            <a:r>
              <a:rPr lang="en-US" dirty="0" smtClean="0"/>
              <a:t>Venue: CEDAT Conference </a:t>
            </a:r>
            <a:r>
              <a:rPr lang="en-US" dirty="0" smtClean="0"/>
              <a:t>Hall, M1</a:t>
            </a:r>
            <a:endParaRPr lang="en-US" dirty="0" smtClean="0"/>
          </a:p>
          <a:p>
            <a:r>
              <a:rPr lang="en-US" dirty="0" smtClean="0"/>
              <a:t>Lecturers: </a:t>
            </a:r>
            <a:r>
              <a:rPr lang="en-US" dirty="0"/>
              <a:t> </a:t>
            </a:r>
            <a:r>
              <a:rPr lang="en-US" dirty="0" smtClean="0"/>
              <a:t>    Mark </a:t>
            </a:r>
            <a:r>
              <a:rPr lang="en-US" dirty="0" err="1" smtClean="0"/>
              <a:t>Kagarura</a:t>
            </a:r>
            <a:endParaRPr lang="en-US" dirty="0" smtClean="0"/>
          </a:p>
          <a:p>
            <a:pPr marL="0" indent="0">
              <a:buNone/>
            </a:pPr>
            <a:r>
              <a:rPr lang="en-US" dirty="0" smtClean="0"/>
              <a:t>		</a:t>
            </a:r>
            <a:r>
              <a:rPr lang="en-US" dirty="0" smtClean="0"/>
              <a:t>Edward </a:t>
            </a:r>
            <a:r>
              <a:rPr lang="en-US" smtClean="0"/>
              <a:t>Seremba</a:t>
            </a:r>
            <a:endParaRPr lang="en-US" dirty="0" smtClean="0"/>
          </a:p>
          <a:p>
            <a:r>
              <a:rPr lang="en-US" dirty="0" smtClean="0"/>
              <a:t>Contact: </a:t>
            </a:r>
            <a:r>
              <a:rPr lang="en-US" dirty="0" smtClean="0">
                <a:hlinkClick r:id="rId2"/>
              </a:rPr>
              <a:t>serembae@gmail.com</a:t>
            </a:r>
            <a:endParaRPr lang="en-US" dirty="0" smtClean="0"/>
          </a:p>
          <a:p>
            <a:pPr marL="0" indent="0">
              <a:buNone/>
            </a:pPr>
            <a:r>
              <a:rPr lang="en-US" dirty="0" smtClean="0"/>
              <a:t>	        Room </a:t>
            </a:r>
            <a:r>
              <a:rPr lang="en-US" dirty="0" smtClean="0"/>
              <a:t>163, </a:t>
            </a:r>
            <a:r>
              <a:rPr lang="en-US" dirty="0" smtClean="0"/>
              <a:t>Old </a:t>
            </a:r>
            <a:r>
              <a:rPr lang="en-US" dirty="0" smtClean="0"/>
              <a:t>Building</a:t>
            </a:r>
          </a:p>
          <a:p>
            <a:pPr marL="0" indent="0" algn="r">
              <a:buNone/>
            </a:pPr>
            <a:r>
              <a:rPr lang="en-US" sz="900" dirty="0" smtClean="0"/>
              <a:t>© </a:t>
            </a:r>
            <a:r>
              <a:rPr lang="en-US" sz="900" dirty="0" err="1" smtClean="0"/>
              <a:t>Bomugisha</a:t>
            </a:r>
            <a:r>
              <a:rPr lang="en-US" sz="900" dirty="0" smtClean="0"/>
              <a:t> </a:t>
            </a:r>
            <a:r>
              <a:rPr lang="en-US" sz="900" dirty="0"/>
              <a:t>Denis</a:t>
            </a:r>
            <a:endParaRPr lang="en-US" sz="900" dirty="0" smtClean="0"/>
          </a:p>
          <a:p>
            <a:pPr marL="0" indent="0">
              <a:buNone/>
            </a:pPr>
            <a:r>
              <a:rPr lang="en-US" dirty="0"/>
              <a:t>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0820283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Leibniz's Mechanical Multiplier</a:t>
            </a:r>
          </a:p>
        </p:txBody>
      </p:sp>
      <p:sp>
        <p:nvSpPr>
          <p:cNvPr id="3" name="Content Placeholder 2"/>
          <p:cNvSpPr>
            <a:spLocks noGrp="1"/>
          </p:cNvSpPr>
          <p:nvPr>
            <p:ph idx="1"/>
          </p:nvPr>
        </p:nvSpPr>
        <p:spPr/>
        <p:txBody>
          <a:bodyPr/>
          <a:lstStyle/>
          <a:p>
            <a:r>
              <a:rPr lang="en-US" dirty="0"/>
              <a:t>Gottfried Wilhelm von  Leibniz, the German philosopher and law </a:t>
            </a:r>
            <a:r>
              <a:rPr lang="en-US" dirty="0" smtClean="0"/>
              <a:t>professor </a:t>
            </a:r>
            <a:r>
              <a:rPr lang="en-US" dirty="0"/>
              <a:t>in </a:t>
            </a:r>
            <a:r>
              <a:rPr lang="en-US" dirty="0" smtClean="0"/>
              <a:t>1673.</a:t>
            </a:r>
            <a:endParaRPr lang="en-US" dirty="0"/>
          </a:p>
          <a:p>
            <a:r>
              <a:rPr lang="en-US" dirty="0" smtClean="0"/>
              <a:t>Multiplication </a:t>
            </a:r>
            <a:r>
              <a:rPr lang="en-US" dirty="0"/>
              <a:t>by repeated addition and </a:t>
            </a:r>
            <a:r>
              <a:rPr lang="en-US" dirty="0" smtClean="0"/>
              <a:t>shifting</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665" y="3721994"/>
            <a:ext cx="5040018" cy="3073182"/>
          </a:xfrm>
          <a:prstGeom prst="rect">
            <a:avLst/>
          </a:prstGeom>
        </p:spPr>
      </p:pic>
    </p:spTree>
    <p:extLst>
      <p:ext uri="{BB962C8B-B14F-4D97-AF65-F5344CB8AC3E}">
        <p14:creationId xmlns:p14="http://schemas.microsoft.com/office/powerpoint/2010/main" val="31617393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difference engine</a:t>
            </a:r>
            <a:endParaRPr lang="en-US" b="1" dirty="0"/>
          </a:p>
        </p:txBody>
      </p:sp>
      <p:sp>
        <p:nvSpPr>
          <p:cNvPr id="3" name="Content Placeholder 2"/>
          <p:cNvSpPr>
            <a:spLocks noGrp="1"/>
          </p:cNvSpPr>
          <p:nvPr>
            <p:ph idx="1"/>
          </p:nvPr>
        </p:nvSpPr>
        <p:spPr/>
        <p:txBody>
          <a:bodyPr/>
          <a:lstStyle/>
          <a:p>
            <a:r>
              <a:rPr lang="en-US" dirty="0" smtClean="0"/>
              <a:t>Proposed by Charles </a:t>
            </a:r>
            <a:r>
              <a:rPr lang="en-US" dirty="0"/>
              <a:t>Babbage </a:t>
            </a:r>
            <a:r>
              <a:rPr lang="en-US" dirty="0" smtClean="0"/>
              <a:t>in </a:t>
            </a:r>
            <a:r>
              <a:rPr lang="en-US" dirty="0"/>
              <a:t>1822</a:t>
            </a:r>
            <a:endParaRPr lang="en-US" dirty="0" smtClean="0"/>
          </a:p>
          <a:p>
            <a:r>
              <a:rPr lang="en-US" dirty="0"/>
              <a:t>A</a:t>
            </a:r>
            <a:r>
              <a:rPr lang="en-US" dirty="0" smtClean="0"/>
              <a:t>utomatic mechanical calculator designed to tabulate polynomial functions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1392" y="3255809"/>
            <a:ext cx="4520484" cy="3372977"/>
          </a:xfrm>
          <a:prstGeom prst="rect">
            <a:avLst/>
          </a:prstGeom>
        </p:spPr>
      </p:pic>
    </p:spTree>
    <p:extLst>
      <p:ext uri="{BB962C8B-B14F-4D97-AF65-F5344CB8AC3E}">
        <p14:creationId xmlns:p14="http://schemas.microsoft.com/office/powerpoint/2010/main" val="2987039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Electronic Age: 1940 – Present </a:t>
            </a:r>
            <a:endParaRPr lang="en-US" dirty="0"/>
          </a:p>
        </p:txBody>
      </p:sp>
      <p:sp>
        <p:nvSpPr>
          <p:cNvPr id="3" name="Content Placeholder 2"/>
          <p:cNvSpPr>
            <a:spLocks noGrp="1"/>
          </p:cNvSpPr>
          <p:nvPr>
            <p:ph idx="1"/>
          </p:nvPr>
        </p:nvSpPr>
        <p:spPr/>
        <p:txBody>
          <a:bodyPr/>
          <a:lstStyle/>
          <a:p>
            <a:r>
              <a:rPr lang="en-US" dirty="0" smtClean="0"/>
              <a:t>Four </a:t>
            </a:r>
            <a:r>
              <a:rPr lang="en-US" dirty="0"/>
              <a:t>generations of </a:t>
            </a:r>
            <a:r>
              <a:rPr lang="en-US" dirty="0" smtClean="0"/>
              <a:t>computers </a:t>
            </a:r>
            <a:r>
              <a:rPr lang="en-US" dirty="0"/>
              <a:t>have evolved</a:t>
            </a:r>
            <a:r>
              <a:rPr lang="en-US" dirty="0" smtClean="0"/>
              <a:t>.</a:t>
            </a:r>
          </a:p>
          <a:p>
            <a:r>
              <a:rPr lang="en-US" dirty="0"/>
              <a:t>Each generation of computer is characterized by a major technological development that fundamentally changed the way computers operate, resulting in increasingly smaller, cheaper, and more powerful, efficient and reliable </a:t>
            </a:r>
            <a:r>
              <a:rPr lang="en-US" dirty="0" smtClean="0"/>
              <a:t>devices.</a:t>
            </a:r>
            <a:endParaRPr lang="en-US" dirty="0"/>
          </a:p>
        </p:txBody>
      </p:sp>
    </p:spTree>
    <p:extLst>
      <p:ext uri="{BB962C8B-B14F-4D97-AF65-F5344CB8AC3E}">
        <p14:creationId xmlns:p14="http://schemas.microsoft.com/office/powerpoint/2010/main" val="125391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 Generation: 1946-1958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Electronic Numerical Integrator and Computer (ENIAC</a:t>
            </a:r>
            <a:r>
              <a:rPr lang="en-US" dirty="0" smtClean="0"/>
              <a:t>)</a:t>
            </a:r>
          </a:p>
          <a:p>
            <a:r>
              <a:rPr lang="en-US" dirty="0" smtClean="0"/>
              <a:t>Built by </a:t>
            </a:r>
            <a:r>
              <a:rPr lang="en-US" dirty="0" err="1" smtClean="0"/>
              <a:t>Presper</a:t>
            </a:r>
            <a:r>
              <a:rPr lang="en-US" dirty="0" smtClean="0"/>
              <a:t> Eckert </a:t>
            </a:r>
            <a:r>
              <a:rPr lang="en-US" dirty="0"/>
              <a:t>and John </a:t>
            </a:r>
            <a:r>
              <a:rPr lang="en-US" dirty="0" err="1"/>
              <a:t>Mauchly</a:t>
            </a:r>
            <a:r>
              <a:rPr lang="en-US" dirty="0"/>
              <a:t> </a:t>
            </a:r>
            <a:endParaRPr lang="en-US" dirty="0" smtClean="0"/>
          </a:p>
          <a:p>
            <a:r>
              <a:rPr lang="en-US" dirty="0" smtClean="0"/>
              <a:t>Used </a:t>
            </a:r>
            <a:r>
              <a:rPr lang="en-US" dirty="0"/>
              <a:t>vacuum tubes </a:t>
            </a:r>
            <a:endParaRPr lang="en-US" dirty="0" smtClean="0"/>
          </a:p>
          <a:p>
            <a:r>
              <a:rPr lang="en-US" dirty="0" smtClean="0"/>
              <a:t>Took </a:t>
            </a:r>
            <a:r>
              <a:rPr lang="en-US" dirty="0"/>
              <a:t>up a lot of space and gave off a great deal of heat </a:t>
            </a:r>
            <a:endParaRPr lang="en-US" dirty="0" smtClean="0"/>
          </a:p>
          <a:p>
            <a:r>
              <a:rPr lang="en-US" dirty="0" smtClean="0"/>
              <a:t>Could </a:t>
            </a:r>
            <a:r>
              <a:rPr lang="en-US" dirty="0"/>
              <a:t>perform 5,000 simple addition or subtraction </a:t>
            </a:r>
            <a:r>
              <a:rPr lang="en-US" dirty="0" smtClean="0"/>
              <a:t>operations</a:t>
            </a:r>
          </a:p>
          <a:p>
            <a:r>
              <a:rPr lang="en-US" dirty="0" smtClean="0"/>
              <a:t>weighed more than 30 short tons (27 t), was roughly 8 by 3 by 100 feet (2.4 m × 0.9 m × 30 m), took up 1800 square feet (167 m</a:t>
            </a:r>
            <a:r>
              <a:rPr lang="en-US" baseline="30000" dirty="0" smtClean="0"/>
              <a:t>2</a:t>
            </a:r>
            <a:r>
              <a:rPr lang="en-US" dirty="0" smtClean="0"/>
              <a:t>), and consumed 150 kW of power.</a:t>
            </a:r>
          </a:p>
          <a:p>
            <a:endParaRPr lang="en-US" dirty="0"/>
          </a:p>
        </p:txBody>
      </p:sp>
    </p:spTree>
    <p:extLst>
      <p:ext uri="{BB962C8B-B14F-4D97-AF65-F5344CB8AC3E}">
        <p14:creationId xmlns:p14="http://schemas.microsoft.com/office/powerpoint/2010/main" val="3957894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360363"/>
            <a:ext cx="8458200" cy="6199187"/>
          </a:xfrm>
        </p:spPr>
      </p:pic>
    </p:spTree>
    <p:extLst>
      <p:ext uri="{BB962C8B-B14F-4D97-AF65-F5344CB8AC3E}">
        <p14:creationId xmlns:p14="http://schemas.microsoft.com/office/powerpoint/2010/main" val="2856989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Second Generation: 1959-1964 </a:t>
            </a:r>
            <a:endParaRPr lang="en-US" dirty="0"/>
          </a:p>
        </p:txBody>
      </p:sp>
      <p:sp>
        <p:nvSpPr>
          <p:cNvPr id="3" name="Content Placeholder 2"/>
          <p:cNvSpPr>
            <a:spLocks noGrp="1"/>
          </p:cNvSpPr>
          <p:nvPr>
            <p:ph idx="1"/>
          </p:nvPr>
        </p:nvSpPr>
        <p:spPr/>
        <p:txBody>
          <a:bodyPr>
            <a:normAutofit lnSpcReduction="10000"/>
          </a:bodyPr>
          <a:lstStyle/>
          <a:p>
            <a:r>
              <a:rPr lang="en-US" dirty="0" smtClean="0"/>
              <a:t>Used Transistors.</a:t>
            </a:r>
          </a:p>
          <a:p>
            <a:r>
              <a:rPr lang="en-US" dirty="0" smtClean="0"/>
              <a:t>transistor </a:t>
            </a:r>
            <a:r>
              <a:rPr lang="en-US" dirty="0"/>
              <a:t>was faster, more reliable, smaller, and much cheaper to build than a vacuum tube. One transistor replaced the equivalent of 40 vacuum tubes</a:t>
            </a:r>
            <a:r>
              <a:rPr lang="en-US" dirty="0" smtClean="0"/>
              <a:t>.</a:t>
            </a:r>
          </a:p>
          <a:p>
            <a:r>
              <a:rPr lang="en-US" dirty="0" smtClean="0"/>
              <a:t>Generated Less heat</a:t>
            </a:r>
          </a:p>
          <a:p>
            <a:r>
              <a:rPr lang="en-US" dirty="0" smtClean="0"/>
              <a:t>Smaller than First Generation computer</a:t>
            </a:r>
          </a:p>
          <a:p>
            <a:r>
              <a:rPr lang="en-US" dirty="0" smtClean="0"/>
              <a:t>Moved </a:t>
            </a:r>
            <a:r>
              <a:rPr lang="en-US" dirty="0"/>
              <a:t>from binary machine language to symbolic, or assembly languages, which allowed programmers to specify instructions in words.</a:t>
            </a:r>
          </a:p>
        </p:txBody>
      </p:sp>
    </p:spTree>
    <p:extLst>
      <p:ext uri="{BB962C8B-B14F-4D97-AF65-F5344CB8AC3E}">
        <p14:creationId xmlns:p14="http://schemas.microsoft.com/office/powerpoint/2010/main" val="64513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GENERATION CONTD…</a:t>
            </a:r>
            <a:endParaRPr lang="en-US" dirty="0"/>
          </a:p>
        </p:txBody>
      </p:sp>
      <p:sp>
        <p:nvSpPr>
          <p:cNvPr id="3" name="Content Placeholder 2"/>
          <p:cNvSpPr>
            <a:spLocks noGrp="1"/>
          </p:cNvSpPr>
          <p:nvPr>
            <p:ph idx="1"/>
          </p:nvPr>
        </p:nvSpPr>
        <p:spPr/>
        <p:txBody>
          <a:bodyPr/>
          <a:lstStyle/>
          <a:p>
            <a:r>
              <a:rPr lang="en-US" dirty="0"/>
              <a:t>High – level Programming languages were also being developed at this time, such as early versions of COBOL and </a:t>
            </a:r>
            <a:r>
              <a:rPr lang="en-US" dirty="0" smtClean="0"/>
              <a:t>FORTRAN</a:t>
            </a:r>
          </a:p>
          <a:p>
            <a:r>
              <a:rPr lang="en-US" dirty="0"/>
              <a:t> </a:t>
            </a:r>
            <a:r>
              <a:rPr lang="en-US" dirty="0" smtClean="0"/>
              <a:t>First </a:t>
            </a:r>
            <a:r>
              <a:rPr lang="en-US" dirty="0"/>
              <a:t>computers that stored their instructions in their memory, which moved from a magnetic drum to magnetic core technology. </a:t>
            </a:r>
          </a:p>
        </p:txBody>
      </p:sp>
    </p:spTree>
    <p:extLst>
      <p:ext uri="{BB962C8B-B14F-4D97-AF65-F5344CB8AC3E}">
        <p14:creationId xmlns:p14="http://schemas.microsoft.com/office/powerpoint/2010/main" val="2438795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27013"/>
            <a:ext cx="5243513" cy="42243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731" y="397634"/>
            <a:ext cx="5454068" cy="362057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1731" y="3382437"/>
            <a:ext cx="5454068" cy="3475563"/>
          </a:xfrm>
          <a:prstGeom prst="rect">
            <a:avLst/>
          </a:prstGeom>
        </p:spPr>
      </p:pic>
    </p:spTree>
    <p:extLst>
      <p:ext uri="{BB962C8B-B14F-4D97-AF65-F5344CB8AC3E}">
        <p14:creationId xmlns:p14="http://schemas.microsoft.com/office/powerpoint/2010/main" val="16047659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Third Generation: </a:t>
            </a:r>
            <a:endParaRPr lang="en-US" dirty="0"/>
          </a:p>
        </p:txBody>
      </p:sp>
      <p:sp>
        <p:nvSpPr>
          <p:cNvPr id="3" name="Content Placeholder 2"/>
          <p:cNvSpPr>
            <a:spLocks noGrp="1"/>
          </p:cNvSpPr>
          <p:nvPr>
            <p:ph idx="1"/>
          </p:nvPr>
        </p:nvSpPr>
        <p:spPr/>
        <p:txBody>
          <a:bodyPr>
            <a:normAutofit lnSpcReduction="10000"/>
          </a:bodyPr>
          <a:lstStyle/>
          <a:p>
            <a:r>
              <a:rPr lang="en-US" dirty="0" smtClean="0"/>
              <a:t>Used Integrated Circuits (Large Scale Integrated Circuits - LSI)</a:t>
            </a:r>
          </a:p>
          <a:p>
            <a:r>
              <a:rPr lang="en-US" dirty="0"/>
              <a:t>The integrated circuit, </a:t>
            </a:r>
            <a:r>
              <a:rPr lang="en-US" dirty="0" smtClean="0"/>
              <a:t>packs </a:t>
            </a:r>
            <a:r>
              <a:rPr lang="en-US" dirty="0"/>
              <a:t>a huge number of transistors onto a single wafer of silicon. </a:t>
            </a:r>
            <a:endParaRPr lang="en-US" dirty="0" smtClean="0"/>
          </a:p>
          <a:p>
            <a:r>
              <a:rPr lang="en-US" dirty="0"/>
              <a:t>Placing such large numbers of transistors on a single chip vastly increased the power of a single computer and lowered its cost considerably. </a:t>
            </a:r>
            <a:endParaRPr lang="en-US" dirty="0" smtClean="0"/>
          </a:p>
          <a:p>
            <a:r>
              <a:rPr lang="en-US" dirty="0"/>
              <a:t>could carry out instructions in billionths of a </a:t>
            </a:r>
            <a:r>
              <a:rPr lang="en-US" dirty="0" smtClean="0"/>
              <a:t>second</a:t>
            </a:r>
          </a:p>
          <a:p>
            <a:r>
              <a:rPr lang="en-US" dirty="0"/>
              <a:t>size of these machines dropped to the size of small file cabinets. </a:t>
            </a:r>
          </a:p>
        </p:txBody>
      </p:sp>
    </p:spTree>
    <p:extLst>
      <p:ext uri="{BB962C8B-B14F-4D97-AF65-F5344CB8AC3E}">
        <p14:creationId xmlns:p14="http://schemas.microsoft.com/office/powerpoint/2010/main" val="5494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THIRD GENERATION…</a:t>
            </a:r>
            <a:endParaRPr lang="en-US" dirty="0"/>
          </a:p>
        </p:txBody>
      </p:sp>
      <p:sp>
        <p:nvSpPr>
          <p:cNvPr id="3" name="Content Placeholder 2"/>
          <p:cNvSpPr>
            <a:spLocks noGrp="1"/>
          </p:cNvSpPr>
          <p:nvPr>
            <p:ph idx="1"/>
          </p:nvPr>
        </p:nvSpPr>
        <p:spPr/>
        <p:txBody>
          <a:bodyPr/>
          <a:lstStyle/>
          <a:p>
            <a:r>
              <a:rPr lang="en-US" dirty="0"/>
              <a:t>Instead of punched cards and printouts, users interacted with third generation computers through keyboards and monitors and interfaced  with an operating system, which allowed the device to run many different applications at one time with a central program that monitored the memory. </a:t>
            </a:r>
            <a:endParaRPr lang="en-US" dirty="0" smtClean="0"/>
          </a:p>
          <a:p>
            <a:r>
              <a:rPr lang="en-US" dirty="0" smtClean="0"/>
              <a:t>First commercially available computers</a:t>
            </a:r>
            <a:endParaRPr lang="en-US" dirty="0"/>
          </a:p>
        </p:txBody>
      </p:sp>
    </p:spTree>
    <p:extLst>
      <p:ext uri="{BB962C8B-B14F-4D97-AF65-F5344CB8AC3E}">
        <p14:creationId xmlns:p14="http://schemas.microsoft.com/office/powerpoint/2010/main" val="1325901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DEFINITIONS</a:t>
            </a:r>
            <a:endParaRPr lang="en-US" dirty="0"/>
          </a:p>
        </p:txBody>
      </p:sp>
      <p:sp>
        <p:nvSpPr>
          <p:cNvPr id="3" name="Content Placeholder 2"/>
          <p:cNvSpPr>
            <a:spLocks noGrp="1"/>
          </p:cNvSpPr>
          <p:nvPr>
            <p:ph idx="1"/>
          </p:nvPr>
        </p:nvSpPr>
        <p:spPr/>
        <p:txBody>
          <a:bodyPr>
            <a:normAutofit fontScale="92500"/>
          </a:bodyPr>
          <a:lstStyle/>
          <a:p>
            <a:r>
              <a:rPr lang="en-US" b="1" dirty="0" smtClean="0"/>
              <a:t>ICT: </a:t>
            </a:r>
            <a:r>
              <a:rPr lang="en-US" dirty="0" smtClean="0"/>
              <a:t>- According to the International </a:t>
            </a:r>
            <a:r>
              <a:rPr lang="en-US" dirty="0"/>
              <a:t>Literacy Panel ,</a:t>
            </a:r>
            <a:r>
              <a:rPr lang="en-US" dirty="0" smtClean="0"/>
              <a:t> “ICT literacy” </a:t>
            </a:r>
            <a:r>
              <a:rPr lang="en-US" dirty="0"/>
              <a:t>is using digital technology, communications tools, and/or networks to access, manage, integrate, evaluate and create information in order to function in a knowledge society.”</a:t>
            </a:r>
          </a:p>
          <a:p>
            <a:r>
              <a:rPr lang="en-US" b="1" dirty="0"/>
              <a:t>ICT</a:t>
            </a:r>
            <a:r>
              <a:rPr lang="en-US" dirty="0"/>
              <a:t> is therefore an umbrella term that includes any communication device or application, encompassing: radio, television, cellular phones, computer and network hardware and software, satellite systems and so on, as well as the various services and applications associated with them, such as videoconferencing and distance learning. </a:t>
            </a:r>
          </a:p>
        </p:txBody>
      </p:sp>
    </p:spTree>
    <p:extLst>
      <p:ext uri="{BB962C8B-B14F-4D97-AF65-F5344CB8AC3E}">
        <p14:creationId xmlns:p14="http://schemas.microsoft.com/office/powerpoint/2010/main" val="3023005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176" y="734699"/>
            <a:ext cx="5738879" cy="4304159"/>
          </a:xfrm>
          <a:prstGeom prst="rect">
            <a:avLst/>
          </a:prstGeom>
        </p:spPr>
      </p:pic>
    </p:spTree>
    <p:extLst>
      <p:ext uri="{BB962C8B-B14F-4D97-AF65-F5344CB8AC3E}">
        <p14:creationId xmlns:p14="http://schemas.microsoft.com/office/powerpoint/2010/main" val="12458136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Fourth Generation: 1971-Today </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Used Microprocessors (Very Large Scale Integrated Circuits- VLSI)</a:t>
            </a:r>
          </a:p>
          <a:p>
            <a:r>
              <a:rPr lang="en-US" dirty="0" smtClean="0"/>
              <a:t>A single chip that could do all the processing of a full-scale computer. </a:t>
            </a:r>
          </a:p>
          <a:p>
            <a:r>
              <a:rPr lang="en-US" dirty="0" smtClean="0"/>
              <a:t>By putting millions of transistors onto one single chip more calculation and faster speeds could be reached by computers. This is due to the fact that electricity travels about a foot in a billionth of a second, the smaller the distance the greater the speed of computers.</a:t>
            </a:r>
          </a:p>
          <a:p>
            <a:r>
              <a:rPr lang="en-US" dirty="0" smtClean="0"/>
              <a:t>1970's - </a:t>
            </a:r>
            <a:r>
              <a:rPr lang="en-US" dirty="0"/>
              <a:t>people began buying </a:t>
            </a:r>
            <a:r>
              <a:rPr lang="en-US" dirty="0" smtClean="0"/>
              <a:t>computers </a:t>
            </a:r>
            <a:r>
              <a:rPr lang="en-US" dirty="0"/>
              <a:t>for personal use</a:t>
            </a:r>
            <a:r>
              <a:rPr lang="en-US" dirty="0" smtClean="0"/>
              <a:t>.</a:t>
            </a:r>
          </a:p>
          <a:p>
            <a:r>
              <a:rPr lang="en-US" dirty="0"/>
              <a:t>Fourth generation computers also saw the development of Graphical User Interfaces, the mouse and hand-held devices</a:t>
            </a:r>
          </a:p>
        </p:txBody>
      </p:sp>
    </p:spTree>
    <p:extLst>
      <p:ext uri="{BB962C8B-B14F-4D97-AF65-F5344CB8AC3E}">
        <p14:creationId xmlns:p14="http://schemas.microsoft.com/office/powerpoint/2010/main" val="2692553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FIFTH GENERATION</a:t>
            </a:r>
            <a:endParaRPr lang="en-US" dirty="0"/>
          </a:p>
        </p:txBody>
      </p:sp>
      <p:sp>
        <p:nvSpPr>
          <p:cNvPr id="3" name="Content Placeholder 2"/>
          <p:cNvSpPr>
            <a:spLocks noGrp="1"/>
          </p:cNvSpPr>
          <p:nvPr>
            <p:ph idx="1"/>
          </p:nvPr>
        </p:nvSpPr>
        <p:spPr/>
        <p:txBody>
          <a:bodyPr/>
          <a:lstStyle/>
          <a:p>
            <a:r>
              <a:rPr lang="en-US" dirty="0" smtClean="0"/>
              <a:t>Future generation of computers characterized by Artificial Intelligence (AI)</a:t>
            </a:r>
          </a:p>
          <a:p>
            <a:r>
              <a:rPr lang="en-US" dirty="0" smtClean="0"/>
              <a:t>Computers will have cognitive abilities i.e. the ability to learn and adapt to changing situations.</a:t>
            </a:r>
            <a:endParaRPr lang="en-US" dirty="0"/>
          </a:p>
        </p:txBody>
      </p:sp>
    </p:spTree>
    <p:extLst>
      <p:ext uri="{BB962C8B-B14F-4D97-AF65-F5344CB8AC3E}">
        <p14:creationId xmlns:p14="http://schemas.microsoft.com/office/powerpoint/2010/main" val="3843152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Computer : Definition</a:t>
            </a:r>
            <a:endParaRPr lang="en-US" dirty="0"/>
          </a:p>
        </p:txBody>
      </p:sp>
      <p:sp>
        <p:nvSpPr>
          <p:cNvPr id="3" name="Content Placeholder 2"/>
          <p:cNvSpPr>
            <a:spLocks noGrp="1"/>
          </p:cNvSpPr>
          <p:nvPr>
            <p:ph idx="1"/>
          </p:nvPr>
        </p:nvSpPr>
        <p:spPr/>
        <p:txBody>
          <a:bodyPr/>
          <a:lstStyle/>
          <a:p>
            <a:r>
              <a:rPr lang="en-US" dirty="0" smtClean="0"/>
              <a:t>An electronic device that accepts input of data, processes it according to specific instructions, outputs the resulting information and may store it for future use.</a:t>
            </a:r>
          </a:p>
          <a:p>
            <a:r>
              <a:rPr lang="en-US" b="1" dirty="0" smtClean="0"/>
              <a:t>Data</a:t>
            </a:r>
            <a:r>
              <a:rPr lang="en-US" dirty="0" smtClean="0"/>
              <a:t>:- The </a:t>
            </a:r>
            <a:r>
              <a:rPr lang="en-US" dirty="0"/>
              <a:t>quantities, characters, or symbols on which operations are performed by a </a:t>
            </a:r>
            <a:r>
              <a:rPr lang="en-US" dirty="0" smtClean="0"/>
              <a:t>computer</a:t>
            </a:r>
          </a:p>
          <a:p>
            <a:r>
              <a:rPr lang="en-US" b="1" dirty="0" smtClean="0"/>
              <a:t>Information: - </a:t>
            </a:r>
            <a:r>
              <a:rPr lang="en-US" dirty="0" smtClean="0"/>
              <a:t>Data that has been processed.</a:t>
            </a:r>
            <a:endParaRPr lang="en-US" dirty="0"/>
          </a:p>
        </p:txBody>
      </p:sp>
    </p:spTree>
    <p:extLst>
      <p:ext uri="{BB962C8B-B14F-4D97-AF65-F5344CB8AC3E}">
        <p14:creationId xmlns:p14="http://schemas.microsoft.com/office/powerpoint/2010/main" val="2700204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COMPUTER</a:t>
            </a:r>
            <a:endParaRPr lang="en-US" dirty="0"/>
          </a:p>
        </p:txBody>
      </p:sp>
      <p:sp>
        <p:nvSpPr>
          <p:cNvPr id="3" name="Content Placeholder 2"/>
          <p:cNvSpPr>
            <a:spLocks noGrp="1"/>
          </p:cNvSpPr>
          <p:nvPr>
            <p:ph idx="1"/>
          </p:nvPr>
        </p:nvSpPr>
        <p:spPr/>
        <p:txBody>
          <a:bodyPr>
            <a:normAutofit fontScale="92500"/>
          </a:bodyPr>
          <a:lstStyle/>
          <a:p>
            <a:r>
              <a:rPr lang="en-US" b="1" dirty="0" smtClean="0"/>
              <a:t>Software</a:t>
            </a:r>
            <a:r>
              <a:rPr lang="en-US" dirty="0" smtClean="0"/>
              <a:t> – Set of instructions that give/specify/determine the computer functionalities or operation</a:t>
            </a:r>
          </a:p>
          <a:p>
            <a:pPr marL="0" indent="0">
              <a:buNone/>
            </a:pPr>
            <a:endParaRPr lang="en-US" dirty="0" smtClean="0"/>
          </a:p>
          <a:p>
            <a:r>
              <a:rPr lang="en-US" b="1" dirty="0" smtClean="0"/>
              <a:t>Hardware</a:t>
            </a:r>
            <a:r>
              <a:rPr lang="en-US" dirty="0" smtClean="0"/>
              <a:t> – Physical and tangible components that make up the computer system</a:t>
            </a:r>
          </a:p>
          <a:p>
            <a:pPr marL="0" indent="0">
              <a:buNone/>
            </a:pPr>
            <a:endParaRPr lang="en-US" dirty="0" smtClean="0"/>
          </a:p>
          <a:p>
            <a:r>
              <a:rPr lang="en-US" b="1" dirty="0" err="1" smtClean="0"/>
              <a:t>Humanware</a:t>
            </a:r>
            <a:r>
              <a:rPr lang="en-US" dirty="0" smtClean="0"/>
              <a:t> – Human users of the computer system who interact with the software and hardware to achieve desired objectives on the computer</a:t>
            </a:r>
            <a:endParaRPr lang="en-US" dirty="0"/>
          </a:p>
        </p:txBody>
      </p:sp>
    </p:spTree>
    <p:extLst>
      <p:ext uri="{BB962C8B-B14F-4D97-AF65-F5344CB8AC3E}">
        <p14:creationId xmlns:p14="http://schemas.microsoft.com/office/powerpoint/2010/main" val="356238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HARDWARE</a:t>
            </a:r>
            <a:endParaRPr lang="en-US" dirty="0"/>
          </a:p>
        </p:txBody>
      </p:sp>
      <p:sp>
        <p:nvSpPr>
          <p:cNvPr id="3" name="Content Placeholder 2"/>
          <p:cNvSpPr>
            <a:spLocks noGrp="1"/>
          </p:cNvSpPr>
          <p:nvPr>
            <p:ph idx="1"/>
          </p:nvPr>
        </p:nvSpPr>
        <p:spPr/>
        <p:txBody>
          <a:bodyPr/>
          <a:lstStyle/>
          <a:p>
            <a:r>
              <a:rPr lang="en-US" dirty="0" smtClean="0"/>
              <a:t>Input Devices</a:t>
            </a:r>
          </a:p>
          <a:p>
            <a:r>
              <a:rPr lang="en-US" dirty="0" smtClean="0"/>
              <a:t>Output Devices</a:t>
            </a:r>
          </a:p>
          <a:p>
            <a:r>
              <a:rPr lang="en-US" dirty="0" smtClean="0"/>
              <a:t>Storage Devices</a:t>
            </a:r>
          </a:p>
          <a:p>
            <a:endParaRPr lang="en-US" dirty="0"/>
          </a:p>
        </p:txBody>
      </p:sp>
    </p:spTree>
    <p:extLst>
      <p:ext uri="{BB962C8B-B14F-4D97-AF65-F5344CB8AC3E}">
        <p14:creationId xmlns:p14="http://schemas.microsoft.com/office/powerpoint/2010/main" val="3704353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DEVICES</a:t>
            </a:r>
            <a:endParaRPr lang="en-US" dirty="0"/>
          </a:p>
        </p:txBody>
      </p:sp>
      <p:sp>
        <p:nvSpPr>
          <p:cNvPr id="3" name="Content Placeholder 2"/>
          <p:cNvSpPr>
            <a:spLocks noGrp="1"/>
          </p:cNvSpPr>
          <p:nvPr>
            <p:ph idx="1"/>
          </p:nvPr>
        </p:nvSpPr>
        <p:spPr>
          <a:xfrm>
            <a:off x="1141412" y="1811605"/>
            <a:ext cx="9905999" cy="3541714"/>
          </a:xfrm>
        </p:spPr>
        <p:txBody>
          <a:bodyPr>
            <a:noAutofit/>
          </a:bodyPr>
          <a:lstStyle/>
          <a:p>
            <a:pPr marL="0" indent="0">
              <a:buNone/>
            </a:pPr>
            <a:r>
              <a:rPr lang="en-US" dirty="0" smtClean="0"/>
              <a:t>Any machine that feeds data into a computer.</a:t>
            </a:r>
          </a:p>
          <a:p>
            <a:r>
              <a:rPr lang="en-US" dirty="0"/>
              <a:t> </a:t>
            </a:r>
            <a:r>
              <a:rPr lang="en-US" dirty="0" smtClean="0"/>
              <a:t>Keyboard</a:t>
            </a:r>
          </a:p>
          <a:p>
            <a:r>
              <a:rPr lang="en-US" dirty="0"/>
              <a:t> </a:t>
            </a:r>
            <a:r>
              <a:rPr lang="en-US" dirty="0" smtClean="0"/>
              <a:t>Mouse</a:t>
            </a:r>
          </a:p>
          <a:p>
            <a:r>
              <a:rPr lang="en-US" dirty="0"/>
              <a:t> </a:t>
            </a:r>
            <a:r>
              <a:rPr lang="en-US" dirty="0" smtClean="0"/>
              <a:t>Touch Screen</a:t>
            </a:r>
          </a:p>
          <a:p>
            <a:r>
              <a:rPr lang="en-US" dirty="0"/>
              <a:t> </a:t>
            </a:r>
            <a:r>
              <a:rPr lang="en-US" dirty="0" smtClean="0"/>
              <a:t>Scanner</a:t>
            </a:r>
            <a:r>
              <a:rPr lang="en-US" dirty="0"/>
              <a:t> </a:t>
            </a:r>
            <a:endParaRPr lang="en-US" dirty="0" smtClean="0"/>
          </a:p>
          <a:p>
            <a:r>
              <a:rPr lang="en-US" dirty="0" smtClean="0"/>
              <a:t>Camera</a:t>
            </a:r>
            <a:r>
              <a:rPr lang="en-US" dirty="0"/>
              <a:t> </a:t>
            </a:r>
          </a:p>
          <a:p>
            <a:r>
              <a:rPr lang="en-US" dirty="0" smtClean="0"/>
              <a:t>Microphone</a:t>
            </a:r>
            <a:r>
              <a:rPr lang="en-US" dirty="0"/>
              <a:t> </a:t>
            </a:r>
            <a:endParaRPr lang="en-US" dirty="0" smtClean="0"/>
          </a:p>
          <a:p>
            <a:r>
              <a:rPr lang="en-US" dirty="0" smtClean="0"/>
              <a:t>Light </a:t>
            </a:r>
            <a:r>
              <a:rPr lang="en-US" dirty="0"/>
              <a:t>pen</a:t>
            </a:r>
          </a:p>
        </p:txBody>
      </p:sp>
    </p:spTree>
    <p:extLst>
      <p:ext uri="{BB962C8B-B14F-4D97-AF65-F5344CB8AC3E}">
        <p14:creationId xmlns:p14="http://schemas.microsoft.com/office/powerpoint/2010/main" val="500341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5910" y="1332807"/>
            <a:ext cx="2466975" cy="18478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674" y="1348615"/>
            <a:ext cx="2466975" cy="1847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2541" y="1343852"/>
            <a:ext cx="2457450" cy="18573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2515" y="1332807"/>
            <a:ext cx="2562225" cy="1790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40191" y="4098726"/>
            <a:ext cx="2209800" cy="20669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60" y="4071346"/>
            <a:ext cx="2495550" cy="18288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0295" y="4071346"/>
            <a:ext cx="2124075" cy="215265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17655" y="4099921"/>
            <a:ext cx="2571750" cy="1771650"/>
          </a:xfrm>
          <a:prstGeom prst="rect">
            <a:avLst/>
          </a:prstGeom>
        </p:spPr>
      </p:pic>
    </p:spTree>
    <p:extLst>
      <p:ext uri="{BB962C8B-B14F-4D97-AF65-F5344CB8AC3E}">
        <p14:creationId xmlns:p14="http://schemas.microsoft.com/office/powerpoint/2010/main" val="2324465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DEVICES</a:t>
            </a:r>
            <a:endParaRPr lang="en-US" dirty="0"/>
          </a:p>
        </p:txBody>
      </p:sp>
      <p:sp>
        <p:nvSpPr>
          <p:cNvPr id="3" name="Content Placeholder 2"/>
          <p:cNvSpPr>
            <a:spLocks noGrp="1"/>
          </p:cNvSpPr>
          <p:nvPr>
            <p:ph idx="1"/>
          </p:nvPr>
        </p:nvSpPr>
        <p:spPr>
          <a:xfrm>
            <a:off x="1141412" y="1811606"/>
            <a:ext cx="9905999" cy="4769498"/>
          </a:xfrm>
        </p:spPr>
        <p:txBody>
          <a:bodyPr>
            <a:normAutofit fontScale="55000" lnSpcReduction="20000"/>
          </a:bodyPr>
          <a:lstStyle/>
          <a:p>
            <a:r>
              <a:rPr lang="en-US" sz="5100" dirty="0" smtClean="0"/>
              <a:t>Monitors. </a:t>
            </a:r>
          </a:p>
          <a:p>
            <a:r>
              <a:rPr lang="en-US" sz="5100" dirty="0" smtClean="0"/>
              <a:t>Projectors. </a:t>
            </a:r>
          </a:p>
          <a:p>
            <a:r>
              <a:rPr lang="en-US" sz="5100" dirty="0" smtClean="0"/>
              <a:t>Printers. </a:t>
            </a:r>
          </a:p>
          <a:p>
            <a:r>
              <a:rPr lang="en-US" sz="5100" dirty="0" smtClean="0"/>
              <a:t>Speakers. </a:t>
            </a:r>
          </a:p>
          <a:p>
            <a:r>
              <a:rPr lang="en-US" sz="5100" dirty="0" smtClean="0"/>
              <a:t>Headphones.</a:t>
            </a:r>
          </a:p>
          <a:p>
            <a:r>
              <a:rPr lang="en-US" sz="5100" dirty="0" smtClean="0"/>
              <a:t> Plotters.</a:t>
            </a:r>
          </a:p>
          <a:p>
            <a:r>
              <a:rPr lang="en-US" sz="5100" dirty="0" smtClean="0"/>
              <a:t>DVD writers. </a:t>
            </a:r>
          </a:p>
          <a:p>
            <a:r>
              <a:rPr lang="en-US" sz="5100" dirty="0" smtClean="0"/>
              <a:t>Fax machine.</a:t>
            </a:r>
          </a:p>
          <a:p>
            <a:endParaRPr lang="en-US" dirty="0"/>
          </a:p>
        </p:txBody>
      </p:sp>
    </p:spTree>
    <p:extLst>
      <p:ext uri="{BB962C8B-B14F-4D97-AF65-F5344CB8AC3E}">
        <p14:creationId xmlns:p14="http://schemas.microsoft.com/office/powerpoint/2010/main" val="4152303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DEVICES</a:t>
            </a:r>
            <a:endParaRPr lang="en-US" dirty="0"/>
          </a:p>
        </p:txBody>
      </p:sp>
      <p:sp>
        <p:nvSpPr>
          <p:cNvPr id="3" name="Content Placeholder 2"/>
          <p:cNvSpPr>
            <a:spLocks noGrp="1"/>
          </p:cNvSpPr>
          <p:nvPr>
            <p:ph idx="1"/>
          </p:nvPr>
        </p:nvSpPr>
        <p:spPr/>
        <p:txBody>
          <a:bodyPr/>
          <a:lstStyle/>
          <a:p>
            <a:r>
              <a:rPr lang="en-US" dirty="0" smtClean="0"/>
              <a:t>Hard disk</a:t>
            </a:r>
          </a:p>
          <a:p>
            <a:r>
              <a:rPr lang="en-US" dirty="0" smtClean="0"/>
              <a:t>DVDs</a:t>
            </a:r>
          </a:p>
          <a:p>
            <a:r>
              <a:rPr lang="en-US" dirty="0" smtClean="0"/>
              <a:t>CDs</a:t>
            </a:r>
          </a:p>
          <a:p>
            <a:r>
              <a:rPr lang="en-US" dirty="0" smtClean="0"/>
              <a:t>Magnetic tape</a:t>
            </a:r>
          </a:p>
          <a:p>
            <a:r>
              <a:rPr lang="en-US" dirty="0" smtClean="0"/>
              <a:t>Flash memory (USB memory sticks)</a:t>
            </a:r>
          </a:p>
          <a:p>
            <a:r>
              <a:rPr lang="en-US" dirty="0" smtClean="0"/>
              <a:t>Cassette tapes</a:t>
            </a:r>
            <a:endParaRPr lang="en-US" dirty="0"/>
          </a:p>
        </p:txBody>
      </p:sp>
    </p:spTree>
    <p:extLst>
      <p:ext uri="{BB962C8B-B14F-4D97-AF65-F5344CB8AC3E}">
        <p14:creationId xmlns:p14="http://schemas.microsoft.com/office/powerpoint/2010/main" val="495649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ICT DEFINITION CONT’D</a:t>
            </a:r>
            <a:endParaRPr lang="en-US" dirty="0"/>
          </a:p>
        </p:txBody>
      </p:sp>
      <p:sp>
        <p:nvSpPr>
          <p:cNvPr id="3" name="Content Placeholder 2"/>
          <p:cNvSpPr>
            <a:spLocks noGrp="1"/>
          </p:cNvSpPr>
          <p:nvPr>
            <p:ph idx="1"/>
          </p:nvPr>
        </p:nvSpPr>
        <p:spPr/>
        <p:txBody>
          <a:bodyPr/>
          <a:lstStyle/>
          <a:p>
            <a:r>
              <a:rPr lang="en-US" dirty="0" smtClean="0"/>
              <a:t>A diverse </a:t>
            </a:r>
            <a:r>
              <a:rPr lang="en-US" dirty="0"/>
              <a:t>set of technological tools and resources used to communicate, and to create, disseminate, store, and manage </a:t>
            </a:r>
            <a:r>
              <a:rPr lang="en-US" dirty="0" smtClean="0"/>
              <a:t>information. These </a:t>
            </a:r>
            <a:r>
              <a:rPr lang="en-US" dirty="0"/>
              <a:t>technologies include computers, the Internet, broadcasting technologies (radio and television), and telephony.</a:t>
            </a:r>
          </a:p>
        </p:txBody>
      </p:sp>
    </p:spTree>
    <p:extLst>
      <p:ext uri="{BB962C8B-B14F-4D97-AF65-F5344CB8AC3E}">
        <p14:creationId xmlns:p14="http://schemas.microsoft.com/office/powerpoint/2010/main" val="525397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TECHNOLOGY (IT)</a:t>
            </a:r>
            <a:endParaRPr lang="en-US" dirty="0"/>
          </a:p>
        </p:txBody>
      </p:sp>
      <p:sp>
        <p:nvSpPr>
          <p:cNvPr id="3" name="Content Placeholder 2"/>
          <p:cNvSpPr>
            <a:spLocks noGrp="1"/>
          </p:cNvSpPr>
          <p:nvPr>
            <p:ph idx="1"/>
          </p:nvPr>
        </p:nvSpPr>
        <p:spPr/>
        <p:txBody>
          <a:bodyPr>
            <a:normAutofit fontScale="85000" lnSpcReduction="10000"/>
          </a:bodyPr>
          <a:lstStyle/>
          <a:p>
            <a:r>
              <a:rPr lang="en-US" dirty="0"/>
              <a:t>As defined by the Information Technology Association of America (ITAA), "</a:t>
            </a:r>
            <a:r>
              <a:rPr lang="en-US" b="1" dirty="0"/>
              <a:t>IT</a:t>
            </a:r>
            <a:r>
              <a:rPr lang="en-US" dirty="0"/>
              <a:t> is the study, design, development, implementation, support or management of computer-based information systems, particularly software applications and computer hardware." </a:t>
            </a:r>
          </a:p>
          <a:p>
            <a:r>
              <a:rPr lang="en-US" dirty="0"/>
              <a:t>In general terms, it is any technology that deals with production, manipulation, storage, communication, and/or dissemination of information.</a:t>
            </a:r>
          </a:p>
          <a:p>
            <a:r>
              <a:rPr lang="en-US" dirty="0"/>
              <a:t>Information Technology involves the use of hardware, software, services, and supporting infrastructure to manage and deliver information using voice, data, and video. </a:t>
            </a:r>
          </a:p>
          <a:p>
            <a:r>
              <a:rPr lang="en-US" dirty="0"/>
              <a:t>It includes computers and communication systems.</a:t>
            </a:r>
          </a:p>
          <a:p>
            <a:endParaRPr lang="en-US" dirty="0"/>
          </a:p>
        </p:txBody>
      </p:sp>
    </p:spTree>
    <p:extLst>
      <p:ext uri="{BB962C8B-B14F-4D97-AF65-F5344CB8AC3E}">
        <p14:creationId xmlns:p14="http://schemas.microsoft.com/office/powerpoint/2010/main" val="382881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relationship between IT and ICT</a:t>
            </a:r>
            <a:endParaRPr lang="en-US" dirty="0"/>
          </a:p>
        </p:txBody>
      </p:sp>
      <p:sp>
        <p:nvSpPr>
          <p:cNvPr id="3" name="Content Placeholder 2"/>
          <p:cNvSpPr>
            <a:spLocks noGrp="1"/>
          </p:cNvSpPr>
          <p:nvPr>
            <p:ph idx="1"/>
          </p:nvPr>
        </p:nvSpPr>
        <p:spPr/>
        <p:txBody>
          <a:bodyPr/>
          <a:lstStyle/>
          <a:p>
            <a:r>
              <a:rPr lang="en-US" b="1" dirty="0" smtClean="0"/>
              <a:t>IT </a:t>
            </a:r>
            <a:r>
              <a:rPr lang="en-US" b="1" dirty="0"/>
              <a:t>comprises the knowledge, skills and understanding</a:t>
            </a:r>
            <a:r>
              <a:rPr lang="en-US" dirty="0"/>
              <a:t> needed to employ information and communications technologies appropriately, securely and fruitfully in learning, employment and everyday life.</a:t>
            </a:r>
          </a:p>
          <a:p>
            <a:r>
              <a:rPr lang="en-US" b="1" dirty="0"/>
              <a:t>Any product that stores, retrieves, manipulates, transmits or receives information electronically in a digital form can be called an ICT product.</a:t>
            </a:r>
            <a:endParaRPr lang="en-US" dirty="0"/>
          </a:p>
          <a:p>
            <a:endParaRPr lang="en-US" dirty="0"/>
          </a:p>
        </p:txBody>
      </p:sp>
    </p:spTree>
    <p:extLst>
      <p:ext uri="{BB962C8B-B14F-4D97-AF65-F5344CB8AC3E}">
        <p14:creationId xmlns:p14="http://schemas.microsoft.com/office/powerpoint/2010/main" val="1388199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HISTORY</a:t>
            </a:r>
            <a:endParaRPr lang="en-US" dirty="0"/>
          </a:p>
        </p:txBody>
      </p:sp>
      <p:sp>
        <p:nvSpPr>
          <p:cNvPr id="3" name="Content Placeholder 2"/>
          <p:cNvSpPr>
            <a:spLocks noGrp="1"/>
          </p:cNvSpPr>
          <p:nvPr>
            <p:ph idx="1"/>
          </p:nvPr>
        </p:nvSpPr>
        <p:spPr/>
        <p:txBody>
          <a:bodyPr/>
          <a:lstStyle/>
          <a:p>
            <a:r>
              <a:rPr lang="en-US" dirty="0"/>
              <a:t>The First Calculators: </a:t>
            </a:r>
            <a:r>
              <a:rPr lang="en-US" b="1" dirty="0"/>
              <a:t>The Abacus </a:t>
            </a:r>
            <a:endParaRPr lang="en-US" b="1" dirty="0" smtClean="0"/>
          </a:p>
          <a:p>
            <a:r>
              <a:rPr lang="en-US" dirty="0" smtClean="0"/>
              <a:t>Originated from Asia</a:t>
            </a:r>
          </a:p>
          <a:p>
            <a:r>
              <a:rPr lang="en-US" dirty="0" smtClean="0"/>
              <a:t>For performing </a:t>
            </a:r>
            <a:r>
              <a:rPr lang="en-US" dirty="0"/>
              <a:t>arithmetic processes</a:t>
            </a:r>
            <a:r>
              <a:rPr lang="en-US" dirty="0" smtClean="0"/>
              <a:t>.</a:t>
            </a:r>
          </a:p>
          <a:p>
            <a:r>
              <a:rPr lang="en-US" dirty="0" smtClean="0"/>
              <a:t>500-1000 BC</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450" y="3417530"/>
            <a:ext cx="4198915" cy="2983440"/>
          </a:xfrm>
          <a:prstGeom prst="rect">
            <a:avLst/>
          </a:prstGeom>
        </p:spPr>
      </p:pic>
    </p:spTree>
    <p:extLst>
      <p:ext uri="{BB962C8B-B14F-4D97-AF65-F5344CB8AC3E}">
        <p14:creationId xmlns:p14="http://schemas.microsoft.com/office/powerpoint/2010/main" val="24272650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2" algn="l" rtl="0">
              <a:lnSpc>
                <a:spcPct val="90000"/>
              </a:lnSpc>
              <a:spcBef>
                <a:spcPct val="0"/>
              </a:spcBef>
            </a:pPr>
            <a:r>
              <a:rPr lang="en-US" sz="3600" kern="1200" cap="all" dirty="0">
                <a:solidFill>
                  <a:schemeClr val="tx1"/>
                </a:solidFill>
                <a:latin typeface="+mj-lt"/>
                <a:ea typeface="+mj-ea"/>
                <a:cs typeface="+mj-cs"/>
              </a:rPr>
              <a:t>The Mechanical Age: 1450 - 1840 </a:t>
            </a:r>
            <a:br>
              <a:rPr lang="en-US" sz="3600" kern="1200" cap="all" dirty="0">
                <a:solidFill>
                  <a:schemeClr val="tx1"/>
                </a:solidFill>
                <a:latin typeface="+mj-lt"/>
                <a:ea typeface="+mj-ea"/>
                <a:cs typeface="+mj-cs"/>
              </a:rPr>
            </a:br>
            <a:r>
              <a:rPr lang="en-US" sz="3600" kern="1200" cap="all" dirty="0">
                <a:solidFill>
                  <a:schemeClr val="tx1"/>
                </a:solidFill>
                <a:latin typeface="+mj-lt"/>
                <a:ea typeface="+mj-ea"/>
                <a:cs typeface="+mj-cs"/>
              </a:rPr>
              <a:t>The First General Purpose "computers“</a:t>
            </a:r>
            <a:br>
              <a:rPr lang="en-US" sz="3600" kern="1200" cap="all" dirty="0">
                <a:solidFill>
                  <a:schemeClr val="tx1"/>
                </a:solidFill>
                <a:latin typeface="+mj-lt"/>
                <a:ea typeface="+mj-ea"/>
                <a:cs typeface="+mj-cs"/>
              </a:rPr>
            </a:br>
            <a:endParaRPr lang="en-US" sz="3600" kern="1200" cap="all" dirty="0">
              <a:solidFill>
                <a:schemeClr val="tx1"/>
              </a:solidFill>
              <a:latin typeface="+mj-lt"/>
              <a:ea typeface="+mj-ea"/>
              <a:cs typeface="+mj-cs"/>
            </a:endParaRPr>
          </a:p>
        </p:txBody>
      </p:sp>
      <p:sp>
        <p:nvSpPr>
          <p:cNvPr id="3" name="Content Placeholder 2"/>
          <p:cNvSpPr>
            <a:spLocks noGrp="1"/>
          </p:cNvSpPr>
          <p:nvPr>
            <p:ph idx="1"/>
          </p:nvPr>
        </p:nvSpPr>
        <p:spPr/>
        <p:txBody>
          <a:bodyPr/>
          <a:lstStyle/>
          <a:p>
            <a:r>
              <a:rPr lang="en-US" dirty="0" smtClean="0"/>
              <a:t>The </a:t>
            </a:r>
            <a:r>
              <a:rPr lang="en-US" b="1" dirty="0"/>
              <a:t>slide rule </a:t>
            </a:r>
            <a:r>
              <a:rPr lang="en-US" dirty="0"/>
              <a:t>in the </a:t>
            </a:r>
            <a:r>
              <a:rPr lang="en-US" b="1" dirty="0"/>
              <a:t>1620 </a:t>
            </a:r>
            <a:endParaRPr lang="en-US" b="1" dirty="0" smtClean="0"/>
          </a:p>
          <a:p>
            <a:r>
              <a:rPr lang="en-US" dirty="0" smtClean="0"/>
              <a:t>Invented by William </a:t>
            </a:r>
            <a:r>
              <a:rPr lang="en-US" dirty="0" err="1"/>
              <a:t>Oughtred</a:t>
            </a:r>
            <a:r>
              <a:rPr lang="en-US" dirty="0"/>
              <a:t> and Edmund Gunter</a:t>
            </a:r>
            <a:endParaRPr lang="en-US" b="1" dirty="0" smtClean="0"/>
          </a:p>
          <a:p>
            <a:r>
              <a:rPr lang="en-US" dirty="0"/>
              <a:t>B</a:t>
            </a:r>
            <a:r>
              <a:rPr lang="en-US" dirty="0" smtClean="0"/>
              <a:t>ased </a:t>
            </a:r>
            <a:r>
              <a:rPr lang="en-US" dirty="0"/>
              <a:t>on the emerging work on logarithms by John Napier</a:t>
            </a:r>
            <a:r>
              <a:rPr lang="en-US" dirty="0" smtClean="0"/>
              <a:t>.</a:t>
            </a:r>
          </a:p>
          <a:p>
            <a:r>
              <a:rPr lang="en-US" dirty="0" smtClean="0"/>
              <a:t>Used </a:t>
            </a:r>
            <a:r>
              <a:rPr lang="en-US" dirty="0"/>
              <a:t>primarily for </a:t>
            </a:r>
            <a:r>
              <a:rPr lang="en-US" b="1" dirty="0" smtClean="0"/>
              <a:t>multiplication</a:t>
            </a:r>
            <a:r>
              <a:rPr lang="en-US" dirty="0"/>
              <a:t> and </a:t>
            </a:r>
            <a:r>
              <a:rPr lang="en-US" b="1" dirty="0"/>
              <a:t>division</a:t>
            </a:r>
            <a:r>
              <a:rPr lang="en-US" dirty="0"/>
              <a:t>, and also for functions such as </a:t>
            </a:r>
            <a:r>
              <a:rPr lang="en-US" b="1" dirty="0"/>
              <a:t>roots</a:t>
            </a:r>
            <a:r>
              <a:rPr lang="en-US" dirty="0"/>
              <a:t>, </a:t>
            </a:r>
            <a:r>
              <a:rPr lang="en-US" b="1" dirty="0"/>
              <a:t>logarithms</a:t>
            </a:r>
            <a:r>
              <a:rPr lang="en-US" dirty="0"/>
              <a:t> and </a:t>
            </a:r>
            <a:r>
              <a:rPr lang="en-US" b="1" dirty="0"/>
              <a:t>trigonometry</a:t>
            </a:r>
            <a:r>
              <a:rPr lang="en-US" dirty="0"/>
              <a:t>, but is not normally used for </a:t>
            </a:r>
            <a:r>
              <a:rPr lang="en-US" b="1" dirty="0"/>
              <a:t>addition</a:t>
            </a:r>
            <a:r>
              <a:rPr lang="en-US" dirty="0"/>
              <a:t> or </a:t>
            </a:r>
            <a:r>
              <a:rPr lang="en-US" b="1" dirty="0"/>
              <a:t>subtraction</a:t>
            </a:r>
            <a:r>
              <a:rPr lang="en-US" dirty="0"/>
              <a:t>.</a:t>
            </a:r>
          </a:p>
        </p:txBody>
      </p:sp>
    </p:spTree>
    <p:extLst>
      <p:ext uri="{BB962C8B-B14F-4D97-AF65-F5344CB8AC3E}">
        <p14:creationId xmlns:p14="http://schemas.microsoft.com/office/powerpoint/2010/main" val="1899376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SLIDE RULE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414" y="2207575"/>
            <a:ext cx="4049733" cy="214320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414" y="4494178"/>
            <a:ext cx="4279679" cy="2119716"/>
          </a:xfrm>
          <a:prstGeom prst="rect">
            <a:avLst/>
          </a:prstGeom>
        </p:spPr>
      </p:pic>
    </p:spTree>
    <p:extLst>
      <p:ext uri="{BB962C8B-B14F-4D97-AF65-F5344CB8AC3E}">
        <p14:creationId xmlns:p14="http://schemas.microsoft.com/office/powerpoint/2010/main" val="75118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PASCAL’S CALCULATOR – THE PASCALINE</a:t>
            </a:r>
            <a:endParaRPr lang="en-US" dirty="0"/>
          </a:p>
        </p:txBody>
      </p:sp>
      <p:sp>
        <p:nvSpPr>
          <p:cNvPr id="3" name="Content Placeholder 2"/>
          <p:cNvSpPr>
            <a:spLocks noGrp="1"/>
          </p:cNvSpPr>
          <p:nvPr>
            <p:ph idx="1"/>
          </p:nvPr>
        </p:nvSpPr>
        <p:spPr/>
        <p:txBody>
          <a:bodyPr/>
          <a:lstStyle/>
          <a:p>
            <a:r>
              <a:rPr lang="en-US" dirty="0" smtClean="0"/>
              <a:t>Invented by </a:t>
            </a:r>
            <a:r>
              <a:rPr lang="en-US" dirty="0"/>
              <a:t>Blaise </a:t>
            </a:r>
            <a:r>
              <a:rPr lang="en-US" dirty="0" smtClean="0"/>
              <a:t>Pascal in 1642</a:t>
            </a:r>
          </a:p>
          <a:p>
            <a:r>
              <a:rPr lang="en-US" dirty="0" smtClean="0"/>
              <a:t>Only </a:t>
            </a:r>
            <a:r>
              <a:rPr lang="en-US" dirty="0"/>
              <a:t>add and </a:t>
            </a:r>
            <a:r>
              <a:rPr lang="en-US" dirty="0" smtClean="0"/>
              <a:t>subtract</a:t>
            </a:r>
          </a:p>
          <a:p>
            <a:r>
              <a:rPr lang="en-US" dirty="0"/>
              <a:t>also called the "numerical wheel </a:t>
            </a:r>
            <a:r>
              <a:rPr lang="en-US" dirty="0" smtClean="0"/>
              <a:t>calculator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599" y="3810801"/>
            <a:ext cx="5212255" cy="2855559"/>
          </a:xfrm>
          <a:prstGeom prst="rect">
            <a:avLst/>
          </a:prstGeom>
        </p:spPr>
      </p:pic>
    </p:spTree>
    <p:extLst>
      <p:ext uri="{BB962C8B-B14F-4D97-AF65-F5344CB8AC3E}">
        <p14:creationId xmlns:p14="http://schemas.microsoft.com/office/powerpoint/2010/main" val="36473970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TC104033919[[fn=Circuit]]</Template>
  <TotalTime>230</TotalTime>
  <Words>1098</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Tw Cen MT</vt:lpstr>
      <vt:lpstr>Circuit</vt:lpstr>
      <vt:lpstr>CMP1103: INFORMATION &amp; COMMUNICATION TECHNOLOGY</vt:lpstr>
      <vt:lpstr>INTRODUCTION: DEFINITIONS</vt:lpstr>
      <vt:lpstr>ICT DEFINITION CONT’D</vt:lpstr>
      <vt:lpstr>INFORMATION TECHNOLOGY (IT)</vt:lpstr>
      <vt:lpstr>The relationship between IT and ICT</vt:lpstr>
      <vt:lpstr>COMPUTER HISTORY</vt:lpstr>
      <vt:lpstr>The Mechanical Age: 1450 - 1840  The First General Purpose "computers“ </vt:lpstr>
      <vt:lpstr>SLIDE RULE</vt:lpstr>
      <vt:lpstr>PASCAL’S CALCULATOR – THE PASCALINE</vt:lpstr>
      <vt:lpstr>The Leibniz's Mechanical Multiplier</vt:lpstr>
      <vt:lpstr>The difference engine</vt:lpstr>
      <vt:lpstr>The Electronic Age: 1940 – Present </vt:lpstr>
      <vt:lpstr>The First Generation: 1946-1958 </vt:lpstr>
      <vt:lpstr>PowerPoint Presentation</vt:lpstr>
      <vt:lpstr>The Second Generation: 1959-1964 </vt:lpstr>
      <vt:lpstr>SECOND GENERATION CONTD…</vt:lpstr>
      <vt:lpstr>PowerPoint Presentation</vt:lpstr>
      <vt:lpstr>The Third Generation: </vt:lpstr>
      <vt:lpstr>THIRD GENERATION…</vt:lpstr>
      <vt:lpstr>PowerPoint Presentation</vt:lpstr>
      <vt:lpstr>The Fourth Generation: 1971-Today </vt:lpstr>
      <vt:lpstr>FIFTH GENERATION</vt:lpstr>
      <vt:lpstr>A Computer : Definition</vt:lpstr>
      <vt:lpstr>PARTS OF A COMPUTER</vt:lpstr>
      <vt:lpstr>COMPUTER HARDWARE</vt:lpstr>
      <vt:lpstr>INPUT DEVICES</vt:lpstr>
      <vt:lpstr>PowerPoint Presentation</vt:lpstr>
      <vt:lpstr>OUTPUT DEVICES</vt:lpstr>
      <vt:lpstr>STORAGE DEVICES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CMP1103: INFORMATION &amp; COMMUNICATION TECHNOLOGY</dc:title>
  <dc:creator>Tesla</dc:creator>
  <cp:lastModifiedBy>KG</cp:lastModifiedBy>
  <cp:revision>22</cp:revision>
  <dcterms:created xsi:type="dcterms:W3CDTF">2014-09-08T05:12:18Z</dcterms:created>
  <dcterms:modified xsi:type="dcterms:W3CDTF">2016-09-05T05:27:41Z</dcterms:modified>
</cp:coreProperties>
</file>