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9"/>
  </p:notesMasterIdLst>
  <p:sldIdLst>
    <p:sldId id="256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BD86-CBD0-4E2B-9EE7-03A5A7B41895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99B7D-881E-4647-8ABD-90E975FDE4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AC0F0-11C6-4E9C-B369-C5671104C5D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249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E9140-0041-4A2E-ABAD-A96016BFF95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40F12-4C62-4B8A-870E-529311A5DA6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45BD4-704D-46A8-BE07-0E9CE07D456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16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95327-B43A-4FAF-BAFB-40087DF520C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36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1B6EC-1467-4B26-9C97-D0A95EE0F91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90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A1885-8800-446B-9CAF-817549D59F2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0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33E33-9AD8-4F1F-BDF8-060A870CC21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20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4743A-46CE-4907-927D-7FE69734B4B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33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B18AD-A86C-464E-9337-E042E4C00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BDB0B-2569-404B-9FD2-C5CD0853A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5DB7E-4DDD-49FB-B380-7292AD291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B705C-CAA0-4822-BE64-27A03B267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D348-8C0F-4525-932E-E2B8A2B97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0F97-EF6A-4F4E-9209-0FC2E35AB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6F597-7E4D-451E-A20D-D55247095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F2E0E-1607-4B7A-ACA4-3165FF534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B513-1B4A-499F-A2FA-F4645C11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A1541-754E-4996-B44D-29E14B3D3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65633-580E-4212-A5D7-E37385D5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B18AD-A86C-464E-9337-E042E4C00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BDB0B-2569-404B-9FD2-C5CD0853A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5DB7E-4DDD-49FB-B380-7292AD291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B705C-CAA0-4822-BE64-27A03B267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4D348-8C0F-4525-932E-E2B8A2B97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E0F97-EF6A-4F4E-9209-0FC2E35AB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6F597-7E4D-451E-A20D-D55247095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F2E0E-1607-4B7A-ACA4-3165FF534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FB513-1B4A-499F-A2FA-F4645C11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A1541-754E-4996-B44D-29E14B3D3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65633-580E-4212-A5D7-E37385D5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BD0FB-F1BA-4363-B8FA-E69CC07D3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6D0C0-153F-401F-B221-F4B20938D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82841-2ECD-4759-80CC-1BE783C84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81637-7E55-4D2A-8BF4-3091C11FF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CEC2-1FDC-4FF9-8548-0183E984A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1EA37-138B-42D5-870E-6D43C02C6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20CD8-9647-4291-8710-67895C6E2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0D17D-EF6B-4AD5-ABD5-63BFFB59C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14F47-C3E1-4EE4-82B9-CD5002146A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0DCD7-5BF9-41F7-A363-C6C376E42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0F45D-D07F-4FB5-BCF7-CF5C0F504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10C25-0393-4750-85A1-AF8950B91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C8254-5A5E-4FA3-85BA-B48521D34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C6285-9042-4B55-8CC6-EAC772C38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A2421-7621-4F9E-9274-5B2C85D46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90746-34D0-416F-9990-E45D9E3F13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4922-BEE0-4FD7-9225-AF46C1B80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9617-A250-42D1-AC06-161893C8D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F11AD-77D6-444E-8BA3-4CD77DA64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D6D11-C9D3-4AF9-AC8B-FA2BFB329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A052E-E503-453E-AE2F-DBF2762159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1C54A-B814-4F43-8100-01A960B51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600200"/>
            <a:ext cx="86868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E0A8E-7C59-4933-BE40-037FC6F3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F40ED2-7D8F-4739-966B-EC05FA66F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-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F40ED2-7D8F-4739-966B-EC05FA66F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3308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  <a:buClrTx/>
              <a:defRPr/>
            </a:pPr>
            <a:r>
              <a:rPr lang="en-US" sz="1200">
                <a:solidFill>
                  <a:schemeClr val="tx1"/>
                </a:solidFill>
                <a:sym typeface="Symbol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-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6E0C31-7CD9-4380-B38A-104CA33A3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spcAft>
                <a:spcPct val="0"/>
              </a:spcAft>
              <a:buClrTx/>
              <a:tabLst>
                <a:tab pos="341313" algn="l"/>
                <a:tab pos="741363" algn="l"/>
              </a:tabLst>
              <a:defRPr/>
            </a:pPr>
            <a:r>
              <a:rPr lang="en-US" sz="1200">
                <a:solidFill>
                  <a:schemeClr val="tx1"/>
                </a:solidFill>
                <a:sym typeface="Symbol" pitchFamily="18" charset="2"/>
              </a:rPr>
              <a:t></a:t>
            </a:r>
            <a:r>
              <a:rPr lang="en-US" sz="1200">
                <a:solidFill>
                  <a:schemeClr val="tx1"/>
                </a:solidFill>
              </a:rPr>
              <a:t> 2007 Pearson Education, Inc.  All rights reserved.</a:t>
            </a:r>
          </a:p>
        </p:txBody>
      </p:sp>
      <p:sp>
        <p:nvSpPr>
          <p:cNvPr id="19354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354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1664473-9248-4C61-B14F-EE1C687EE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6377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6378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637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  <a:buClrTx/>
              <a:defRPr/>
            </a:pPr>
            <a:r>
              <a:rPr lang="en-US" sz="1200">
                <a:solidFill>
                  <a:schemeClr val="tx1"/>
                </a:solidFill>
                <a:sym typeface="Symbol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and Arithmetic Operators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Rutalo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9DC56A-CEC4-4838-914B-B531DFCF79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Arithmetic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0" dirty="0" smtClean="0"/>
              <a:t>Arithmetic calculations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/>
              <a:t>Use </a:t>
            </a:r>
            <a:r>
              <a:rPr lang="en-US" sz="1800" dirty="0" smtClean="0">
                <a:latin typeface="Lucida Console" pitchFamily="49" charset="0"/>
              </a:rPr>
              <a:t>*</a:t>
            </a:r>
            <a:r>
              <a:rPr lang="en-US" sz="2000" b="0" dirty="0" smtClean="0"/>
              <a:t> for multiplication and </a:t>
            </a:r>
            <a:r>
              <a:rPr lang="en-US" sz="1800" dirty="0" smtClean="0">
                <a:latin typeface="Lucida Console" pitchFamily="49" charset="0"/>
              </a:rPr>
              <a:t>/</a:t>
            </a:r>
            <a:r>
              <a:rPr lang="en-US" sz="2000" b="0" dirty="0" smtClean="0"/>
              <a:t> for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/>
              <a:t>Integer division truncates remainder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latin typeface="Lucida Console" pitchFamily="49" charset="0"/>
              </a:rPr>
              <a:t>7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Lucida Console" pitchFamily="49" charset="0"/>
              </a:rPr>
              <a:t>/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Lucida Console" pitchFamily="49" charset="0"/>
              </a:rPr>
              <a:t>5</a:t>
            </a:r>
            <a:r>
              <a:rPr lang="en-US" sz="1800" dirty="0" smtClean="0"/>
              <a:t> </a:t>
            </a:r>
            <a:r>
              <a:rPr lang="en-US" sz="1800" b="0" dirty="0" smtClean="0"/>
              <a:t>evaluates to </a:t>
            </a:r>
            <a:r>
              <a:rPr lang="en-US" sz="1600" dirty="0" smtClean="0">
                <a:latin typeface="Lucida Console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b="0" dirty="0" smtClean="0"/>
              <a:t>To divide with the aim of answer in floats use float variable types</a:t>
            </a:r>
            <a:endParaRPr lang="en-US" sz="1600" b="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/>
              <a:t>Modulus operator(</a:t>
            </a:r>
            <a:r>
              <a:rPr lang="en-US" sz="1800" b="0" dirty="0" smtClean="0">
                <a:latin typeface="Lucida Console" pitchFamily="49" charset="0"/>
              </a:rPr>
              <a:t>%</a:t>
            </a:r>
            <a:r>
              <a:rPr lang="en-US" sz="2000" b="0" dirty="0" smtClean="0"/>
              <a:t>) returns the remainder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>
                <a:latin typeface="Lucida Console" pitchFamily="49" charset="0"/>
              </a:rPr>
              <a:t>7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Lucida Console" pitchFamily="49" charset="0"/>
              </a:rPr>
              <a:t>%</a:t>
            </a:r>
            <a:r>
              <a:rPr lang="en-US" sz="1800" dirty="0" smtClean="0"/>
              <a:t> </a:t>
            </a:r>
            <a:r>
              <a:rPr lang="en-US" sz="1600" dirty="0" smtClean="0">
                <a:latin typeface="Lucida Console" pitchFamily="49" charset="0"/>
              </a:rPr>
              <a:t>5</a:t>
            </a:r>
            <a:r>
              <a:rPr lang="en-US" sz="1800" dirty="0" smtClean="0"/>
              <a:t> </a:t>
            </a:r>
            <a:r>
              <a:rPr lang="en-US" sz="1800" b="0" dirty="0" smtClean="0"/>
              <a:t>evaluates to </a:t>
            </a:r>
            <a:r>
              <a:rPr lang="en-US" sz="1600" dirty="0" smtClean="0">
                <a:latin typeface="Lucida Console" pitchFamily="49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0" dirty="0" smtClean="0"/>
              <a:t>Operator precedence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/>
              <a:t>Some arithmetic operators act before others (i.e., multiplication before addition)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0" dirty="0" smtClean="0"/>
              <a:t>Use parenthesis when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 smtClean="0"/>
              <a:t>Example: Find the average of three variables </a:t>
            </a:r>
            <a:r>
              <a:rPr lang="en-US" sz="1800" b="0" dirty="0" smtClean="0">
                <a:latin typeface="Lucida Console" pitchFamily="49" charset="0"/>
              </a:rPr>
              <a:t>a</a:t>
            </a:r>
            <a:r>
              <a:rPr lang="en-US" sz="2000" b="0" dirty="0" smtClean="0"/>
              <a:t>, </a:t>
            </a:r>
            <a:r>
              <a:rPr lang="en-US" sz="1800" b="0" dirty="0" smtClean="0">
                <a:latin typeface="Lucida Console" pitchFamily="49" charset="0"/>
              </a:rPr>
              <a:t>b</a:t>
            </a:r>
            <a:r>
              <a:rPr lang="en-US" sz="2000" b="0" dirty="0" smtClean="0"/>
              <a:t> and </a:t>
            </a:r>
            <a:r>
              <a:rPr lang="en-US" sz="1800" b="0" dirty="0" smtClean="0">
                <a:latin typeface="Lucida Console" pitchFamily="49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0" dirty="0" smtClean="0"/>
              <a:t>Do not use:   </a:t>
            </a:r>
            <a:r>
              <a:rPr lang="en-US" sz="1600" dirty="0" smtClean="0">
                <a:latin typeface="Lucida Console" pitchFamily="49" charset="0"/>
              </a:rPr>
              <a:t>a + b + c / 3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0" dirty="0" smtClean="0"/>
              <a:t>Use:  </a:t>
            </a:r>
            <a:r>
              <a:rPr lang="en-US" sz="1600" dirty="0" smtClean="0">
                <a:latin typeface="Lucida Console" pitchFamily="49" charset="0"/>
              </a:rPr>
              <a:t>(a + b + c ) / 3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47BAEB-C67B-4E0A-A557-E84EF3CBDF8B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/>
          </p:nvPr>
        </p:nvGraphicFramePr>
        <p:xfrm>
          <a:off x="1563688" y="1524000"/>
          <a:ext cx="6016625" cy="3098800"/>
        </p:xfrm>
        <a:graphic>
          <a:graphicData uri="http://schemas.openxmlformats.org/presentationml/2006/ole">
            <p:oleObj spid="_x0000_s6146" name="Document" r:id="rId4" imgW="6035975" imgH="3107962" progId="Word.Document.8">
              <p:embed/>
            </p:oleObj>
          </a:graphicData>
        </a:graphic>
      </p:graphicFrame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/>
          <a:lstStyle/>
          <a:p>
            <a:pPr algn="ctr">
              <a:lnSpc>
                <a:spcPct val="95000"/>
              </a:lnSpc>
              <a:spcAft>
                <a:spcPct val="0"/>
              </a:spcAft>
              <a:buClrTx/>
            </a:pPr>
            <a:r>
              <a:rPr lang="en-US" b="1">
                <a:solidFill>
                  <a:srgbClr val="4D99FF"/>
                </a:solidFill>
              </a:rPr>
              <a:t>Fig. 2.9</a:t>
            </a:r>
            <a:r>
              <a:rPr lang="en-US" b="1">
                <a:solidFill>
                  <a:srgbClr val="000000"/>
                </a:solidFill>
              </a:rPr>
              <a:t> | </a:t>
            </a:r>
            <a:r>
              <a:rPr lang="en-US">
                <a:solidFill>
                  <a:schemeClr val="tx1"/>
                </a:solidFill>
              </a:rPr>
              <a:t>Arithmetic operators.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E72C0B-4287-4A37-93B1-4EC3DD9DD29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/>
          <a:lstStyle/>
          <a:p>
            <a:pPr algn="ctr">
              <a:lnSpc>
                <a:spcPct val="95000"/>
              </a:lnSpc>
              <a:spcAft>
                <a:spcPct val="0"/>
              </a:spcAft>
              <a:buClrTx/>
            </a:pPr>
            <a:r>
              <a:rPr lang="en-US" b="1">
                <a:solidFill>
                  <a:srgbClr val="4D99FF"/>
                </a:solidFill>
              </a:rPr>
              <a:t>Fig. 2.10</a:t>
            </a:r>
            <a:r>
              <a:rPr lang="en-US" b="1">
                <a:solidFill>
                  <a:srgbClr val="000000"/>
                </a:solidFill>
              </a:rPr>
              <a:t> | </a:t>
            </a:r>
            <a:r>
              <a:rPr lang="en-US">
                <a:solidFill>
                  <a:schemeClr val="tx1"/>
                </a:solidFill>
              </a:rPr>
              <a:t>Precedence of arithmetic operators. 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/>
          </p:nvPr>
        </p:nvGraphicFramePr>
        <p:xfrm>
          <a:off x="1168400" y="1579563"/>
          <a:ext cx="6726238" cy="3068637"/>
        </p:xfrm>
        <a:graphic>
          <a:graphicData uri="http://schemas.openxmlformats.org/presentationml/2006/ole">
            <p:oleObj spid="_x0000_s7170" name="Document" r:id="rId4" imgW="6740465" imgH="308887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AA4FD2-21AE-44AB-BBBE-7438CFE0144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638800"/>
            <a:ext cx="8683625" cy="277813"/>
          </a:xfrm>
          <a:noFill/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4D99FF"/>
                </a:solidFill>
              </a:rPr>
              <a:t>Fig. 2.11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 smtClean="0">
                <a:solidFill>
                  <a:srgbClr val="000000"/>
                </a:solidFill>
                <a:cs typeface="Times New Roman" pitchFamily="18" charset="0"/>
              </a:rPr>
              <a:t>| </a:t>
            </a:r>
            <a:r>
              <a:rPr lang="en-US" smtClean="0"/>
              <a:t>Order in which a second-degree polynomial is evaluated. </a:t>
            </a:r>
          </a:p>
        </p:txBody>
      </p:sp>
      <p:pic>
        <p:nvPicPr>
          <p:cNvPr id="67588" name="Picture 3" descr="AAHBDOA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5238" y="658813"/>
            <a:ext cx="658653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02372C-843D-4BB3-A1D1-27D32FEFEE7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Variables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 smtClean="0"/>
              <a:t> </a:t>
            </a:r>
            <a:r>
              <a:rPr lang="en-US" b="0" dirty="0" smtClean="0"/>
              <a:t>Ar</a:t>
            </a:r>
            <a:r>
              <a:rPr lang="en-US" b="0" dirty="0" smtClean="0"/>
              <a:t>e used to store data on which manipulations are to be made</a:t>
            </a:r>
          </a:p>
          <a:p>
            <a:pPr eaLnBrk="1" hangingPunct="1"/>
            <a:r>
              <a:rPr lang="en-US" b="0" dirty="0" smtClean="0"/>
              <a:t>Variable </a:t>
            </a:r>
            <a:r>
              <a:rPr lang="en-US" b="0" dirty="0" smtClean="0"/>
              <a:t>names correspond to locations in the computer's memory</a:t>
            </a:r>
          </a:p>
          <a:p>
            <a:pPr eaLnBrk="1" hangingPunct="1"/>
            <a:r>
              <a:rPr lang="en-US" b="0" dirty="0" smtClean="0"/>
              <a:t>Every variable has a name, a type, a size and a value</a:t>
            </a:r>
          </a:p>
          <a:p>
            <a:pPr eaLnBrk="1" hangingPunct="1"/>
            <a:r>
              <a:rPr lang="en-US" b="0" dirty="0" smtClean="0"/>
              <a:t>Whenever a new value is placed into a variable (through </a:t>
            </a:r>
            <a:r>
              <a:rPr lang="en-US" sz="2400" dirty="0" err="1" smtClean="0">
                <a:latin typeface="Lucida Console" pitchFamily="49" charset="0"/>
              </a:rPr>
              <a:t>scanf</a:t>
            </a:r>
            <a:r>
              <a:rPr lang="en-US" b="0" dirty="0" smtClean="0"/>
              <a:t>, for example), it replaces (and destroys) the previous value</a:t>
            </a:r>
          </a:p>
          <a:p>
            <a:pPr eaLnBrk="1" hangingPunct="1"/>
            <a:r>
              <a:rPr lang="en-US" b="0" dirty="0" smtClean="0"/>
              <a:t>Reading variables from memory does not change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 Data type defines what values can be stored in a named variable.</a:t>
            </a:r>
          </a:p>
          <a:p>
            <a:r>
              <a:rPr lang="en-US" b="0" dirty="0" smtClean="0"/>
              <a:t>C has a small family of </a:t>
            </a:r>
            <a:r>
              <a:rPr lang="en-US" b="0" dirty="0" err="1" smtClean="0"/>
              <a:t>datatypes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Numeric (</a:t>
            </a:r>
            <a:r>
              <a:rPr lang="en-US" b="0" dirty="0" err="1" smtClean="0"/>
              <a:t>int</a:t>
            </a:r>
            <a:r>
              <a:rPr lang="en-US" b="0" dirty="0" smtClean="0"/>
              <a:t>, float, double)</a:t>
            </a:r>
          </a:p>
          <a:p>
            <a:pPr lvl="1"/>
            <a:r>
              <a:rPr lang="en-US" b="0" dirty="0" smtClean="0"/>
              <a:t>Character (char)</a:t>
            </a:r>
          </a:p>
          <a:p>
            <a:pPr lvl="1"/>
            <a:r>
              <a:rPr lang="en-US" b="0" dirty="0" smtClean="0"/>
              <a:t>User defined (</a:t>
            </a:r>
            <a:r>
              <a:rPr lang="en-US" b="0" dirty="0" err="1" smtClean="0"/>
              <a:t>struct</a:t>
            </a:r>
            <a:r>
              <a:rPr lang="en-US" b="0" dirty="0" smtClean="0"/>
              <a:t>, union, </a:t>
            </a:r>
            <a:r>
              <a:rPr lang="en-US" b="0" dirty="0" err="1" smtClean="0"/>
              <a:t>enum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BDB0B-2569-404B-9FD2-C5CD0853A04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Integers; </a:t>
            </a:r>
          </a:p>
          <a:p>
            <a:pPr lvl="1"/>
            <a:r>
              <a:rPr lang="en-US" b="0" dirty="0" smtClean="0"/>
              <a:t>declared using </a:t>
            </a:r>
            <a:r>
              <a:rPr lang="en-US" b="0" dirty="0" err="1" smtClean="0"/>
              <a:t>int</a:t>
            </a:r>
            <a:endParaRPr lang="en-US" b="0" dirty="0" smtClean="0"/>
          </a:p>
          <a:p>
            <a:pPr lvl="1"/>
            <a:r>
              <a:rPr lang="en-US" b="0" dirty="0" smtClean="0"/>
              <a:t>Used to store integer values (no decimal places)</a:t>
            </a:r>
          </a:p>
          <a:p>
            <a:r>
              <a:rPr lang="en-US" b="0" dirty="0" smtClean="0"/>
              <a:t>Float;</a:t>
            </a:r>
          </a:p>
          <a:p>
            <a:pPr lvl="1"/>
            <a:r>
              <a:rPr lang="en-US" b="0" dirty="0" smtClean="0"/>
              <a:t>Declared using float</a:t>
            </a:r>
          </a:p>
          <a:p>
            <a:pPr lvl="1"/>
            <a:r>
              <a:rPr lang="en-US" b="0" dirty="0" smtClean="0"/>
              <a:t>Used to store floating point values (numbers with decimal places)</a:t>
            </a:r>
          </a:p>
          <a:p>
            <a:r>
              <a:rPr lang="en-US" b="0" dirty="0" smtClean="0"/>
              <a:t>Character</a:t>
            </a:r>
          </a:p>
          <a:p>
            <a:pPr lvl="1"/>
            <a:r>
              <a:rPr lang="en-US" b="0" dirty="0" smtClean="0"/>
              <a:t>Declared using char</a:t>
            </a:r>
          </a:p>
          <a:p>
            <a:pPr lvl="1"/>
            <a:r>
              <a:rPr lang="en-US" b="0" dirty="0" smtClean="0"/>
              <a:t>Used to store characters (</a:t>
            </a:r>
            <a:r>
              <a:rPr lang="en-US" b="0" dirty="0" err="1" smtClean="0"/>
              <a:t>e.g</a:t>
            </a:r>
            <a:r>
              <a:rPr lang="en-US" b="0" dirty="0" smtClean="0"/>
              <a:t> ‘a’, ‘b’,…)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BDB0B-2569-404B-9FD2-C5CD0853A0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simple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6BDB0B-2569-404B-9FD2-C5CD0853A0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143000"/>
            <a:ext cx="5943601" cy="469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352800" y="2667000"/>
            <a:ext cx="2743200" cy="369332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Definitions of variables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1447800" y="2667000"/>
            <a:ext cx="1905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905000" y="2819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4478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429000" y="3352800"/>
            <a:ext cx="4495800" cy="369332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Assignment and  manipulation on variables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H="1">
            <a:off x="1524000" y="35052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1600200" y="37338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114800" y="5117068"/>
            <a:ext cx="4495800" cy="369332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Printing Variables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2743200" y="47244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H="1" flipV="1">
            <a:off x="5486400" y="4800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943600"/>
            <a:ext cx="598311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777B2F-DA2D-46D7-9486-255AEC5CF9AF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Example continued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 smtClean="0">
                <a:latin typeface="Lucida Console" pitchFamily="49" charset="0"/>
              </a:rPr>
              <a:t>int</a:t>
            </a:r>
            <a:r>
              <a:rPr lang="en-US" dirty="0" smtClean="0"/>
              <a:t> </a:t>
            </a:r>
            <a:r>
              <a:rPr lang="en-US" sz="2400" dirty="0" smtClean="0">
                <a:latin typeface="Lucida Console" pitchFamily="49" charset="0"/>
              </a:rPr>
              <a:t>a; </a:t>
            </a:r>
            <a:r>
              <a:rPr lang="en-US" sz="2400" dirty="0" err="1" smtClean="0">
                <a:latin typeface="Lucida Console" pitchFamily="49" charset="0"/>
              </a:rPr>
              <a:t>int</a:t>
            </a:r>
            <a:r>
              <a:rPr lang="en-US" dirty="0" smtClean="0"/>
              <a:t> </a:t>
            </a:r>
            <a:r>
              <a:rPr lang="en-US" sz="2400" dirty="0" smtClean="0">
                <a:latin typeface="Lucida Console" pitchFamily="49" charset="0"/>
              </a:rPr>
              <a:t>b = 2,</a:t>
            </a:r>
            <a:r>
              <a:rPr lang="en-US" dirty="0" smtClean="0"/>
              <a:t> </a:t>
            </a:r>
            <a:r>
              <a:rPr lang="en-US" sz="2400" dirty="0" err="1" smtClean="0"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c;</a:t>
            </a:r>
            <a:endParaRPr lang="en-US" sz="2400" dirty="0" smtClean="0">
              <a:latin typeface="Lucida Console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b="0" dirty="0" smtClean="0"/>
              <a:t>Definition of variables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b="0" dirty="0" smtClean="0"/>
              <a:t>Variables: locations in memory where a value can be stored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sz="2400" b="0" dirty="0" smtClean="0"/>
              <a:t> means the variables can hold integers (</a:t>
            </a:r>
            <a:r>
              <a:rPr lang="en-US" sz="2000" b="0" dirty="0" smtClean="0">
                <a:latin typeface="Lucida Console" pitchFamily="49" charset="0"/>
              </a:rPr>
              <a:t>-1</a:t>
            </a:r>
            <a:r>
              <a:rPr lang="en-US" sz="2400" b="0" dirty="0" smtClean="0"/>
              <a:t>, </a:t>
            </a:r>
            <a:r>
              <a:rPr lang="en-US" sz="2000" b="0" dirty="0" smtClean="0">
                <a:latin typeface="Lucida Console" pitchFamily="49" charset="0"/>
              </a:rPr>
              <a:t>3</a:t>
            </a:r>
            <a:r>
              <a:rPr lang="en-US" sz="2400" b="0" dirty="0" smtClean="0"/>
              <a:t>, </a:t>
            </a:r>
            <a:r>
              <a:rPr lang="en-US" sz="2000" b="0" dirty="0" smtClean="0">
                <a:latin typeface="Lucida Console" pitchFamily="49" charset="0"/>
              </a:rPr>
              <a:t>0</a:t>
            </a:r>
            <a:r>
              <a:rPr lang="en-US" sz="2400" b="0" dirty="0" smtClean="0"/>
              <a:t>, </a:t>
            </a:r>
            <a:r>
              <a:rPr lang="en-US" sz="2000" b="0" dirty="0" smtClean="0">
                <a:latin typeface="Lucida Console" pitchFamily="49" charset="0"/>
              </a:rPr>
              <a:t>47</a:t>
            </a:r>
            <a:r>
              <a:rPr lang="en-US" sz="2400" b="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0" dirty="0" smtClean="0"/>
              <a:t>Variable names (identifiers)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b="0" dirty="0" err="1" smtClean="0">
                <a:latin typeface="Lucida Console" pitchFamily="49" charset="0"/>
              </a:rPr>
              <a:t>a</a:t>
            </a:r>
            <a:r>
              <a:rPr lang="en-US" sz="1800" b="0" dirty="0" err="1" smtClean="0">
                <a:latin typeface="Lucida Console" pitchFamily="49" charset="0"/>
              </a:rPr>
              <a:t>,b,c</a:t>
            </a:r>
            <a:endParaRPr lang="en-US" b="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b="0" dirty="0" smtClean="0"/>
              <a:t>Identifiers: consist of letters, digits (cannot begin with a digit) and underscores( </a:t>
            </a:r>
            <a:r>
              <a:rPr lang="en-US" sz="1800" b="0" dirty="0" smtClean="0">
                <a:latin typeface="Lucida Console" pitchFamily="49" charset="0"/>
              </a:rPr>
              <a:t>_</a:t>
            </a:r>
            <a:r>
              <a:rPr lang="en-US" b="0" dirty="0" smtClean="0"/>
              <a:t> )</a:t>
            </a:r>
          </a:p>
          <a:p>
            <a:pPr lvl="3" eaLnBrk="1" hangingPunct="1">
              <a:lnSpc>
                <a:spcPct val="80000"/>
              </a:lnSpc>
              <a:buFont typeface="Arial" charset="0"/>
              <a:buNone/>
            </a:pPr>
            <a:r>
              <a:rPr lang="en-US" b="0" dirty="0" smtClean="0"/>
              <a:t>Case sensitive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0" dirty="0" smtClean="0"/>
              <a:t>Definitions appear before executable statements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b="0" dirty="0" smtClean="0"/>
              <a:t>If an executable statement references and undeclared variable it will produce a syntax (compiler)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D71C6-B241-4EBD-8315-1AD210D08A45}" type="slidenum">
              <a:rPr lang="en-US" smtClean="0"/>
              <a:pPr/>
              <a:t>7</a:t>
            </a:fld>
            <a:endParaRPr lang="en-US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0" y="0"/>
          <a:ext cx="6965950" cy="6180138"/>
        </p:xfrm>
        <a:graphic>
          <a:graphicData uri="http://schemas.openxmlformats.org/presentationml/2006/ole">
            <p:oleObj spid="_x0000_s3074" name="Document" r:id="rId4" imgW="7058160" imgH="6259680" progId="Word.Document.8">
              <p:embed/>
            </p:oleObj>
          </a:graphicData>
        </a:graphic>
      </p:graphicFrame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0"/>
              </a:spcAft>
              <a:buClrTx/>
            </a:pPr>
            <a:r>
              <a:rPr lang="en-US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Aft>
                <a:spcPts val="1600"/>
              </a:spcAft>
              <a:buClrTx/>
            </a:pPr>
            <a:r>
              <a:rPr lang="en-US" sz="1400" b="1">
                <a:solidFill>
                  <a:schemeClr val="tx1"/>
                </a:solidFill>
                <a:latin typeface="Lucida Console" pitchFamily="49" charset="0"/>
              </a:rPr>
              <a:t>fig02_05.c</a:t>
            </a:r>
            <a:r>
              <a:rPr lang="en-US" sz="1200" b="1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89861" name="Text Box 5"/>
          <p:cNvSpPr txBox="1">
            <a:spLocks noChangeArrowheads="1"/>
          </p:cNvSpPr>
          <p:nvPr/>
        </p:nvSpPr>
        <p:spPr bwMode="auto">
          <a:xfrm>
            <a:off x="6019800" y="1600200"/>
            <a:ext cx="2667000" cy="369332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Definitions of variables</a:t>
            </a:r>
          </a:p>
        </p:txBody>
      </p:sp>
      <p:sp>
        <p:nvSpPr>
          <p:cNvPr id="5127" name="Line 6"/>
          <p:cNvSpPr>
            <a:spLocks noChangeShapeType="1"/>
          </p:cNvSpPr>
          <p:nvPr/>
        </p:nvSpPr>
        <p:spPr bwMode="auto">
          <a:xfrm flipH="1" flipV="1">
            <a:off x="5029200" y="15240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8" name="Line 7"/>
          <p:cNvSpPr>
            <a:spLocks noChangeShapeType="1"/>
          </p:cNvSpPr>
          <p:nvPr/>
        </p:nvSpPr>
        <p:spPr bwMode="auto">
          <a:xfrm flipH="1">
            <a:off x="5029200" y="1752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9" name="Line 8"/>
          <p:cNvSpPr>
            <a:spLocks noChangeShapeType="1"/>
          </p:cNvSpPr>
          <p:nvPr/>
        </p:nvSpPr>
        <p:spPr bwMode="auto">
          <a:xfrm flipH="1">
            <a:off x="5257800" y="19050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9865" name="Text Box 9"/>
          <p:cNvSpPr txBox="1">
            <a:spLocks noChangeArrowheads="1"/>
          </p:cNvSpPr>
          <p:nvPr/>
        </p:nvSpPr>
        <p:spPr bwMode="auto">
          <a:xfrm>
            <a:off x="5791200" y="2133600"/>
            <a:ext cx="3200400" cy="92333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scanf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obtains a value from the user and assigns it to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integer1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 flipH="1">
            <a:off x="5257800" y="2438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9867" name="Text Box 11"/>
          <p:cNvSpPr txBox="1">
            <a:spLocks noChangeArrowheads="1"/>
          </p:cNvSpPr>
          <p:nvPr/>
        </p:nvSpPr>
        <p:spPr bwMode="auto">
          <a:xfrm>
            <a:off x="5791200" y="3115270"/>
            <a:ext cx="3352800" cy="92333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scanf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obtains a value from the user and assigns it to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integer2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5133" name="Line 12"/>
          <p:cNvSpPr>
            <a:spLocks noChangeShapeType="1"/>
          </p:cNvSpPr>
          <p:nvPr/>
        </p:nvSpPr>
        <p:spPr bwMode="auto">
          <a:xfrm flipH="1">
            <a:off x="54102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9869" name="Text Box 13"/>
          <p:cNvSpPr txBox="1"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Assigns a value to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sum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5135" name="Line 14"/>
          <p:cNvSpPr>
            <a:spLocks noChangeShapeType="1"/>
          </p:cNvSpPr>
          <p:nvPr/>
        </p:nvSpPr>
        <p:spPr bwMode="auto">
          <a:xfrm flipH="1" flipV="1">
            <a:off x="4953000" y="3733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888503-8E80-48C1-ACC5-80292C52259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>
                <a:solidFill>
                  <a:srgbClr val="FF0000"/>
                </a:solidFill>
              </a:rPr>
              <a:t>scanf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err="1" smtClean="0">
                <a:latin typeface="Lucida Console" pitchFamily="49" charset="0"/>
              </a:rPr>
              <a:t>scanf</a:t>
            </a:r>
            <a:r>
              <a:rPr lang="en-US" sz="2600" dirty="0" smtClean="0">
                <a:latin typeface="Lucida Console" pitchFamily="49" charset="0"/>
              </a:rPr>
              <a:t>( "%d", &amp;integer1 );</a:t>
            </a:r>
          </a:p>
          <a:p>
            <a:pPr lvl="1" eaLnBrk="1" hangingPunct="1"/>
            <a:r>
              <a:rPr lang="en-US" b="0" dirty="0" smtClean="0"/>
              <a:t>Obtains a value from the user</a:t>
            </a:r>
          </a:p>
          <a:p>
            <a:pPr lvl="2" eaLnBrk="1" hangingPunct="1"/>
            <a:r>
              <a:rPr lang="en-US" sz="1800" dirty="0" err="1" smtClean="0">
                <a:latin typeface="Lucida Console" pitchFamily="49" charset="0"/>
              </a:rPr>
              <a:t>scanf</a:t>
            </a:r>
            <a:r>
              <a:rPr lang="en-US" b="0" dirty="0" smtClean="0"/>
              <a:t> uses standard input (usually keyboard)</a:t>
            </a:r>
          </a:p>
          <a:p>
            <a:pPr lvl="1" eaLnBrk="1" hangingPunct="1"/>
            <a:r>
              <a:rPr lang="en-US" b="0" dirty="0" smtClean="0"/>
              <a:t>This </a:t>
            </a:r>
            <a:r>
              <a:rPr lang="en-US" sz="2000" dirty="0" err="1" smtClean="0">
                <a:latin typeface="Lucida Console" pitchFamily="49" charset="0"/>
              </a:rPr>
              <a:t>scanf</a:t>
            </a:r>
            <a:r>
              <a:rPr lang="en-US" b="0" dirty="0" smtClean="0"/>
              <a:t> statement has two arguments</a:t>
            </a:r>
          </a:p>
          <a:p>
            <a:pPr lvl="2" eaLnBrk="1" hangingPunct="1"/>
            <a:r>
              <a:rPr lang="en-US" sz="1800" dirty="0" smtClean="0">
                <a:latin typeface="Lucida Console" pitchFamily="49" charset="0"/>
              </a:rPr>
              <a:t>%d</a:t>
            </a:r>
            <a:r>
              <a:rPr lang="en-US" dirty="0" smtClean="0"/>
              <a:t> </a:t>
            </a:r>
            <a:r>
              <a:rPr lang="en-US" b="0" dirty="0" smtClean="0"/>
              <a:t>- indicates data should be a decimal integer</a:t>
            </a:r>
          </a:p>
          <a:p>
            <a:pPr lvl="2" eaLnBrk="1" hangingPunct="1"/>
            <a:r>
              <a:rPr lang="en-US" sz="1800" dirty="0" smtClean="0">
                <a:latin typeface="Lucida Console" pitchFamily="49" charset="0"/>
              </a:rPr>
              <a:t>&amp;integer1</a:t>
            </a:r>
            <a:r>
              <a:rPr lang="en-US" dirty="0" smtClean="0"/>
              <a:t> </a:t>
            </a:r>
            <a:r>
              <a:rPr lang="en-US" b="0" dirty="0" smtClean="0"/>
              <a:t>- location in memory to store variable</a:t>
            </a:r>
          </a:p>
          <a:p>
            <a:pPr lvl="2" eaLnBrk="1" hangingPunct="1"/>
            <a:r>
              <a:rPr lang="en-US" sz="1800" dirty="0" smtClean="0">
                <a:latin typeface="Lucida Console" pitchFamily="49" charset="0"/>
              </a:rPr>
              <a:t>&amp;</a:t>
            </a:r>
            <a:r>
              <a:rPr lang="en-US" b="0" dirty="0" smtClean="0"/>
              <a:t> is confusing in beginning – for now, just remember to include it with the variable name in </a:t>
            </a:r>
            <a:r>
              <a:rPr lang="en-US" sz="1800" dirty="0" err="1" smtClean="0">
                <a:latin typeface="Lucida Console" pitchFamily="49" charset="0"/>
              </a:rPr>
              <a:t>scanf</a:t>
            </a:r>
            <a:r>
              <a:rPr lang="en-US" b="0" dirty="0" smtClean="0"/>
              <a:t> </a:t>
            </a:r>
            <a:r>
              <a:rPr lang="en-US" b="0" dirty="0" smtClean="0"/>
              <a:t>statements</a:t>
            </a:r>
          </a:p>
          <a:p>
            <a:pPr lvl="2" eaLnBrk="1" hangingPunct="1"/>
            <a:r>
              <a:rPr lang="en-US" b="0" dirty="0" smtClean="0"/>
              <a:t>Other possible arguments instead of </a:t>
            </a:r>
            <a:r>
              <a:rPr lang="en-US" dirty="0" smtClean="0"/>
              <a:t>%d </a:t>
            </a:r>
            <a:r>
              <a:rPr lang="en-US" b="0" dirty="0" smtClean="0"/>
              <a:t>include; </a:t>
            </a:r>
            <a:r>
              <a:rPr lang="en-US" dirty="0" smtClean="0"/>
              <a:t>%f </a:t>
            </a:r>
            <a:r>
              <a:rPr lang="en-US" b="0" dirty="0" smtClean="0"/>
              <a:t>for floats and</a:t>
            </a:r>
            <a:r>
              <a:rPr lang="en-US" dirty="0" smtClean="0"/>
              <a:t> %c </a:t>
            </a:r>
            <a:r>
              <a:rPr lang="en-US" b="0" dirty="0" smtClean="0"/>
              <a:t>for characters</a:t>
            </a:r>
            <a:endParaRPr lang="en-US" b="0" dirty="0" smtClean="0"/>
          </a:p>
          <a:p>
            <a:pPr lvl="1" eaLnBrk="1" hangingPunct="1"/>
            <a:r>
              <a:rPr lang="en-US" b="0" dirty="0" smtClean="0"/>
              <a:t>When executing the program the user responds to the </a:t>
            </a:r>
            <a:r>
              <a:rPr lang="en-US" sz="2000" dirty="0" err="1" smtClean="0">
                <a:latin typeface="Lucida Console" pitchFamily="49" charset="0"/>
              </a:rPr>
              <a:t>scanf</a:t>
            </a:r>
            <a:r>
              <a:rPr lang="en-US" b="0" dirty="0" smtClean="0"/>
              <a:t> statement by typing in a number, then pressing the </a:t>
            </a:r>
            <a:r>
              <a:rPr lang="en-US" b="0" i="1" dirty="0" smtClean="0"/>
              <a:t>enter</a:t>
            </a:r>
            <a:r>
              <a:rPr lang="en-US" b="0" dirty="0" smtClean="0"/>
              <a:t> (return) key</a:t>
            </a:r>
          </a:p>
          <a:p>
            <a:pPr eaLnBrk="1" hangingPunct="1"/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65D240-23CA-4D52-93F3-FC2AB8119C53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solidFill>
                  <a:srgbClr val="FF0000"/>
                </a:solidFill>
              </a:rPr>
              <a:t>Assignment operator and printing variables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800600"/>
          </a:xfrm>
        </p:spPr>
        <p:txBody>
          <a:bodyPr/>
          <a:lstStyle/>
          <a:p>
            <a:pPr eaLnBrk="1" hangingPunct="1"/>
            <a:r>
              <a:rPr lang="en-US" sz="2200" dirty="0" smtClean="0">
                <a:latin typeface="Lucida Console" pitchFamily="49" charset="0"/>
              </a:rPr>
              <a:t>=</a:t>
            </a:r>
            <a:r>
              <a:rPr lang="en-US" sz="2400" dirty="0" smtClean="0"/>
              <a:t> (assignment operator)</a:t>
            </a:r>
          </a:p>
          <a:p>
            <a:pPr lvl="1" eaLnBrk="1" hangingPunct="1"/>
            <a:r>
              <a:rPr lang="en-US" sz="2000" b="0" dirty="0" smtClean="0"/>
              <a:t>Assigns a value to a variable</a:t>
            </a:r>
          </a:p>
          <a:p>
            <a:pPr lvl="1" eaLnBrk="1" hangingPunct="1"/>
            <a:r>
              <a:rPr lang="en-US" sz="2000" b="0" dirty="0" smtClean="0"/>
              <a:t>Is a binary operator (has two operands)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sum = variable1 + variable2;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dirty="0" smtClean="0">
                <a:latin typeface="Lucida Console" pitchFamily="49" charset="0"/>
              </a:rPr>
              <a:t>sum gets variable1 + variable2;</a:t>
            </a:r>
          </a:p>
          <a:p>
            <a:pPr lvl="1" eaLnBrk="1" hangingPunct="1"/>
            <a:r>
              <a:rPr lang="en-US" sz="2000" b="0" dirty="0" smtClean="0"/>
              <a:t>Variable receiving value on left</a:t>
            </a:r>
          </a:p>
          <a:p>
            <a:pPr eaLnBrk="1" hangingPunct="1"/>
            <a:r>
              <a:rPr lang="en-US" sz="2200" dirty="0" err="1" smtClean="0">
                <a:latin typeface="Lucida Console" pitchFamily="49" charset="0"/>
              </a:rPr>
              <a:t>printf</a:t>
            </a:r>
            <a:r>
              <a:rPr lang="en-US" sz="2200" dirty="0" smtClean="0">
                <a:latin typeface="Lucida Console" pitchFamily="49" charset="0"/>
              </a:rPr>
              <a:t>( "Sum is %d\n", sum );</a:t>
            </a:r>
          </a:p>
          <a:p>
            <a:pPr lvl="1" eaLnBrk="1" hangingPunct="1"/>
            <a:r>
              <a:rPr lang="en-US" sz="2000" b="0" dirty="0" smtClean="0"/>
              <a:t>Similar to </a:t>
            </a:r>
            <a:r>
              <a:rPr lang="en-US" sz="1800" dirty="0" err="1" smtClean="0">
                <a:latin typeface="Lucida Console" pitchFamily="49" charset="0"/>
              </a:rPr>
              <a:t>scanf</a:t>
            </a:r>
            <a:endParaRPr lang="en-US" sz="1800" dirty="0" smtClean="0">
              <a:latin typeface="Lucida Console" pitchFamily="49" charset="0"/>
            </a:endParaRPr>
          </a:p>
          <a:p>
            <a:pPr lvl="2" eaLnBrk="1" hangingPunct="1"/>
            <a:r>
              <a:rPr lang="en-US" sz="1600" dirty="0" smtClean="0">
                <a:latin typeface="Lucida Console" pitchFamily="49" charset="0"/>
              </a:rPr>
              <a:t>%d</a:t>
            </a:r>
            <a:r>
              <a:rPr lang="en-US" sz="1800" b="0" dirty="0" smtClean="0"/>
              <a:t> means decimal integer will be </a:t>
            </a:r>
            <a:r>
              <a:rPr lang="en-US" sz="1800" b="0" dirty="0" smtClean="0"/>
              <a:t>printed. For float use </a:t>
            </a:r>
            <a:r>
              <a:rPr lang="en-US" sz="1800" dirty="0" smtClean="0"/>
              <a:t>%f</a:t>
            </a:r>
            <a:r>
              <a:rPr lang="en-US" sz="1800" b="0" dirty="0" smtClean="0"/>
              <a:t>.</a:t>
            </a:r>
            <a:endParaRPr lang="en-US" sz="1800" b="0" dirty="0" smtClean="0"/>
          </a:p>
          <a:p>
            <a:pPr lvl="2" eaLnBrk="1" hangingPunct="1"/>
            <a:r>
              <a:rPr lang="en-US" sz="1600" dirty="0" smtClean="0">
                <a:latin typeface="Lucida Console" pitchFamily="49" charset="0"/>
              </a:rPr>
              <a:t>%d </a:t>
            </a:r>
            <a:r>
              <a:rPr lang="en-US" sz="1600" b="0" dirty="0" smtClean="0">
                <a:latin typeface="Lucida Console" pitchFamily="49" charset="0"/>
              </a:rPr>
              <a:t>will be replaced with sum</a:t>
            </a:r>
            <a:r>
              <a:rPr lang="en-US" sz="1800" b="0" dirty="0" smtClean="0"/>
              <a:t>  which specifies </a:t>
            </a:r>
            <a:r>
              <a:rPr lang="en-US" sz="1800" b="0" dirty="0" smtClean="0"/>
              <a:t>what integer will be printed</a:t>
            </a:r>
          </a:p>
          <a:p>
            <a:pPr lvl="1" eaLnBrk="1" hangingPunct="1"/>
            <a:r>
              <a:rPr lang="en-US" sz="2000" b="0" dirty="0" smtClean="0"/>
              <a:t>Calculations can be performed inside </a:t>
            </a:r>
            <a:r>
              <a:rPr lang="en-US" sz="1800" dirty="0" err="1" smtClean="0">
                <a:latin typeface="Lucida Console" pitchFamily="49" charset="0"/>
              </a:rPr>
              <a:t>printf</a:t>
            </a:r>
            <a:r>
              <a:rPr lang="en-US" sz="2000" b="0" dirty="0" smtClean="0"/>
              <a:t> statements</a:t>
            </a:r>
          </a:p>
          <a:p>
            <a:pPr lvl="2" eaLnBrk="1" hangingPunct="1">
              <a:buFont typeface="Arial" charset="0"/>
              <a:buNone/>
            </a:pPr>
            <a:r>
              <a:rPr lang="en-US" sz="1600" dirty="0" err="1" smtClean="0">
                <a:latin typeface="Lucida Console" pitchFamily="49" charset="0"/>
              </a:rPr>
              <a:t>printf</a:t>
            </a:r>
            <a:r>
              <a:rPr lang="en-US" sz="1600" dirty="0" smtClean="0">
                <a:latin typeface="Lucida Console" pitchFamily="49" charset="0"/>
              </a:rPr>
              <a:t>( "Sum is %d\n", integer1 + integer2 );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678</Words>
  <Application>Microsoft Office PowerPoint</Application>
  <PresentationFormat>On-screen Show (4:3)</PresentationFormat>
  <Paragraphs>106</Paragraphs>
  <Slides>13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Office Theme</vt:lpstr>
      <vt:lpstr>Paragraphs</vt:lpstr>
      <vt:lpstr>1_Paragraphs</vt:lpstr>
      <vt:lpstr>Code</vt:lpstr>
      <vt:lpstr>Figures</vt:lpstr>
      <vt:lpstr>Microsoft Word Document</vt:lpstr>
      <vt:lpstr>Data Types and Arithmetic Operators</vt:lpstr>
      <vt:lpstr>Variables</vt:lpstr>
      <vt:lpstr>C Data Types</vt:lpstr>
      <vt:lpstr>Data types continued</vt:lpstr>
      <vt:lpstr>Variables simple example</vt:lpstr>
      <vt:lpstr>Example continued</vt:lpstr>
      <vt:lpstr>Slide 7</vt:lpstr>
      <vt:lpstr>scanf</vt:lpstr>
      <vt:lpstr>Assignment operator and printing variables</vt:lpstr>
      <vt:lpstr>Arithmetic</vt:lpstr>
      <vt:lpstr>Slide 11</vt:lpstr>
      <vt:lpstr>Slide 12</vt:lpstr>
      <vt:lpstr>Fig. 2.11 | Order in which a second-degree polynomial is evaluated.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Arithmetic</dc:title>
  <dc:creator>Michael</dc:creator>
  <cp:lastModifiedBy>Michael</cp:lastModifiedBy>
  <cp:revision>7</cp:revision>
  <dcterms:created xsi:type="dcterms:W3CDTF">2006-08-16T00:00:00Z</dcterms:created>
  <dcterms:modified xsi:type="dcterms:W3CDTF">2013-02-05T09:21:45Z</dcterms:modified>
</cp:coreProperties>
</file>