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1" autoAdjust="0"/>
    <p:restoredTop sz="94660"/>
  </p:normalViewPr>
  <p:slideViewPr>
    <p:cSldViewPr snapToGrid="0">
      <p:cViewPr varScale="1">
        <p:scale>
          <a:sx n="69" d="100"/>
          <a:sy n="69" d="100"/>
        </p:scale>
        <p:origin x="4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4398E2-FD10-4C29-96E2-9FFD0A1286F4}" type="datetimeFigureOut">
              <a:rPr lang="en-US" smtClean="0"/>
              <a:t>9/20/2016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51C8C-00D8-4798-82F5-382540CA389B}" type="slidenum">
              <a:rPr lang="en-US" smtClean="0"/>
              <a:t>‹#›</a:t>
            </a:fld>
            <a:endParaRPr lang="en-US"/>
          </a:p>
        </p:txBody>
      </p:sp>
    </p:spTree>
    <p:extLst>
      <p:ext uri="{BB962C8B-B14F-4D97-AF65-F5344CB8AC3E}">
        <p14:creationId xmlns:p14="http://schemas.microsoft.com/office/powerpoint/2010/main" val="1798292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751C8C-00D8-4798-82F5-382540CA389B}" type="slidenum">
              <a:rPr lang="en-US" smtClean="0"/>
              <a:t>4</a:t>
            </a:fld>
            <a:endParaRPr lang="en-US"/>
          </a:p>
        </p:txBody>
      </p:sp>
    </p:spTree>
    <p:extLst>
      <p:ext uri="{BB962C8B-B14F-4D97-AF65-F5344CB8AC3E}">
        <p14:creationId xmlns:p14="http://schemas.microsoft.com/office/powerpoint/2010/main" val="691494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A23E404-81E4-404B-AF55-C0F4B9C445D5}" type="datetimeFigureOut">
              <a:rPr lang="en-US" smtClean="0"/>
              <a:t>9/20/2016</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BE0BE0B-219C-4A42-A621-198DBB4F6423}" type="slidenum">
              <a:rPr lang="en-US" smtClean="0"/>
              <a:t>‹#›</a:t>
            </a:fld>
            <a:endParaRPr lang="en-US"/>
          </a:p>
        </p:txBody>
      </p:sp>
    </p:spTree>
    <p:extLst>
      <p:ext uri="{BB962C8B-B14F-4D97-AF65-F5344CB8AC3E}">
        <p14:creationId xmlns:p14="http://schemas.microsoft.com/office/powerpoint/2010/main" val="2694554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23E404-81E4-404B-AF55-C0F4B9C445D5}"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0BE0B-219C-4A42-A621-198DBB4F6423}" type="slidenum">
              <a:rPr lang="en-US" smtClean="0"/>
              <a:t>‹#›</a:t>
            </a:fld>
            <a:endParaRPr lang="en-US"/>
          </a:p>
        </p:txBody>
      </p:sp>
    </p:spTree>
    <p:extLst>
      <p:ext uri="{BB962C8B-B14F-4D97-AF65-F5344CB8AC3E}">
        <p14:creationId xmlns:p14="http://schemas.microsoft.com/office/powerpoint/2010/main" val="296769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23E404-81E4-404B-AF55-C0F4B9C445D5}"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0BE0B-219C-4A42-A621-198DBB4F6423}" type="slidenum">
              <a:rPr lang="en-US" smtClean="0"/>
              <a:t>‹#›</a:t>
            </a:fld>
            <a:endParaRPr lang="en-US"/>
          </a:p>
        </p:txBody>
      </p:sp>
    </p:spTree>
    <p:extLst>
      <p:ext uri="{BB962C8B-B14F-4D97-AF65-F5344CB8AC3E}">
        <p14:creationId xmlns:p14="http://schemas.microsoft.com/office/powerpoint/2010/main" val="1437287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23E404-81E4-404B-AF55-C0F4B9C445D5}"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0BE0B-219C-4A42-A621-198DBB4F642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8818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23E404-81E4-404B-AF55-C0F4B9C445D5}"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0BE0B-219C-4A42-A621-198DBB4F6423}" type="slidenum">
              <a:rPr lang="en-US" smtClean="0"/>
              <a:t>‹#›</a:t>
            </a:fld>
            <a:endParaRPr lang="en-US"/>
          </a:p>
        </p:txBody>
      </p:sp>
    </p:spTree>
    <p:extLst>
      <p:ext uri="{BB962C8B-B14F-4D97-AF65-F5344CB8AC3E}">
        <p14:creationId xmlns:p14="http://schemas.microsoft.com/office/powerpoint/2010/main" val="2480088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A23E404-81E4-404B-AF55-C0F4B9C445D5}" type="datetimeFigureOut">
              <a:rPr lang="en-US" smtClean="0"/>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0BE0B-219C-4A42-A621-198DBB4F6423}" type="slidenum">
              <a:rPr lang="en-US" smtClean="0"/>
              <a:t>‹#›</a:t>
            </a:fld>
            <a:endParaRPr lang="en-US"/>
          </a:p>
        </p:txBody>
      </p:sp>
    </p:spTree>
    <p:extLst>
      <p:ext uri="{BB962C8B-B14F-4D97-AF65-F5344CB8AC3E}">
        <p14:creationId xmlns:p14="http://schemas.microsoft.com/office/powerpoint/2010/main" val="2386875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A23E404-81E4-404B-AF55-C0F4B9C445D5}" type="datetimeFigureOut">
              <a:rPr lang="en-US" smtClean="0"/>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0BE0B-219C-4A42-A621-198DBB4F6423}" type="slidenum">
              <a:rPr lang="en-US" smtClean="0"/>
              <a:t>‹#›</a:t>
            </a:fld>
            <a:endParaRPr lang="en-US"/>
          </a:p>
        </p:txBody>
      </p:sp>
    </p:spTree>
    <p:extLst>
      <p:ext uri="{BB962C8B-B14F-4D97-AF65-F5344CB8AC3E}">
        <p14:creationId xmlns:p14="http://schemas.microsoft.com/office/powerpoint/2010/main" val="146781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3E404-81E4-404B-AF55-C0F4B9C445D5}"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0BE0B-219C-4A42-A621-198DBB4F6423}" type="slidenum">
              <a:rPr lang="en-US" smtClean="0"/>
              <a:t>‹#›</a:t>
            </a:fld>
            <a:endParaRPr lang="en-US"/>
          </a:p>
        </p:txBody>
      </p:sp>
    </p:spTree>
    <p:extLst>
      <p:ext uri="{BB962C8B-B14F-4D97-AF65-F5344CB8AC3E}">
        <p14:creationId xmlns:p14="http://schemas.microsoft.com/office/powerpoint/2010/main" val="4139748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3E404-81E4-404B-AF55-C0F4B9C445D5}"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0BE0B-219C-4A42-A621-198DBB4F6423}" type="slidenum">
              <a:rPr lang="en-US" smtClean="0"/>
              <a:t>‹#›</a:t>
            </a:fld>
            <a:endParaRPr lang="en-US"/>
          </a:p>
        </p:txBody>
      </p:sp>
    </p:spTree>
    <p:extLst>
      <p:ext uri="{BB962C8B-B14F-4D97-AF65-F5344CB8AC3E}">
        <p14:creationId xmlns:p14="http://schemas.microsoft.com/office/powerpoint/2010/main" val="3817910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3E404-81E4-404B-AF55-C0F4B9C445D5}"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0BE0B-219C-4A42-A621-198DBB4F6423}" type="slidenum">
              <a:rPr lang="en-US" smtClean="0"/>
              <a:t>‹#›</a:t>
            </a:fld>
            <a:endParaRPr lang="en-US"/>
          </a:p>
        </p:txBody>
      </p:sp>
    </p:spTree>
    <p:extLst>
      <p:ext uri="{BB962C8B-B14F-4D97-AF65-F5344CB8AC3E}">
        <p14:creationId xmlns:p14="http://schemas.microsoft.com/office/powerpoint/2010/main" val="147785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23E404-81E4-404B-AF55-C0F4B9C445D5}" type="datetimeFigureOut">
              <a:rPr lang="en-US" smtClean="0"/>
              <a:t>9/20/2016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0BE0B-219C-4A42-A621-198DBB4F6423}" type="slidenum">
              <a:rPr lang="en-US" smtClean="0"/>
              <a:t>‹#›</a:t>
            </a:fld>
            <a:endParaRPr lang="en-US"/>
          </a:p>
        </p:txBody>
      </p:sp>
    </p:spTree>
    <p:extLst>
      <p:ext uri="{BB962C8B-B14F-4D97-AF65-F5344CB8AC3E}">
        <p14:creationId xmlns:p14="http://schemas.microsoft.com/office/powerpoint/2010/main" val="360174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A23E404-81E4-404B-AF55-C0F4B9C445D5}"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0BE0B-219C-4A42-A621-198DBB4F6423}" type="slidenum">
              <a:rPr lang="en-US" smtClean="0"/>
              <a:t>‹#›</a:t>
            </a:fld>
            <a:endParaRPr lang="en-US"/>
          </a:p>
        </p:txBody>
      </p:sp>
    </p:spTree>
    <p:extLst>
      <p:ext uri="{BB962C8B-B14F-4D97-AF65-F5344CB8AC3E}">
        <p14:creationId xmlns:p14="http://schemas.microsoft.com/office/powerpoint/2010/main" val="339604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A23E404-81E4-404B-AF55-C0F4B9C445D5}" type="datetimeFigureOut">
              <a:rPr lang="en-US" smtClean="0"/>
              <a:t>9/20/2016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0BE0B-219C-4A42-A621-198DBB4F6423}" type="slidenum">
              <a:rPr lang="en-US" smtClean="0"/>
              <a:t>‹#›</a:t>
            </a:fld>
            <a:endParaRPr lang="en-US"/>
          </a:p>
        </p:txBody>
      </p:sp>
    </p:spTree>
    <p:extLst>
      <p:ext uri="{BB962C8B-B14F-4D97-AF65-F5344CB8AC3E}">
        <p14:creationId xmlns:p14="http://schemas.microsoft.com/office/powerpoint/2010/main" val="61868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23E404-81E4-404B-AF55-C0F4B9C445D5}" type="datetimeFigureOut">
              <a:rPr lang="en-US" smtClean="0"/>
              <a:t>9/20/2016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0BE0B-219C-4A42-A621-198DBB4F6423}" type="slidenum">
              <a:rPr lang="en-US" smtClean="0"/>
              <a:t>‹#›</a:t>
            </a:fld>
            <a:endParaRPr lang="en-US"/>
          </a:p>
        </p:txBody>
      </p:sp>
    </p:spTree>
    <p:extLst>
      <p:ext uri="{BB962C8B-B14F-4D97-AF65-F5344CB8AC3E}">
        <p14:creationId xmlns:p14="http://schemas.microsoft.com/office/powerpoint/2010/main" val="1279822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3E404-81E4-404B-AF55-C0F4B9C445D5}" type="datetimeFigureOut">
              <a:rPr lang="en-US" smtClean="0"/>
              <a:t>9/20/2016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0BE0B-219C-4A42-A621-198DBB4F6423}" type="slidenum">
              <a:rPr lang="en-US" smtClean="0"/>
              <a:t>‹#›</a:t>
            </a:fld>
            <a:endParaRPr lang="en-US"/>
          </a:p>
        </p:txBody>
      </p:sp>
    </p:spTree>
    <p:extLst>
      <p:ext uri="{BB962C8B-B14F-4D97-AF65-F5344CB8AC3E}">
        <p14:creationId xmlns:p14="http://schemas.microsoft.com/office/powerpoint/2010/main" val="3484906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23E404-81E4-404B-AF55-C0F4B9C445D5}"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0BE0B-219C-4A42-A621-198DBB4F6423}" type="slidenum">
              <a:rPr lang="en-US" smtClean="0"/>
              <a:t>‹#›</a:t>
            </a:fld>
            <a:endParaRPr lang="en-US"/>
          </a:p>
        </p:txBody>
      </p:sp>
    </p:spTree>
    <p:extLst>
      <p:ext uri="{BB962C8B-B14F-4D97-AF65-F5344CB8AC3E}">
        <p14:creationId xmlns:p14="http://schemas.microsoft.com/office/powerpoint/2010/main" val="223144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23E404-81E4-404B-AF55-C0F4B9C445D5}" type="datetimeFigureOut">
              <a:rPr lang="en-US" smtClean="0"/>
              <a:t>9/20/2016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0BE0B-219C-4A42-A621-198DBB4F6423}" type="slidenum">
              <a:rPr lang="en-US" smtClean="0"/>
              <a:t>‹#›</a:t>
            </a:fld>
            <a:endParaRPr lang="en-US"/>
          </a:p>
        </p:txBody>
      </p:sp>
    </p:spTree>
    <p:extLst>
      <p:ext uri="{BB962C8B-B14F-4D97-AF65-F5344CB8AC3E}">
        <p14:creationId xmlns:p14="http://schemas.microsoft.com/office/powerpoint/2010/main" val="2875802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23E404-81E4-404B-AF55-C0F4B9C445D5}" type="datetimeFigureOut">
              <a:rPr lang="en-US" smtClean="0"/>
              <a:t>9/20/2016</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E0BE0B-219C-4A42-A621-198DBB4F6423}" type="slidenum">
              <a:rPr lang="en-US" smtClean="0"/>
              <a:t>‹#›</a:t>
            </a:fld>
            <a:endParaRPr lang="en-US"/>
          </a:p>
        </p:txBody>
      </p:sp>
    </p:spTree>
    <p:extLst>
      <p:ext uri="{BB962C8B-B14F-4D97-AF65-F5344CB8AC3E}">
        <p14:creationId xmlns:p14="http://schemas.microsoft.com/office/powerpoint/2010/main" val="3966631711"/>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47858"/>
          </a:xfrm>
        </p:spPr>
        <p:txBody>
          <a:bodyPr>
            <a:normAutofit/>
          </a:bodyPr>
          <a:lstStyle/>
          <a:p>
            <a:pPr lvl="1" algn="ctr" rtl="0">
              <a:lnSpc>
                <a:spcPct val="90000"/>
              </a:lnSpc>
              <a:spcBef>
                <a:spcPct val="0"/>
              </a:spcBef>
            </a:pPr>
            <a:r>
              <a:rPr lang="en-US" sz="3600" kern="1200" cap="all" dirty="0">
                <a:solidFill>
                  <a:schemeClr val="tx1"/>
                </a:solidFill>
                <a:latin typeface="+mj-lt"/>
                <a:ea typeface="+mj-ea"/>
                <a:cs typeface="+mj-cs"/>
              </a:rPr>
              <a:t>Internet</a:t>
            </a:r>
            <a:r>
              <a:rPr lang="en-US" sz="3600" kern="1200" cap="all" dirty="0">
                <a:solidFill>
                  <a:schemeClr val="tx1"/>
                </a:solidFill>
                <a:latin typeface="+mj-lt"/>
                <a:ea typeface="+mj-ea"/>
                <a:cs typeface="+mj-cs"/>
              </a:rPr>
              <a:t>, E-mail </a:t>
            </a:r>
            <a:r>
              <a:rPr lang="en-US" sz="3600" kern="1200" cap="all" dirty="0" smtClean="0">
                <a:solidFill>
                  <a:schemeClr val="tx1"/>
                </a:solidFill>
                <a:latin typeface="+mj-lt"/>
                <a:ea typeface="+mj-ea"/>
                <a:cs typeface="+mj-cs"/>
              </a:rPr>
              <a:t>and </a:t>
            </a:r>
            <a:r>
              <a:rPr lang="en-US" sz="3600" kern="1200" cap="all" dirty="0">
                <a:solidFill>
                  <a:schemeClr val="tx1"/>
                </a:solidFill>
                <a:latin typeface="+mj-lt"/>
                <a:ea typeface="+mj-ea"/>
                <a:cs typeface="+mj-cs"/>
              </a:rPr>
              <a:t>Web services</a:t>
            </a:r>
            <a:r>
              <a:rPr lang="en-US" dirty="0">
                <a:solidFill>
                  <a:schemeClr val="tx1"/>
                </a:solidFill>
              </a:rPr>
              <a:t/>
            </a:r>
            <a:br>
              <a:rPr lang="en-US" dirty="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p:txBody>
      </p:sp>
      <p:sp>
        <p:nvSpPr>
          <p:cNvPr id="3" name="Subtitle 2"/>
          <p:cNvSpPr>
            <a:spLocks noGrp="1"/>
          </p:cNvSpPr>
          <p:nvPr>
            <p:ph type="subTitle" idx="1"/>
          </p:nvPr>
        </p:nvSpPr>
        <p:spPr>
          <a:xfrm>
            <a:off x="1524000" y="1965742"/>
            <a:ext cx="9144000" cy="4324222"/>
          </a:xfrm>
        </p:spPr>
        <p:txBody>
          <a:bodyPr>
            <a:noAutofit/>
          </a:bodyPr>
          <a:lstStyle/>
          <a:p>
            <a:pPr algn="l"/>
            <a:r>
              <a:rPr lang="en-US" sz="1800" dirty="0" smtClean="0">
                <a:solidFill>
                  <a:schemeClr val="tx1"/>
                </a:solidFill>
              </a:rPr>
              <a:t>Outline.</a:t>
            </a:r>
          </a:p>
          <a:p>
            <a:pPr marL="342900" indent="-342900" algn="l">
              <a:buFont typeface="Arial" panose="020B0604020202020204" pitchFamily="34" charset="0"/>
              <a:buChar char="•"/>
            </a:pPr>
            <a:r>
              <a:rPr lang="en-US" sz="1800" dirty="0" smtClean="0"/>
              <a:t>Internet definition and it’s history.</a:t>
            </a:r>
          </a:p>
          <a:p>
            <a:pPr marL="342900" indent="-342900" algn="l">
              <a:buFont typeface="Arial" panose="020B0604020202020204" pitchFamily="34" charset="0"/>
              <a:buChar char="•"/>
            </a:pPr>
            <a:r>
              <a:rPr lang="en-US" sz="1800" dirty="0" smtClean="0"/>
              <a:t>Internet Protocols</a:t>
            </a:r>
            <a:endParaRPr lang="en-US" sz="1800" dirty="0"/>
          </a:p>
          <a:p>
            <a:pPr marL="342900" indent="-342900" algn="l">
              <a:buFont typeface="Arial" panose="020B0604020202020204" pitchFamily="34" charset="0"/>
              <a:buChar char="•"/>
            </a:pPr>
            <a:r>
              <a:rPr lang="en-US" sz="1800" dirty="0" smtClean="0"/>
              <a:t>Internet </a:t>
            </a:r>
            <a:r>
              <a:rPr lang="en-US" sz="1800" dirty="0" smtClean="0"/>
              <a:t>and the work place; The mobile internet, Web browser, Web Servers</a:t>
            </a:r>
          </a:p>
          <a:p>
            <a:pPr marL="342900" indent="-342900" algn="l">
              <a:buFont typeface="Arial" panose="020B0604020202020204" pitchFamily="34" charset="0"/>
              <a:buChar char="•"/>
            </a:pPr>
            <a:r>
              <a:rPr lang="en-US" sz="1800" dirty="0" smtClean="0"/>
              <a:t>Common uses of the internet; </a:t>
            </a:r>
            <a:r>
              <a:rPr lang="en-US" sz="1800" dirty="0" smtClean="0"/>
              <a:t>WWW, </a:t>
            </a:r>
            <a:r>
              <a:rPr lang="en-US" sz="1800" dirty="0" smtClean="0"/>
              <a:t>Remote Access, Collaboration, File Sharing, Streaming Media, IP Telephony(VoIP), E-mail</a:t>
            </a:r>
          </a:p>
          <a:p>
            <a:pPr marL="342900" indent="-342900" algn="l">
              <a:buFont typeface="Arial" panose="020B0604020202020204" pitchFamily="34" charset="0"/>
              <a:buChar char="•"/>
            </a:pPr>
            <a:r>
              <a:rPr lang="en-US" sz="1800" dirty="0" smtClean="0"/>
              <a:t>Internet Access</a:t>
            </a:r>
          </a:p>
          <a:p>
            <a:pPr marL="342900" indent="-342900" algn="l">
              <a:buFont typeface="Arial" panose="020B0604020202020204" pitchFamily="34" charset="0"/>
              <a:buChar char="•"/>
            </a:pPr>
            <a:r>
              <a:rPr lang="en-US" sz="1800" dirty="0" smtClean="0"/>
              <a:t>Search </a:t>
            </a:r>
            <a:r>
              <a:rPr lang="en-US" sz="1800" dirty="0" err="1" smtClean="0"/>
              <a:t>EngineS</a:t>
            </a:r>
            <a:r>
              <a:rPr lang="en-US" sz="1800" dirty="0" smtClean="0"/>
              <a:t>; </a:t>
            </a:r>
            <a:r>
              <a:rPr lang="en-US" sz="1800" dirty="0" smtClean="0"/>
              <a:t>Google, </a:t>
            </a:r>
            <a:r>
              <a:rPr lang="en-US" sz="1800" dirty="0" smtClean="0"/>
              <a:t>Yahoo!, </a:t>
            </a:r>
            <a:r>
              <a:rPr lang="en-US" sz="1800" dirty="0" smtClean="0"/>
              <a:t>Bing, Ask, e.tc. </a:t>
            </a:r>
            <a:endParaRPr lang="en-US" sz="1800" dirty="0" smtClean="0"/>
          </a:p>
          <a:p>
            <a:pPr marL="342900" indent="-342900" algn="l">
              <a:buFont typeface="Arial" panose="020B0604020202020204" pitchFamily="34" charset="0"/>
              <a:buChar char="•"/>
            </a:pPr>
            <a:r>
              <a:rPr lang="en-US" sz="1800" dirty="0" smtClean="0"/>
              <a:t>Netiquette </a:t>
            </a:r>
            <a:endParaRPr lang="en-US" sz="1800" dirty="0" smtClean="0"/>
          </a:p>
          <a:p>
            <a:pPr marL="342900" indent="-342900" algn="l">
              <a:buFont typeface="Arial" panose="020B0604020202020204" pitchFamily="34" charset="0"/>
              <a:buChar char="•"/>
            </a:pPr>
            <a:r>
              <a:rPr lang="en-US" sz="1800" dirty="0"/>
              <a:t>Information </a:t>
            </a:r>
            <a:r>
              <a:rPr lang="en-US" sz="1800" dirty="0" smtClean="0"/>
              <a:t>Literacy</a:t>
            </a:r>
            <a:endParaRPr lang="en-US" sz="1800" dirty="0"/>
          </a:p>
        </p:txBody>
      </p:sp>
    </p:spTree>
    <p:extLst>
      <p:ext uri="{BB962C8B-B14F-4D97-AF65-F5344CB8AC3E}">
        <p14:creationId xmlns:p14="http://schemas.microsoft.com/office/powerpoint/2010/main" val="2484358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Servers</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i="1" dirty="0"/>
              <a:t>Web servers</a:t>
            </a:r>
            <a:r>
              <a:rPr lang="en-US" dirty="0"/>
              <a:t> are where web pages are stored</a:t>
            </a:r>
            <a:r>
              <a:rPr lang="en-US" dirty="0" smtClean="0"/>
              <a:t>.</a:t>
            </a:r>
            <a:endParaRPr lang="en-US" dirty="0"/>
          </a:p>
          <a:p>
            <a:r>
              <a:rPr lang="en-US" dirty="0" smtClean="0"/>
              <a:t>The </a:t>
            </a:r>
            <a:r>
              <a:rPr lang="en-US" dirty="0"/>
              <a:t>primary function is to respond to HTTP requests. When you enter a website address in your web browser, the browser uses Domain Name Server (DNS) to resolve the name into an IP address and then opens a TCP/IP connection using HTTP to request the web page. The server looks through its web root directory for the file specified in the Uniform Resource Locator (URL). </a:t>
            </a:r>
          </a:p>
          <a:p>
            <a:r>
              <a:rPr lang="en-US" dirty="0"/>
              <a:t>For any given website (such as www.inetdaemon.com) the web server contains all the pages at that site in a special directory which is referred to as the </a:t>
            </a:r>
            <a:r>
              <a:rPr lang="en-US" i="1" dirty="0"/>
              <a:t>web root</a:t>
            </a:r>
            <a:r>
              <a:rPr lang="en-US" dirty="0"/>
              <a:t>. </a:t>
            </a:r>
          </a:p>
          <a:p>
            <a:r>
              <a:rPr lang="en-US" dirty="0" smtClean="0"/>
              <a:t>Web </a:t>
            </a:r>
            <a:r>
              <a:rPr lang="en-US" dirty="0"/>
              <a:t>servers run special software to provide access to the server and to deliver requested resources from the server</a:t>
            </a:r>
            <a:r>
              <a:rPr lang="en-US" dirty="0" smtClean="0"/>
              <a:t>.</a:t>
            </a:r>
            <a:endParaRPr lang="en-US" dirty="0" smtClean="0"/>
          </a:p>
          <a:p>
            <a:r>
              <a:rPr lang="en-US" dirty="0" smtClean="0"/>
              <a:t> </a:t>
            </a:r>
            <a:r>
              <a:rPr lang="en-US" dirty="0"/>
              <a:t>The web server makes it possible to provide access to information or services in a controllable fashion that is platform independent.</a:t>
            </a:r>
          </a:p>
          <a:p>
            <a:endParaRPr lang="en-US" dirty="0"/>
          </a:p>
        </p:txBody>
      </p:sp>
    </p:spTree>
    <p:extLst>
      <p:ext uri="{BB962C8B-B14F-4D97-AF65-F5344CB8AC3E}">
        <p14:creationId xmlns:p14="http://schemas.microsoft.com/office/powerpoint/2010/main" val="386293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uses of the internet</a:t>
            </a:r>
            <a:endParaRPr lang="en-US" dirty="0"/>
          </a:p>
        </p:txBody>
      </p:sp>
      <p:sp>
        <p:nvSpPr>
          <p:cNvPr id="3" name="Content Placeholder 2"/>
          <p:cNvSpPr>
            <a:spLocks noGrp="1"/>
          </p:cNvSpPr>
          <p:nvPr>
            <p:ph idx="1"/>
          </p:nvPr>
        </p:nvSpPr>
        <p:spPr/>
        <p:txBody>
          <a:bodyPr>
            <a:normAutofit fontScale="70000" lnSpcReduction="20000"/>
          </a:bodyPr>
          <a:lstStyle/>
          <a:p>
            <a:pPr marL="0" lvl="0" indent="0">
              <a:buNone/>
            </a:pPr>
            <a:r>
              <a:rPr lang="en-US" b="1" dirty="0"/>
              <a:t>The World Wide </a:t>
            </a:r>
            <a:r>
              <a:rPr lang="en-US" b="1" dirty="0" smtClean="0"/>
              <a:t>Web </a:t>
            </a:r>
            <a:r>
              <a:rPr lang="en-US" dirty="0"/>
              <a:t>(sometimes also called </a:t>
            </a:r>
            <a:r>
              <a:rPr lang="en-US" i="1" dirty="0"/>
              <a:t>WWW </a:t>
            </a:r>
            <a:r>
              <a:rPr lang="en-US" dirty="0"/>
              <a:t>or </a:t>
            </a:r>
            <a:r>
              <a:rPr lang="en-US" i="1" dirty="0" smtClean="0"/>
              <a:t>W3 or Web</a:t>
            </a:r>
            <a:r>
              <a:rPr lang="en-US" dirty="0" smtClean="0"/>
              <a:t>). </a:t>
            </a:r>
            <a:endParaRPr lang="en-US" dirty="0"/>
          </a:p>
          <a:p>
            <a:r>
              <a:rPr lang="en-US" dirty="0" smtClean="0"/>
              <a:t>The </a:t>
            </a:r>
            <a:r>
              <a:rPr lang="en-US" dirty="0"/>
              <a:t>Web is a vast</a:t>
            </a:r>
            <a:r>
              <a:rPr lang="en-US" i="1" dirty="0"/>
              <a:t> </a:t>
            </a:r>
            <a:r>
              <a:rPr lang="en-US" dirty="0"/>
              <a:t>collection of multimedia information located on </a:t>
            </a:r>
            <a:r>
              <a:rPr lang="en-US" b="1" i="1" dirty="0"/>
              <a:t>Web servers</a:t>
            </a:r>
            <a:r>
              <a:rPr lang="en-US" dirty="0"/>
              <a:t> attached to the Internet.</a:t>
            </a:r>
            <a:r>
              <a:rPr lang="en-US" i="1" dirty="0"/>
              <a:t> </a:t>
            </a:r>
            <a:endParaRPr lang="en-US" i="1" dirty="0" smtClean="0"/>
          </a:p>
          <a:p>
            <a:r>
              <a:rPr lang="en-US" dirty="0" smtClean="0"/>
              <a:t>Through </a:t>
            </a:r>
            <a:r>
              <a:rPr lang="en-US" dirty="0"/>
              <a:t>keyword-driven Internet research using search engines, like Google, millions worldwide have easy, instant access to a vast and diverse amount of online information. </a:t>
            </a:r>
            <a:endParaRPr lang="en-US" dirty="0" smtClean="0"/>
          </a:p>
          <a:p>
            <a:r>
              <a:rPr lang="en-US" dirty="0" smtClean="0"/>
              <a:t>Compared </a:t>
            </a:r>
            <a:r>
              <a:rPr lang="en-US" dirty="0"/>
              <a:t>to encyclopedias and traditional libraries, the World Wide Web has enabled a sudden and extreme decentralization of information and data.</a:t>
            </a:r>
            <a:r>
              <a:rPr lang="en-US" i="1" dirty="0"/>
              <a:t> </a:t>
            </a:r>
            <a:r>
              <a:rPr lang="en-US" dirty="0"/>
              <a:t>Many individuals and some companies and groups have adopted the use of "Web logs" or blogs, which are largely used as easily-updatable online diaries. </a:t>
            </a:r>
            <a:endParaRPr lang="en-US" dirty="0" smtClean="0"/>
          </a:p>
          <a:p>
            <a:r>
              <a:rPr lang="en-US" dirty="0" smtClean="0"/>
              <a:t>Some </a:t>
            </a:r>
            <a:r>
              <a:rPr lang="en-US" dirty="0"/>
              <a:t>commercial organizations encourage staff to fill them with advice on their areas of specialization in the hope that visitors will be impressed by the expert knowledge and free information, and be attracted to the corporation as a result. One example of this practice is Microsoft, whose product developers publish their personal blogs in order to pique the public's interest in their work.</a:t>
            </a:r>
          </a:p>
        </p:txBody>
      </p:sp>
    </p:spTree>
    <p:extLst>
      <p:ext uri="{BB962C8B-B14F-4D97-AF65-F5344CB8AC3E}">
        <p14:creationId xmlns:p14="http://schemas.microsoft.com/office/powerpoint/2010/main" val="1283036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WWW is popular</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a:t>Information links are transparent. Links to any other piece of information located anywhere on the Internet can be inserted in a web document. A simple click of the mouse takes the reader completely automatically from one Web server to another, quite possibly in another country.</a:t>
            </a:r>
          </a:p>
          <a:p>
            <a:pPr lvl="0"/>
            <a:r>
              <a:rPr lang="en-US" dirty="0"/>
              <a:t>Information can be presented in a </a:t>
            </a:r>
            <a:r>
              <a:rPr lang="en-US" i="1" dirty="0"/>
              <a:t>hypertext link </a:t>
            </a:r>
            <a:r>
              <a:rPr lang="en-US" dirty="0"/>
              <a:t>format whereby one can jump immediately from one concept to a related concept or explanation. No need to read text in the traditional top-to-bottom sequential way.</a:t>
            </a:r>
          </a:p>
          <a:p>
            <a:pPr lvl="0"/>
            <a:r>
              <a:rPr lang="en-US" dirty="0"/>
              <a:t>It allows for </a:t>
            </a:r>
            <a:r>
              <a:rPr lang="en-US" i="1" dirty="0"/>
              <a:t>multimedia </a:t>
            </a:r>
            <a:r>
              <a:rPr lang="en-US" dirty="0"/>
              <a:t>information. A Web document can incorporate rich and colorful graphics, animation, video clips, sound etc. Just think of the marketing opportunities!</a:t>
            </a:r>
          </a:p>
          <a:p>
            <a:pPr lvl="0"/>
            <a:r>
              <a:rPr lang="en-US" dirty="0"/>
              <a:t>The Web supports interactive applications. Web applications can request information from visiting users and documents can include programming instructions. Users can even download small programs (often written in </a:t>
            </a:r>
            <a:r>
              <a:rPr lang="en-US" i="1" dirty="0"/>
              <a:t>Java</a:t>
            </a:r>
            <a:r>
              <a:rPr lang="en-US" dirty="0"/>
              <a:t>) that could perform some processing on the user’s computer or display special visual effects.</a:t>
            </a:r>
          </a:p>
          <a:p>
            <a:endParaRPr lang="en-US" dirty="0"/>
          </a:p>
        </p:txBody>
      </p:sp>
    </p:spTree>
    <p:extLst>
      <p:ext uri="{BB962C8B-B14F-4D97-AF65-F5344CB8AC3E}">
        <p14:creationId xmlns:p14="http://schemas.microsoft.com/office/powerpoint/2010/main" val="1182732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Surfing.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Reading or accessing information on the Web is called </a:t>
            </a:r>
            <a:r>
              <a:rPr lang="en-US" b="1" i="1" dirty="0"/>
              <a:t>surfing the Net</a:t>
            </a:r>
            <a:r>
              <a:rPr lang="en-US" i="1" dirty="0"/>
              <a:t> </a:t>
            </a:r>
            <a:r>
              <a:rPr lang="en-US" dirty="0"/>
              <a:t>because one jumps from one hypertext link to another following whatever takes your fancy. </a:t>
            </a:r>
            <a:endParaRPr lang="en-US" dirty="0" smtClean="0"/>
          </a:p>
          <a:p>
            <a:r>
              <a:rPr lang="en-US" dirty="0" smtClean="0"/>
              <a:t>In </a:t>
            </a:r>
            <a:r>
              <a:rPr lang="en-US" dirty="0"/>
              <a:t>order to </a:t>
            </a:r>
            <a:r>
              <a:rPr lang="en-US" i="1" dirty="0"/>
              <a:t>surf </a:t>
            </a:r>
            <a:r>
              <a:rPr lang="en-US" dirty="0"/>
              <a:t>the Net you need some special </a:t>
            </a:r>
            <a:r>
              <a:rPr lang="en-US" i="1" dirty="0"/>
              <a:t>browser </a:t>
            </a:r>
            <a:r>
              <a:rPr lang="en-US" dirty="0"/>
              <a:t>program that understands the Web protocols and formats and presents the information to suit your computer monitor. </a:t>
            </a:r>
            <a:endParaRPr lang="en-US" dirty="0" smtClean="0"/>
          </a:p>
          <a:p>
            <a:r>
              <a:rPr lang="en-US" dirty="0" smtClean="0"/>
              <a:t>You </a:t>
            </a:r>
            <a:r>
              <a:rPr lang="en-US" dirty="0"/>
              <a:t>also need an access point or connection to the </a:t>
            </a:r>
            <a:r>
              <a:rPr lang="en-US" dirty="0" smtClean="0"/>
              <a:t> like using </a:t>
            </a:r>
            <a:r>
              <a:rPr lang="en-US" dirty="0"/>
              <a:t>a modem and telephone.</a:t>
            </a:r>
          </a:p>
          <a:p>
            <a:r>
              <a:rPr lang="en-US" dirty="0"/>
              <a:t>Once a </a:t>
            </a:r>
            <a:r>
              <a:rPr lang="en-US" i="1" dirty="0"/>
              <a:t>newbie </a:t>
            </a:r>
            <a:r>
              <a:rPr lang="en-US" dirty="0"/>
              <a:t>(new user) is connected to the Internet (</a:t>
            </a:r>
            <a:r>
              <a:rPr lang="en-US" i="1" dirty="0"/>
              <a:t>online</a:t>
            </a:r>
            <a:r>
              <a:rPr lang="en-US" dirty="0"/>
              <a:t>), </a:t>
            </a:r>
            <a:r>
              <a:rPr lang="en-US" dirty="0" smtClean="0"/>
              <a:t>she/he </a:t>
            </a:r>
            <a:r>
              <a:rPr lang="en-US" dirty="0"/>
              <a:t>faces the daunting task of finding her way amongst the huge variety of information offered. The easiest way in is usually by means of </a:t>
            </a:r>
            <a:r>
              <a:rPr lang="en-US" b="1" dirty="0"/>
              <a:t>a </a:t>
            </a:r>
            <a:r>
              <a:rPr lang="en-US" b="1" i="1" dirty="0"/>
              <a:t>search engine</a:t>
            </a:r>
            <a:r>
              <a:rPr lang="en-US" i="1" dirty="0"/>
              <a:t>: </a:t>
            </a:r>
            <a:r>
              <a:rPr lang="en-US" b="1" dirty="0"/>
              <a:t>a Web site that tries to catalogue the information available on the Internet. </a:t>
            </a:r>
            <a:r>
              <a:rPr lang="en-US" dirty="0"/>
              <a:t>By entering one or more search words, the engine will provide you with a couple of adverts and a list of documents that contain the word(s) for which you are looking.</a:t>
            </a:r>
          </a:p>
          <a:p>
            <a:endParaRPr lang="en-US" dirty="0"/>
          </a:p>
        </p:txBody>
      </p:sp>
    </p:spTree>
    <p:extLst>
      <p:ext uri="{BB962C8B-B14F-4D97-AF65-F5344CB8AC3E}">
        <p14:creationId xmlns:p14="http://schemas.microsoft.com/office/powerpoint/2010/main" val="402982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All information on the Web is uniquely identified by the </a:t>
            </a:r>
            <a:r>
              <a:rPr lang="en-US" b="1" i="1" dirty="0" smtClean="0"/>
              <a:t>URL (Uniform Resource Locator)</a:t>
            </a:r>
            <a:r>
              <a:rPr lang="en-US" b="1" dirty="0" smtClean="0"/>
              <a:t>, which is really the full Internet address of a Web document.</a:t>
            </a:r>
          </a:p>
          <a:p>
            <a:r>
              <a:rPr lang="en-US" dirty="0" smtClean="0"/>
              <a:t> The URL consists again of the Web server’s domain address, followed by the access path and file name on the server. </a:t>
            </a:r>
          </a:p>
          <a:p>
            <a:r>
              <a:rPr lang="en-US" dirty="0" smtClean="0"/>
              <a:t>Examples of URLs are www.hotbot.com/sports/main.html (the main page on the sports section of the </a:t>
            </a:r>
            <a:r>
              <a:rPr lang="en-US" dirty="0" err="1" smtClean="0"/>
              <a:t>HotBot</a:t>
            </a:r>
            <a:r>
              <a:rPr lang="en-US" dirty="0" smtClean="0"/>
              <a:t> search engine) or http://www.commerce.uct.ac.za/informationsystems/(containing details about UCT’s department of information systems).</a:t>
            </a:r>
          </a:p>
          <a:p>
            <a:pPr marL="0" indent="0">
              <a:buNone/>
            </a:pPr>
            <a:endParaRPr lang="en-US" dirty="0" smtClean="0"/>
          </a:p>
          <a:p>
            <a:pPr marL="0" indent="0">
              <a:buNone/>
            </a:pPr>
            <a:r>
              <a:rPr lang="en-US" b="1" dirty="0" smtClean="0"/>
              <a:t>READ ABOUT  </a:t>
            </a:r>
            <a:r>
              <a:rPr lang="en-US" dirty="0" smtClean="0"/>
              <a:t>the similarities and differences between an URL and an e-mail address.</a:t>
            </a:r>
          </a:p>
          <a:p>
            <a:endParaRPr lang="en-US" dirty="0"/>
          </a:p>
        </p:txBody>
      </p:sp>
    </p:spTree>
    <p:extLst>
      <p:ext uri="{BB962C8B-B14F-4D97-AF65-F5344CB8AC3E}">
        <p14:creationId xmlns:p14="http://schemas.microsoft.com/office/powerpoint/2010/main" val="150593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Remote Access</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The Internet allows computer users to connect to other computers and information stores easily, wherever they may be across the world. They may do this with or without the use of security, authentication and encryption technologies, depending on the requirements.</a:t>
            </a:r>
          </a:p>
          <a:p>
            <a:r>
              <a:rPr lang="en-US" dirty="0"/>
              <a:t>This is encouraging new ways of working from home, collaboration and information sharing in many industries</a:t>
            </a:r>
            <a:r>
              <a:rPr lang="en-US" dirty="0" smtClean="0"/>
              <a:t>.</a:t>
            </a:r>
          </a:p>
          <a:p>
            <a:r>
              <a:rPr lang="en-US" dirty="0"/>
              <a:t>An office worker away from his desk, perhaps the other side of the world on a business trip or a holiday, can open a remote desktop session into their normal office PC using a secure Virtual Private Network (VPN) connection via the Internet. This gives the worker complete access to all of their normal files and data, including e-mail and other applications, while away from the office.</a:t>
            </a:r>
          </a:p>
          <a:p>
            <a:r>
              <a:rPr lang="en-US" dirty="0"/>
              <a:t>This concept is also referred to by some network security people as the Virtual Private Nightmare, because it extends the secure perimeter of a corporate network into its employees' homes; this has been the source of some notable security breaches, but also provides security for the workers.</a:t>
            </a:r>
          </a:p>
          <a:p>
            <a:endParaRPr lang="en-US" dirty="0"/>
          </a:p>
        </p:txBody>
      </p:sp>
    </p:spTree>
    <p:extLst>
      <p:ext uri="{BB962C8B-B14F-4D97-AF65-F5344CB8AC3E}">
        <p14:creationId xmlns:p14="http://schemas.microsoft.com/office/powerpoint/2010/main" val="696032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Collaboration</a:t>
            </a:r>
            <a:br>
              <a:rPr lang="en-US" dirty="0"/>
            </a:br>
            <a:endParaRPr lang="en-US" dirty="0"/>
          </a:p>
        </p:txBody>
      </p:sp>
      <p:sp>
        <p:nvSpPr>
          <p:cNvPr id="3" name="Content Placeholder 2"/>
          <p:cNvSpPr>
            <a:spLocks noGrp="1"/>
          </p:cNvSpPr>
          <p:nvPr>
            <p:ph idx="1"/>
          </p:nvPr>
        </p:nvSpPr>
        <p:spPr/>
        <p:txBody>
          <a:bodyPr>
            <a:normAutofit fontScale="25000" lnSpcReduction="20000"/>
          </a:bodyPr>
          <a:lstStyle/>
          <a:p>
            <a:r>
              <a:rPr lang="en-US" sz="7000" dirty="0"/>
              <a:t>The low-cost and </a:t>
            </a:r>
            <a:r>
              <a:rPr lang="en-US" sz="7000" dirty="0" smtClean="0"/>
              <a:t>fast sharing </a:t>
            </a:r>
            <a:r>
              <a:rPr lang="en-US" sz="7000" dirty="0"/>
              <a:t>of ideas, knowledge, and skills has made collaborative work dramatically </a:t>
            </a:r>
            <a:r>
              <a:rPr lang="en-US" sz="7000" dirty="0" smtClean="0"/>
              <a:t>easier. </a:t>
            </a:r>
            <a:r>
              <a:rPr lang="en-US" sz="7000" dirty="0"/>
              <a:t>G</a:t>
            </a:r>
            <a:r>
              <a:rPr lang="en-US" sz="7000" dirty="0" smtClean="0"/>
              <a:t>roup </a:t>
            </a:r>
            <a:r>
              <a:rPr lang="en-US" sz="7000" dirty="0" smtClean="0"/>
              <a:t>communicate cheaply </a:t>
            </a:r>
            <a:r>
              <a:rPr lang="en-US" sz="7000" dirty="0" smtClean="0"/>
              <a:t>and test, and to the wide </a:t>
            </a:r>
            <a:r>
              <a:rPr lang="en-US" sz="7000" dirty="0"/>
              <a:t>reach of the Internet allows such groups to easily form </a:t>
            </a:r>
            <a:r>
              <a:rPr lang="en-US" sz="7000" dirty="0" smtClean="0"/>
              <a:t>among </a:t>
            </a:r>
            <a:r>
              <a:rPr lang="en-US" sz="7000" dirty="0"/>
              <a:t>niche interests. </a:t>
            </a:r>
            <a:r>
              <a:rPr lang="en-US" sz="7000" dirty="0" smtClean="0"/>
              <a:t>E.g. the </a:t>
            </a:r>
            <a:r>
              <a:rPr lang="en-US" sz="7000" dirty="0"/>
              <a:t>free </a:t>
            </a:r>
            <a:r>
              <a:rPr lang="en-US" sz="7000" dirty="0" smtClean="0"/>
              <a:t>software </a:t>
            </a:r>
            <a:r>
              <a:rPr lang="en-US" sz="7000" dirty="0"/>
              <a:t>development </a:t>
            </a:r>
            <a:r>
              <a:rPr lang="en-US" sz="7000" dirty="0" smtClean="0"/>
              <a:t>movement which </a:t>
            </a:r>
            <a:r>
              <a:rPr lang="en-US" sz="7000" dirty="0"/>
              <a:t>produced GNU and Linux </a:t>
            </a:r>
            <a:r>
              <a:rPr lang="en-US" sz="7000" dirty="0" smtClean="0"/>
              <a:t>and now </a:t>
            </a:r>
            <a:r>
              <a:rPr lang="en-US" sz="7000" dirty="0"/>
              <a:t>Mozilla and OpenOffice.org (formerly </a:t>
            </a:r>
            <a:r>
              <a:rPr lang="en-US" sz="7000" dirty="0" smtClean="0"/>
              <a:t>Netscape </a:t>
            </a:r>
            <a:r>
              <a:rPr lang="en-US" sz="7000" dirty="0"/>
              <a:t>Communicator </a:t>
            </a:r>
            <a:r>
              <a:rPr lang="en-US" sz="7000" dirty="0" smtClean="0"/>
              <a:t>&amp; </a:t>
            </a:r>
            <a:r>
              <a:rPr lang="en-US" sz="7000" dirty="0" err="1" smtClean="0"/>
              <a:t>StarOffice</a:t>
            </a:r>
            <a:r>
              <a:rPr lang="en-US" sz="7000" dirty="0"/>
              <a:t>).</a:t>
            </a:r>
          </a:p>
          <a:p>
            <a:r>
              <a:rPr lang="en-US" sz="7000" dirty="0"/>
              <a:t>Internet 'chat', </a:t>
            </a:r>
            <a:r>
              <a:rPr lang="en-US" sz="7000" dirty="0" smtClean="0"/>
              <a:t> </a:t>
            </a:r>
            <a:r>
              <a:rPr lang="en-US" sz="7000" dirty="0" smtClean="0"/>
              <a:t>thru </a:t>
            </a:r>
            <a:r>
              <a:rPr lang="en-US" sz="7000" dirty="0" smtClean="0"/>
              <a:t>IRC </a:t>
            </a:r>
            <a:r>
              <a:rPr lang="en-US" sz="7000" dirty="0"/>
              <a:t>'chat rooms' or channels, or via instant messaging systems allow colleagues to </a:t>
            </a:r>
            <a:r>
              <a:rPr lang="en-US" sz="7000" dirty="0" smtClean="0"/>
              <a:t>conveniently stay </a:t>
            </a:r>
            <a:r>
              <a:rPr lang="en-US" sz="7000" dirty="0"/>
              <a:t>in touch </a:t>
            </a:r>
            <a:r>
              <a:rPr lang="en-US" sz="7000" dirty="0" smtClean="0"/>
              <a:t>when </a:t>
            </a:r>
            <a:r>
              <a:rPr lang="en-US" sz="7000" dirty="0"/>
              <a:t>working at their </a:t>
            </a:r>
            <a:r>
              <a:rPr lang="en-US" sz="7000" dirty="0" smtClean="0"/>
              <a:t>computers. </a:t>
            </a:r>
            <a:r>
              <a:rPr lang="en-US" sz="7000" dirty="0"/>
              <a:t>Messages can be sent </a:t>
            </a:r>
            <a:r>
              <a:rPr lang="en-US" sz="7000" dirty="0" smtClean="0"/>
              <a:t>&amp; </a:t>
            </a:r>
            <a:r>
              <a:rPr lang="en-US" sz="7000" dirty="0"/>
              <a:t>viewed even more quickly and conveniently than via e-mail. </a:t>
            </a:r>
            <a:r>
              <a:rPr lang="en-US" sz="7000" dirty="0" smtClean="0"/>
              <a:t>Extensions allow </a:t>
            </a:r>
            <a:r>
              <a:rPr lang="en-US" sz="7000" dirty="0"/>
              <a:t>files </a:t>
            </a:r>
            <a:r>
              <a:rPr lang="en-US" sz="7000" dirty="0" smtClean="0"/>
              <a:t>exchange, drawings as </a:t>
            </a:r>
            <a:r>
              <a:rPr lang="en-US" sz="7000" dirty="0"/>
              <a:t>voice </a:t>
            </a:r>
            <a:r>
              <a:rPr lang="en-US" sz="7000" dirty="0" smtClean="0"/>
              <a:t>&amp; </a:t>
            </a:r>
            <a:r>
              <a:rPr lang="en-US" sz="7000" dirty="0"/>
              <a:t>video contact between team members.</a:t>
            </a:r>
          </a:p>
          <a:p>
            <a:r>
              <a:rPr lang="en-US" sz="7000" dirty="0"/>
              <a:t>Version control systems allow collaborating teams to work on shared sets of documents without either accidentally overwriting each other's work or having members wait until they get 'sent' documents to be able to add their thoughts and changes.</a:t>
            </a:r>
          </a:p>
          <a:p>
            <a:endParaRPr lang="en-US" dirty="0"/>
          </a:p>
        </p:txBody>
      </p:sp>
    </p:spTree>
    <p:extLst>
      <p:ext uri="{BB962C8B-B14F-4D97-AF65-F5344CB8AC3E}">
        <p14:creationId xmlns:p14="http://schemas.microsoft.com/office/powerpoint/2010/main" val="2915847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File sharing</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sz="2900" dirty="0"/>
              <a:t>A computer file can be e-mailed to customers, colleagues and friends as an attachment. </a:t>
            </a:r>
            <a:endParaRPr lang="en-US" sz="2900" dirty="0" smtClean="0"/>
          </a:p>
          <a:p>
            <a:r>
              <a:rPr lang="en-US" sz="2900" dirty="0" smtClean="0"/>
              <a:t>It </a:t>
            </a:r>
            <a:r>
              <a:rPr lang="en-US" sz="2900" dirty="0"/>
              <a:t>can be uploaded to a Web site or FTP server for easy download by others. </a:t>
            </a:r>
            <a:endParaRPr lang="en-US" sz="2900" dirty="0" smtClean="0"/>
          </a:p>
          <a:p>
            <a:r>
              <a:rPr lang="en-US" sz="2900" dirty="0" smtClean="0"/>
              <a:t>It </a:t>
            </a:r>
            <a:r>
              <a:rPr lang="en-US" sz="2900" dirty="0"/>
              <a:t>can be put into a "shared location" or onto a file server for instant use by colleagues. The load of bulk downloads to many users can be eased by the use of "mirror" servers or peer-to-peer networks</a:t>
            </a:r>
            <a:r>
              <a:rPr lang="en-US" sz="2900" dirty="0" smtClean="0"/>
              <a:t>.  </a:t>
            </a:r>
          </a:p>
          <a:p>
            <a:r>
              <a:rPr lang="en-US" sz="2900" dirty="0" smtClean="0"/>
              <a:t>In </a:t>
            </a:r>
            <a:r>
              <a:rPr lang="en-US" sz="2900" dirty="0"/>
              <a:t>any of these cases, access to the file may be controlled by user authentication; the transit of the file over the Internet may be obscured by encryption and money may change hands before or after access to the file is given. The price can be paid by the remote charging of funds from, for example a credit card whose details are also passed—hopefully fully encrypted—across the Internet. The origin and authenticity of the file received may be checked by digital signatures or other message digests.</a:t>
            </a:r>
          </a:p>
          <a:p>
            <a:endParaRPr lang="en-US" dirty="0"/>
          </a:p>
        </p:txBody>
      </p:sp>
    </p:spTree>
    <p:extLst>
      <p:ext uri="{BB962C8B-B14F-4D97-AF65-F5344CB8AC3E}">
        <p14:creationId xmlns:p14="http://schemas.microsoft.com/office/powerpoint/2010/main" val="1271497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Streaming Media</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Many existing radio and television broadcasters provide Internet 'feeds' of their live audio and video streams (for example, the BBC</a:t>
            </a:r>
            <a:r>
              <a:rPr lang="en-US" dirty="0" smtClean="0"/>
              <a:t>).</a:t>
            </a:r>
          </a:p>
          <a:p>
            <a:r>
              <a:rPr lang="en-US" dirty="0"/>
              <a:t>This means that an Internet-connected device, such as a computer or something more specific, can be used to access on-line media in much the same way as was previously possible only with a television or radio </a:t>
            </a:r>
            <a:r>
              <a:rPr lang="en-US" dirty="0" smtClean="0"/>
              <a:t>receiver.</a:t>
            </a:r>
          </a:p>
          <a:p>
            <a:r>
              <a:rPr lang="en-US" b="1" dirty="0" smtClean="0"/>
              <a:t>Podcasting</a:t>
            </a:r>
            <a:r>
              <a:rPr lang="en-US" dirty="0" smtClean="0"/>
              <a:t> is </a:t>
            </a:r>
            <a:r>
              <a:rPr lang="en-US" dirty="0"/>
              <a:t>a variation on this theme, where—usually audio—material </a:t>
            </a:r>
            <a:r>
              <a:rPr lang="en-US" dirty="0" smtClean="0"/>
              <a:t>is </a:t>
            </a:r>
            <a:r>
              <a:rPr lang="en-US" dirty="0"/>
              <a:t>first downloaded in full and then may be played back on a computer or shifted to a digital audio player to be listened to on the </a:t>
            </a:r>
            <a:r>
              <a:rPr lang="en-US" dirty="0" smtClean="0"/>
              <a:t>move.</a:t>
            </a:r>
          </a:p>
          <a:p>
            <a:r>
              <a:rPr lang="en-US" dirty="0"/>
              <a:t>Webcams can be seen as an even lower-budget extension of this phenomenon.</a:t>
            </a:r>
          </a:p>
          <a:p>
            <a:endParaRPr lang="en-US" dirty="0"/>
          </a:p>
        </p:txBody>
      </p:sp>
    </p:spTree>
    <p:extLst>
      <p:ext uri="{BB962C8B-B14F-4D97-AF65-F5344CB8AC3E}">
        <p14:creationId xmlns:p14="http://schemas.microsoft.com/office/powerpoint/2010/main" val="4237088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Telephony (VoIP)</a:t>
            </a:r>
          </a:p>
        </p:txBody>
      </p:sp>
      <p:sp>
        <p:nvSpPr>
          <p:cNvPr id="3" name="Content Placeholder 2"/>
          <p:cNvSpPr>
            <a:spLocks noGrp="1"/>
          </p:cNvSpPr>
          <p:nvPr>
            <p:ph idx="1"/>
          </p:nvPr>
        </p:nvSpPr>
        <p:spPr/>
        <p:txBody>
          <a:bodyPr>
            <a:noAutofit/>
          </a:bodyPr>
          <a:lstStyle/>
          <a:p>
            <a:r>
              <a:rPr lang="en-US" sz="2000" dirty="0"/>
              <a:t>VoIP stands for Voice over IP, where IP refers to the Internet Protocol that underlies all Internet communication. </a:t>
            </a:r>
            <a:endParaRPr lang="en-US" sz="2000" dirty="0" smtClean="0"/>
          </a:p>
          <a:p>
            <a:r>
              <a:rPr lang="en-US" sz="2000" dirty="0" smtClean="0"/>
              <a:t>The </a:t>
            </a:r>
            <a:r>
              <a:rPr lang="en-US" sz="2000" dirty="0"/>
              <a:t>benefit is that, as the Internet carries the actual voice traffic, VoIP can be free or cost much less than a traditional </a:t>
            </a:r>
            <a:r>
              <a:rPr lang="en-US" sz="2000" dirty="0" smtClean="0"/>
              <a:t>telephone</a:t>
            </a:r>
            <a:r>
              <a:rPr lang="en-US" sz="2000" dirty="0" smtClean="0"/>
              <a:t>.</a:t>
            </a:r>
            <a:endParaRPr lang="en-US" sz="2000" dirty="0"/>
          </a:p>
          <a:p>
            <a:r>
              <a:rPr lang="en-US" sz="2000" dirty="0"/>
              <a:t>Voice quality can still vary </a:t>
            </a:r>
            <a:r>
              <a:rPr lang="en-US" sz="2000" dirty="0" smtClean="0"/>
              <a:t>per </a:t>
            </a:r>
            <a:r>
              <a:rPr lang="en-US" sz="2000" dirty="0" smtClean="0"/>
              <a:t>call </a:t>
            </a:r>
            <a:r>
              <a:rPr lang="en-US" sz="2000" dirty="0"/>
              <a:t>but is often equal to </a:t>
            </a:r>
            <a:r>
              <a:rPr lang="en-US" sz="2000" dirty="0" smtClean="0"/>
              <a:t>or can exceed </a:t>
            </a:r>
            <a:r>
              <a:rPr lang="en-US" sz="2000" dirty="0"/>
              <a:t>that of traditional calls. Remaining problems for VoIP </a:t>
            </a:r>
            <a:r>
              <a:rPr lang="en-US" sz="2000" dirty="0" smtClean="0"/>
              <a:t>are</a:t>
            </a:r>
            <a:r>
              <a:rPr lang="en-US" sz="2000" dirty="0" smtClean="0"/>
              <a:t> </a:t>
            </a:r>
            <a:r>
              <a:rPr lang="en-US" sz="2000" dirty="0"/>
              <a:t>emergency telephone number dialing and </a:t>
            </a:r>
            <a:r>
              <a:rPr lang="en-US" sz="2000" dirty="0" smtClean="0"/>
              <a:t>reliability</a:t>
            </a:r>
            <a:r>
              <a:rPr lang="en-US" sz="2000" dirty="0" smtClean="0"/>
              <a:t>.</a:t>
            </a:r>
            <a:endParaRPr lang="en-US" sz="2000" dirty="0" smtClean="0"/>
          </a:p>
          <a:p>
            <a:r>
              <a:rPr lang="en-US" sz="2000" dirty="0" smtClean="0"/>
              <a:t> </a:t>
            </a:r>
            <a:r>
              <a:rPr lang="en-US" sz="2000" dirty="0"/>
              <a:t>Most VoIP providers offer unlimited national calling but the direction in VoIP is clearly toward global coverage with unlimited minutes for a low monthly fee. VoIP has also become increasingly popular within the gaming world, as a form of communication between players.</a:t>
            </a:r>
          </a:p>
        </p:txBody>
      </p:sp>
    </p:spTree>
    <p:extLst>
      <p:ext uri="{BB962C8B-B14F-4D97-AF65-F5344CB8AC3E}">
        <p14:creationId xmlns:p14="http://schemas.microsoft.com/office/powerpoint/2010/main" val="3379662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5882"/>
          </a:xfrm>
        </p:spPr>
        <p:txBody>
          <a:bodyPr>
            <a:normAutofit fontScale="90000"/>
          </a:bodyPr>
          <a:lstStyle/>
          <a:p>
            <a:r>
              <a:rPr lang="en-US" sz="4000" dirty="0" smtClean="0"/>
              <a:t/>
            </a:r>
            <a:br>
              <a:rPr lang="en-US" sz="4000" dirty="0" smtClean="0"/>
            </a:br>
            <a:r>
              <a:rPr lang="en-US" sz="4000" dirty="0"/>
              <a:t/>
            </a:r>
            <a:br>
              <a:rPr lang="en-US" sz="4000" dirty="0"/>
            </a:br>
            <a:r>
              <a:rPr lang="en-US" sz="4000" dirty="0" smtClean="0"/>
              <a:t>Internet:</a:t>
            </a:r>
            <a:r>
              <a:rPr lang="en-US" dirty="0" smtClean="0"/>
              <a:t> </a:t>
            </a:r>
            <a:r>
              <a:rPr lang="en-US" sz="4000" dirty="0" smtClean="0"/>
              <a:t>History</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1141412" y="2133600"/>
            <a:ext cx="9905999" cy="3657601"/>
          </a:xfrm>
        </p:spPr>
        <p:txBody>
          <a:bodyPr>
            <a:normAutofit fontScale="62500" lnSpcReduction="20000"/>
          </a:bodyPr>
          <a:lstStyle/>
          <a:p>
            <a:r>
              <a:rPr lang="en-US" sz="2900" dirty="0" smtClean="0"/>
              <a:t>The </a:t>
            </a:r>
            <a:r>
              <a:rPr lang="en-US" sz="2900" dirty="0"/>
              <a:t>origins of the Internet can be found in the early sixties, </a:t>
            </a:r>
            <a:r>
              <a:rPr lang="en-US" sz="2900" dirty="0" smtClean="0"/>
              <a:t>with </a:t>
            </a:r>
            <a:r>
              <a:rPr lang="en-US" sz="2900" dirty="0"/>
              <a:t>the US Department of </a:t>
            </a:r>
            <a:r>
              <a:rPr lang="en-US" sz="2900" dirty="0" err="1"/>
              <a:t>Defence</a:t>
            </a:r>
            <a:r>
              <a:rPr lang="en-US" sz="2900" dirty="0"/>
              <a:t> </a:t>
            </a:r>
            <a:r>
              <a:rPr lang="en-US" sz="2900" dirty="0" smtClean="0"/>
              <a:t>(DARPA) project </a:t>
            </a:r>
            <a:r>
              <a:rPr lang="en-US" sz="2900" dirty="0"/>
              <a:t>to develop a telecommunications network that would survive a nuclear attack. It had to link </a:t>
            </a:r>
            <a:r>
              <a:rPr lang="en-US" sz="2900" dirty="0" smtClean="0"/>
              <a:t>a </a:t>
            </a:r>
            <a:r>
              <a:rPr lang="en-US" sz="2900" dirty="0"/>
              <a:t>diverse set of computers and </a:t>
            </a:r>
            <a:r>
              <a:rPr lang="en-US" sz="2900" dirty="0" smtClean="0"/>
              <a:t>decentralized such that</a:t>
            </a:r>
            <a:r>
              <a:rPr lang="en-US" sz="2900" dirty="0"/>
              <a:t>, if any part of the network were not functioning, network traffic would automatically be re-routed via other </a:t>
            </a:r>
            <a:r>
              <a:rPr lang="en-US" sz="2900" dirty="0" smtClean="0"/>
              <a:t>nodes</a:t>
            </a:r>
            <a:r>
              <a:rPr lang="en-US" sz="2900" dirty="0"/>
              <a:t>. </a:t>
            </a:r>
            <a:endParaRPr lang="en-US" sz="2900" dirty="0" smtClean="0"/>
          </a:p>
          <a:p>
            <a:r>
              <a:rPr lang="en-US" sz="2900" dirty="0" smtClean="0"/>
              <a:t>This </a:t>
            </a:r>
            <a:r>
              <a:rPr lang="en-US" sz="2900" dirty="0"/>
              <a:t>project quickly grew into a popular academic network linking virtually all major research institutions and US universities</a:t>
            </a:r>
            <a:r>
              <a:rPr lang="en-US" sz="2900" dirty="0" smtClean="0"/>
              <a:t>.</a:t>
            </a:r>
          </a:p>
          <a:p>
            <a:r>
              <a:rPr lang="en-US" sz="2900" dirty="0" smtClean="0"/>
              <a:t> </a:t>
            </a:r>
            <a:r>
              <a:rPr lang="en-US" sz="2900" dirty="0"/>
              <a:t>Soon other countries </a:t>
            </a:r>
            <a:r>
              <a:rPr lang="en-US" sz="2900" dirty="0" smtClean="0"/>
              <a:t>joined, </a:t>
            </a:r>
            <a:r>
              <a:rPr lang="en-US" sz="2900" dirty="0"/>
              <a:t>thus linking academics and researchers across the globe. True to the academic ethos, it quickly became a means for global information sharing. </a:t>
            </a:r>
            <a:endParaRPr lang="en-US" sz="2900" dirty="0" smtClean="0"/>
          </a:p>
          <a:p>
            <a:r>
              <a:rPr lang="en-US" sz="2900" dirty="0" smtClean="0"/>
              <a:t>Businesses </a:t>
            </a:r>
            <a:r>
              <a:rPr lang="en-US" sz="2900" dirty="0" smtClean="0"/>
              <a:t>were added </a:t>
            </a:r>
            <a:r>
              <a:rPr lang="en-US" sz="2900" dirty="0" smtClean="0"/>
              <a:t>spurred </a:t>
            </a:r>
            <a:r>
              <a:rPr lang="en-US" sz="2900" dirty="0"/>
              <a:t>on by the </a:t>
            </a:r>
            <a:r>
              <a:rPr lang="en-US" sz="2900" dirty="0" smtClean="0"/>
              <a:t>trend of  network </a:t>
            </a:r>
            <a:r>
              <a:rPr lang="en-US" sz="2900" dirty="0"/>
              <a:t>the personal computers in home and business environments and the development of more user-friendly, graphical interfaces: the web-browser and the Windows operating </a:t>
            </a:r>
            <a:r>
              <a:rPr lang="en-US" sz="2900" dirty="0" smtClean="0"/>
              <a:t>system.</a:t>
            </a:r>
            <a:endParaRPr lang="en-US" sz="2900" dirty="0"/>
          </a:p>
          <a:p>
            <a:endParaRPr lang="en-US" dirty="0"/>
          </a:p>
        </p:txBody>
      </p:sp>
    </p:spTree>
    <p:extLst>
      <p:ext uri="{BB962C8B-B14F-4D97-AF65-F5344CB8AC3E}">
        <p14:creationId xmlns:p14="http://schemas.microsoft.com/office/powerpoint/2010/main" val="78028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a:t>
            </a:r>
          </a:p>
        </p:txBody>
      </p:sp>
      <p:sp>
        <p:nvSpPr>
          <p:cNvPr id="3" name="Content Placeholder 2"/>
          <p:cNvSpPr>
            <a:spLocks noGrp="1"/>
          </p:cNvSpPr>
          <p:nvPr>
            <p:ph idx="1"/>
          </p:nvPr>
        </p:nvSpPr>
        <p:spPr>
          <a:xfrm>
            <a:off x="1103312" y="1702676"/>
            <a:ext cx="8946541" cy="4656560"/>
          </a:xfrm>
        </p:spPr>
        <p:txBody>
          <a:bodyPr>
            <a:noAutofit/>
          </a:bodyPr>
          <a:lstStyle/>
          <a:p>
            <a:r>
              <a:rPr lang="en-US" sz="1800" dirty="0" smtClean="0"/>
              <a:t>It is basically the sending of </a:t>
            </a:r>
            <a:r>
              <a:rPr lang="en-US" sz="1800" dirty="0"/>
              <a:t>electronic text messages between parties </a:t>
            </a:r>
            <a:r>
              <a:rPr lang="en-US" sz="1800" dirty="0" smtClean="0"/>
              <a:t>.</a:t>
            </a:r>
            <a:endParaRPr lang="en-US" sz="1800" dirty="0" smtClean="0"/>
          </a:p>
          <a:p>
            <a:r>
              <a:rPr lang="en-US" sz="1800" dirty="0" smtClean="0"/>
              <a:t>The </a:t>
            </a:r>
            <a:r>
              <a:rPr lang="en-US" sz="1800" dirty="0"/>
              <a:t>term "e-mail" (as a noun or verb) applies both to the Internet e-mail system based on the Simple Mail Transfer Protocol (SMTP) and to intranet systems allowing users within one organization to e-mail each other</a:t>
            </a:r>
            <a:r>
              <a:rPr lang="en-US" sz="1800" dirty="0" smtClean="0"/>
              <a:t>.</a:t>
            </a:r>
            <a:endParaRPr lang="en-US" sz="1800" dirty="0" smtClean="0"/>
          </a:p>
          <a:p>
            <a:r>
              <a:rPr lang="en-US" sz="1800" dirty="0"/>
              <a:t>Internet e-mail messages consist of two major </a:t>
            </a:r>
            <a:r>
              <a:rPr lang="en-US" sz="1800" dirty="0" smtClean="0"/>
              <a:t>sections:</a:t>
            </a:r>
          </a:p>
          <a:p>
            <a:pPr lvl="1"/>
            <a:r>
              <a:rPr lang="en-US" sz="1600" dirty="0" smtClean="0"/>
              <a:t>Header </a:t>
            </a:r>
            <a:r>
              <a:rPr lang="en-US" sz="1600" dirty="0"/>
              <a:t>-- Structured into fields such as summary, sender, receiver, </a:t>
            </a:r>
            <a:r>
              <a:rPr lang="en-US" sz="1600" dirty="0" smtClean="0"/>
              <a:t>&amp; </a:t>
            </a:r>
            <a:r>
              <a:rPr lang="en-US" sz="1600" dirty="0"/>
              <a:t>other </a:t>
            </a:r>
            <a:r>
              <a:rPr lang="en-US" sz="1600" dirty="0" smtClean="0"/>
              <a:t>data about </a:t>
            </a:r>
            <a:r>
              <a:rPr lang="en-US" sz="1600" dirty="0"/>
              <a:t>the </a:t>
            </a:r>
            <a:r>
              <a:rPr lang="en-US" sz="1600" dirty="0" smtClean="0"/>
              <a:t>e-mail</a:t>
            </a:r>
            <a:endParaRPr lang="en-US" sz="1600" dirty="0"/>
          </a:p>
          <a:p>
            <a:pPr lvl="1"/>
            <a:r>
              <a:rPr lang="en-US" sz="1600" dirty="0" smtClean="0"/>
              <a:t>Body </a:t>
            </a:r>
            <a:r>
              <a:rPr lang="en-US" sz="1600" dirty="0"/>
              <a:t>-- The message itself as unstructured text; sometimes containing a signature block at the </a:t>
            </a:r>
            <a:r>
              <a:rPr lang="en-US" sz="1600" dirty="0" smtClean="0"/>
              <a:t>end</a:t>
            </a:r>
            <a:endParaRPr lang="en-US" sz="1600" dirty="0"/>
          </a:p>
          <a:p>
            <a:r>
              <a:rPr lang="en-US" sz="1800" dirty="0" smtClean="0"/>
              <a:t>Internet </a:t>
            </a:r>
            <a:r>
              <a:rPr lang="en-US" sz="1800" dirty="0"/>
              <a:t>e-mail header consists of fields, usually including at least the </a:t>
            </a:r>
            <a:r>
              <a:rPr lang="en-US" sz="1800" dirty="0" smtClean="0"/>
              <a:t>following:</a:t>
            </a:r>
            <a:endParaRPr lang="en-US" sz="1800" dirty="0"/>
          </a:p>
          <a:p>
            <a:pPr lvl="1"/>
            <a:r>
              <a:rPr lang="en-US" sz="1600" dirty="0" smtClean="0"/>
              <a:t>From</a:t>
            </a:r>
            <a:r>
              <a:rPr lang="en-US" sz="1600" dirty="0"/>
              <a:t>: The e-mail address, and optionally name, of the sender of the </a:t>
            </a:r>
            <a:r>
              <a:rPr lang="en-US" sz="1600" dirty="0" smtClean="0"/>
              <a:t>message</a:t>
            </a:r>
            <a:endParaRPr lang="en-US" sz="1600" dirty="0"/>
          </a:p>
          <a:p>
            <a:pPr lvl="1"/>
            <a:r>
              <a:rPr lang="en-US" sz="1600" dirty="0" smtClean="0"/>
              <a:t>To</a:t>
            </a:r>
            <a:r>
              <a:rPr lang="en-US" sz="1600" dirty="0"/>
              <a:t>: The e-mail address[</a:t>
            </a:r>
            <a:r>
              <a:rPr lang="en-US" sz="1600" dirty="0" err="1"/>
              <a:t>es</a:t>
            </a:r>
            <a:r>
              <a:rPr lang="en-US" sz="1600" dirty="0"/>
              <a:t>], and optionally name[s], of the receiver[s] of the </a:t>
            </a:r>
            <a:r>
              <a:rPr lang="en-US" sz="1600" dirty="0" smtClean="0"/>
              <a:t>message</a:t>
            </a:r>
            <a:endParaRPr lang="en-US" sz="1600" dirty="0"/>
          </a:p>
          <a:p>
            <a:pPr lvl="1"/>
            <a:r>
              <a:rPr lang="en-US" sz="1600" dirty="0" smtClean="0"/>
              <a:t>Subject</a:t>
            </a:r>
            <a:r>
              <a:rPr lang="en-US" sz="1600" dirty="0"/>
              <a:t>: A brief summary of the contents of the </a:t>
            </a:r>
            <a:r>
              <a:rPr lang="en-US" sz="1600" dirty="0" smtClean="0"/>
              <a:t>message</a:t>
            </a:r>
            <a:endParaRPr lang="en-US" sz="1600" dirty="0"/>
          </a:p>
          <a:p>
            <a:pPr lvl="1"/>
            <a:r>
              <a:rPr lang="en-US" sz="1600" dirty="0" smtClean="0"/>
              <a:t>Date</a:t>
            </a:r>
            <a:r>
              <a:rPr lang="en-US" sz="1600" dirty="0"/>
              <a:t>: The local time and date when the message was originally sent</a:t>
            </a:r>
          </a:p>
          <a:p>
            <a:endParaRPr lang="en-US" sz="1200" dirty="0"/>
          </a:p>
        </p:txBody>
      </p:sp>
    </p:spTree>
    <p:extLst>
      <p:ext uri="{BB962C8B-B14F-4D97-AF65-F5344CB8AC3E}">
        <p14:creationId xmlns:p14="http://schemas.microsoft.com/office/powerpoint/2010/main" val="3729449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E-mail </a:t>
            </a:r>
            <a:r>
              <a:rPr lang="en-US" dirty="0"/>
              <a:t>cont’d</a:t>
            </a:r>
          </a:p>
        </p:txBody>
      </p:sp>
      <p:sp>
        <p:nvSpPr>
          <p:cNvPr id="3" name="Content Placeholder 2"/>
          <p:cNvSpPr>
            <a:spLocks noGrp="1"/>
          </p:cNvSpPr>
          <p:nvPr>
            <p:ph idx="1"/>
          </p:nvPr>
        </p:nvSpPr>
        <p:spPr/>
        <p:txBody>
          <a:bodyPr/>
          <a:lstStyle/>
          <a:p>
            <a:r>
              <a:rPr lang="en-US" sz="2800" dirty="0"/>
              <a:t>Other common header fields </a:t>
            </a:r>
            <a:r>
              <a:rPr lang="en-US" sz="2800" dirty="0" smtClean="0"/>
              <a:t>include:</a:t>
            </a:r>
          </a:p>
          <a:p>
            <a:pPr lvl="1"/>
            <a:r>
              <a:rPr lang="en-US" sz="2400" dirty="0" smtClean="0"/>
              <a:t>Cc</a:t>
            </a:r>
            <a:r>
              <a:rPr lang="en-US" sz="2400" dirty="0"/>
              <a:t>: Carbon </a:t>
            </a:r>
            <a:r>
              <a:rPr lang="en-US" sz="2400" dirty="0" smtClean="0"/>
              <a:t>Copy</a:t>
            </a:r>
          </a:p>
          <a:p>
            <a:pPr lvl="1"/>
            <a:r>
              <a:rPr lang="en-US" sz="2400" dirty="0" smtClean="0"/>
              <a:t>Bcc</a:t>
            </a:r>
            <a:r>
              <a:rPr lang="en-US" sz="2400" dirty="0"/>
              <a:t>: Blind Carbon </a:t>
            </a:r>
            <a:r>
              <a:rPr lang="en-US" sz="2400" dirty="0" smtClean="0"/>
              <a:t>Copy</a:t>
            </a:r>
          </a:p>
          <a:p>
            <a:pPr lvl="1"/>
            <a:r>
              <a:rPr lang="en-US" sz="2400" dirty="0" smtClean="0"/>
              <a:t>Received</a:t>
            </a:r>
            <a:r>
              <a:rPr lang="en-US" sz="2400" dirty="0"/>
              <a:t>: Tracking information generated by mail servers that have previously handled a </a:t>
            </a:r>
            <a:r>
              <a:rPr lang="en-US" sz="2400" dirty="0" smtClean="0"/>
              <a:t>message</a:t>
            </a:r>
          </a:p>
          <a:p>
            <a:pPr lvl="1"/>
            <a:r>
              <a:rPr lang="en-US" sz="2400" dirty="0" smtClean="0"/>
              <a:t>Content-Type</a:t>
            </a:r>
            <a:r>
              <a:rPr lang="en-US" sz="2400" dirty="0"/>
              <a:t>: Information about how the message has to be displayed.</a:t>
            </a:r>
          </a:p>
          <a:p>
            <a:endParaRPr lang="en-US" dirty="0"/>
          </a:p>
        </p:txBody>
      </p:sp>
    </p:spTree>
    <p:extLst>
      <p:ext uri="{BB962C8B-B14F-4D97-AF65-F5344CB8AC3E}">
        <p14:creationId xmlns:p14="http://schemas.microsoft.com/office/powerpoint/2010/main" val="3839276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3600" b="1" kern="1200" cap="all" dirty="0">
                <a:solidFill>
                  <a:schemeClr val="tx1"/>
                </a:solidFill>
                <a:latin typeface="+mj-lt"/>
                <a:ea typeface="+mj-ea"/>
                <a:cs typeface="+mj-cs"/>
              </a:rPr>
              <a:t>Messages</a:t>
            </a:r>
            <a:r>
              <a:rPr lang="en-US" sz="3600" b="1" kern="1200" dirty="0">
                <a:solidFill>
                  <a:schemeClr val="accent1"/>
                </a:solidFill>
                <a:latin typeface="+mj-lt"/>
                <a:ea typeface="+mj-ea"/>
                <a:cs typeface="+mj-cs"/>
              </a:rPr>
              <a:t> </a:t>
            </a:r>
            <a:r>
              <a:rPr lang="en-US" sz="3600" b="1" kern="1200" cap="all" dirty="0">
                <a:solidFill>
                  <a:schemeClr val="tx1"/>
                </a:solidFill>
                <a:latin typeface="+mj-lt"/>
                <a:ea typeface="+mj-ea"/>
                <a:cs typeface="+mj-cs"/>
              </a:rPr>
              <a:t>and mailboxes</a:t>
            </a:r>
            <a:r>
              <a:rPr lang="en-US" b="1" dirty="0"/>
              <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Messages are exchanged between hosts using the Simple Mail Transfer Protocol </a:t>
            </a:r>
            <a:r>
              <a:rPr lang="en-US" b="1" dirty="0"/>
              <a:t>(STMP) </a:t>
            </a:r>
            <a:r>
              <a:rPr lang="en-US" dirty="0"/>
              <a:t>with software programs called mail transport agents. </a:t>
            </a:r>
            <a:endParaRPr lang="en-US" dirty="0" smtClean="0"/>
          </a:p>
          <a:p>
            <a:r>
              <a:rPr lang="en-US" dirty="0" smtClean="0"/>
              <a:t>Users </a:t>
            </a:r>
            <a:r>
              <a:rPr lang="en-US" dirty="0"/>
              <a:t>can download their messages from servers with standard protocols such as the </a:t>
            </a:r>
            <a:r>
              <a:rPr lang="en-US" b="1" dirty="0"/>
              <a:t>POP</a:t>
            </a:r>
            <a:r>
              <a:rPr lang="en-US" dirty="0"/>
              <a:t> or </a:t>
            </a:r>
            <a:r>
              <a:rPr lang="en-US" b="1" dirty="0"/>
              <a:t>IMAP</a:t>
            </a:r>
            <a:r>
              <a:rPr lang="en-US" dirty="0"/>
              <a:t> </a:t>
            </a:r>
            <a:r>
              <a:rPr lang="en-US" dirty="0" smtClean="0"/>
              <a:t>protocols.</a:t>
            </a:r>
          </a:p>
          <a:p>
            <a:r>
              <a:rPr lang="en-US" dirty="0" smtClean="0"/>
              <a:t>Mail </a:t>
            </a:r>
            <a:r>
              <a:rPr lang="en-US" dirty="0"/>
              <a:t>can be stored either on the client, on the server side, or in both places. Standard formats for mailboxes include </a:t>
            </a:r>
            <a:r>
              <a:rPr lang="en-US" b="1" dirty="0" err="1"/>
              <a:t>Maildir</a:t>
            </a:r>
            <a:r>
              <a:rPr lang="en-US" dirty="0"/>
              <a:t> and </a:t>
            </a:r>
            <a:r>
              <a:rPr lang="en-US" b="1" dirty="0" err="1"/>
              <a:t>mbox</a:t>
            </a:r>
            <a:r>
              <a:rPr lang="en-US" dirty="0"/>
              <a:t>. Several prominent e-mail clients use their own proprietary format and require conversion software to transfer e-mail between them.</a:t>
            </a:r>
          </a:p>
          <a:p>
            <a:r>
              <a:rPr lang="en-US" dirty="0"/>
              <a:t>When a message cannot be delivered, the recipient (Mail Transfer Agent) MTA must send a bounce message back to the sender, indicating the problem.</a:t>
            </a:r>
          </a:p>
          <a:p>
            <a:endParaRPr lang="en-US" dirty="0"/>
          </a:p>
        </p:txBody>
      </p:sp>
    </p:spTree>
    <p:extLst>
      <p:ext uri="{BB962C8B-B14F-4D97-AF65-F5344CB8AC3E}">
        <p14:creationId xmlns:p14="http://schemas.microsoft.com/office/powerpoint/2010/main" val="4292235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3600" kern="1200" cap="all" dirty="0">
                <a:solidFill>
                  <a:schemeClr val="tx1"/>
                </a:solidFill>
                <a:latin typeface="+mj-lt"/>
                <a:ea typeface="+mj-ea"/>
                <a:cs typeface="+mj-cs"/>
              </a:rPr>
              <a:t>Spamming </a:t>
            </a:r>
            <a:r>
              <a:rPr lang="en-US" sz="3600" kern="1200" cap="all" dirty="0">
                <a:solidFill>
                  <a:schemeClr val="tx1"/>
                </a:solidFill>
                <a:latin typeface="+mj-lt"/>
                <a:ea typeface="+mj-ea"/>
                <a:cs typeface="+mj-cs"/>
              </a:rPr>
              <a:t>and</a:t>
            </a:r>
            <a:r>
              <a:rPr lang="en-US" sz="3600" kern="1200" cap="all" dirty="0">
                <a:solidFill>
                  <a:schemeClr val="tx1"/>
                </a:solidFill>
                <a:latin typeface="+mj-lt"/>
                <a:ea typeface="+mj-ea"/>
                <a:cs typeface="+mj-cs"/>
              </a:rPr>
              <a:t> E-mail Worms</a:t>
            </a:r>
            <a:r>
              <a:rPr lang="en-US" sz="3600" b="1" dirty="0" smtClean="0"/>
              <a:t/>
            </a:r>
            <a:br>
              <a:rPr lang="en-US" sz="3600" b="1" dirty="0" smtClean="0"/>
            </a:br>
            <a:endParaRPr lang="en-US" dirty="0"/>
          </a:p>
        </p:txBody>
      </p:sp>
      <p:sp>
        <p:nvSpPr>
          <p:cNvPr id="3" name="Content Placeholder 2"/>
          <p:cNvSpPr>
            <a:spLocks noGrp="1"/>
          </p:cNvSpPr>
          <p:nvPr>
            <p:ph idx="1"/>
          </p:nvPr>
        </p:nvSpPr>
        <p:spPr>
          <a:xfrm>
            <a:off x="1141412" y="2249486"/>
            <a:ext cx="9905999" cy="3694113"/>
          </a:xfrm>
        </p:spPr>
        <p:txBody>
          <a:bodyPr>
            <a:noAutofit/>
          </a:bodyPr>
          <a:lstStyle/>
          <a:p>
            <a:pPr>
              <a:lnSpc>
                <a:spcPct val="140000"/>
              </a:lnSpc>
            </a:pPr>
            <a:r>
              <a:rPr lang="en-US" sz="1600" dirty="0" smtClean="0"/>
              <a:t>The </a:t>
            </a:r>
            <a:r>
              <a:rPr lang="en-US" sz="1600" dirty="0"/>
              <a:t>usefulness of e-mail is being threatened </a:t>
            </a:r>
            <a:r>
              <a:rPr lang="en-US" sz="1600" dirty="0" smtClean="0"/>
              <a:t>by spamming </a:t>
            </a:r>
            <a:r>
              <a:rPr lang="en-US" sz="1600" dirty="0"/>
              <a:t>and e-mail worms</a:t>
            </a:r>
            <a:r>
              <a:rPr lang="en-US" sz="1600" dirty="0" smtClean="0"/>
              <a:t>.</a:t>
            </a:r>
            <a:endParaRPr lang="en-US" sz="1600" dirty="0"/>
          </a:p>
          <a:p>
            <a:pPr>
              <a:lnSpc>
                <a:spcPct val="140000"/>
              </a:lnSpc>
            </a:pPr>
            <a:r>
              <a:rPr lang="en-US" sz="1600" b="1" dirty="0"/>
              <a:t>Spamming</a:t>
            </a:r>
            <a:r>
              <a:rPr lang="en-US" sz="1600" dirty="0"/>
              <a:t> is unsolicited commercial e-mail. Because of the very low cost of sending e-mail, spammers can send hundreds of millions of e-mail messages each day over an inexpensive Internet connection. Hundreds of active spammers sending this volume of mail results in information overload for many computer users who receive tens or even hundreds of junk messages each day</a:t>
            </a:r>
            <a:r>
              <a:rPr lang="en-US" sz="1600" dirty="0" smtClean="0"/>
              <a:t>.</a:t>
            </a:r>
            <a:endParaRPr lang="en-US" sz="1600" dirty="0"/>
          </a:p>
          <a:p>
            <a:pPr>
              <a:lnSpc>
                <a:spcPct val="140000"/>
              </a:lnSpc>
            </a:pPr>
            <a:r>
              <a:rPr lang="en-US" sz="1600" b="1" dirty="0"/>
              <a:t>E-mail Worms</a:t>
            </a:r>
            <a:r>
              <a:rPr lang="en-US" sz="1600" dirty="0"/>
              <a:t> use e-mail as a way of replicating themselves into vulnerable computers. Although the first e-mail worm affected UNIX computers, the problem is most common today on the more popular Microsoft Windows operating system</a:t>
            </a:r>
            <a:r>
              <a:rPr lang="en-US" sz="1600" dirty="0" smtClean="0"/>
              <a:t>.</a:t>
            </a:r>
            <a:endParaRPr lang="en-US" sz="1600" dirty="0"/>
          </a:p>
          <a:p>
            <a:pPr>
              <a:lnSpc>
                <a:spcPct val="140000"/>
              </a:lnSpc>
            </a:pPr>
            <a:r>
              <a:rPr lang="en-US" sz="1600" dirty="0"/>
              <a:t>The combination of spam and worm programs results in users receiving a constant drizzle of junk e-mail, which reduces the usefulness of e-mail as a practical tool.</a:t>
            </a:r>
          </a:p>
          <a:p>
            <a:endParaRPr lang="en-US" sz="1100" dirty="0"/>
          </a:p>
        </p:txBody>
      </p:sp>
    </p:spTree>
    <p:extLst>
      <p:ext uri="{BB962C8B-B14F-4D97-AF65-F5344CB8AC3E}">
        <p14:creationId xmlns:p14="http://schemas.microsoft.com/office/powerpoint/2010/main" val="3403943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3600" kern="1200" cap="all" dirty="0">
                <a:solidFill>
                  <a:schemeClr val="tx1"/>
                </a:solidFill>
                <a:latin typeface="+mj-lt"/>
                <a:ea typeface="+mj-ea"/>
                <a:cs typeface="+mj-cs"/>
              </a:rPr>
              <a:t>Privacy</a:t>
            </a:r>
            <a:r>
              <a:rPr lang="en-US" sz="3600" kern="1200" dirty="0">
                <a:solidFill>
                  <a:schemeClr val="accent1"/>
                </a:solidFill>
                <a:latin typeface="+mj-lt"/>
                <a:ea typeface="+mj-ea"/>
                <a:cs typeface="+mj-cs"/>
              </a:rPr>
              <a:t> </a:t>
            </a:r>
            <a:r>
              <a:rPr lang="en-US" sz="3600" kern="1200" cap="all" dirty="0">
                <a:solidFill>
                  <a:schemeClr val="tx1"/>
                </a:solidFill>
                <a:latin typeface="+mj-lt"/>
                <a:ea typeface="+mj-ea"/>
                <a:cs typeface="+mj-cs"/>
              </a:rPr>
              <a:t>Problems Regarding E-mail</a:t>
            </a:r>
            <a:r>
              <a:rPr lang="en-US" sz="3600" dirty="0" smtClean="0"/>
              <a:t/>
            </a:r>
            <a:br>
              <a:rPr lang="en-US" sz="3600" dirty="0" smtClean="0"/>
            </a:br>
            <a:endParaRPr lang="en-US" dirty="0"/>
          </a:p>
        </p:txBody>
      </p:sp>
      <p:sp>
        <p:nvSpPr>
          <p:cNvPr id="3" name="Content Placeholder 2"/>
          <p:cNvSpPr>
            <a:spLocks noGrp="1"/>
          </p:cNvSpPr>
          <p:nvPr>
            <p:ph idx="1"/>
          </p:nvPr>
        </p:nvSpPr>
        <p:spPr/>
        <p:txBody>
          <a:bodyPr>
            <a:noAutofit/>
          </a:bodyPr>
          <a:lstStyle/>
          <a:p>
            <a:r>
              <a:rPr lang="en-US" dirty="0" smtClean="0"/>
              <a:t>E-mail </a:t>
            </a:r>
            <a:r>
              <a:rPr lang="en-US" dirty="0"/>
              <a:t>privacy, without some security precautions, can be compromised because</a:t>
            </a:r>
          </a:p>
          <a:p>
            <a:pPr lvl="1"/>
            <a:r>
              <a:rPr lang="en-US" sz="1800" dirty="0"/>
              <a:t>e-mail messages are generally not encrypted;</a:t>
            </a:r>
          </a:p>
          <a:p>
            <a:pPr lvl="1"/>
            <a:r>
              <a:rPr lang="en-US" sz="1800" dirty="0"/>
              <a:t>e-mail messages have to go through intermediate computers before reaching their destination, meaning it is relatively easy for others to intercept and read messages;</a:t>
            </a:r>
          </a:p>
          <a:p>
            <a:pPr lvl="1"/>
            <a:r>
              <a:rPr lang="en-US" sz="1800" dirty="0"/>
              <a:t>many Internet Service Providers (ISP) store copies of your e-mail messages on their mail servers before they are delivered. The backups of these can remain up to several months on their server, even if you delete them in your mailbox;</a:t>
            </a:r>
          </a:p>
          <a:p>
            <a:pPr lvl="1"/>
            <a:r>
              <a:rPr lang="en-US" sz="1800" dirty="0"/>
              <a:t>the Received: headers and other information in the e-mail can often identify the sender, preventing anonymous communication.</a:t>
            </a:r>
          </a:p>
          <a:p>
            <a:pPr lvl="1"/>
            <a:r>
              <a:rPr lang="en-US" sz="1800" dirty="0"/>
              <a:t>Another risk is that e-mail passwords might be intercepted during sign-in.</a:t>
            </a:r>
          </a:p>
        </p:txBody>
      </p:sp>
    </p:spTree>
    <p:extLst>
      <p:ext uri="{BB962C8B-B14F-4D97-AF65-F5344CB8AC3E}">
        <p14:creationId xmlns:p14="http://schemas.microsoft.com/office/powerpoint/2010/main" val="1856184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e-mail address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smtClean="0"/>
              <a:t>Read about the email address in notes;</a:t>
            </a:r>
          </a:p>
          <a:p>
            <a:r>
              <a:rPr lang="en-US" dirty="0" smtClean="0"/>
              <a:t>Format</a:t>
            </a:r>
          </a:p>
          <a:p>
            <a:r>
              <a:rPr lang="en-US" dirty="0" smtClean="0"/>
              <a:t>Company emails</a:t>
            </a:r>
          </a:p>
          <a:p>
            <a:r>
              <a:rPr lang="en-US" dirty="0" smtClean="0"/>
              <a:t>Activate your university emails</a:t>
            </a:r>
            <a:endParaRPr lang="en-US" dirty="0"/>
          </a:p>
        </p:txBody>
      </p:sp>
    </p:spTree>
    <p:extLst>
      <p:ext uri="{BB962C8B-B14F-4D97-AF65-F5344CB8AC3E}">
        <p14:creationId xmlns:p14="http://schemas.microsoft.com/office/powerpoint/2010/main" val="3282459030"/>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rmAutofit/>
          </a:bodyPr>
          <a:lstStyle/>
          <a:p>
            <a:pPr lvl="1"/>
            <a:r>
              <a:rPr lang="en-US" sz="3600" kern="1200" cap="all" dirty="0">
                <a:solidFill>
                  <a:schemeClr val="tx1"/>
                </a:solidFill>
                <a:latin typeface="+mj-lt"/>
                <a:ea typeface="+mj-ea"/>
                <a:cs typeface="+mj-cs"/>
              </a:rPr>
              <a:t>Internet</a:t>
            </a:r>
            <a:r>
              <a:rPr lang="en-US" dirty="0" smtClean="0"/>
              <a:t> </a:t>
            </a:r>
            <a:r>
              <a:rPr lang="en-US" sz="3600" kern="1200" cap="all" dirty="0">
                <a:solidFill>
                  <a:schemeClr val="tx1"/>
                </a:solidFill>
                <a:latin typeface="+mj-lt"/>
                <a:ea typeface="+mj-ea"/>
                <a:cs typeface="+mj-cs"/>
              </a:rPr>
              <a:t>Access</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Common </a:t>
            </a:r>
            <a:r>
              <a:rPr lang="en-US" dirty="0"/>
              <a:t>methods of home access include dial-up, landline broadband (over coaxial cable, </a:t>
            </a:r>
            <a:r>
              <a:rPr lang="en-US" dirty="0" err="1"/>
              <a:t>fibre</a:t>
            </a:r>
            <a:r>
              <a:rPr lang="en-US" dirty="0"/>
              <a:t> optic or copper wires), Wi-Fi, satellite and technology 3G (EVDO) cell phones.</a:t>
            </a:r>
            <a:endParaRPr lang="en-US" sz="2400" dirty="0"/>
          </a:p>
          <a:p>
            <a:r>
              <a:rPr lang="en-US" dirty="0"/>
              <a:t>Public places to use the Internet include libraries and Internet cafes, where computers with Internet connections are available. </a:t>
            </a:r>
            <a:endParaRPr lang="en-US" dirty="0" smtClean="0"/>
          </a:p>
          <a:p>
            <a:r>
              <a:rPr lang="en-US" dirty="0" smtClean="0"/>
              <a:t>Wi-Fi </a:t>
            </a:r>
            <a:r>
              <a:rPr lang="en-US" dirty="0"/>
              <a:t>provides wireless access to computer networks, and therefore can do so to the Internet </a:t>
            </a:r>
            <a:r>
              <a:rPr lang="en-US" dirty="0" smtClean="0"/>
              <a:t>itself.</a:t>
            </a:r>
            <a:endParaRPr lang="en-US" sz="2400" dirty="0"/>
          </a:p>
          <a:p>
            <a:r>
              <a:rPr lang="en-US" dirty="0"/>
              <a:t>High-end mobile phones such as smartphones generally come with Internet access through the phone network. Web browsers such as Opera are available on these advanced handsets, which can also run a wide variety of other Internet software. More mobile phones have Internet access than PCs, though this is not as widely used. </a:t>
            </a:r>
          </a:p>
        </p:txBody>
      </p:sp>
    </p:spTree>
    <p:extLst>
      <p:ext uri="{BB962C8B-B14F-4D97-AF65-F5344CB8AC3E}">
        <p14:creationId xmlns:p14="http://schemas.microsoft.com/office/powerpoint/2010/main" val="2727847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3600" kern="1200" cap="all" dirty="0">
                <a:solidFill>
                  <a:schemeClr val="tx1"/>
                </a:solidFill>
                <a:latin typeface="+mj-lt"/>
                <a:ea typeface="+mj-ea"/>
                <a:cs typeface="+mj-cs"/>
              </a:rPr>
              <a:t>Search</a:t>
            </a:r>
            <a:r>
              <a:rPr lang="en-US" dirty="0" smtClean="0"/>
              <a:t> </a:t>
            </a:r>
            <a:r>
              <a:rPr lang="en-US" sz="3600" kern="1200" cap="all" dirty="0">
                <a:solidFill>
                  <a:schemeClr val="tx1"/>
                </a:solidFill>
                <a:latin typeface="+mj-lt"/>
                <a:ea typeface="+mj-ea"/>
                <a:cs typeface="+mj-cs"/>
              </a:rPr>
              <a:t>engine</a:t>
            </a:r>
            <a:r>
              <a:rPr lang="en-US" sz="1800" dirty="0" smtClean="0"/>
              <a:t/>
            </a:r>
            <a:br>
              <a:rPr lang="en-US" sz="1800"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sz="2600" dirty="0" smtClean="0"/>
              <a:t>A </a:t>
            </a:r>
            <a:r>
              <a:rPr lang="en-US" sz="2600" b="1" dirty="0"/>
              <a:t>search engine</a:t>
            </a:r>
            <a:r>
              <a:rPr lang="en-US" sz="2600" dirty="0"/>
              <a:t> is an information retrieval system designed to help find information stored on a computer system, such as on the World Wide Web, inside a corporate or proprietary network, or in a personal computer. </a:t>
            </a:r>
            <a:endParaRPr lang="en-US" sz="2600" dirty="0" smtClean="0"/>
          </a:p>
          <a:p>
            <a:r>
              <a:rPr lang="en-US" sz="2600" dirty="0" smtClean="0"/>
              <a:t>The </a:t>
            </a:r>
            <a:r>
              <a:rPr lang="en-US" sz="2600" dirty="0"/>
              <a:t>search engine allows one to ask for content meeting specific criteria (typically those containing a given word or phrase) and retrieves a list of items that match those criteria. This list is often sorted with respect to some measure of relevance of the results. Search engines use regularly updated indexes to operate quickly and efficiently.</a:t>
            </a:r>
          </a:p>
          <a:p>
            <a:r>
              <a:rPr lang="en-US" sz="2600" dirty="0" smtClean="0"/>
              <a:t>Some </a:t>
            </a:r>
            <a:r>
              <a:rPr lang="en-US" sz="2600" dirty="0"/>
              <a:t>search engines also mine data available in newsgroups, databases, or open directories. Unlike Web </a:t>
            </a:r>
            <a:r>
              <a:rPr lang="en-US" sz="2600" dirty="0" smtClean="0"/>
              <a:t>directories (maintained </a:t>
            </a:r>
            <a:r>
              <a:rPr lang="en-US" sz="2600" dirty="0"/>
              <a:t>by human </a:t>
            </a:r>
            <a:r>
              <a:rPr lang="en-US" sz="2600" dirty="0" smtClean="0"/>
              <a:t>editors), </a:t>
            </a:r>
            <a:r>
              <a:rPr lang="en-US" sz="2600" dirty="0"/>
              <a:t>search engines operate algorithmically or are a mixture of </a:t>
            </a:r>
            <a:r>
              <a:rPr lang="en-US" sz="2600" dirty="0" smtClean="0"/>
              <a:t>algorithmic </a:t>
            </a:r>
            <a:r>
              <a:rPr lang="en-US" sz="2600" dirty="0"/>
              <a:t>and human input</a:t>
            </a:r>
            <a:r>
              <a:rPr lang="en-US" sz="2600" dirty="0" smtClean="0"/>
              <a:t>.</a:t>
            </a:r>
          </a:p>
          <a:p>
            <a:r>
              <a:rPr lang="en-US" sz="2600" dirty="0" smtClean="0"/>
              <a:t>Some of the search engines are; </a:t>
            </a:r>
            <a:r>
              <a:rPr lang="en-US" sz="2600" dirty="0"/>
              <a:t>Google, Yahoo</a:t>
            </a:r>
            <a:r>
              <a:rPr lang="en-US" sz="2600" dirty="0" smtClean="0"/>
              <a:t>! Search</a:t>
            </a:r>
            <a:r>
              <a:rPr lang="en-US" sz="2600" dirty="0"/>
              <a:t>, Bing, Ask, e.tc.</a:t>
            </a:r>
          </a:p>
          <a:p>
            <a:endParaRPr lang="en-US" dirty="0"/>
          </a:p>
        </p:txBody>
      </p:sp>
    </p:spTree>
    <p:extLst>
      <p:ext uri="{BB962C8B-B14F-4D97-AF65-F5344CB8AC3E}">
        <p14:creationId xmlns:p14="http://schemas.microsoft.com/office/powerpoint/2010/main" val="333723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r>
              <a:rPr lang="en-US" dirty="0" smtClean="0"/>
              <a:t> </a:t>
            </a:r>
            <a:r>
              <a:rPr lang="en-US" dirty="0"/>
              <a:t>assignment</a:t>
            </a:r>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Read about;</a:t>
            </a:r>
          </a:p>
          <a:p>
            <a:r>
              <a:rPr lang="en-US" dirty="0"/>
              <a:t>Challenges Faced by Search </a:t>
            </a:r>
            <a:r>
              <a:rPr lang="en-US" dirty="0" smtClean="0"/>
              <a:t>Engines</a:t>
            </a:r>
            <a:endParaRPr lang="en-US" dirty="0"/>
          </a:p>
          <a:p>
            <a:r>
              <a:rPr lang="en-US" dirty="0" smtClean="0"/>
              <a:t>Netiquette</a:t>
            </a:r>
          </a:p>
          <a:p>
            <a:r>
              <a:rPr lang="en-US" dirty="0"/>
              <a:t>Information Literacy</a:t>
            </a:r>
            <a:endParaRPr lang="en-US" sz="3600" dirty="0"/>
          </a:p>
          <a:p>
            <a:pPr marL="0" indent="0">
              <a:buNone/>
            </a:pPr>
            <a:endParaRPr lang="en-US" dirty="0"/>
          </a:p>
        </p:txBody>
      </p:sp>
    </p:spTree>
    <p:extLst>
      <p:ext uri="{BB962C8B-B14F-4D97-AF65-F5344CB8AC3E}">
        <p14:creationId xmlns:p14="http://schemas.microsoft.com/office/powerpoint/2010/main" val="257312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Definition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a:t>
            </a:r>
            <a:r>
              <a:rPr lang="en-US" b="1" dirty="0"/>
              <a:t>Internet</a:t>
            </a:r>
            <a:r>
              <a:rPr lang="en-US" dirty="0"/>
              <a:t> is a worldwide, publicly accessible network of interconnected computer networks that transmit data by packet switching using the standard Internet Protocol (IP). </a:t>
            </a:r>
            <a:endParaRPr lang="en-US" dirty="0" smtClean="0"/>
          </a:p>
          <a:p>
            <a:r>
              <a:rPr lang="en-US" dirty="0" smtClean="0"/>
              <a:t>It </a:t>
            </a:r>
            <a:r>
              <a:rPr lang="en-US" dirty="0"/>
              <a:t>is a "network of networks" that consists of millions of smaller domestic, academic, business, and government networks, which together carry various information and services, such as electronic mail, online chat, file transfer, and the interlinked web pages and other documents of the world wide web. </a:t>
            </a:r>
            <a:endParaRPr lang="en-US" dirty="0" smtClean="0"/>
          </a:p>
          <a:p>
            <a:r>
              <a:rPr lang="en-US" dirty="0" smtClean="0"/>
              <a:t>The </a:t>
            </a:r>
            <a:r>
              <a:rPr lang="en-US" dirty="0"/>
              <a:t>Internet is fast becoming a basic feature of global civilization, so that what has traditionally been called "civil society" is now becoming identical with information technology society as defined by Internet use.</a:t>
            </a:r>
          </a:p>
        </p:txBody>
      </p:sp>
    </p:spTree>
    <p:extLst>
      <p:ext uri="{BB962C8B-B14F-4D97-AF65-F5344CB8AC3E}">
        <p14:creationId xmlns:p14="http://schemas.microsoft.com/office/powerpoint/2010/main" val="1188585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Protocols</a:t>
            </a:r>
            <a:br>
              <a:rPr lang="en-US" dirty="0" smtClean="0"/>
            </a:br>
            <a:endParaRPr lang="en-US" dirty="0"/>
          </a:p>
        </p:txBody>
      </p:sp>
      <p:sp>
        <p:nvSpPr>
          <p:cNvPr id="3" name="Content Placeholder 2"/>
          <p:cNvSpPr>
            <a:spLocks noGrp="1"/>
          </p:cNvSpPr>
          <p:nvPr>
            <p:ph idx="1"/>
          </p:nvPr>
        </p:nvSpPr>
        <p:spPr>
          <a:xfrm>
            <a:off x="1141412" y="1787236"/>
            <a:ext cx="10025352" cy="4336473"/>
          </a:xfrm>
        </p:spPr>
        <p:txBody>
          <a:bodyPr>
            <a:noAutofit/>
          </a:bodyPr>
          <a:lstStyle/>
          <a:p>
            <a:r>
              <a:rPr lang="en-US" sz="1850" dirty="0"/>
              <a:t>Different computers </a:t>
            </a:r>
            <a:r>
              <a:rPr lang="en-US" sz="1850" dirty="0" smtClean="0"/>
              <a:t>&amp; networks </a:t>
            </a:r>
            <a:r>
              <a:rPr lang="en-US" sz="1850" dirty="0"/>
              <a:t>can communicate </a:t>
            </a:r>
            <a:r>
              <a:rPr lang="en-US" sz="1850" dirty="0" smtClean="0"/>
              <a:t>basic </a:t>
            </a:r>
            <a:r>
              <a:rPr lang="en-US" sz="1850" dirty="0"/>
              <a:t>Internet communication standards have been defined. Any network connected to the Internet </a:t>
            </a:r>
            <a:r>
              <a:rPr lang="en-US" sz="1850" dirty="0" smtClean="0"/>
              <a:t>translate </a:t>
            </a:r>
            <a:r>
              <a:rPr lang="en-US" sz="1850" dirty="0"/>
              <a:t>its own </a:t>
            </a:r>
            <a:r>
              <a:rPr lang="en-US" sz="1850" dirty="0" smtClean="0"/>
              <a:t>standards &amp; protocols by a </a:t>
            </a:r>
            <a:r>
              <a:rPr lang="en-US" sz="1850" dirty="0"/>
              <a:t>bridge. </a:t>
            </a:r>
            <a:endParaRPr lang="en-US" sz="1850" dirty="0" smtClean="0"/>
          </a:p>
          <a:p>
            <a:r>
              <a:rPr lang="en-US" sz="1850" dirty="0" smtClean="0"/>
              <a:t>The </a:t>
            </a:r>
            <a:r>
              <a:rPr lang="en-US" sz="1850" dirty="0"/>
              <a:t>most fundamental and “lowest level” protocol is the </a:t>
            </a:r>
            <a:r>
              <a:rPr lang="en-US" sz="1850" b="1" i="1" dirty="0"/>
              <a:t>TCP/IP</a:t>
            </a:r>
            <a:r>
              <a:rPr lang="en-US" sz="1850" i="1" dirty="0"/>
              <a:t> (Transmission Control</a:t>
            </a:r>
            <a:r>
              <a:rPr lang="en-US" sz="1850" dirty="0"/>
              <a:t> </a:t>
            </a:r>
            <a:r>
              <a:rPr lang="en-US" sz="1850" i="1" dirty="0"/>
              <a:t>Protocol/Internet Protocol)</a:t>
            </a:r>
            <a:r>
              <a:rPr lang="en-US" sz="1850" dirty="0"/>
              <a:t>. </a:t>
            </a:r>
            <a:r>
              <a:rPr lang="en-US" sz="1850" i="1" dirty="0" smtClean="0"/>
              <a:t>native </a:t>
            </a:r>
            <a:r>
              <a:rPr lang="en-US" sz="1850" dirty="0"/>
              <a:t>protocol of </a:t>
            </a:r>
            <a:r>
              <a:rPr lang="en-US" sz="1850" dirty="0" smtClean="0"/>
              <a:t>Unix OS, </a:t>
            </a:r>
            <a:r>
              <a:rPr lang="en-US" sz="1850" dirty="0"/>
              <a:t>which </a:t>
            </a:r>
            <a:r>
              <a:rPr lang="en-US" sz="1850" dirty="0" smtClean="0"/>
              <a:t>is why Unix </a:t>
            </a:r>
            <a:r>
              <a:rPr lang="en-US" sz="1850" dirty="0"/>
              <a:t>computers are so popular as Internet servers.</a:t>
            </a:r>
          </a:p>
          <a:p>
            <a:r>
              <a:rPr lang="en-US" sz="1850" dirty="0"/>
              <a:t>On top of TCP/IP are the “mid-level” protocols defined for the various Internet </a:t>
            </a:r>
            <a:r>
              <a:rPr lang="en-US" sz="1850" dirty="0" smtClean="0"/>
              <a:t>services is </a:t>
            </a:r>
            <a:r>
              <a:rPr lang="en-US" sz="1850" b="1" i="1" dirty="0"/>
              <a:t>http</a:t>
            </a:r>
            <a:r>
              <a:rPr lang="en-US" sz="1850" i="1" dirty="0"/>
              <a:t> (Hypertext Transmission Protocol)</a:t>
            </a:r>
            <a:r>
              <a:rPr lang="en-US" sz="1850" dirty="0"/>
              <a:t>, which specifies how the Web information is made available and transmitted across the Internet. </a:t>
            </a:r>
            <a:endParaRPr lang="en-US" sz="1850" dirty="0" smtClean="0"/>
          </a:p>
          <a:p>
            <a:r>
              <a:rPr lang="en-US" sz="1850" b="1" i="1" dirty="0" smtClean="0"/>
              <a:t>STMP</a:t>
            </a:r>
            <a:r>
              <a:rPr lang="en-US" sz="1850" i="1" dirty="0" smtClean="0"/>
              <a:t> </a:t>
            </a:r>
            <a:r>
              <a:rPr lang="en-US" sz="1850" dirty="0"/>
              <a:t>and </a:t>
            </a:r>
            <a:r>
              <a:rPr lang="en-US" sz="1850" b="1" i="1" dirty="0" smtClean="0"/>
              <a:t>MIME</a:t>
            </a:r>
            <a:r>
              <a:rPr lang="en-US" sz="1850" dirty="0"/>
              <a:t> </a:t>
            </a:r>
            <a:r>
              <a:rPr lang="en-US" sz="1850" dirty="0" smtClean="0"/>
              <a:t>or </a:t>
            </a:r>
            <a:r>
              <a:rPr lang="en-US" sz="1850" b="1" i="1" dirty="0" smtClean="0"/>
              <a:t>ftp</a:t>
            </a:r>
            <a:r>
              <a:rPr lang="en-US" sz="1850" dirty="0" smtClean="0"/>
              <a:t> for e-mail </a:t>
            </a:r>
          </a:p>
          <a:p>
            <a:r>
              <a:rPr lang="en-US" sz="1850" dirty="0" smtClean="0"/>
              <a:t>Web Information </a:t>
            </a:r>
            <a:r>
              <a:rPr lang="en-US" sz="1850" dirty="0"/>
              <a:t>is usually formatted using </a:t>
            </a:r>
            <a:r>
              <a:rPr lang="en-US" sz="1850" dirty="0" smtClean="0"/>
              <a:t>the </a:t>
            </a:r>
            <a:r>
              <a:rPr lang="en-US" sz="1850" dirty="0"/>
              <a:t>Hypertext Markup Language </a:t>
            </a:r>
            <a:r>
              <a:rPr lang="en-US" sz="1850" b="1" dirty="0"/>
              <a:t>(HTML)</a:t>
            </a:r>
            <a:r>
              <a:rPr lang="en-US" sz="1850" dirty="0"/>
              <a:t>, which </a:t>
            </a:r>
            <a:r>
              <a:rPr lang="en-US" sz="1850" dirty="0" smtClean="0"/>
              <a:t>consists </a:t>
            </a:r>
            <a:r>
              <a:rPr lang="en-US" sz="1850" dirty="0"/>
              <a:t>of plain text files with visual formatting </a:t>
            </a:r>
            <a:r>
              <a:rPr lang="en-US" sz="1850" dirty="0" smtClean="0"/>
              <a:t>commands/tags. HTML editors may layout the Web </a:t>
            </a:r>
            <a:r>
              <a:rPr lang="en-US" sz="1850" dirty="0"/>
              <a:t>document. </a:t>
            </a:r>
            <a:endParaRPr lang="en-US" sz="1850" dirty="0" smtClean="0"/>
          </a:p>
          <a:p>
            <a:r>
              <a:rPr lang="en-US" sz="1850" dirty="0" smtClean="0"/>
              <a:t>Extensible </a:t>
            </a:r>
            <a:r>
              <a:rPr lang="en-US" sz="1850" dirty="0"/>
              <a:t>Markup Language </a:t>
            </a:r>
            <a:r>
              <a:rPr lang="en-US" sz="1850" b="1" dirty="0"/>
              <a:t>(XML), </a:t>
            </a:r>
            <a:r>
              <a:rPr lang="en-US" sz="1850" dirty="0" smtClean="0"/>
              <a:t>increases flexibility </a:t>
            </a:r>
            <a:r>
              <a:rPr lang="en-US" sz="1850" dirty="0"/>
              <a:t>of web documents by allowing them to be viewed </a:t>
            </a:r>
            <a:r>
              <a:rPr lang="en-US" sz="1850" dirty="0" smtClean="0"/>
              <a:t>beyond a </a:t>
            </a:r>
            <a:r>
              <a:rPr lang="en-US" sz="1850" dirty="0"/>
              <a:t>web browser, </a:t>
            </a:r>
            <a:r>
              <a:rPr lang="en-US" sz="1850" dirty="0" smtClean="0"/>
              <a:t>to different </a:t>
            </a:r>
            <a:r>
              <a:rPr lang="en-US" sz="1850" dirty="0"/>
              <a:t>platforms such as a PDA or </a:t>
            </a:r>
            <a:r>
              <a:rPr lang="en-US" sz="1850" dirty="0" smtClean="0"/>
              <a:t>mobile phone.</a:t>
            </a:r>
            <a:r>
              <a:rPr lang="en-US" sz="1850" dirty="0"/>
              <a:t> </a:t>
            </a:r>
            <a:r>
              <a:rPr lang="en-US" sz="1850" dirty="0" smtClean="0"/>
              <a:t>Cc WAP</a:t>
            </a:r>
            <a:endParaRPr lang="en-US" sz="1850" dirty="0"/>
          </a:p>
        </p:txBody>
      </p:sp>
    </p:spTree>
    <p:extLst>
      <p:ext uri="{BB962C8B-B14F-4D97-AF65-F5344CB8AC3E}">
        <p14:creationId xmlns:p14="http://schemas.microsoft.com/office/powerpoint/2010/main" val="190364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normAutofit fontScale="70000" lnSpcReduction="20000"/>
          </a:bodyPr>
          <a:lstStyle/>
          <a:p>
            <a:r>
              <a:rPr lang="en-US" sz="2800" dirty="0"/>
              <a:t>The prevalent language for communication on the Internet is </a:t>
            </a:r>
            <a:r>
              <a:rPr lang="en-US" sz="2800" dirty="0" smtClean="0"/>
              <a:t>English. This </a:t>
            </a:r>
            <a:r>
              <a:rPr lang="en-US" sz="2800" dirty="0"/>
              <a:t>may be a result of the Internet's </a:t>
            </a:r>
            <a:r>
              <a:rPr lang="en-US" sz="2800" dirty="0" smtClean="0"/>
              <a:t>origins.</a:t>
            </a:r>
          </a:p>
          <a:p>
            <a:r>
              <a:rPr lang="en-US" sz="2800" dirty="0" smtClean="0"/>
              <a:t>It </a:t>
            </a:r>
            <a:r>
              <a:rPr lang="en-US" sz="2800" dirty="0"/>
              <a:t>may also be related to the poor capability of early computers to handle characters other than those in the basic Latin alphabet. </a:t>
            </a:r>
            <a:endParaRPr lang="en-US" sz="2800" dirty="0" smtClean="0"/>
          </a:p>
          <a:p>
            <a:r>
              <a:rPr lang="en-US" sz="2800" dirty="0" smtClean="0"/>
              <a:t>After </a:t>
            </a:r>
            <a:r>
              <a:rPr lang="en-US" sz="2800" dirty="0"/>
              <a:t>English (30% of Web visitors) the most-requested languages on the World Wide Web are Chinese 14%, Japanese 8%, Spanish 8%, German 5%, French 5%, Portuguese 3.5%, Korean 3%, Italian 3% and Arabic 2.5% (from Internet World Stats, updated January 11, 2007). </a:t>
            </a:r>
            <a:endParaRPr lang="en-US" sz="2800" dirty="0" smtClean="0"/>
          </a:p>
          <a:p>
            <a:r>
              <a:rPr lang="en-US" sz="2800" dirty="0" smtClean="0"/>
              <a:t>By </a:t>
            </a:r>
            <a:r>
              <a:rPr lang="en-US" sz="2800" dirty="0"/>
              <a:t>continent, 36% of the world's Internet users are based in Asia, 29% in Europe, and 21% in North America (as of January 11, 2007).</a:t>
            </a:r>
          </a:p>
          <a:p>
            <a:endParaRPr lang="en-US" dirty="0"/>
          </a:p>
        </p:txBody>
      </p:sp>
    </p:spTree>
    <p:extLst>
      <p:ext uri="{BB962C8B-B14F-4D97-AF65-F5344CB8AC3E}">
        <p14:creationId xmlns:p14="http://schemas.microsoft.com/office/powerpoint/2010/main" val="214521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and the work place</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r>
              <a:rPr lang="en-US" dirty="0" smtClean="0"/>
              <a:t>The </a:t>
            </a:r>
            <a:r>
              <a:rPr lang="en-US" dirty="0"/>
              <a:t>Internet is allowing greater flexibility in working hours and location, especially with the spread of unmetered high-speed connections and Web applications.</a:t>
            </a:r>
          </a:p>
          <a:p>
            <a:endParaRPr lang="en-US" dirty="0"/>
          </a:p>
        </p:txBody>
      </p:sp>
    </p:spTree>
    <p:extLst>
      <p:ext uri="{BB962C8B-B14F-4D97-AF65-F5344CB8AC3E}">
        <p14:creationId xmlns:p14="http://schemas.microsoft.com/office/powerpoint/2010/main" val="408455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mobile internet</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Internet can now be accessed virtually anywhere by numerous means. </a:t>
            </a:r>
            <a:endParaRPr lang="en-US" dirty="0" smtClean="0"/>
          </a:p>
          <a:p>
            <a:pPr marL="0" indent="0">
              <a:buNone/>
            </a:pPr>
            <a:endParaRPr lang="en-US" dirty="0" smtClean="0"/>
          </a:p>
          <a:p>
            <a:r>
              <a:rPr lang="en-US" dirty="0" smtClean="0"/>
              <a:t>Mobile </a:t>
            </a:r>
            <a:r>
              <a:rPr lang="en-US" dirty="0"/>
              <a:t>phones, </a:t>
            </a:r>
            <a:r>
              <a:rPr lang="en-US" dirty="0" err="1"/>
              <a:t>datacards</a:t>
            </a:r>
            <a:r>
              <a:rPr lang="en-US" dirty="0"/>
              <a:t>, handheld game consoles and cellular routers allow users to connect to the Internet from anywhere there is a cellular network supporting that device's technology.</a:t>
            </a:r>
          </a:p>
          <a:p>
            <a:endParaRPr lang="en-US" dirty="0"/>
          </a:p>
        </p:txBody>
      </p:sp>
    </p:spTree>
    <p:extLst>
      <p:ext uri="{BB962C8B-B14F-4D97-AF65-F5344CB8AC3E}">
        <p14:creationId xmlns:p14="http://schemas.microsoft.com/office/powerpoint/2010/main" val="2172771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a:t>
            </a:r>
            <a:endParaRPr lang="en-US" dirty="0"/>
          </a:p>
        </p:txBody>
      </p:sp>
      <p:sp>
        <p:nvSpPr>
          <p:cNvPr id="3" name="Content Placeholder 2"/>
          <p:cNvSpPr>
            <a:spLocks noGrp="1"/>
          </p:cNvSpPr>
          <p:nvPr>
            <p:ph idx="1"/>
          </p:nvPr>
        </p:nvSpPr>
        <p:spPr/>
        <p:txBody>
          <a:bodyPr>
            <a:noAutofit/>
          </a:bodyPr>
          <a:lstStyle/>
          <a:p>
            <a:r>
              <a:rPr lang="en-US" sz="1800" dirty="0"/>
              <a:t>A </a:t>
            </a:r>
            <a:r>
              <a:rPr lang="en-US" sz="1800" b="1" dirty="0"/>
              <a:t>web browser</a:t>
            </a:r>
            <a:r>
              <a:rPr lang="en-US" sz="1800" dirty="0"/>
              <a:t> is a software application that enables a user to display and interact with text, images, and other information typically located on a web page at a website on the World Wide Web or a local area network. </a:t>
            </a:r>
          </a:p>
          <a:p>
            <a:r>
              <a:rPr lang="en-US" sz="1800" dirty="0" smtClean="0"/>
              <a:t>Text </a:t>
            </a:r>
            <a:r>
              <a:rPr lang="en-US" sz="1800" dirty="0"/>
              <a:t>and images on a web page can contain hyperlinks to other web pages at the same or different website. </a:t>
            </a:r>
          </a:p>
          <a:p>
            <a:r>
              <a:rPr lang="en-US" sz="1800" dirty="0" smtClean="0"/>
              <a:t>Web </a:t>
            </a:r>
            <a:r>
              <a:rPr lang="en-US" sz="1800" dirty="0"/>
              <a:t>browsers allow a user to quickly and easily access information provided on many web pages at many websites by traversing these links. </a:t>
            </a:r>
          </a:p>
          <a:p>
            <a:r>
              <a:rPr lang="en-US" sz="1800" dirty="0" smtClean="0"/>
              <a:t>Web </a:t>
            </a:r>
            <a:r>
              <a:rPr lang="en-US" sz="1800" dirty="0"/>
              <a:t>browsers format HTML information for display, so the appearance of a web page may differ between browsers. </a:t>
            </a:r>
            <a:endParaRPr lang="en-US" sz="1800" dirty="0" smtClean="0"/>
          </a:p>
        </p:txBody>
      </p:sp>
    </p:spTree>
    <p:extLst>
      <p:ext uri="{BB962C8B-B14F-4D97-AF65-F5344CB8AC3E}">
        <p14:creationId xmlns:p14="http://schemas.microsoft.com/office/powerpoint/2010/main" val="3277394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 cont’d</a:t>
            </a:r>
            <a:endParaRPr lang="en-US" dirty="0"/>
          </a:p>
        </p:txBody>
      </p:sp>
      <p:sp>
        <p:nvSpPr>
          <p:cNvPr id="3" name="Content Placeholder 2"/>
          <p:cNvSpPr>
            <a:spLocks noGrp="1"/>
          </p:cNvSpPr>
          <p:nvPr>
            <p:ph idx="1"/>
          </p:nvPr>
        </p:nvSpPr>
        <p:spPr/>
        <p:txBody>
          <a:bodyPr>
            <a:noAutofit/>
          </a:bodyPr>
          <a:lstStyle/>
          <a:p>
            <a:r>
              <a:rPr lang="en-US" dirty="0" smtClean="0"/>
              <a:t>Some of the web browsers available for personal computers </a:t>
            </a:r>
            <a:r>
              <a:rPr lang="en-US" dirty="0" smtClean="0"/>
              <a:t>include;</a:t>
            </a:r>
          </a:p>
          <a:p>
            <a:pPr lvl="1"/>
            <a:r>
              <a:rPr lang="en-US" dirty="0"/>
              <a:t>Internet Explorer, </a:t>
            </a:r>
          </a:p>
          <a:p>
            <a:pPr lvl="1"/>
            <a:r>
              <a:rPr lang="en-US" dirty="0" smtClean="0"/>
              <a:t>Mozilla </a:t>
            </a:r>
            <a:r>
              <a:rPr lang="en-US" dirty="0" smtClean="0"/>
              <a:t>Firefox, </a:t>
            </a:r>
            <a:endParaRPr lang="en-US" dirty="0" smtClean="0"/>
          </a:p>
          <a:p>
            <a:pPr lvl="1"/>
            <a:r>
              <a:rPr lang="en-US" dirty="0" smtClean="0"/>
              <a:t>Safari</a:t>
            </a:r>
            <a:r>
              <a:rPr lang="en-US" dirty="0" smtClean="0"/>
              <a:t>, </a:t>
            </a:r>
          </a:p>
          <a:p>
            <a:pPr lvl="1"/>
            <a:r>
              <a:rPr lang="en-US" dirty="0" smtClean="0"/>
              <a:t>   </a:t>
            </a:r>
            <a:r>
              <a:rPr lang="en-US" dirty="0"/>
              <a:t>Opera, and </a:t>
            </a:r>
          </a:p>
          <a:p>
            <a:pPr lvl="1"/>
            <a:r>
              <a:rPr lang="en-US" dirty="0" smtClean="0"/>
              <a:t>   </a:t>
            </a:r>
            <a:r>
              <a:rPr lang="en-US" dirty="0"/>
              <a:t>Netscape among others</a:t>
            </a:r>
            <a:r>
              <a:rPr lang="en-US" dirty="0" smtClean="0"/>
              <a:t>.</a:t>
            </a:r>
            <a:endParaRPr lang="en-US" sz="2000" dirty="0" smtClean="0"/>
          </a:p>
          <a:p>
            <a:r>
              <a:rPr lang="en-US" dirty="0" smtClean="0"/>
              <a:t>Web browsers are the most commonly used type of HTTP user agent</a:t>
            </a:r>
            <a:r>
              <a:rPr lang="en-US" dirty="0" smtClean="0"/>
              <a:t>.</a:t>
            </a:r>
            <a:endParaRPr lang="en-US" dirty="0" smtClean="0"/>
          </a:p>
        </p:txBody>
      </p:sp>
    </p:spTree>
    <p:extLst>
      <p:ext uri="{BB962C8B-B14F-4D97-AF65-F5344CB8AC3E}">
        <p14:creationId xmlns:p14="http://schemas.microsoft.com/office/powerpoint/2010/main" val="2193265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306</TotalTime>
  <Words>3383</Words>
  <Application>Microsoft Office PowerPoint</Application>
  <PresentationFormat>Widescreen</PresentationFormat>
  <Paragraphs>160</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Trebuchet MS</vt:lpstr>
      <vt:lpstr>Tw Cen MT</vt:lpstr>
      <vt:lpstr>Circuit</vt:lpstr>
      <vt:lpstr>Internet, E-mail and Web services  </vt:lpstr>
      <vt:lpstr>  Internet: History  </vt:lpstr>
      <vt:lpstr>Internet: Definition</vt:lpstr>
      <vt:lpstr>Internet Protocols </vt:lpstr>
      <vt:lpstr>Context</vt:lpstr>
      <vt:lpstr>Internet and the work place</vt:lpstr>
      <vt:lpstr>The mobile internet</vt:lpstr>
      <vt:lpstr>Web browser</vt:lpstr>
      <vt:lpstr>Web browser cont’d</vt:lpstr>
      <vt:lpstr>Web Servers </vt:lpstr>
      <vt:lpstr>Common uses of the internet</vt:lpstr>
      <vt:lpstr>Why WWW is popular</vt:lpstr>
      <vt:lpstr>Surfing.</vt:lpstr>
      <vt:lpstr>URL.</vt:lpstr>
      <vt:lpstr>Remote Access </vt:lpstr>
      <vt:lpstr>Collaboration </vt:lpstr>
      <vt:lpstr>File sharing </vt:lpstr>
      <vt:lpstr>Streaming Media </vt:lpstr>
      <vt:lpstr>IP Telephony (VoIP)</vt:lpstr>
      <vt:lpstr>E-mail</vt:lpstr>
      <vt:lpstr>E-mail cont’d</vt:lpstr>
      <vt:lpstr>Messages and mailboxes </vt:lpstr>
      <vt:lpstr>Spamming and E-mail Worms </vt:lpstr>
      <vt:lpstr>Privacy Problems Regarding E-mail </vt:lpstr>
      <vt:lpstr>The e-mail address </vt:lpstr>
      <vt:lpstr>Internet Access </vt:lpstr>
      <vt:lpstr>Search engine </vt:lpstr>
      <vt:lpstr>Reading 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E-mail and other Web services</dc:title>
  <dc:creator>Edward.S.N</dc:creator>
  <cp:lastModifiedBy>KG</cp:lastModifiedBy>
  <cp:revision>34</cp:revision>
  <dcterms:created xsi:type="dcterms:W3CDTF">2016-09-19T16:05:53Z</dcterms:created>
  <dcterms:modified xsi:type="dcterms:W3CDTF">2016-09-20T07:27:25Z</dcterms:modified>
</cp:coreProperties>
</file>