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9B5C66-CC88-4689-94DA-8FA829E7B9F9}" type="datetimeFigureOut">
              <a:rPr lang="en-US" smtClean="0"/>
              <a:t>8/20/2018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245373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210930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397309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034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11440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9B5C66-CC88-4689-94DA-8FA829E7B9F9}"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1480333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9B5C66-CC88-4689-94DA-8FA829E7B9F9}"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401297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B5C66-CC88-4689-94DA-8FA829E7B9F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3863510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B5C66-CC88-4689-94DA-8FA829E7B9F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326782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B5C66-CC88-4689-94DA-8FA829E7B9F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43625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9B5C66-CC88-4689-94DA-8FA829E7B9F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22208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320693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9B5C66-CC88-4689-94DA-8FA829E7B9F9}"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28975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9B5C66-CC88-4689-94DA-8FA829E7B9F9}"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44070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B5C66-CC88-4689-94DA-8FA829E7B9F9}" type="datetimeFigureOut">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422075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155586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5C66-CC88-4689-94DA-8FA829E7B9F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3FB9E-3FF3-4C78-B434-AEACDBCA3F15}" type="slidenum">
              <a:rPr lang="en-US" smtClean="0"/>
              <a:t>‹#›</a:t>
            </a:fld>
            <a:endParaRPr lang="en-US"/>
          </a:p>
        </p:txBody>
      </p:sp>
    </p:spTree>
    <p:extLst>
      <p:ext uri="{BB962C8B-B14F-4D97-AF65-F5344CB8AC3E}">
        <p14:creationId xmlns:p14="http://schemas.microsoft.com/office/powerpoint/2010/main" val="7575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9B5C66-CC88-4689-94DA-8FA829E7B9F9}" type="datetimeFigureOut">
              <a:rPr lang="en-US" smtClean="0"/>
              <a:t>8/20/2018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93FB9E-3FF3-4C78-B434-AEACDBCA3F15}" type="slidenum">
              <a:rPr lang="en-US" smtClean="0"/>
              <a:t>‹#›</a:t>
            </a:fld>
            <a:endParaRPr lang="en-US"/>
          </a:p>
        </p:txBody>
      </p:sp>
    </p:spTree>
    <p:extLst>
      <p:ext uri="{BB962C8B-B14F-4D97-AF65-F5344CB8AC3E}">
        <p14:creationId xmlns:p14="http://schemas.microsoft.com/office/powerpoint/2010/main" val="39363037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OF USING ICT</a:t>
            </a:r>
          </a:p>
        </p:txBody>
      </p:sp>
      <p:sp>
        <p:nvSpPr>
          <p:cNvPr id="5" name="Content Placeholder 4"/>
          <p:cNvSpPr>
            <a:spLocks noGrp="1"/>
          </p:cNvSpPr>
          <p:nvPr>
            <p:ph idx="1"/>
          </p:nvPr>
        </p:nvSpPr>
        <p:spPr>
          <a:xfrm>
            <a:off x="1141412" y="1674254"/>
            <a:ext cx="9905999" cy="4584878"/>
          </a:xfrm>
        </p:spPr>
        <p:txBody>
          <a:bodyPr>
            <a:normAutofit/>
          </a:bodyPr>
          <a:lstStyle/>
          <a:p>
            <a:r>
              <a:rPr lang="en-US" sz="2800" dirty="0"/>
              <a:t>Very fast computational speed</a:t>
            </a:r>
          </a:p>
          <a:p>
            <a:r>
              <a:rPr lang="en-US" sz="2800" dirty="0"/>
              <a:t>Increased productivity</a:t>
            </a:r>
          </a:p>
          <a:p>
            <a:r>
              <a:rPr lang="en-US" sz="2800" dirty="0"/>
              <a:t>Technical Support</a:t>
            </a:r>
          </a:p>
          <a:p>
            <a:r>
              <a:rPr lang="en-US" sz="2800" dirty="0"/>
              <a:t>Quality support</a:t>
            </a:r>
          </a:p>
          <a:p>
            <a:r>
              <a:rPr lang="en-US" sz="2800" dirty="0"/>
              <a:t>Less Errors</a:t>
            </a:r>
          </a:p>
          <a:p>
            <a:r>
              <a:rPr lang="en-US" sz="2800" dirty="0"/>
              <a:t>Diligence</a:t>
            </a:r>
          </a:p>
          <a:p>
            <a:r>
              <a:rPr lang="en-US" sz="2800" dirty="0"/>
              <a:t>ETC..</a:t>
            </a:r>
          </a:p>
        </p:txBody>
      </p:sp>
    </p:spTree>
    <p:extLst>
      <p:ext uri="{BB962C8B-B14F-4D97-AF65-F5344CB8AC3E}">
        <p14:creationId xmlns:p14="http://schemas.microsoft.com/office/powerpoint/2010/main" val="195680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Supercomputers Vs. Mainframes</a:t>
            </a:r>
          </a:p>
        </p:txBody>
      </p:sp>
      <p:sp>
        <p:nvSpPr>
          <p:cNvPr id="3" name="Content Placeholder 2"/>
          <p:cNvSpPr>
            <a:spLocks noGrp="1"/>
          </p:cNvSpPr>
          <p:nvPr>
            <p:ph idx="1"/>
          </p:nvPr>
        </p:nvSpPr>
        <p:spPr>
          <a:xfrm>
            <a:off x="1141412" y="1841678"/>
            <a:ext cx="9905999" cy="4353059"/>
          </a:xfrm>
        </p:spPr>
        <p:txBody>
          <a:bodyPr>
            <a:noAutofit/>
          </a:bodyPr>
          <a:lstStyle/>
          <a:p>
            <a:r>
              <a:rPr lang="en-US" sz="2650" dirty="0"/>
              <a:t>Supercomputers focus on problems which are  limited by calculation speed while mainframes focus on problems which are limited by Input/output and reliability</a:t>
            </a:r>
          </a:p>
          <a:p>
            <a:r>
              <a:rPr lang="en-US" sz="2650" dirty="0"/>
              <a:t>Supercomputers are optimized for complicated computations that take place largely in memory, while mainframes are optimized for simple computations involving huge amounts of external data accessed from databases</a:t>
            </a:r>
          </a:p>
          <a:p>
            <a:r>
              <a:rPr lang="en-US" sz="2650" dirty="0"/>
              <a:t>Supercomputers used by science and the military, while mainframes target business and civilian government applications</a:t>
            </a:r>
          </a:p>
        </p:txBody>
      </p:sp>
    </p:spTree>
    <p:extLst>
      <p:ext uri="{BB962C8B-B14F-4D97-AF65-F5344CB8AC3E}">
        <p14:creationId xmlns:p14="http://schemas.microsoft.com/office/powerpoint/2010/main" val="112381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33320" y="488615"/>
            <a:ext cx="7853362" cy="5581650"/>
          </a:xfrm>
        </p:spPr>
      </p:pic>
    </p:spTree>
    <p:extLst>
      <p:ext uri="{BB962C8B-B14F-4D97-AF65-F5344CB8AC3E}">
        <p14:creationId xmlns:p14="http://schemas.microsoft.com/office/powerpoint/2010/main" val="183462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3</a:t>
            </a:r>
          </a:p>
        </p:txBody>
      </p:sp>
      <p:sp>
        <p:nvSpPr>
          <p:cNvPr id="3" name="Content Placeholder 2"/>
          <p:cNvSpPr>
            <a:spLocks noGrp="1"/>
          </p:cNvSpPr>
          <p:nvPr>
            <p:ph idx="1"/>
          </p:nvPr>
        </p:nvSpPr>
        <p:spPr>
          <a:xfrm>
            <a:off x="838200" y="1815921"/>
            <a:ext cx="10515600" cy="4361042"/>
          </a:xfrm>
        </p:spPr>
        <p:txBody>
          <a:bodyPr>
            <a:noAutofit/>
          </a:bodyPr>
          <a:lstStyle/>
          <a:p>
            <a:pPr marL="0" indent="0">
              <a:buNone/>
            </a:pPr>
            <a:r>
              <a:rPr lang="en-US" sz="2700" b="1" dirty="0"/>
              <a:t>Mini- Computers</a:t>
            </a:r>
          </a:p>
          <a:p>
            <a:r>
              <a:rPr lang="en-US" sz="2700" dirty="0"/>
              <a:t>are a largely obsolete class of multi-user computers which made up the middle range of the computing spectrum, in between the largest multi-user systems (mainframe computers) and the smallest single-user systems (microcomputers or personal computers)</a:t>
            </a:r>
          </a:p>
          <a:p>
            <a:r>
              <a:rPr lang="en-US" sz="2700" dirty="0"/>
              <a:t>They usually took up one or a few cabinets, compared with mainframes that would usually fill a room. </a:t>
            </a:r>
          </a:p>
          <a:p>
            <a:r>
              <a:rPr lang="en-US" sz="2700" dirty="0"/>
              <a:t>Today they are referred to as "servers", (typically file server and back-end database software, including email and web server software).</a:t>
            </a:r>
          </a:p>
        </p:txBody>
      </p:sp>
    </p:spTree>
    <p:extLst>
      <p:ext uri="{BB962C8B-B14F-4D97-AF65-F5344CB8AC3E}">
        <p14:creationId xmlns:p14="http://schemas.microsoft.com/office/powerpoint/2010/main" val="161335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96225" y="780716"/>
            <a:ext cx="7637463" cy="5646737"/>
          </a:xfrm>
        </p:spPr>
      </p:pic>
    </p:spTree>
    <p:extLst>
      <p:ext uri="{BB962C8B-B14F-4D97-AF65-F5344CB8AC3E}">
        <p14:creationId xmlns:p14="http://schemas.microsoft.com/office/powerpoint/2010/main" val="407350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3</a:t>
            </a:r>
          </a:p>
        </p:txBody>
      </p:sp>
      <p:sp>
        <p:nvSpPr>
          <p:cNvPr id="3" name="Content Placeholder 2"/>
          <p:cNvSpPr>
            <a:spLocks noGrp="1"/>
          </p:cNvSpPr>
          <p:nvPr>
            <p:ph idx="1"/>
          </p:nvPr>
        </p:nvSpPr>
        <p:spPr>
          <a:xfrm>
            <a:off x="1141412" y="2249486"/>
            <a:ext cx="9905999" cy="3833261"/>
          </a:xfrm>
        </p:spPr>
        <p:txBody>
          <a:bodyPr>
            <a:normAutofit fontScale="92500" lnSpcReduction="10000"/>
          </a:bodyPr>
          <a:lstStyle/>
          <a:p>
            <a:pPr marL="0" indent="0">
              <a:buNone/>
            </a:pPr>
            <a:r>
              <a:rPr lang="en-US" sz="3000" b="1" dirty="0"/>
              <a:t>Workstation</a:t>
            </a:r>
          </a:p>
          <a:p>
            <a:r>
              <a:rPr lang="en-US" sz="3000" dirty="0"/>
              <a:t>A  workstation, such as a  Unix workstation,  RISC workstation  or engineering workstation, is  a high-end desktop or </a:t>
            </a:r>
            <a:r>
              <a:rPr lang="en-US" sz="3000" dirty="0" err="1"/>
              <a:t>deskside</a:t>
            </a:r>
            <a:r>
              <a:rPr lang="en-US" sz="3000" dirty="0"/>
              <a:t> microcomputer designed for technical applications</a:t>
            </a:r>
          </a:p>
          <a:p>
            <a:r>
              <a:rPr lang="en-US" sz="3000" dirty="0"/>
              <a:t>Workstations usually offer higher performance than is normally seen on a personal computer, especially with respect to graphics, processing power, memory capacity and multitasking ability</a:t>
            </a:r>
          </a:p>
          <a:p>
            <a:endParaRPr lang="en-US" dirty="0"/>
          </a:p>
        </p:txBody>
      </p:sp>
    </p:spTree>
    <p:extLst>
      <p:ext uri="{BB962C8B-B14F-4D97-AF65-F5344CB8AC3E}">
        <p14:creationId xmlns:p14="http://schemas.microsoft.com/office/powerpoint/2010/main" val="171906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4</a:t>
            </a:r>
          </a:p>
        </p:txBody>
      </p:sp>
      <p:sp>
        <p:nvSpPr>
          <p:cNvPr id="3" name="Content Placeholder 2"/>
          <p:cNvSpPr>
            <a:spLocks noGrp="1"/>
          </p:cNvSpPr>
          <p:nvPr>
            <p:ph idx="1"/>
          </p:nvPr>
        </p:nvSpPr>
        <p:spPr>
          <a:xfrm>
            <a:off x="1141412" y="2249487"/>
            <a:ext cx="9905999" cy="3780252"/>
          </a:xfrm>
        </p:spPr>
        <p:txBody>
          <a:bodyPr>
            <a:noAutofit/>
          </a:bodyPr>
          <a:lstStyle/>
          <a:p>
            <a:pPr marL="0" indent="0">
              <a:buNone/>
            </a:pPr>
            <a:r>
              <a:rPr lang="en-US" sz="3000" b="1" dirty="0"/>
              <a:t>Micro-Computers</a:t>
            </a:r>
          </a:p>
          <a:p>
            <a:pPr marL="0" indent="0">
              <a:buNone/>
            </a:pPr>
            <a:r>
              <a:rPr lang="en-US" sz="3000" dirty="0"/>
              <a:t>A personal computer is an inexpensive microcomputer, originally designed to be used by only one person at a time.</a:t>
            </a:r>
          </a:p>
          <a:p>
            <a:r>
              <a:rPr lang="en-US" sz="3000" dirty="0"/>
              <a:t>Personal / Desktop Computers (PC)</a:t>
            </a:r>
          </a:p>
          <a:p>
            <a:r>
              <a:rPr lang="en-US" sz="3000" dirty="0"/>
              <a:t>Laptops</a:t>
            </a:r>
          </a:p>
          <a:p>
            <a:r>
              <a:rPr lang="en-US" sz="3000" dirty="0"/>
              <a:t>Notebooks</a:t>
            </a:r>
          </a:p>
        </p:txBody>
      </p:sp>
    </p:spTree>
    <p:extLst>
      <p:ext uri="{BB962C8B-B14F-4D97-AF65-F5344CB8AC3E}">
        <p14:creationId xmlns:p14="http://schemas.microsoft.com/office/powerpoint/2010/main" val="193976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5: </a:t>
            </a:r>
          </a:p>
        </p:txBody>
      </p:sp>
      <p:sp>
        <p:nvSpPr>
          <p:cNvPr id="3" name="Content Placeholder 2"/>
          <p:cNvSpPr>
            <a:spLocks noGrp="1"/>
          </p:cNvSpPr>
          <p:nvPr>
            <p:ph idx="1"/>
          </p:nvPr>
        </p:nvSpPr>
        <p:spPr>
          <a:xfrm>
            <a:off x="1141412" y="2097088"/>
            <a:ext cx="9905999" cy="4263955"/>
          </a:xfrm>
        </p:spPr>
        <p:txBody>
          <a:bodyPr>
            <a:noAutofit/>
          </a:bodyPr>
          <a:lstStyle/>
          <a:p>
            <a:pPr marL="0" indent="0">
              <a:buNone/>
            </a:pPr>
            <a:r>
              <a:rPr lang="en-US" sz="2600" b="1" dirty="0"/>
              <a:t>Hand-held</a:t>
            </a:r>
            <a:r>
              <a:rPr lang="en-US" sz="2600" dirty="0"/>
              <a:t> </a:t>
            </a:r>
            <a:r>
              <a:rPr lang="en-US" sz="2600" b="1" dirty="0"/>
              <a:t>Computers</a:t>
            </a:r>
          </a:p>
          <a:p>
            <a:r>
              <a:rPr lang="en-US" sz="2600" dirty="0"/>
              <a:t>Personal Digital Assistant – PDA</a:t>
            </a:r>
          </a:p>
          <a:p>
            <a:pPr marL="0" indent="0">
              <a:buNone/>
            </a:pPr>
            <a:r>
              <a:rPr lang="en-US" sz="2600" dirty="0"/>
              <a:t>handheld devices that were originally designed as personal organizers, but became much more versatile over the years. A basic PDA usually includes a clock, date book, address book, task list, memo pad and a simple calculator. </a:t>
            </a:r>
          </a:p>
          <a:p>
            <a:r>
              <a:rPr lang="en-US" sz="2600" dirty="0"/>
              <a:t>Mobile Phones</a:t>
            </a:r>
          </a:p>
          <a:p>
            <a:r>
              <a:rPr lang="en-US" sz="2600" dirty="0"/>
              <a:t>Tabs</a:t>
            </a:r>
          </a:p>
        </p:txBody>
      </p:sp>
    </p:spTree>
    <p:extLst>
      <p:ext uri="{BB962C8B-B14F-4D97-AF65-F5344CB8AC3E}">
        <p14:creationId xmlns:p14="http://schemas.microsoft.com/office/powerpoint/2010/main" val="310021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06828" y="1544749"/>
            <a:ext cx="3773488" cy="39639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195" y="1354889"/>
            <a:ext cx="4659546" cy="4659546"/>
          </a:xfrm>
          <a:prstGeom prst="rect">
            <a:avLst/>
          </a:prstGeom>
        </p:spPr>
      </p:pic>
    </p:spTree>
    <p:extLst>
      <p:ext uri="{BB962C8B-B14F-4D97-AF65-F5344CB8AC3E}">
        <p14:creationId xmlns:p14="http://schemas.microsoft.com/office/powerpoint/2010/main" val="315673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6:</a:t>
            </a:r>
          </a:p>
        </p:txBody>
      </p:sp>
      <p:sp>
        <p:nvSpPr>
          <p:cNvPr id="3" name="Content Placeholder 2"/>
          <p:cNvSpPr>
            <a:spLocks noGrp="1"/>
          </p:cNvSpPr>
          <p:nvPr>
            <p:ph idx="1"/>
          </p:nvPr>
        </p:nvSpPr>
        <p:spPr>
          <a:xfrm>
            <a:off x="1141412" y="1987826"/>
            <a:ext cx="9905999" cy="3803375"/>
          </a:xfrm>
        </p:spPr>
        <p:txBody>
          <a:bodyPr>
            <a:normAutofit/>
          </a:bodyPr>
          <a:lstStyle/>
          <a:p>
            <a:pPr marL="0" indent="0">
              <a:buNone/>
            </a:pPr>
            <a:r>
              <a:rPr lang="en-US" sz="2600" b="1" dirty="0"/>
              <a:t>Wearable Computer</a:t>
            </a:r>
          </a:p>
          <a:p>
            <a:r>
              <a:rPr lang="en-US" sz="2600" dirty="0"/>
              <a:t>is a small portable computer that is designed to be worn on the body </a:t>
            </a:r>
          </a:p>
          <a:p>
            <a:pPr marL="0" indent="0">
              <a:buNone/>
            </a:pPr>
            <a:r>
              <a:rPr lang="en-US" sz="2600" dirty="0"/>
              <a:t>during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475" y="4020344"/>
            <a:ext cx="4357529" cy="23794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723" y="3996090"/>
            <a:ext cx="4335620" cy="2427947"/>
          </a:xfrm>
          <a:prstGeom prst="rect">
            <a:avLst/>
          </a:prstGeom>
        </p:spPr>
      </p:pic>
    </p:spTree>
    <p:extLst>
      <p:ext uri="{BB962C8B-B14F-4D97-AF65-F5344CB8AC3E}">
        <p14:creationId xmlns:p14="http://schemas.microsoft.com/office/powerpoint/2010/main" val="134869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63652" y="1348901"/>
            <a:ext cx="7366714" cy="4433125"/>
          </a:xfrm>
        </p:spPr>
      </p:pic>
    </p:spTree>
    <p:extLst>
      <p:ext uri="{BB962C8B-B14F-4D97-AF65-F5344CB8AC3E}">
        <p14:creationId xmlns:p14="http://schemas.microsoft.com/office/powerpoint/2010/main" val="118262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ICT</a:t>
            </a:r>
          </a:p>
        </p:txBody>
      </p:sp>
      <p:sp>
        <p:nvSpPr>
          <p:cNvPr id="3" name="Content Placeholder 2"/>
          <p:cNvSpPr>
            <a:spLocks noGrp="1"/>
          </p:cNvSpPr>
          <p:nvPr>
            <p:ph idx="1"/>
          </p:nvPr>
        </p:nvSpPr>
        <p:spPr>
          <a:xfrm>
            <a:off x="1141412" y="1648496"/>
            <a:ext cx="9905999" cy="4829577"/>
          </a:xfrm>
        </p:spPr>
        <p:txBody>
          <a:bodyPr>
            <a:normAutofit lnSpcReduction="10000"/>
          </a:bodyPr>
          <a:lstStyle/>
          <a:p>
            <a:r>
              <a:rPr lang="en-US" dirty="0"/>
              <a:t>Communication</a:t>
            </a:r>
          </a:p>
          <a:p>
            <a:r>
              <a:rPr lang="en-US" dirty="0"/>
              <a:t>Data storage and processing</a:t>
            </a:r>
          </a:p>
          <a:p>
            <a:r>
              <a:rPr lang="en-US" dirty="0"/>
              <a:t>Research</a:t>
            </a:r>
          </a:p>
          <a:p>
            <a:r>
              <a:rPr lang="en-US" dirty="0"/>
              <a:t>Product design and simulation</a:t>
            </a:r>
          </a:p>
          <a:p>
            <a:r>
              <a:rPr lang="en-US" dirty="0"/>
              <a:t>Broadcasting</a:t>
            </a:r>
          </a:p>
          <a:p>
            <a:r>
              <a:rPr lang="en-US" dirty="0"/>
              <a:t>Education</a:t>
            </a:r>
          </a:p>
          <a:p>
            <a:r>
              <a:rPr lang="en-US" dirty="0"/>
              <a:t>Automation</a:t>
            </a:r>
          </a:p>
          <a:p>
            <a:r>
              <a:rPr lang="en-US" dirty="0"/>
              <a:t>Specialized software </a:t>
            </a:r>
          </a:p>
          <a:p>
            <a:r>
              <a:rPr lang="en-US" dirty="0"/>
              <a:t>Graphics design</a:t>
            </a:r>
          </a:p>
        </p:txBody>
      </p:sp>
    </p:spTree>
    <p:extLst>
      <p:ext uri="{BB962C8B-B14F-4D97-AF65-F5344CB8AC3E}">
        <p14:creationId xmlns:p14="http://schemas.microsoft.com/office/powerpoint/2010/main" val="4034883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by Implementation Technology</a:t>
            </a:r>
          </a:p>
        </p:txBody>
      </p:sp>
      <p:sp>
        <p:nvSpPr>
          <p:cNvPr id="3" name="Content Placeholder 2"/>
          <p:cNvSpPr>
            <a:spLocks noGrp="1"/>
          </p:cNvSpPr>
          <p:nvPr>
            <p:ph idx="1"/>
          </p:nvPr>
        </p:nvSpPr>
        <p:spPr/>
        <p:txBody>
          <a:bodyPr>
            <a:normAutofit/>
          </a:bodyPr>
          <a:lstStyle/>
          <a:p>
            <a:r>
              <a:rPr lang="en-US" sz="3600" dirty="0"/>
              <a:t>Mechanical</a:t>
            </a:r>
          </a:p>
          <a:p>
            <a:r>
              <a:rPr lang="en-US" sz="3600" dirty="0"/>
              <a:t>Electro-mechanical e.g. relays</a:t>
            </a:r>
          </a:p>
          <a:p>
            <a:r>
              <a:rPr lang="en-US" sz="3600" dirty="0"/>
              <a:t>Electrical</a:t>
            </a:r>
          </a:p>
        </p:txBody>
      </p:sp>
    </p:spTree>
    <p:extLst>
      <p:ext uri="{BB962C8B-B14F-4D97-AF65-F5344CB8AC3E}">
        <p14:creationId xmlns:p14="http://schemas.microsoft.com/office/powerpoint/2010/main" val="248524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by Design Features</a:t>
            </a:r>
          </a:p>
        </p:txBody>
      </p:sp>
      <p:sp>
        <p:nvSpPr>
          <p:cNvPr id="3" name="Content Placeholder 2"/>
          <p:cNvSpPr>
            <a:spLocks noGrp="1"/>
          </p:cNvSpPr>
          <p:nvPr>
            <p:ph idx="1"/>
          </p:nvPr>
        </p:nvSpPr>
        <p:spPr/>
        <p:txBody>
          <a:bodyPr>
            <a:normAutofit lnSpcReduction="10000"/>
          </a:bodyPr>
          <a:lstStyle/>
          <a:p>
            <a:r>
              <a:rPr lang="en-US" sz="2800" b="1" dirty="0"/>
              <a:t>Digital </a:t>
            </a:r>
            <a:r>
              <a:rPr lang="en-US" sz="2800" b="1" dirty="0" err="1"/>
              <a:t>vs</a:t>
            </a:r>
            <a:r>
              <a:rPr lang="en-US" sz="2800" b="1" dirty="0"/>
              <a:t> Analog</a:t>
            </a:r>
          </a:p>
          <a:p>
            <a:pPr marL="0" indent="0">
              <a:buNone/>
            </a:pPr>
            <a:r>
              <a:rPr lang="en-US" sz="2800" dirty="0"/>
              <a:t>Digital computers process discrete numeric or symbolic  values, while analog computers process continuous data signals. Analog- robotics</a:t>
            </a:r>
          </a:p>
          <a:p>
            <a:r>
              <a:rPr lang="en-US" sz="2800" dirty="0"/>
              <a:t> </a:t>
            </a:r>
            <a:r>
              <a:rPr lang="en-US" sz="2800" b="1" dirty="0"/>
              <a:t>Storage</a:t>
            </a:r>
          </a:p>
          <a:p>
            <a:pPr marL="0" indent="0">
              <a:buNone/>
            </a:pPr>
            <a:r>
              <a:rPr lang="en-US" sz="2800" dirty="0"/>
              <a:t>Development of the first stored-program computers of the type used today</a:t>
            </a:r>
            <a:r>
              <a:rPr lang="en-US" dirty="0"/>
              <a:t>.</a:t>
            </a:r>
          </a:p>
        </p:txBody>
      </p:sp>
    </p:spTree>
    <p:extLst>
      <p:ext uri="{BB962C8B-B14F-4D97-AF65-F5344CB8AC3E}">
        <p14:creationId xmlns:p14="http://schemas.microsoft.com/office/powerpoint/2010/main" val="3357887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9273"/>
            <a:ext cx="9905998" cy="1478570"/>
          </a:xfrm>
        </p:spPr>
        <p:txBody>
          <a:bodyPr/>
          <a:lstStyle/>
          <a:p>
            <a:r>
              <a:rPr lang="en-US" dirty="0" err="1"/>
              <a:t>Contd</a:t>
            </a:r>
            <a:r>
              <a:rPr lang="en-US" dirty="0"/>
              <a:t>…</a:t>
            </a:r>
          </a:p>
        </p:txBody>
      </p:sp>
      <p:sp>
        <p:nvSpPr>
          <p:cNvPr id="3" name="Content Placeholder 2"/>
          <p:cNvSpPr>
            <a:spLocks noGrp="1"/>
          </p:cNvSpPr>
          <p:nvPr>
            <p:ph idx="1"/>
          </p:nvPr>
        </p:nvSpPr>
        <p:spPr>
          <a:xfrm>
            <a:off x="1141412" y="1519706"/>
            <a:ext cx="9905999" cy="4649273"/>
          </a:xfrm>
        </p:spPr>
        <p:txBody>
          <a:bodyPr>
            <a:normAutofit/>
          </a:bodyPr>
          <a:lstStyle/>
          <a:p>
            <a:r>
              <a:rPr lang="en-US" sz="2500" b="1" dirty="0"/>
              <a:t>Binary </a:t>
            </a:r>
            <a:r>
              <a:rPr lang="en-US" sz="2500" b="1" dirty="0" err="1"/>
              <a:t>vs</a:t>
            </a:r>
            <a:r>
              <a:rPr lang="en-US" sz="2500" b="1" dirty="0"/>
              <a:t> Decimal</a:t>
            </a:r>
          </a:p>
          <a:p>
            <a:pPr marL="0" indent="0">
              <a:buNone/>
            </a:pPr>
            <a:r>
              <a:rPr lang="en-US" sz="2500" dirty="0"/>
              <a:t>A significant design development in digital computing was the introduction of binary as the internal Numeral system. This removed the need for complex carry mechanisms required for computers based on other numeral systems, such as the decimal system.</a:t>
            </a:r>
          </a:p>
          <a:p>
            <a:r>
              <a:rPr lang="en-US" sz="2500" b="1" dirty="0"/>
              <a:t>Programmability</a:t>
            </a:r>
          </a:p>
          <a:p>
            <a:pPr marL="0" indent="0">
              <a:buNone/>
            </a:pPr>
            <a:r>
              <a:rPr lang="en-US" sz="2500" dirty="0"/>
              <a:t>The ability to program a computer  -  provide it with a set of instructions for execution-  without physically reconfiguring the machine is a fundamental design feature of most computers.</a:t>
            </a:r>
          </a:p>
        </p:txBody>
      </p:sp>
    </p:spTree>
    <p:extLst>
      <p:ext uri="{BB962C8B-B14F-4D97-AF65-F5344CB8AC3E}">
        <p14:creationId xmlns:p14="http://schemas.microsoft.com/office/powerpoint/2010/main" val="116973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by Capability</a:t>
            </a:r>
          </a:p>
        </p:txBody>
      </p:sp>
      <p:sp>
        <p:nvSpPr>
          <p:cNvPr id="3" name="Content Placeholder 2"/>
          <p:cNvSpPr>
            <a:spLocks noGrp="1"/>
          </p:cNvSpPr>
          <p:nvPr>
            <p:ph idx="1"/>
          </p:nvPr>
        </p:nvSpPr>
        <p:spPr>
          <a:xfrm>
            <a:off x="1141412" y="1815922"/>
            <a:ext cx="9905999" cy="4430332"/>
          </a:xfrm>
        </p:spPr>
        <p:txBody>
          <a:bodyPr>
            <a:normAutofit/>
          </a:bodyPr>
          <a:lstStyle/>
          <a:p>
            <a:r>
              <a:rPr lang="en-US" sz="2500" b="1" dirty="0"/>
              <a:t>General-Purpose Computers</a:t>
            </a:r>
          </a:p>
          <a:p>
            <a:pPr marL="0" indent="0">
              <a:buNone/>
            </a:pPr>
            <a:r>
              <a:rPr lang="en-US" sz="2500" dirty="0"/>
              <a:t>By definition a general-purpose computer can solve any problem that can be expressed as a program and executed within the practical limits set by; the storage capacity of the computer, the size of program, and speed of program execution.</a:t>
            </a:r>
          </a:p>
          <a:p>
            <a:r>
              <a:rPr lang="en-US" sz="2500" b="1" dirty="0"/>
              <a:t>Special Purpose Computers</a:t>
            </a:r>
          </a:p>
          <a:p>
            <a:pPr marL="0" indent="0">
              <a:buNone/>
            </a:pPr>
            <a:r>
              <a:rPr lang="en-US" sz="2500" dirty="0"/>
              <a:t>These computers are programmed once in the factory and only seldom, if ever, reprogrammed. </a:t>
            </a:r>
          </a:p>
        </p:txBody>
      </p:sp>
    </p:spTree>
    <p:extLst>
      <p:ext uri="{BB962C8B-B14F-4D97-AF65-F5344CB8AC3E}">
        <p14:creationId xmlns:p14="http://schemas.microsoft.com/office/powerpoint/2010/main" val="6440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982386" y="2097088"/>
            <a:ext cx="9905999" cy="3541714"/>
          </a:xfrm>
        </p:spPr>
        <p:txBody>
          <a:bodyPr>
            <a:normAutofit/>
          </a:bodyPr>
          <a:lstStyle/>
          <a:p>
            <a:r>
              <a:rPr lang="en-US" sz="2800" b="1" dirty="0"/>
              <a:t>Single-Purpose Computers</a:t>
            </a:r>
          </a:p>
          <a:p>
            <a:pPr marL="0" indent="0">
              <a:buNone/>
            </a:pPr>
            <a:r>
              <a:rPr lang="en-US" sz="2800" dirty="0"/>
              <a:t>Single-purpose computers were the earliest form of computing device. Given some inputs they could calculate the result of the single function that was implemented by their mechanism. </a:t>
            </a:r>
          </a:p>
        </p:txBody>
      </p:sp>
    </p:spTree>
    <p:extLst>
      <p:ext uri="{BB962C8B-B14F-4D97-AF65-F5344CB8AC3E}">
        <p14:creationId xmlns:p14="http://schemas.microsoft.com/office/powerpoint/2010/main" val="2961940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SYSTEMS </a:t>
            </a:r>
          </a:p>
        </p:txBody>
      </p:sp>
      <p:sp>
        <p:nvSpPr>
          <p:cNvPr id="3" name="Content Placeholder 2"/>
          <p:cNvSpPr>
            <a:spLocks noGrp="1"/>
          </p:cNvSpPr>
          <p:nvPr>
            <p:ph idx="1"/>
          </p:nvPr>
        </p:nvSpPr>
        <p:spPr/>
        <p:txBody>
          <a:bodyPr>
            <a:noAutofit/>
          </a:bodyPr>
          <a:lstStyle/>
          <a:p>
            <a:pPr marL="0" indent="0">
              <a:buNone/>
            </a:pPr>
            <a:r>
              <a:rPr lang="en-US" sz="2800" dirty="0"/>
              <a:t>Elements of a CIS</a:t>
            </a:r>
          </a:p>
          <a:p>
            <a:r>
              <a:rPr lang="en-US" sz="2800" dirty="0"/>
              <a:t>(a)  People</a:t>
            </a:r>
          </a:p>
          <a:p>
            <a:r>
              <a:rPr lang="en-US" sz="2800" dirty="0"/>
              <a:t>(b)  Data/information</a:t>
            </a:r>
          </a:p>
          <a:p>
            <a:r>
              <a:rPr lang="en-US" sz="2800" dirty="0"/>
              <a:t>(c)  Methods (Procedures)</a:t>
            </a:r>
          </a:p>
          <a:p>
            <a:r>
              <a:rPr lang="en-US" sz="2800" dirty="0"/>
              <a:t>(d)  Equipment( hardware and software)</a:t>
            </a:r>
          </a:p>
          <a:p>
            <a:r>
              <a:rPr lang="en-US" sz="2800" dirty="0"/>
              <a:t>(e)  Communication</a:t>
            </a:r>
          </a:p>
        </p:txBody>
      </p:sp>
    </p:spTree>
    <p:extLst>
      <p:ext uri="{BB962C8B-B14F-4D97-AF65-F5344CB8AC3E}">
        <p14:creationId xmlns:p14="http://schemas.microsoft.com/office/powerpoint/2010/main" val="2100472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SOFTWARE</a:t>
            </a:r>
          </a:p>
        </p:txBody>
      </p:sp>
      <p:sp>
        <p:nvSpPr>
          <p:cNvPr id="3" name="Content Placeholder 2"/>
          <p:cNvSpPr>
            <a:spLocks noGrp="1"/>
          </p:cNvSpPr>
          <p:nvPr>
            <p:ph idx="1"/>
          </p:nvPr>
        </p:nvSpPr>
        <p:spPr/>
        <p:txBody>
          <a:bodyPr>
            <a:normAutofit fontScale="77500" lnSpcReduction="20000"/>
          </a:bodyPr>
          <a:lstStyle/>
          <a:p>
            <a:r>
              <a:rPr lang="en-US" sz="3600" dirty="0"/>
              <a:t>Operating System</a:t>
            </a:r>
          </a:p>
          <a:p>
            <a:pPr marL="0" indent="0">
              <a:buNone/>
            </a:pPr>
            <a:r>
              <a:rPr lang="en-US" sz="3600" dirty="0"/>
              <a:t>Graphical User Interface(GUI) &amp; Command Line User Interface(CLI)</a:t>
            </a:r>
          </a:p>
          <a:p>
            <a:r>
              <a:rPr lang="en-US" sz="3600" dirty="0"/>
              <a:t>Application Software</a:t>
            </a:r>
          </a:p>
          <a:p>
            <a:r>
              <a:rPr lang="en-US" sz="3600" dirty="0"/>
              <a:t>Utility Software</a:t>
            </a:r>
          </a:p>
          <a:p>
            <a:r>
              <a:rPr lang="en-US" sz="3600" dirty="0"/>
              <a:t>Proprietary Software</a:t>
            </a:r>
          </a:p>
          <a:p>
            <a:r>
              <a:rPr lang="en-US" sz="3600" dirty="0"/>
              <a:t>Software for mobile</a:t>
            </a:r>
          </a:p>
          <a:p>
            <a:endParaRPr lang="en-US" dirty="0"/>
          </a:p>
        </p:txBody>
      </p:sp>
    </p:spTree>
    <p:extLst>
      <p:ext uri="{BB962C8B-B14F-4D97-AF65-F5344CB8AC3E}">
        <p14:creationId xmlns:p14="http://schemas.microsoft.com/office/powerpoint/2010/main" val="200531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sz="3200" strike="sngStrike" dirty="0"/>
              <a:t>Choose two ICT innovation </a:t>
            </a:r>
          </a:p>
          <a:p>
            <a:r>
              <a:rPr lang="en-US" sz="3200" dirty="0"/>
              <a:t>Invented in the last decade</a:t>
            </a:r>
          </a:p>
          <a:p>
            <a:r>
              <a:rPr lang="en-US" sz="3200" dirty="0"/>
              <a:t>That you think is the best</a:t>
            </a:r>
          </a:p>
          <a:p>
            <a:pPr marL="0" indent="0">
              <a:buNone/>
            </a:pPr>
            <a:r>
              <a:rPr lang="en-US" sz="3200" dirty="0"/>
              <a:t>Link to the </a:t>
            </a:r>
            <a:r>
              <a:rPr lang="en-US" sz="3200" dirty="0" err="1"/>
              <a:t>Milledium</a:t>
            </a:r>
            <a:r>
              <a:rPr lang="en-US" sz="3200" dirty="0"/>
              <a:t> Development Goals</a:t>
            </a:r>
          </a:p>
          <a:p>
            <a:r>
              <a:rPr lang="en-US" sz="3200" dirty="0"/>
              <a:t>Due Monday</a:t>
            </a:r>
          </a:p>
          <a:p>
            <a:endParaRPr lang="en-US" dirty="0"/>
          </a:p>
        </p:txBody>
      </p:sp>
    </p:spTree>
    <p:extLst>
      <p:ext uri="{BB962C8B-B14F-4D97-AF65-F5344CB8AC3E}">
        <p14:creationId xmlns:p14="http://schemas.microsoft.com/office/powerpoint/2010/main" val="376306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COMPUTERS</a:t>
            </a:r>
          </a:p>
        </p:txBody>
      </p:sp>
      <p:sp>
        <p:nvSpPr>
          <p:cNvPr id="3" name="Content Placeholder 2"/>
          <p:cNvSpPr>
            <a:spLocks noGrp="1"/>
          </p:cNvSpPr>
          <p:nvPr>
            <p:ph idx="1"/>
          </p:nvPr>
        </p:nvSpPr>
        <p:spPr/>
        <p:txBody>
          <a:bodyPr/>
          <a:lstStyle/>
          <a:p>
            <a:pPr marL="0" indent="0">
              <a:buNone/>
            </a:pPr>
            <a:r>
              <a:rPr lang="en-US" dirty="0"/>
              <a:t>Computers can be classified according to;</a:t>
            </a:r>
          </a:p>
          <a:p>
            <a:r>
              <a:rPr lang="en-US" dirty="0"/>
              <a:t>Usage</a:t>
            </a:r>
          </a:p>
          <a:p>
            <a:r>
              <a:rPr lang="en-US" dirty="0"/>
              <a:t>Implementation Technology</a:t>
            </a:r>
          </a:p>
          <a:p>
            <a:r>
              <a:rPr lang="en-US" dirty="0"/>
              <a:t>Design Features</a:t>
            </a:r>
          </a:p>
          <a:p>
            <a:pPr marL="0" indent="0">
              <a:buNone/>
            </a:pPr>
            <a:endParaRPr lang="en-US" dirty="0"/>
          </a:p>
          <a:p>
            <a:endParaRPr lang="en-US" dirty="0"/>
          </a:p>
        </p:txBody>
      </p:sp>
    </p:spTree>
    <p:extLst>
      <p:ext uri="{BB962C8B-B14F-4D97-AF65-F5344CB8AC3E}">
        <p14:creationId xmlns:p14="http://schemas.microsoft.com/office/powerpoint/2010/main" val="312060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1</a:t>
            </a:r>
          </a:p>
        </p:txBody>
      </p:sp>
      <p:sp>
        <p:nvSpPr>
          <p:cNvPr id="3" name="Content Placeholder 2"/>
          <p:cNvSpPr>
            <a:spLocks noGrp="1"/>
          </p:cNvSpPr>
          <p:nvPr>
            <p:ph idx="1"/>
          </p:nvPr>
        </p:nvSpPr>
        <p:spPr>
          <a:xfrm>
            <a:off x="838200" y="1429555"/>
            <a:ext cx="10515600" cy="4747408"/>
          </a:xfrm>
        </p:spPr>
        <p:txBody>
          <a:bodyPr>
            <a:normAutofit fontScale="92500"/>
          </a:bodyPr>
          <a:lstStyle/>
          <a:p>
            <a:pPr marL="0" indent="0">
              <a:buNone/>
            </a:pPr>
            <a:r>
              <a:rPr lang="en-US" sz="3200" b="1" dirty="0"/>
              <a:t>Super computers</a:t>
            </a:r>
          </a:p>
          <a:p>
            <a:r>
              <a:rPr lang="en-US" sz="3200" dirty="0"/>
              <a:t>Is a computer that leads the world in terms of processing capacity, particularly speed of calculation, at the time of its introduction. </a:t>
            </a:r>
          </a:p>
          <a:p>
            <a:r>
              <a:rPr lang="en-US" sz="3200" dirty="0"/>
              <a:t>Are used for highly calculation-intensive tasks such as weather forecasting, climate research, molecular modeling, physical simulations (such as simulation of airplanes in wind tunnels, simulation of the detonation  of nuclear weapons). Military and scientific agencies are heavy users</a:t>
            </a:r>
          </a:p>
        </p:txBody>
      </p:sp>
    </p:spTree>
    <p:extLst>
      <p:ext uri="{BB962C8B-B14F-4D97-AF65-F5344CB8AC3E}">
        <p14:creationId xmlns:p14="http://schemas.microsoft.com/office/powerpoint/2010/main" val="179418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Supercomputers…</a:t>
            </a:r>
          </a:p>
        </p:txBody>
      </p:sp>
      <p:sp>
        <p:nvSpPr>
          <p:cNvPr id="3" name="Content Placeholder 2"/>
          <p:cNvSpPr>
            <a:spLocks noGrp="1"/>
          </p:cNvSpPr>
          <p:nvPr>
            <p:ph idx="1"/>
          </p:nvPr>
        </p:nvSpPr>
        <p:spPr>
          <a:xfrm>
            <a:off x="1141412" y="2097088"/>
            <a:ext cx="9905999" cy="3694113"/>
          </a:xfrm>
        </p:spPr>
        <p:txBody>
          <a:bodyPr>
            <a:noAutofit/>
          </a:bodyPr>
          <a:lstStyle/>
          <a:p>
            <a:r>
              <a:rPr lang="en-US" dirty="0"/>
              <a:t>Tianhe-2, a supercomputer developed by China’s National University of Defense Technology, retains its position as the world’s No. 1 system with a performance of 33.86 </a:t>
            </a:r>
            <a:r>
              <a:rPr lang="en-US" dirty="0" err="1"/>
              <a:t>petaflops</a:t>
            </a:r>
            <a:r>
              <a:rPr lang="en-US" dirty="0"/>
              <a:t>/s (quadrillions of calculations per second)  counting a total of 3,120,000 cores. The total CPU plus coprocessor memory is 1,375 </a:t>
            </a:r>
            <a:r>
              <a:rPr lang="en-US" dirty="0" err="1"/>
              <a:t>TiB</a:t>
            </a:r>
            <a:r>
              <a:rPr lang="en-US" dirty="0"/>
              <a:t> </a:t>
            </a:r>
          </a:p>
          <a:p>
            <a:r>
              <a:rPr lang="en-US" dirty="0"/>
              <a:t>In computing, FLOPS (for Floating-point Operations Per Second) is a measure of computer performance, useful in fields of scientific calculations that make heavy use of floating-point calculations. For such cases it is a more accurate measure than the generic instructions per second.</a:t>
            </a:r>
          </a:p>
        </p:txBody>
      </p:sp>
    </p:spTree>
    <p:extLst>
      <p:ext uri="{BB962C8B-B14F-4D97-AF65-F5344CB8AC3E}">
        <p14:creationId xmlns:p14="http://schemas.microsoft.com/office/powerpoint/2010/main" val="273816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Supercomputers…</a:t>
            </a:r>
          </a:p>
        </p:txBody>
      </p:sp>
      <p:sp>
        <p:nvSpPr>
          <p:cNvPr id="3" name="Content Placeholder 2"/>
          <p:cNvSpPr>
            <a:spLocks noGrp="1"/>
          </p:cNvSpPr>
          <p:nvPr>
            <p:ph idx="1"/>
          </p:nvPr>
        </p:nvSpPr>
        <p:spPr/>
        <p:txBody>
          <a:bodyPr>
            <a:normAutofit/>
          </a:bodyPr>
          <a:lstStyle/>
          <a:p>
            <a:r>
              <a:rPr lang="en-US" sz="2800" dirty="0"/>
              <a:t>A </a:t>
            </a:r>
            <a:r>
              <a:rPr lang="en-US" sz="2800" dirty="0" err="1"/>
              <a:t>petaflop</a:t>
            </a:r>
            <a:r>
              <a:rPr lang="en-US" sz="2800" dirty="0"/>
              <a:t> is a measure of a computer's processing speed and can be expressed as a thousand trillion floating point operations per second.</a:t>
            </a:r>
          </a:p>
          <a:p>
            <a:r>
              <a:rPr lang="en-US" sz="2800" dirty="0"/>
              <a:t>1 </a:t>
            </a:r>
            <a:r>
              <a:rPr lang="en-US" sz="2800" dirty="0" err="1"/>
              <a:t>tebibyte</a:t>
            </a:r>
            <a:r>
              <a:rPr lang="en-US" sz="2800" dirty="0"/>
              <a:t> = 2</a:t>
            </a:r>
            <a:r>
              <a:rPr lang="en-US" sz="2800" baseline="30000" dirty="0"/>
              <a:t>40</a:t>
            </a:r>
            <a:r>
              <a:rPr lang="en-US" sz="2800" dirty="0"/>
              <a:t> bytes = 1099511627776bytes</a:t>
            </a:r>
          </a:p>
          <a:p>
            <a:r>
              <a:rPr lang="en-US" sz="2800" dirty="0"/>
              <a:t> 1 terabyte (TB) =10</a:t>
            </a:r>
            <a:r>
              <a:rPr lang="en-US" sz="2800" baseline="30000" dirty="0"/>
              <a:t>12</a:t>
            </a:r>
            <a:r>
              <a:rPr lang="en-US" sz="2800" dirty="0"/>
              <a:t> bytes = 1000000000000bytes</a:t>
            </a:r>
          </a:p>
        </p:txBody>
      </p:sp>
    </p:spTree>
    <p:extLst>
      <p:ext uri="{BB962C8B-B14F-4D97-AF65-F5344CB8AC3E}">
        <p14:creationId xmlns:p14="http://schemas.microsoft.com/office/powerpoint/2010/main" val="13565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2723" y="670283"/>
            <a:ext cx="9864725" cy="5343525"/>
          </a:xfrm>
        </p:spPr>
      </p:pic>
    </p:spTree>
    <p:extLst>
      <p:ext uri="{BB962C8B-B14F-4D97-AF65-F5344CB8AC3E}">
        <p14:creationId xmlns:p14="http://schemas.microsoft.com/office/powerpoint/2010/main" val="42395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2</a:t>
            </a:r>
          </a:p>
        </p:txBody>
      </p:sp>
      <p:sp>
        <p:nvSpPr>
          <p:cNvPr id="3" name="Content Placeholder 2"/>
          <p:cNvSpPr>
            <a:spLocks noGrp="1"/>
          </p:cNvSpPr>
          <p:nvPr>
            <p:ph idx="1"/>
          </p:nvPr>
        </p:nvSpPr>
        <p:spPr/>
        <p:txBody>
          <a:bodyPr>
            <a:normAutofit/>
          </a:bodyPr>
          <a:lstStyle/>
          <a:p>
            <a:pPr marL="0" indent="0">
              <a:buNone/>
            </a:pPr>
            <a:r>
              <a:rPr lang="en-US" sz="2800" b="1" dirty="0"/>
              <a:t>Main Frame Computers</a:t>
            </a:r>
          </a:p>
          <a:p>
            <a:r>
              <a:rPr lang="en-US" sz="2800" dirty="0"/>
              <a:t>large, powerful, and expensive computers used mainly by large companies for bulk data processing (such as bank transaction processing). </a:t>
            </a:r>
          </a:p>
          <a:p>
            <a:r>
              <a:rPr lang="en-US" sz="2800" dirty="0"/>
              <a:t>mainframes support thousands of simultaneous users who gain access through "dumb" terminals </a:t>
            </a:r>
          </a:p>
        </p:txBody>
      </p:sp>
    </p:spTree>
    <p:extLst>
      <p:ext uri="{BB962C8B-B14F-4D97-AF65-F5344CB8AC3E}">
        <p14:creationId xmlns:p14="http://schemas.microsoft.com/office/powerpoint/2010/main" val="204942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Mainframes..</a:t>
            </a:r>
          </a:p>
        </p:txBody>
      </p:sp>
      <p:sp>
        <p:nvSpPr>
          <p:cNvPr id="3" name="Content Placeholder 2"/>
          <p:cNvSpPr>
            <a:spLocks noGrp="1"/>
          </p:cNvSpPr>
          <p:nvPr>
            <p:ph idx="1"/>
          </p:nvPr>
        </p:nvSpPr>
        <p:spPr/>
        <p:txBody>
          <a:bodyPr>
            <a:normAutofit/>
          </a:bodyPr>
          <a:lstStyle/>
          <a:p>
            <a:r>
              <a:rPr lang="en-US" sz="2800" dirty="0"/>
              <a:t>Some mainframes have the ability to run (or "host") multiple operating systems and thereby operate not as a single computer but as a number of "virtual machines". </a:t>
            </a:r>
          </a:p>
          <a:p>
            <a:r>
              <a:rPr lang="en-US" sz="2800" dirty="0"/>
              <a:t>In this  role, a single mainframe can replace dozens or hundreds of smaller PCs, reducing management and administrative costs while providing greatly improved scalability and reliability.</a:t>
            </a:r>
          </a:p>
        </p:txBody>
      </p:sp>
    </p:spTree>
    <p:extLst>
      <p:ext uri="{BB962C8B-B14F-4D97-AF65-F5344CB8AC3E}">
        <p14:creationId xmlns:p14="http://schemas.microsoft.com/office/powerpoint/2010/main" val="3537831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278</TotalTime>
  <Words>943</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Tw Cen MT</vt:lpstr>
      <vt:lpstr>Circuit</vt:lpstr>
      <vt:lpstr>BENEFITS OF USING ICT</vt:lpstr>
      <vt:lpstr>APPLICATIONS OF ICT</vt:lpstr>
      <vt:lpstr>CLASSIFICATION OF COMPUTERS</vt:lpstr>
      <vt:lpstr>Usage: 1</vt:lpstr>
      <vt:lpstr>Supercomputers…</vt:lpstr>
      <vt:lpstr>Supercomputers…</vt:lpstr>
      <vt:lpstr>PowerPoint Presentation</vt:lpstr>
      <vt:lpstr>Usage: 2</vt:lpstr>
      <vt:lpstr>Mainframes..</vt:lpstr>
      <vt:lpstr>Supercomputers Vs. Mainframes</vt:lpstr>
      <vt:lpstr>PowerPoint Presentation</vt:lpstr>
      <vt:lpstr>Usage: 3</vt:lpstr>
      <vt:lpstr>PowerPoint Presentation</vt:lpstr>
      <vt:lpstr>USAGE: 3</vt:lpstr>
      <vt:lpstr>USAGE: 4</vt:lpstr>
      <vt:lpstr>USAGE 5: </vt:lpstr>
      <vt:lpstr>PowerPoint Presentation</vt:lpstr>
      <vt:lpstr>USAGE 6:</vt:lpstr>
      <vt:lpstr>PowerPoint Presentation</vt:lpstr>
      <vt:lpstr>Classification by Implementation Technology</vt:lpstr>
      <vt:lpstr>Classification by Design Features</vt:lpstr>
      <vt:lpstr>Contd…</vt:lpstr>
      <vt:lpstr>Classification by Capability</vt:lpstr>
      <vt:lpstr>Contd…</vt:lpstr>
      <vt:lpstr>COMPUTER INFORMATION SYSTEMS </vt:lpstr>
      <vt:lpstr>COMPUTER SOFTWARE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USING ICT</dc:title>
  <dc:creator>Tesla</dc:creator>
  <cp:lastModifiedBy>KG</cp:lastModifiedBy>
  <cp:revision>25</cp:revision>
  <dcterms:created xsi:type="dcterms:W3CDTF">2014-09-09T05:12:21Z</dcterms:created>
  <dcterms:modified xsi:type="dcterms:W3CDTF">2018-08-20T19:00:51Z</dcterms:modified>
</cp:coreProperties>
</file>