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0" r:id="rId27"/>
    <p:sldId id="281" r:id="rId28"/>
    <p:sldId id="282" r:id="rId29"/>
    <p:sldId id="283" r:id="rId30"/>
    <p:sldId id="285" r:id="rId31"/>
    <p:sldId id="292" r:id="rId32"/>
    <p:sldId id="286" r:id="rId33"/>
    <p:sldId id="293" r:id="rId34"/>
    <p:sldId id="287" r:id="rId35"/>
    <p:sldId id="288" r:id="rId36"/>
    <p:sldId id="289" r:id="rId37"/>
    <p:sldId id="290"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7CDEE4D-DFD8-45FD-9D9D-B88A088D87C8}" type="datetimeFigureOut">
              <a:rPr lang="en-US" smtClean="0"/>
              <a:t>9/19/2014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54470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8819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607302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065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266972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CDEE4D-DFD8-45FD-9D9D-B88A088D87C8}" type="datetimeFigureOut">
              <a:rPr lang="en-US" smtClean="0"/>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2547325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CDEE4D-DFD8-45FD-9D9D-B88A088D87C8}" type="datetimeFigureOut">
              <a:rPr lang="en-US" smtClean="0"/>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51683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416731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67243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DEE4D-DFD8-45FD-9D9D-B88A088D87C8}" type="datetimeFigureOut">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80377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DEE4D-DFD8-45FD-9D9D-B88A088D87C8}" type="datetimeFigureOut">
              <a:rPr lang="en-US" smtClean="0"/>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05732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419609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DEE4D-DFD8-45FD-9D9D-B88A088D87C8}" type="datetimeFigureOut">
              <a:rPr lang="en-US" smtClean="0"/>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128634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DEE4D-DFD8-45FD-9D9D-B88A088D87C8}" type="datetimeFigureOut">
              <a:rPr lang="en-US" smtClean="0"/>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241532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DEE4D-DFD8-45FD-9D9D-B88A088D87C8}" type="datetimeFigureOut">
              <a:rPr lang="en-US" smtClean="0"/>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78531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35326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DEE4D-DFD8-45FD-9D9D-B88A088D87C8}" type="datetimeFigureOut">
              <a:rPr lang="en-US" smtClean="0"/>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7AF34-72C1-4DE8-9557-13ED52B98441}" type="slidenum">
              <a:rPr lang="en-US" smtClean="0"/>
              <a:t>‹#›</a:t>
            </a:fld>
            <a:endParaRPr lang="en-US"/>
          </a:p>
        </p:txBody>
      </p:sp>
    </p:spTree>
    <p:extLst>
      <p:ext uri="{BB962C8B-B14F-4D97-AF65-F5344CB8AC3E}">
        <p14:creationId xmlns:p14="http://schemas.microsoft.com/office/powerpoint/2010/main" val="81073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CDEE4D-DFD8-45FD-9D9D-B88A088D87C8}" type="datetimeFigureOut">
              <a:rPr lang="en-US" smtClean="0"/>
              <a:t>9/19/2014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57AF34-72C1-4DE8-9557-13ED52B98441}" type="slidenum">
              <a:rPr lang="en-US" smtClean="0"/>
              <a:t>‹#›</a:t>
            </a:fld>
            <a:endParaRPr lang="en-US"/>
          </a:p>
        </p:txBody>
      </p:sp>
    </p:spTree>
    <p:extLst>
      <p:ext uri="{BB962C8B-B14F-4D97-AF65-F5344CB8AC3E}">
        <p14:creationId xmlns:p14="http://schemas.microsoft.com/office/powerpoint/2010/main" val="30320605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5169" y="2065136"/>
            <a:ext cx="10515600" cy="3009140"/>
          </a:xfrm>
        </p:spPr>
        <p:txBody>
          <a:bodyPr>
            <a:normAutofit/>
          </a:bodyPr>
          <a:lstStyle/>
          <a:p>
            <a:pPr algn="ctr"/>
            <a:r>
              <a:rPr lang="en-US" dirty="0" smtClean="0"/>
              <a:t>NUMBER SYSTEMS</a:t>
            </a:r>
            <a:endParaRPr lang="en-US" dirty="0"/>
          </a:p>
        </p:txBody>
      </p:sp>
    </p:spTree>
    <p:extLst>
      <p:ext uri="{BB962C8B-B14F-4D97-AF65-F5344CB8AC3E}">
        <p14:creationId xmlns:p14="http://schemas.microsoft.com/office/powerpoint/2010/main" val="2984873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HEXADECIMAL</a:t>
            </a:r>
            <a:endParaRPr lang="en-US" dirty="0"/>
          </a:p>
        </p:txBody>
      </p:sp>
      <p:sp>
        <p:nvSpPr>
          <p:cNvPr id="3" name="Content Placeholder 2"/>
          <p:cNvSpPr>
            <a:spLocks noGrp="1"/>
          </p:cNvSpPr>
          <p:nvPr>
            <p:ph idx="1"/>
          </p:nvPr>
        </p:nvSpPr>
        <p:spPr/>
        <p:txBody>
          <a:bodyPr>
            <a:normAutofit/>
          </a:bodyPr>
          <a:lstStyle/>
          <a:p>
            <a:r>
              <a:rPr lang="en-US" sz="3600" dirty="0" smtClean="0"/>
              <a:t>base 16.</a:t>
            </a:r>
          </a:p>
          <a:p>
            <a:r>
              <a:rPr lang="en-US" sz="3600" dirty="0" smtClean="0"/>
              <a:t>The following are the hexadecimal numerals:</a:t>
            </a:r>
          </a:p>
          <a:p>
            <a:pPr marL="0" indent="0">
              <a:buNone/>
            </a:pPr>
            <a:r>
              <a:rPr lang="en-US" sz="3600" dirty="0" smtClean="0"/>
              <a:t>0, 1, 2, 3, 4, 5, 6, 7, 8, 9, A, B, C, D, E, F</a:t>
            </a:r>
            <a:endParaRPr lang="en-US" sz="3600" dirty="0"/>
          </a:p>
        </p:txBody>
      </p:sp>
    </p:spTree>
    <p:extLst>
      <p:ext uri="{BB962C8B-B14F-4D97-AF65-F5344CB8AC3E}">
        <p14:creationId xmlns:p14="http://schemas.microsoft.com/office/powerpoint/2010/main" val="28883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hexadecimal?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reason for the common use of hexadecimal numbers is the relationship between the numbers 2 and 16. Sixteen is a power of 2 (16 = 24). Because of this relationship, four digits in a binary number can be represented with a single hexadecimal digit. This makes conversion between binary and hexadecimal numbers very easy, and hexadecimal can be used to write large binary numbers with much fewer digits. </a:t>
            </a:r>
          </a:p>
          <a:p>
            <a:r>
              <a:rPr lang="en-US" dirty="0" smtClean="0"/>
              <a:t>Writing a 16 or 32 bit binary number would be quite tedious and error prone. By using hexadecimal, the numbers can be written with fewer digits and much less likelihood of error.</a:t>
            </a:r>
            <a:endParaRPr lang="en-US" dirty="0"/>
          </a:p>
        </p:txBody>
      </p:sp>
    </p:spTree>
    <p:extLst>
      <p:ext uri="{BB962C8B-B14F-4D97-AF65-F5344CB8AC3E}">
        <p14:creationId xmlns:p14="http://schemas.microsoft.com/office/powerpoint/2010/main" val="383821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to Hexadecimal</a:t>
            </a:r>
            <a:endParaRPr lang="en-US" dirty="0"/>
          </a:p>
        </p:txBody>
      </p:sp>
      <p:pic>
        <p:nvPicPr>
          <p:cNvPr id="4" name="Content Placeholder 3"/>
          <p:cNvPicPr>
            <a:picLocks noGrp="1" noChangeAspect="1"/>
          </p:cNvPicPr>
          <p:nvPr>
            <p:ph idx="1"/>
          </p:nvPr>
        </p:nvPicPr>
        <p:blipFill>
          <a:blip r:embed="rId2"/>
          <a:stretch>
            <a:fillRect/>
          </a:stretch>
        </p:blipFill>
        <p:spPr>
          <a:xfrm>
            <a:off x="801856" y="2833353"/>
            <a:ext cx="10116629" cy="1944710"/>
          </a:xfrm>
          <a:prstGeom prst="rect">
            <a:avLst/>
          </a:prstGeom>
        </p:spPr>
      </p:pic>
    </p:spTree>
    <p:extLst>
      <p:ext uri="{BB962C8B-B14F-4D97-AF65-F5344CB8AC3E}">
        <p14:creationId xmlns:p14="http://schemas.microsoft.com/office/powerpoint/2010/main" val="4201862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to Hex</a:t>
            </a:r>
            <a:endParaRPr lang="en-US" dirty="0"/>
          </a:p>
        </p:txBody>
      </p:sp>
      <p:pic>
        <p:nvPicPr>
          <p:cNvPr id="4" name="Content Placeholder 3"/>
          <p:cNvPicPr>
            <a:picLocks noGrp="1" noChangeAspect="1"/>
          </p:cNvPicPr>
          <p:nvPr>
            <p:ph idx="1"/>
          </p:nvPr>
        </p:nvPicPr>
        <p:blipFill>
          <a:blip r:embed="rId2"/>
          <a:stretch>
            <a:fillRect/>
          </a:stretch>
        </p:blipFill>
        <p:spPr>
          <a:xfrm>
            <a:off x="838200" y="2897747"/>
            <a:ext cx="10204029" cy="1803042"/>
          </a:xfrm>
          <a:prstGeom prst="rect">
            <a:avLst/>
          </a:prstGeom>
        </p:spPr>
      </p:pic>
    </p:spTree>
    <p:extLst>
      <p:ext uri="{BB962C8B-B14F-4D97-AF65-F5344CB8AC3E}">
        <p14:creationId xmlns:p14="http://schemas.microsoft.com/office/powerpoint/2010/main" val="3332328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hex</a:t>
            </a:r>
            <a:endParaRPr lang="en-US" dirty="0"/>
          </a:p>
        </p:txBody>
      </p:sp>
      <p:pic>
        <p:nvPicPr>
          <p:cNvPr id="4" name="Content Placeholder 3"/>
          <p:cNvPicPr>
            <a:picLocks noGrp="1" noChangeAspect="1"/>
          </p:cNvPicPr>
          <p:nvPr>
            <p:ph idx="1"/>
          </p:nvPr>
        </p:nvPicPr>
        <p:blipFill>
          <a:blip r:embed="rId2"/>
          <a:stretch>
            <a:fillRect/>
          </a:stretch>
        </p:blipFill>
        <p:spPr>
          <a:xfrm>
            <a:off x="1674254" y="2588653"/>
            <a:ext cx="8560081" cy="992473"/>
          </a:xfrm>
          <a:prstGeom prst="rect">
            <a:avLst/>
          </a:prstGeom>
        </p:spPr>
      </p:pic>
    </p:spTree>
    <p:extLst>
      <p:ext uri="{BB962C8B-B14F-4D97-AF65-F5344CB8AC3E}">
        <p14:creationId xmlns:p14="http://schemas.microsoft.com/office/powerpoint/2010/main" val="2045569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 to Binary</a:t>
            </a:r>
            <a:endParaRPr lang="en-US" dirty="0"/>
          </a:p>
        </p:txBody>
      </p:sp>
      <p:sp>
        <p:nvSpPr>
          <p:cNvPr id="3" name="Content Placeholder 2"/>
          <p:cNvSpPr>
            <a:spLocks noGrp="1"/>
          </p:cNvSpPr>
          <p:nvPr>
            <p:ph idx="1"/>
          </p:nvPr>
        </p:nvSpPr>
        <p:spPr/>
        <p:txBody>
          <a:bodyPr/>
          <a:lstStyle/>
          <a:p>
            <a:r>
              <a:rPr lang="en-US" dirty="0" smtClean="0"/>
              <a:t>To convert a hexadecimal number to a binary number, convert each hexadecimal digit into a group of 4 binary digits.</a:t>
            </a:r>
          </a:p>
          <a:p>
            <a:endParaRPr lang="en-US" dirty="0"/>
          </a:p>
        </p:txBody>
      </p:sp>
      <p:pic>
        <p:nvPicPr>
          <p:cNvPr id="4" name="Picture 3"/>
          <p:cNvPicPr>
            <a:picLocks noChangeAspect="1"/>
          </p:cNvPicPr>
          <p:nvPr/>
        </p:nvPicPr>
        <p:blipFill>
          <a:blip r:embed="rId2"/>
          <a:stretch>
            <a:fillRect/>
          </a:stretch>
        </p:blipFill>
        <p:spPr>
          <a:xfrm>
            <a:off x="975069" y="3465236"/>
            <a:ext cx="10130253" cy="1847656"/>
          </a:xfrm>
          <a:prstGeom prst="rect">
            <a:avLst/>
          </a:prstGeom>
        </p:spPr>
      </p:pic>
    </p:spTree>
    <p:extLst>
      <p:ext uri="{BB962C8B-B14F-4D97-AF65-F5344CB8AC3E}">
        <p14:creationId xmlns:p14="http://schemas.microsoft.com/office/powerpoint/2010/main" val="1039723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Hex Representation</a:t>
            </a:r>
            <a:endParaRPr lang="en-US" dirty="0"/>
          </a:p>
        </p:txBody>
      </p:sp>
      <p:sp>
        <p:nvSpPr>
          <p:cNvPr id="3" name="Content Placeholder 2"/>
          <p:cNvSpPr>
            <a:spLocks noGrp="1"/>
          </p:cNvSpPr>
          <p:nvPr>
            <p:ph idx="1"/>
          </p:nvPr>
        </p:nvSpPr>
        <p:spPr/>
        <p:txBody>
          <a:bodyPr>
            <a:normAutofit fontScale="85000" lnSpcReduction="20000"/>
          </a:bodyPr>
          <a:lstStyle/>
          <a:p>
            <a:r>
              <a:rPr lang="en-US" sz="3600" dirty="0" smtClean="0"/>
              <a:t>In the C and C++ languages, hexadecimal constants are represented with a ‘0x’ preceding the number, as in: 0x317F, or 0x1234, or 0xAF.</a:t>
            </a:r>
          </a:p>
          <a:p>
            <a:r>
              <a:rPr lang="en-US" sz="3600" dirty="0" smtClean="0"/>
              <a:t> In assembler programming languages that follow the Motorola style, hexadecimal constants begin with a ‘$’ character. So in this case: $371F or $FABC or $01 are valid hexadecimal constants</a:t>
            </a:r>
            <a:endParaRPr lang="en-US" sz="3600" dirty="0"/>
          </a:p>
        </p:txBody>
      </p:sp>
    </p:spTree>
    <p:extLst>
      <p:ext uri="{BB962C8B-B14F-4D97-AF65-F5344CB8AC3E}">
        <p14:creationId xmlns:p14="http://schemas.microsoft.com/office/powerpoint/2010/main" val="6092398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Coded Decimal</a:t>
            </a:r>
            <a:endParaRPr lang="en-US" dirty="0"/>
          </a:p>
        </p:txBody>
      </p:sp>
      <p:sp>
        <p:nvSpPr>
          <p:cNvPr id="3" name="Content Placeholder 2"/>
          <p:cNvSpPr>
            <a:spLocks noGrp="1"/>
          </p:cNvSpPr>
          <p:nvPr>
            <p:ph idx="1"/>
          </p:nvPr>
        </p:nvSpPr>
        <p:spPr/>
        <p:txBody>
          <a:bodyPr/>
          <a:lstStyle/>
          <a:p>
            <a:r>
              <a:rPr lang="en-US" dirty="0" smtClean="0"/>
              <a:t>numbers are represented in a decimal form, however each decimal digit is encoded using a four bit binary number.</a:t>
            </a:r>
          </a:p>
          <a:p>
            <a:endParaRPr lang="en-US" dirty="0"/>
          </a:p>
        </p:txBody>
      </p:sp>
      <p:pic>
        <p:nvPicPr>
          <p:cNvPr id="4" name="Picture 3"/>
          <p:cNvPicPr>
            <a:picLocks noChangeAspect="1"/>
          </p:cNvPicPr>
          <p:nvPr/>
        </p:nvPicPr>
        <p:blipFill>
          <a:blip r:embed="rId2"/>
          <a:stretch>
            <a:fillRect/>
          </a:stretch>
        </p:blipFill>
        <p:spPr>
          <a:xfrm>
            <a:off x="1010938" y="3168203"/>
            <a:ext cx="10170124" cy="1470629"/>
          </a:xfrm>
          <a:prstGeom prst="rect">
            <a:avLst/>
          </a:prstGeom>
        </p:spPr>
      </p:pic>
    </p:spTree>
    <p:extLst>
      <p:ext uri="{BB962C8B-B14F-4D97-AF65-F5344CB8AC3E}">
        <p14:creationId xmlns:p14="http://schemas.microsoft.com/office/powerpoint/2010/main" val="2997216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BCD</a:t>
            </a:r>
            <a:endParaRPr lang="en-US" dirty="0"/>
          </a:p>
        </p:txBody>
      </p:sp>
      <p:pic>
        <p:nvPicPr>
          <p:cNvPr id="4" name="Content Placeholder 3"/>
          <p:cNvPicPr>
            <a:picLocks noGrp="1" noChangeAspect="1"/>
          </p:cNvPicPr>
          <p:nvPr>
            <p:ph idx="1"/>
          </p:nvPr>
        </p:nvPicPr>
        <p:blipFill>
          <a:blip r:embed="rId2"/>
          <a:stretch>
            <a:fillRect/>
          </a:stretch>
        </p:blipFill>
        <p:spPr>
          <a:xfrm>
            <a:off x="821826" y="2640168"/>
            <a:ext cx="10531974" cy="2331077"/>
          </a:xfrm>
          <a:prstGeom prst="rect">
            <a:avLst/>
          </a:prstGeom>
        </p:spPr>
      </p:pic>
    </p:spTree>
    <p:extLst>
      <p:ext uri="{BB962C8B-B14F-4D97-AF65-F5344CB8AC3E}">
        <p14:creationId xmlns:p14="http://schemas.microsoft.com/office/powerpoint/2010/main" val="2268908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Bits, bytes and words </a:t>
            </a:r>
            <a:endParaRPr lang="en-US" dirty="0"/>
          </a:p>
        </p:txBody>
      </p:sp>
      <p:sp>
        <p:nvSpPr>
          <p:cNvPr id="3" name="Content Placeholder 2"/>
          <p:cNvSpPr>
            <a:spLocks noGrp="1"/>
          </p:cNvSpPr>
          <p:nvPr>
            <p:ph idx="1"/>
          </p:nvPr>
        </p:nvSpPr>
        <p:spPr/>
        <p:txBody>
          <a:bodyPr>
            <a:normAutofit lnSpcReduction="10000"/>
          </a:bodyPr>
          <a:lstStyle/>
          <a:p>
            <a:r>
              <a:rPr lang="en-US" dirty="0" smtClean="0"/>
              <a:t>Each binary digit is known as a bit. </a:t>
            </a:r>
          </a:p>
          <a:p>
            <a:pPr marL="0" indent="0">
              <a:buNone/>
            </a:pPr>
            <a:endParaRPr lang="en-US" dirty="0"/>
          </a:p>
          <a:p>
            <a:r>
              <a:rPr lang="en-US" dirty="0" smtClean="0"/>
              <a:t>Given a fixed number of n bits, (a word), which the arithmetic unit of a computer is  designed to handle, then there are 2</a:t>
            </a:r>
            <a:r>
              <a:rPr lang="en-US" baseline="30000" dirty="0" smtClean="0"/>
              <a:t>n</a:t>
            </a:r>
            <a:r>
              <a:rPr lang="en-US" dirty="0" smtClean="0"/>
              <a:t> separate binary numbers that can be accommodated. For example, in 8 bits, one can accommodate the binary numbers corresponding to decimal 0 to 255 (256 different numbers). </a:t>
            </a:r>
          </a:p>
          <a:p>
            <a:r>
              <a:rPr lang="en-US" dirty="0" smtClean="0"/>
              <a:t>Current computers have word lengths of 32 or 64 bits. </a:t>
            </a:r>
            <a:endParaRPr lang="en-US" dirty="0"/>
          </a:p>
        </p:txBody>
      </p:sp>
    </p:spTree>
    <p:extLst>
      <p:ext uri="{BB962C8B-B14F-4D97-AF65-F5344CB8AC3E}">
        <p14:creationId xmlns:p14="http://schemas.microsoft.com/office/powerpoint/2010/main" val="14780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4800" dirty="0" smtClean="0"/>
              <a:t>Number Systems used in Computer &amp; ICT:</a:t>
            </a:r>
          </a:p>
          <a:p>
            <a:r>
              <a:rPr lang="en-US" sz="4800" dirty="0" smtClean="0"/>
              <a:t>Binary (base 2)</a:t>
            </a:r>
          </a:p>
          <a:p>
            <a:r>
              <a:rPr lang="en-US" sz="4800" dirty="0" smtClean="0"/>
              <a:t>Octal (base 8)</a:t>
            </a:r>
          </a:p>
          <a:p>
            <a:r>
              <a:rPr lang="en-US" sz="4800" dirty="0" smtClean="0"/>
              <a:t>Hexadecimal (base 16)</a:t>
            </a:r>
            <a:endParaRPr lang="en-US" sz="4800" dirty="0"/>
          </a:p>
        </p:txBody>
      </p:sp>
    </p:spTree>
    <p:extLst>
      <p:ext uri="{BB962C8B-B14F-4D97-AF65-F5344CB8AC3E}">
        <p14:creationId xmlns:p14="http://schemas.microsoft.com/office/powerpoint/2010/main" val="84893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a:xfrm>
            <a:off x="1141412" y="1803043"/>
            <a:ext cx="9905999" cy="4675030"/>
          </a:xfrm>
        </p:spPr>
        <p:txBody>
          <a:bodyPr>
            <a:normAutofit/>
          </a:bodyPr>
          <a:lstStyle/>
          <a:p>
            <a:r>
              <a:rPr lang="en-US" sz="2800" dirty="0" smtClean="0"/>
              <a:t>I bit = I binary digit (1 bit) =0 or 1</a:t>
            </a:r>
          </a:p>
          <a:p>
            <a:r>
              <a:rPr lang="en-US" sz="2800" dirty="0" smtClean="0"/>
              <a:t>I nibble = 4 bits</a:t>
            </a:r>
          </a:p>
          <a:p>
            <a:r>
              <a:rPr lang="en-US" sz="2800" dirty="0" smtClean="0"/>
              <a:t>1 byte = 8 bits</a:t>
            </a:r>
          </a:p>
          <a:p>
            <a:r>
              <a:rPr lang="en-US" sz="2800" dirty="0" smtClean="0"/>
              <a:t>I Kilobyte(KB) = 2</a:t>
            </a:r>
            <a:r>
              <a:rPr lang="en-US" sz="2800" baseline="30000" dirty="0" smtClean="0"/>
              <a:t>10</a:t>
            </a:r>
            <a:r>
              <a:rPr lang="en-US" sz="2800" dirty="0" smtClean="0"/>
              <a:t> bytes</a:t>
            </a:r>
          </a:p>
          <a:p>
            <a:r>
              <a:rPr lang="en-US" sz="2800" dirty="0" smtClean="0"/>
              <a:t>1 Megabyte (MB) = 2</a:t>
            </a:r>
            <a:r>
              <a:rPr lang="en-US" sz="2800" baseline="30000" dirty="0" smtClean="0"/>
              <a:t>20 </a:t>
            </a:r>
            <a:r>
              <a:rPr lang="en-US" sz="2800" dirty="0" smtClean="0"/>
              <a:t>bytes</a:t>
            </a:r>
          </a:p>
          <a:p>
            <a:r>
              <a:rPr lang="en-US" sz="2800" dirty="0" smtClean="0"/>
              <a:t>1 Gigabyte (GB) = 2</a:t>
            </a:r>
            <a:r>
              <a:rPr lang="en-US" sz="2800" baseline="30000" dirty="0" smtClean="0"/>
              <a:t>30</a:t>
            </a:r>
            <a:r>
              <a:rPr lang="en-US" sz="2800" dirty="0" smtClean="0"/>
              <a:t> bytes</a:t>
            </a:r>
          </a:p>
          <a:p>
            <a:r>
              <a:rPr lang="en-US" sz="2800" dirty="0" smtClean="0"/>
              <a:t>Terabyte &gt;&gt; Petabyte &gt;&gt; Exabyte &gt;&gt; </a:t>
            </a:r>
            <a:r>
              <a:rPr lang="en-US" sz="2800" dirty="0" err="1" smtClean="0"/>
              <a:t>Zettabyte</a:t>
            </a:r>
            <a:r>
              <a:rPr lang="en-US" sz="2800" dirty="0" smtClean="0"/>
              <a:t> &gt;&gt; </a:t>
            </a:r>
            <a:r>
              <a:rPr lang="en-US" sz="2800" dirty="0" err="1" smtClean="0"/>
              <a:t>Yottabyte</a:t>
            </a:r>
            <a:r>
              <a:rPr lang="en-US" sz="2800" dirty="0" smtClean="0"/>
              <a:t> </a:t>
            </a:r>
            <a:endParaRPr lang="en-US" sz="2800" dirty="0"/>
          </a:p>
        </p:txBody>
      </p:sp>
    </p:spTree>
    <p:extLst>
      <p:ext uri="{BB962C8B-B14F-4D97-AF65-F5344CB8AC3E}">
        <p14:creationId xmlns:p14="http://schemas.microsoft.com/office/powerpoint/2010/main" val="151663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normAutofit/>
          </a:bodyPr>
          <a:lstStyle/>
          <a:p>
            <a:r>
              <a:rPr lang="en-US" sz="3600" dirty="0" smtClean="0"/>
              <a:t>Converting binary and decimal numbers with fractions</a:t>
            </a:r>
          </a:p>
          <a:p>
            <a:r>
              <a:rPr lang="en-US" sz="3600" dirty="0" smtClean="0"/>
              <a:t>Octal Numbering System</a:t>
            </a:r>
          </a:p>
          <a:p>
            <a:r>
              <a:rPr lang="en-US" sz="3600" dirty="0" smtClean="0"/>
              <a:t>Addition and Subtraction of Binary numbers</a:t>
            </a:r>
            <a:endParaRPr lang="en-US" sz="3600" dirty="0"/>
          </a:p>
        </p:txBody>
      </p:sp>
    </p:spTree>
    <p:extLst>
      <p:ext uri="{BB962C8B-B14F-4D97-AF65-F5344CB8AC3E}">
        <p14:creationId xmlns:p14="http://schemas.microsoft.com/office/powerpoint/2010/main" val="2496707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a:t>
            </a:r>
            <a:r>
              <a:rPr lang="en-US" dirty="0"/>
              <a:t>communications and networks</a:t>
            </a:r>
          </a:p>
        </p:txBody>
      </p:sp>
      <p:sp>
        <p:nvSpPr>
          <p:cNvPr id="3" name="Content Placeholder 2"/>
          <p:cNvSpPr>
            <a:spLocks noGrp="1"/>
          </p:cNvSpPr>
          <p:nvPr>
            <p:ph idx="1"/>
          </p:nvPr>
        </p:nvSpPr>
        <p:spPr/>
        <p:txBody>
          <a:bodyPr/>
          <a:lstStyle/>
          <a:p>
            <a:r>
              <a:rPr lang="en-US" dirty="0"/>
              <a:t>A </a:t>
            </a:r>
            <a:r>
              <a:rPr lang="en-US" b="1" dirty="0"/>
              <a:t>computer network</a:t>
            </a:r>
            <a:r>
              <a:rPr lang="en-US" dirty="0"/>
              <a:t> or data </a:t>
            </a:r>
            <a:r>
              <a:rPr lang="en-US" b="1" dirty="0"/>
              <a:t>network</a:t>
            </a:r>
            <a:r>
              <a:rPr lang="en-US" dirty="0"/>
              <a:t> is a telecommunications </a:t>
            </a:r>
            <a:r>
              <a:rPr lang="en-US" b="1" dirty="0" err="1"/>
              <a:t>network</a:t>
            </a:r>
            <a:r>
              <a:rPr lang="en-US" dirty="0" err="1"/>
              <a:t>that</a:t>
            </a:r>
            <a:r>
              <a:rPr lang="en-US" dirty="0"/>
              <a:t> allows </a:t>
            </a:r>
            <a:r>
              <a:rPr lang="en-US" b="1" dirty="0"/>
              <a:t>computers</a:t>
            </a:r>
            <a:r>
              <a:rPr lang="en-US" dirty="0"/>
              <a:t> to exchange data. In </a:t>
            </a:r>
            <a:r>
              <a:rPr lang="en-US" b="1" dirty="0"/>
              <a:t>computer networks</a:t>
            </a:r>
            <a:r>
              <a:rPr lang="en-US" dirty="0"/>
              <a:t>, networked computing devices pass data to each other along data connections. Data is transferred in the form of packets.</a:t>
            </a:r>
          </a:p>
          <a:p>
            <a:endParaRPr lang="en-US" dirty="0"/>
          </a:p>
        </p:txBody>
      </p:sp>
    </p:spTree>
    <p:extLst>
      <p:ext uri="{BB962C8B-B14F-4D97-AF65-F5344CB8AC3E}">
        <p14:creationId xmlns:p14="http://schemas.microsoft.com/office/powerpoint/2010/main" val="862223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Networks</a:t>
            </a:r>
            <a:endParaRPr lang="en-US" dirty="0"/>
          </a:p>
        </p:txBody>
      </p:sp>
      <p:sp>
        <p:nvSpPr>
          <p:cNvPr id="3" name="Content Placeholder 2"/>
          <p:cNvSpPr>
            <a:spLocks noGrp="1"/>
          </p:cNvSpPr>
          <p:nvPr>
            <p:ph idx="1"/>
          </p:nvPr>
        </p:nvSpPr>
        <p:spPr/>
        <p:txBody>
          <a:bodyPr>
            <a:normAutofit/>
          </a:bodyPr>
          <a:lstStyle/>
          <a:p>
            <a:r>
              <a:rPr lang="en-US" sz="3200" dirty="0" smtClean="0"/>
              <a:t>Point- to –Point</a:t>
            </a:r>
          </a:p>
          <a:p>
            <a:r>
              <a:rPr lang="en-US" sz="3200" dirty="0" smtClean="0"/>
              <a:t>Broadcast</a:t>
            </a:r>
          </a:p>
          <a:p>
            <a:pPr lvl="1"/>
            <a:r>
              <a:rPr lang="en-US" sz="3200" dirty="0" smtClean="0"/>
              <a:t>Broadcast(all)</a:t>
            </a:r>
          </a:p>
          <a:p>
            <a:pPr lvl="1"/>
            <a:r>
              <a:rPr lang="en-US" sz="3200" dirty="0" smtClean="0"/>
              <a:t>Multicast(some)</a:t>
            </a:r>
          </a:p>
          <a:p>
            <a:pPr lvl="1"/>
            <a:r>
              <a:rPr lang="en-US" sz="3200" dirty="0" smtClean="0"/>
              <a:t>Unicast(one)</a:t>
            </a:r>
            <a:endParaRPr lang="en-US" sz="3200" dirty="0"/>
          </a:p>
        </p:txBody>
      </p:sp>
    </p:spTree>
    <p:extLst>
      <p:ext uri="{BB962C8B-B14F-4D97-AF65-F5344CB8AC3E}">
        <p14:creationId xmlns:p14="http://schemas.microsoft.com/office/powerpoint/2010/main" val="1815619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according to Extent</a:t>
            </a:r>
            <a:endParaRPr lang="en-US" dirty="0"/>
          </a:p>
        </p:txBody>
      </p:sp>
      <p:sp>
        <p:nvSpPr>
          <p:cNvPr id="3" name="Content Placeholder 2"/>
          <p:cNvSpPr>
            <a:spLocks noGrp="1"/>
          </p:cNvSpPr>
          <p:nvPr>
            <p:ph idx="1"/>
          </p:nvPr>
        </p:nvSpPr>
        <p:spPr/>
        <p:txBody>
          <a:bodyPr>
            <a:normAutofit/>
          </a:bodyPr>
          <a:lstStyle/>
          <a:p>
            <a:r>
              <a:rPr lang="en-US" sz="3200" dirty="0" smtClean="0"/>
              <a:t>Personal Area Network (PAN)</a:t>
            </a:r>
          </a:p>
          <a:p>
            <a:r>
              <a:rPr lang="en-US" sz="3200" dirty="0" smtClean="0"/>
              <a:t>Local Area Network (LAN)</a:t>
            </a:r>
          </a:p>
          <a:p>
            <a:r>
              <a:rPr lang="en-US" sz="3200" dirty="0" smtClean="0"/>
              <a:t>Metropolitan Area Network</a:t>
            </a:r>
          </a:p>
          <a:p>
            <a:r>
              <a:rPr lang="en-US" sz="3200" dirty="0" smtClean="0"/>
              <a:t>Wide Area Network(WAN)</a:t>
            </a:r>
            <a:endParaRPr lang="en-US" sz="3200" dirty="0"/>
          </a:p>
        </p:txBody>
      </p:sp>
    </p:spTree>
    <p:extLst>
      <p:ext uri="{BB962C8B-B14F-4D97-AF65-F5344CB8AC3E}">
        <p14:creationId xmlns:p14="http://schemas.microsoft.com/office/powerpoint/2010/main" val="620834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615" y="643944"/>
            <a:ext cx="8577910" cy="5267459"/>
          </a:xfrm>
          <a:prstGeom prst="rect">
            <a:avLst/>
          </a:prstGeom>
        </p:spPr>
      </p:pic>
    </p:spTree>
    <p:extLst>
      <p:ext uri="{BB962C8B-B14F-4D97-AF65-F5344CB8AC3E}">
        <p14:creationId xmlns:p14="http://schemas.microsoft.com/office/powerpoint/2010/main" val="138132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56" y="579549"/>
            <a:ext cx="7361619" cy="5296774"/>
          </a:xfrm>
          <a:prstGeom prst="rect">
            <a:avLst/>
          </a:prstGeom>
        </p:spPr>
      </p:pic>
    </p:spTree>
    <p:extLst>
      <p:ext uri="{BB962C8B-B14F-4D97-AF65-F5344CB8AC3E}">
        <p14:creationId xmlns:p14="http://schemas.microsoft.com/office/powerpoint/2010/main" val="334740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777" y="631066"/>
            <a:ext cx="8822026" cy="5293216"/>
          </a:xfrm>
          <a:prstGeom prst="rect">
            <a:avLst/>
          </a:prstGeom>
        </p:spPr>
      </p:pic>
    </p:spTree>
    <p:extLst>
      <p:ext uri="{BB962C8B-B14F-4D97-AF65-F5344CB8AC3E}">
        <p14:creationId xmlns:p14="http://schemas.microsoft.com/office/powerpoint/2010/main" val="140123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353" y="101959"/>
            <a:ext cx="6568224" cy="6568224"/>
          </a:xfrm>
          <a:prstGeom prst="rect">
            <a:avLst/>
          </a:prstGeom>
        </p:spPr>
      </p:pic>
    </p:spTree>
    <p:extLst>
      <p:ext uri="{BB962C8B-B14F-4D97-AF65-F5344CB8AC3E}">
        <p14:creationId xmlns:p14="http://schemas.microsoft.com/office/powerpoint/2010/main" val="1507066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PAN</a:t>
            </a:r>
            <a:endParaRPr lang="en-US" dirty="0"/>
          </a:p>
        </p:txBody>
      </p:sp>
      <p:sp>
        <p:nvSpPr>
          <p:cNvPr id="4" name="Content Placeholder 3"/>
          <p:cNvSpPr>
            <a:spLocks noGrp="1"/>
          </p:cNvSpPr>
          <p:nvPr>
            <p:ph idx="1"/>
          </p:nvPr>
        </p:nvSpPr>
        <p:spPr/>
        <p:txBody>
          <a:bodyPr>
            <a:normAutofit/>
          </a:bodyPr>
          <a:lstStyle/>
          <a:p>
            <a:r>
              <a:rPr lang="en-US" sz="4400" dirty="0" smtClean="0"/>
              <a:t>Handsets, PDA, Mobile Phone</a:t>
            </a:r>
          </a:p>
          <a:p>
            <a:r>
              <a:rPr lang="en-US" sz="4400" dirty="0" smtClean="0"/>
              <a:t>Bluetooth, Infrared, NFC,USB</a:t>
            </a:r>
            <a:endParaRPr lang="en-US" sz="4400" dirty="0"/>
          </a:p>
        </p:txBody>
      </p:sp>
    </p:spTree>
    <p:extLst>
      <p:ext uri="{BB962C8B-B14F-4D97-AF65-F5344CB8AC3E}">
        <p14:creationId xmlns:p14="http://schemas.microsoft.com/office/powerpoint/2010/main" val="296071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NUMBER SYSTEM</a:t>
            </a:r>
            <a:endParaRPr lang="en-US" dirty="0"/>
          </a:p>
        </p:txBody>
      </p:sp>
      <p:sp>
        <p:nvSpPr>
          <p:cNvPr id="3" name="Content Placeholder 2"/>
          <p:cNvSpPr>
            <a:spLocks noGrp="1"/>
          </p:cNvSpPr>
          <p:nvPr>
            <p:ph idx="1"/>
          </p:nvPr>
        </p:nvSpPr>
        <p:spPr>
          <a:xfrm>
            <a:off x="1141412" y="2249486"/>
            <a:ext cx="10204875" cy="3919493"/>
          </a:xfrm>
        </p:spPr>
        <p:txBody>
          <a:bodyPr>
            <a:noAutofit/>
          </a:bodyPr>
          <a:lstStyle/>
          <a:p>
            <a:r>
              <a:rPr lang="en-US" sz="2800" dirty="0" smtClean="0"/>
              <a:t>Refers to numbers with a base/radix of 2</a:t>
            </a:r>
          </a:p>
          <a:p>
            <a:endParaRPr lang="en-US" sz="2800" dirty="0"/>
          </a:p>
          <a:p>
            <a:r>
              <a:rPr lang="en-US" sz="2800" dirty="0" smtClean="0"/>
              <a:t>Given that digital logic and memory devices are based on two </a:t>
            </a:r>
          </a:p>
          <a:p>
            <a:pPr marL="0" indent="0">
              <a:buNone/>
            </a:pPr>
            <a:r>
              <a:rPr lang="en-US" sz="2800" dirty="0" smtClean="0"/>
              <a:t>electrical states (on and off), it is natural to use a number system, </a:t>
            </a:r>
          </a:p>
          <a:p>
            <a:pPr marL="0" indent="0">
              <a:buNone/>
            </a:pPr>
            <a:r>
              <a:rPr lang="en-US" sz="2800" dirty="0" smtClean="0"/>
              <a:t>called the binary number system, which contains only two </a:t>
            </a:r>
          </a:p>
          <a:p>
            <a:pPr marL="0" indent="0">
              <a:buNone/>
            </a:pPr>
            <a:r>
              <a:rPr lang="en-US" sz="2800" dirty="0" smtClean="0"/>
              <a:t>symbols, namely 0 and 1. </a:t>
            </a:r>
          </a:p>
          <a:p>
            <a:pPr marL="0" indent="0">
              <a:buNone/>
            </a:pPr>
            <a:r>
              <a:rPr lang="en-US" sz="2800" dirty="0" smtClean="0"/>
              <a:t> </a:t>
            </a:r>
            <a:endParaRPr lang="en-US" sz="2800" dirty="0"/>
          </a:p>
        </p:txBody>
      </p:sp>
    </p:spTree>
    <p:extLst>
      <p:ext uri="{BB962C8B-B14F-4D97-AF65-F5344CB8AC3E}">
        <p14:creationId xmlns:p14="http://schemas.microsoft.com/office/powerpoint/2010/main" val="2680561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Computers connected over Ethernet cables. </a:t>
            </a:r>
          </a:p>
          <a:p>
            <a:r>
              <a:rPr lang="en-US" sz="3200" dirty="0" smtClean="0"/>
              <a:t>Network coordinated by a switch and hubs</a:t>
            </a:r>
          </a:p>
          <a:p>
            <a:r>
              <a:rPr lang="en-US" sz="3200" dirty="0"/>
              <a:t>An Ethernet hub, active hub, network hub, repeater hub, multiport repeater or hub is a device for connecting </a:t>
            </a:r>
            <a:r>
              <a:rPr lang="en-US" sz="3200" dirty="0" smtClean="0"/>
              <a:t>multiple Ethernet</a:t>
            </a:r>
            <a:r>
              <a:rPr lang="en-US" sz="3200" dirty="0"/>
              <a:t> devices together and making them act as a single network segment.</a:t>
            </a:r>
          </a:p>
          <a:p>
            <a:endParaRPr lang="en-US" dirty="0"/>
          </a:p>
        </p:txBody>
      </p:sp>
    </p:spTree>
    <p:extLst>
      <p:ext uri="{BB962C8B-B14F-4D97-AF65-F5344CB8AC3E}">
        <p14:creationId xmlns:p14="http://schemas.microsoft.com/office/powerpoint/2010/main" val="104115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21227" y="810871"/>
            <a:ext cx="7173533" cy="5308414"/>
          </a:xfrm>
        </p:spPr>
      </p:pic>
    </p:spTree>
    <p:extLst>
      <p:ext uri="{BB962C8B-B14F-4D97-AF65-F5344CB8AC3E}">
        <p14:creationId xmlns:p14="http://schemas.microsoft.com/office/powerpoint/2010/main" val="3415577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Hub</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9566" y="2262929"/>
            <a:ext cx="5035640" cy="3333118"/>
          </a:xfrm>
          <a:prstGeom prst="rect">
            <a:avLst/>
          </a:prstGeom>
        </p:spPr>
      </p:pic>
    </p:spTree>
    <p:extLst>
      <p:ext uri="{BB962C8B-B14F-4D97-AF65-F5344CB8AC3E}">
        <p14:creationId xmlns:p14="http://schemas.microsoft.com/office/powerpoint/2010/main" val="2278914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30320" y="281405"/>
            <a:ext cx="6593983" cy="5873632"/>
          </a:xfrm>
        </p:spPr>
      </p:pic>
    </p:spTree>
    <p:extLst>
      <p:ext uri="{BB962C8B-B14F-4D97-AF65-F5344CB8AC3E}">
        <p14:creationId xmlns:p14="http://schemas.microsoft.com/office/powerpoint/2010/main" val="2179547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Switch</a:t>
            </a:r>
            <a:endParaRPr lang="en-US" dirty="0"/>
          </a:p>
        </p:txBody>
      </p:sp>
      <p:sp>
        <p:nvSpPr>
          <p:cNvPr id="3" name="Content Placeholder 2"/>
          <p:cNvSpPr>
            <a:spLocks noGrp="1"/>
          </p:cNvSpPr>
          <p:nvPr>
            <p:ph idx="1"/>
          </p:nvPr>
        </p:nvSpPr>
        <p:spPr/>
        <p:txBody>
          <a:bodyPr/>
          <a:lstStyle/>
          <a:p>
            <a:r>
              <a:rPr lang="en-US" dirty="0" smtClean="0"/>
              <a:t>A network switch (sometimes known as a switching hub) is a computer networking device that is used to connect devices together on a computer network, by using a form of packet switching to forward data to the destination device. A network switch is considered more advanced than a hub because a switch will only forward a message to one or multiple devices that need to receive it, rather than broadcasting the same message out of each of its ports</a:t>
            </a:r>
            <a:endParaRPr lang="en-US" dirty="0"/>
          </a:p>
        </p:txBody>
      </p:sp>
    </p:spTree>
    <p:extLst>
      <p:ext uri="{BB962C8B-B14F-4D97-AF65-F5344CB8AC3E}">
        <p14:creationId xmlns:p14="http://schemas.microsoft.com/office/powerpoint/2010/main" val="110286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Switch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431" y="2155053"/>
            <a:ext cx="4123028" cy="30922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823" y="3036056"/>
            <a:ext cx="5518492" cy="1128782"/>
          </a:xfrm>
          <a:prstGeom prst="rect">
            <a:avLst/>
          </a:prstGeom>
        </p:spPr>
      </p:pic>
    </p:spTree>
    <p:extLst>
      <p:ext uri="{BB962C8B-B14F-4D97-AF65-F5344CB8AC3E}">
        <p14:creationId xmlns:p14="http://schemas.microsoft.com/office/powerpoint/2010/main" val="23238846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Bridge</a:t>
            </a:r>
            <a:endParaRPr lang="en-US" dirty="0"/>
          </a:p>
        </p:txBody>
      </p:sp>
      <p:sp>
        <p:nvSpPr>
          <p:cNvPr id="3" name="Content Placeholder 2"/>
          <p:cNvSpPr>
            <a:spLocks noGrp="1"/>
          </p:cNvSpPr>
          <p:nvPr>
            <p:ph idx="1"/>
          </p:nvPr>
        </p:nvSpPr>
        <p:spPr>
          <a:xfrm>
            <a:off x="1141412" y="1803042"/>
            <a:ext cx="9905999" cy="4739425"/>
          </a:xfrm>
        </p:spPr>
        <p:txBody>
          <a:bodyPr>
            <a:normAutofit fontScale="77500" lnSpcReduction="20000"/>
          </a:bodyPr>
          <a:lstStyle/>
          <a:p>
            <a:r>
              <a:rPr lang="en-US" sz="2900" dirty="0" smtClean="0"/>
              <a:t>A network bridge is a network device that connects multiple network segments.</a:t>
            </a:r>
          </a:p>
          <a:p>
            <a:r>
              <a:rPr lang="en-US" sz="2900" dirty="0"/>
              <a:t>A network bridge is software or hardware that connects two or more networks so that they can communicate.</a:t>
            </a:r>
          </a:p>
          <a:p>
            <a:r>
              <a:rPr lang="en-US" sz="2900" dirty="0"/>
              <a:t>People with home or small office networks generally use a bridge when they have different types of networks but they want to exchange information or share files among all of the computers on those networks.</a:t>
            </a:r>
          </a:p>
          <a:p>
            <a:r>
              <a:rPr lang="en-US" sz="2900" dirty="0"/>
              <a:t>Here's an example. Let's say you have two networks: in one, the computers are connected with cables; and in the other, the computers are connected using wireless technology. The wired computers can only communicate with other wired computers, and the wireless computers can only communicate with other wireless computers. With a network bridge, all of the computers can communicate with each other.</a:t>
            </a:r>
          </a:p>
          <a:p>
            <a:endParaRPr lang="en-US" dirty="0"/>
          </a:p>
        </p:txBody>
      </p:sp>
    </p:spTree>
    <p:extLst>
      <p:ext uri="{BB962C8B-B14F-4D97-AF65-F5344CB8AC3E}">
        <p14:creationId xmlns:p14="http://schemas.microsoft.com/office/powerpoint/2010/main" val="8329501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76530" y="788988"/>
            <a:ext cx="7250113" cy="5345112"/>
          </a:xfrm>
        </p:spPr>
      </p:pic>
    </p:spTree>
    <p:extLst>
      <p:ext uri="{BB962C8B-B14F-4D97-AF65-F5344CB8AC3E}">
        <p14:creationId xmlns:p14="http://schemas.microsoft.com/office/powerpoint/2010/main" val="147942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r>
              <a:rPr lang="en-US" dirty="0" smtClean="0"/>
              <a:t>Read about routers</a:t>
            </a:r>
          </a:p>
          <a:p>
            <a:r>
              <a:rPr lang="en-US" dirty="0" smtClean="0"/>
              <a:t>Read about Gateways</a:t>
            </a:r>
          </a:p>
          <a:p>
            <a:r>
              <a:rPr lang="en-US" dirty="0" smtClean="0"/>
              <a:t>Read about categories of Ethernet cables</a:t>
            </a:r>
            <a:endParaRPr lang="en-US" dirty="0"/>
          </a:p>
        </p:txBody>
      </p:sp>
    </p:spTree>
    <p:extLst>
      <p:ext uri="{BB962C8B-B14F-4D97-AF65-F5344CB8AC3E}">
        <p14:creationId xmlns:p14="http://schemas.microsoft.com/office/powerpoint/2010/main" val="231326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a:t>
            </a:r>
            <a:endParaRPr lang="en-US" dirty="0"/>
          </a:p>
        </p:txBody>
      </p:sp>
      <p:sp>
        <p:nvSpPr>
          <p:cNvPr id="3" name="Content Placeholder 2"/>
          <p:cNvSpPr>
            <a:spLocks noGrp="1"/>
          </p:cNvSpPr>
          <p:nvPr>
            <p:ph idx="1"/>
          </p:nvPr>
        </p:nvSpPr>
        <p:spPr/>
        <p:txBody>
          <a:bodyPr>
            <a:normAutofit/>
          </a:bodyPr>
          <a:lstStyle/>
          <a:p>
            <a:r>
              <a:rPr lang="en-US" dirty="0" smtClean="0"/>
              <a:t>Each digit position in a binary number represents a power of </a:t>
            </a:r>
          </a:p>
          <a:p>
            <a:pPr marL="0" indent="0">
              <a:buNone/>
            </a:pPr>
            <a:r>
              <a:rPr lang="en-US" dirty="0" smtClean="0"/>
              <a:t>two. So, when we write a binary number, each binary digit is multiplied by an appropriate power of 2 based on the position in the number:</a:t>
            </a:r>
          </a:p>
          <a:p>
            <a:r>
              <a:rPr lang="en-US" dirty="0" smtClean="0"/>
              <a:t>For example:</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921418" y="4406251"/>
            <a:ext cx="10345985" cy="1067270"/>
          </a:xfrm>
          <a:prstGeom prst="rect">
            <a:avLst/>
          </a:prstGeom>
        </p:spPr>
      </p:pic>
    </p:spTree>
    <p:extLst>
      <p:ext uri="{BB962C8B-B14F-4D97-AF65-F5344CB8AC3E}">
        <p14:creationId xmlns:p14="http://schemas.microsoft.com/office/powerpoint/2010/main" val="1466285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to Decimal Conversion</a:t>
            </a:r>
            <a:endParaRPr lang="en-US" dirty="0"/>
          </a:p>
        </p:txBody>
      </p:sp>
      <p:pic>
        <p:nvPicPr>
          <p:cNvPr id="4" name="Content Placeholder 3"/>
          <p:cNvPicPr>
            <a:picLocks noGrp="1" noChangeAspect="1"/>
          </p:cNvPicPr>
          <p:nvPr>
            <p:ph idx="1"/>
          </p:nvPr>
        </p:nvPicPr>
        <p:blipFill>
          <a:blip r:embed="rId2"/>
          <a:stretch>
            <a:fillRect/>
          </a:stretch>
        </p:blipFill>
        <p:spPr>
          <a:xfrm>
            <a:off x="1286552" y="2034860"/>
            <a:ext cx="9504174" cy="3606085"/>
          </a:xfrm>
          <a:prstGeom prst="rect">
            <a:avLst/>
          </a:prstGeom>
        </p:spPr>
      </p:pic>
    </p:spTree>
    <p:extLst>
      <p:ext uri="{BB962C8B-B14F-4D97-AF65-F5344CB8AC3E}">
        <p14:creationId xmlns:p14="http://schemas.microsoft.com/office/powerpoint/2010/main" val="2078950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to Decimal Conversion Ex 2</a:t>
            </a:r>
            <a:endParaRPr lang="en-US" dirty="0"/>
          </a:p>
        </p:txBody>
      </p:sp>
      <p:pic>
        <p:nvPicPr>
          <p:cNvPr id="4" name="Content Placeholder 3"/>
          <p:cNvPicPr>
            <a:picLocks noGrp="1" noChangeAspect="1"/>
          </p:cNvPicPr>
          <p:nvPr>
            <p:ph idx="1"/>
          </p:nvPr>
        </p:nvPicPr>
        <p:blipFill>
          <a:blip r:embed="rId2"/>
          <a:stretch>
            <a:fillRect/>
          </a:stretch>
        </p:blipFill>
        <p:spPr>
          <a:xfrm>
            <a:off x="1719060" y="2142442"/>
            <a:ext cx="8573345" cy="3472747"/>
          </a:xfrm>
          <a:prstGeom prst="rect">
            <a:avLst/>
          </a:prstGeom>
        </p:spPr>
      </p:pic>
    </p:spTree>
    <p:extLst>
      <p:ext uri="{BB962C8B-B14F-4D97-AF65-F5344CB8AC3E}">
        <p14:creationId xmlns:p14="http://schemas.microsoft.com/office/powerpoint/2010/main" val="2191869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a:t>
            </a:r>
            <a:endParaRPr lang="en-US" dirty="0"/>
          </a:p>
        </p:txBody>
      </p:sp>
      <p:pic>
        <p:nvPicPr>
          <p:cNvPr id="4" name="Content Placeholder 3"/>
          <p:cNvPicPr>
            <a:picLocks noGrp="1" noChangeAspect="1"/>
          </p:cNvPicPr>
          <p:nvPr>
            <p:ph idx="1"/>
          </p:nvPr>
        </p:nvPicPr>
        <p:blipFill>
          <a:blip r:embed="rId2"/>
          <a:stretch>
            <a:fillRect/>
          </a:stretch>
        </p:blipFill>
        <p:spPr>
          <a:xfrm>
            <a:off x="838199" y="2009103"/>
            <a:ext cx="10764209" cy="3258355"/>
          </a:xfrm>
          <a:prstGeom prst="rect">
            <a:avLst/>
          </a:prstGeom>
        </p:spPr>
      </p:pic>
    </p:spTree>
    <p:extLst>
      <p:ext uri="{BB962C8B-B14F-4D97-AF65-F5344CB8AC3E}">
        <p14:creationId xmlns:p14="http://schemas.microsoft.com/office/powerpoint/2010/main" val="2639356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a:t>
            </a:r>
            <a:endParaRPr lang="en-US" dirty="0"/>
          </a:p>
        </p:txBody>
      </p:sp>
      <p:sp>
        <p:nvSpPr>
          <p:cNvPr id="3" name="Content Placeholder 2"/>
          <p:cNvSpPr>
            <a:spLocks noGrp="1"/>
          </p:cNvSpPr>
          <p:nvPr>
            <p:ph idx="1"/>
          </p:nvPr>
        </p:nvSpPr>
        <p:spPr/>
        <p:txBody>
          <a:bodyPr>
            <a:normAutofit/>
          </a:bodyPr>
          <a:lstStyle/>
          <a:p>
            <a:r>
              <a:rPr lang="en-US" sz="5400" dirty="0" smtClean="0"/>
              <a:t>Convert 93</a:t>
            </a:r>
            <a:r>
              <a:rPr lang="en-US" dirty="0" smtClean="0"/>
              <a:t>10</a:t>
            </a:r>
            <a:r>
              <a:rPr lang="en-US" sz="5400" dirty="0" smtClean="0"/>
              <a:t> to binary</a:t>
            </a:r>
            <a:endParaRPr lang="en-US" sz="5400" dirty="0"/>
          </a:p>
        </p:txBody>
      </p:sp>
    </p:spTree>
    <p:extLst>
      <p:ext uri="{BB962C8B-B14F-4D97-AF65-F5344CB8AC3E}">
        <p14:creationId xmlns:p14="http://schemas.microsoft.com/office/powerpoint/2010/main" val="1275560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to Binary</a:t>
            </a:r>
            <a:endParaRPr lang="en-US" dirty="0"/>
          </a:p>
        </p:txBody>
      </p:sp>
      <p:sp>
        <p:nvSpPr>
          <p:cNvPr id="3" name="Content Placeholder 2"/>
          <p:cNvSpPr>
            <a:spLocks noGrp="1"/>
          </p:cNvSpPr>
          <p:nvPr>
            <p:ph idx="1"/>
          </p:nvPr>
        </p:nvSpPr>
        <p:spPr/>
        <p:txBody>
          <a:bodyPr>
            <a:normAutofit/>
          </a:bodyPr>
          <a:lstStyle/>
          <a:p>
            <a:r>
              <a:rPr lang="en-US" sz="4000" dirty="0" smtClean="0"/>
              <a:t>The resulting binary number is: 1011101</a:t>
            </a:r>
            <a:endParaRPr lang="en-US" sz="4000" dirty="0"/>
          </a:p>
        </p:txBody>
      </p:sp>
    </p:spTree>
    <p:extLst>
      <p:ext uri="{BB962C8B-B14F-4D97-AF65-F5344CB8AC3E}">
        <p14:creationId xmlns:p14="http://schemas.microsoft.com/office/powerpoint/2010/main" val="2546421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5337</TotalTime>
  <Words>916</Words>
  <Application>Microsoft Office PowerPoint</Application>
  <PresentationFormat>Widescreen</PresentationFormat>
  <Paragraphs>93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Trebuchet MS</vt:lpstr>
      <vt:lpstr>Tw Cen MT</vt:lpstr>
      <vt:lpstr>Circuit</vt:lpstr>
      <vt:lpstr>NUMBER SYSTEMS</vt:lpstr>
      <vt:lpstr>Introduction</vt:lpstr>
      <vt:lpstr>BINARY NUMBER SYSTEM</vt:lpstr>
      <vt:lpstr>Binary</vt:lpstr>
      <vt:lpstr>Binary to Decimal Conversion</vt:lpstr>
      <vt:lpstr>Binary to Decimal Conversion Ex 2</vt:lpstr>
      <vt:lpstr>Decimal to Binary</vt:lpstr>
      <vt:lpstr>Decimal to Binary</vt:lpstr>
      <vt:lpstr>Decimal to Binary</vt:lpstr>
      <vt:lpstr>HEXADECIMAL</vt:lpstr>
      <vt:lpstr>Why hexadecimal?</vt:lpstr>
      <vt:lpstr>Binary to Hexadecimal</vt:lpstr>
      <vt:lpstr>Binary to Hex</vt:lpstr>
      <vt:lpstr>Convert to hex</vt:lpstr>
      <vt:lpstr>Hex to Binary</vt:lpstr>
      <vt:lpstr>Hex Representation</vt:lpstr>
      <vt:lpstr>Binary Coded Decimal</vt:lpstr>
      <vt:lpstr>BCD</vt:lpstr>
      <vt:lpstr>Bits, bytes and words </vt:lpstr>
      <vt:lpstr>Memory Hierarchy</vt:lpstr>
      <vt:lpstr>Further Reading</vt:lpstr>
      <vt:lpstr>Computer communications and networks</vt:lpstr>
      <vt:lpstr>Classification of Networks</vt:lpstr>
      <vt:lpstr>Classification according to Extent</vt:lpstr>
      <vt:lpstr>PowerPoint Presentation</vt:lpstr>
      <vt:lpstr>PowerPoint Presentation</vt:lpstr>
      <vt:lpstr>PowerPoint Presentation</vt:lpstr>
      <vt:lpstr>PowerPoint Presentation</vt:lpstr>
      <vt:lpstr>PAN</vt:lpstr>
      <vt:lpstr>LAN</vt:lpstr>
      <vt:lpstr>PowerPoint Presentation</vt:lpstr>
      <vt:lpstr>Network Hub</vt:lpstr>
      <vt:lpstr>PowerPoint Presentation</vt:lpstr>
      <vt:lpstr>Network Switch</vt:lpstr>
      <vt:lpstr>Network Switch</vt:lpstr>
      <vt:lpstr>Network Bridge</vt:lpstr>
      <vt:lpstr>PowerPoint Presentation</vt:lpstr>
      <vt:lpstr>Router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ARCHITECTURES</dc:title>
  <dc:creator>Tesla</dc:creator>
  <cp:lastModifiedBy>Tesla</cp:lastModifiedBy>
  <cp:revision>21</cp:revision>
  <dcterms:created xsi:type="dcterms:W3CDTF">2014-09-19T14:11:21Z</dcterms:created>
  <dcterms:modified xsi:type="dcterms:W3CDTF">2014-09-23T07:08:28Z</dcterms:modified>
</cp:coreProperties>
</file>