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4" r:id="rId26"/>
    <p:sldId id="280" r:id="rId27"/>
    <p:sldId id="281" r:id="rId28"/>
    <p:sldId id="282" r:id="rId29"/>
    <p:sldId id="283" r:id="rId30"/>
    <p:sldId id="285" r:id="rId31"/>
    <p:sldId id="292" r:id="rId32"/>
    <p:sldId id="286" r:id="rId33"/>
    <p:sldId id="293" r:id="rId34"/>
    <p:sldId id="287" r:id="rId35"/>
    <p:sldId id="288" r:id="rId36"/>
    <p:sldId id="289" r:id="rId37"/>
    <p:sldId id="290" r:id="rId38"/>
    <p:sldId id="291" r:id="rId39"/>
    <p:sldId id="295" r:id="rId40"/>
    <p:sldId id="294" r:id="rId41"/>
    <p:sldId id="297" r:id="rId42"/>
    <p:sldId id="29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5"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7CDEE4D-DFD8-45FD-9D9D-B88A088D87C8}" type="datetimeFigureOut">
              <a:rPr lang="en-US" smtClean="0"/>
              <a:t>9/7/2018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54470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CDEE4D-DFD8-45FD-9D9D-B88A088D87C8}"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1881987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CDEE4D-DFD8-45FD-9D9D-B88A088D87C8}"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1607302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CDEE4D-DFD8-45FD-9D9D-B88A088D87C8}"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7AF34-72C1-4DE8-9557-13ED52B9844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90652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CDEE4D-DFD8-45FD-9D9D-B88A088D87C8}"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3266972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CDEE4D-DFD8-45FD-9D9D-B88A088D87C8}" type="datetimeFigureOut">
              <a:rPr lang="en-US" smtClean="0"/>
              <a:t>9/7/2018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2547325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CDEE4D-DFD8-45FD-9D9D-B88A088D87C8}" type="datetimeFigureOut">
              <a:rPr lang="en-US" smtClean="0"/>
              <a:t>9/7/2018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516831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DEE4D-DFD8-45FD-9D9D-B88A088D87C8}"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416731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DEE4D-DFD8-45FD-9D9D-B88A088D87C8}"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3672436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DEE4D-DFD8-45FD-9D9D-B88A088D87C8}"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3803774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CDEE4D-DFD8-45FD-9D9D-B88A088D87C8}"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105732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CDEE4D-DFD8-45FD-9D9D-B88A088D87C8}"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419609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CDEE4D-DFD8-45FD-9D9D-B88A088D87C8}" type="datetimeFigureOut">
              <a:rPr lang="en-US" smtClean="0"/>
              <a:t>9/7/2018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128634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CDEE4D-DFD8-45FD-9D9D-B88A088D87C8}" type="datetimeFigureOut">
              <a:rPr lang="en-US" smtClean="0"/>
              <a:t>9/7/2018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241532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DEE4D-DFD8-45FD-9D9D-B88A088D87C8}" type="datetimeFigureOut">
              <a:rPr lang="en-US" smtClean="0"/>
              <a:t>9/7/2018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785315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CDEE4D-DFD8-45FD-9D9D-B88A088D87C8}"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35326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CDEE4D-DFD8-45FD-9D9D-B88A088D87C8}"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81073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7CDEE4D-DFD8-45FD-9D9D-B88A088D87C8}" type="datetimeFigureOut">
              <a:rPr lang="en-US" smtClean="0"/>
              <a:t>9/7/2018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B57AF34-72C1-4DE8-9557-13ED52B98441}" type="slidenum">
              <a:rPr lang="en-US" smtClean="0"/>
              <a:t>‹#›</a:t>
            </a:fld>
            <a:endParaRPr lang="en-US"/>
          </a:p>
        </p:txBody>
      </p:sp>
    </p:spTree>
    <p:extLst>
      <p:ext uri="{BB962C8B-B14F-4D97-AF65-F5344CB8AC3E}">
        <p14:creationId xmlns:p14="http://schemas.microsoft.com/office/powerpoint/2010/main" val="30320605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5169" y="2065136"/>
            <a:ext cx="10515600" cy="3009140"/>
          </a:xfrm>
        </p:spPr>
        <p:txBody>
          <a:bodyPr>
            <a:normAutofit/>
          </a:bodyPr>
          <a:lstStyle/>
          <a:p>
            <a:pPr algn="ctr"/>
            <a:r>
              <a:rPr lang="en-US" dirty="0"/>
              <a:t>NUMBER SYSTEMS</a:t>
            </a:r>
          </a:p>
        </p:txBody>
      </p:sp>
    </p:spTree>
    <p:extLst>
      <p:ext uri="{BB962C8B-B14F-4D97-AF65-F5344CB8AC3E}">
        <p14:creationId xmlns:p14="http://schemas.microsoft.com/office/powerpoint/2010/main" val="298487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HEXADECIMAL</a:t>
            </a:r>
          </a:p>
        </p:txBody>
      </p:sp>
      <p:sp>
        <p:nvSpPr>
          <p:cNvPr id="3" name="Content Placeholder 2"/>
          <p:cNvSpPr>
            <a:spLocks noGrp="1"/>
          </p:cNvSpPr>
          <p:nvPr>
            <p:ph idx="1"/>
          </p:nvPr>
        </p:nvSpPr>
        <p:spPr/>
        <p:txBody>
          <a:bodyPr>
            <a:normAutofit/>
          </a:bodyPr>
          <a:lstStyle/>
          <a:p>
            <a:r>
              <a:rPr lang="en-US" sz="3600" dirty="0"/>
              <a:t>base 16.</a:t>
            </a:r>
          </a:p>
          <a:p>
            <a:r>
              <a:rPr lang="en-US" sz="3600" dirty="0"/>
              <a:t>The following are the hexadecimal numerals:</a:t>
            </a:r>
          </a:p>
          <a:p>
            <a:pPr marL="0" indent="0">
              <a:buNone/>
            </a:pPr>
            <a:r>
              <a:rPr lang="en-US" sz="3600" dirty="0"/>
              <a:t>0, 1, 2, 3, 4, 5, 6, 7, 8, 9, A, B, C, D, E, F</a:t>
            </a:r>
          </a:p>
        </p:txBody>
      </p:sp>
    </p:spTree>
    <p:extLst>
      <p:ext uri="{BB962C8B-B14F-4D97-AF65-F5344CB8AC3E}">
        <p14:creationId xmlns:p14="http://schemas.microsoft.com/office/powerpoint/2010/main" val="288831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hexadecimal?</a:t>
            </a:r>
          </a:p>
        </p:txBody>
      </p:sp>
      <p:sp>
        <p:nvSpPr>
          <p:cNvPr id="3" name="Content Placeholder 2"/>
          <p:cNvSpPr>
            <a:spLocks noGrp="1"/>
          </p:cNvSpPr>
          <p:nvPr>
            <p:ph idx="1"/>
          </p:nvPr>
        </p:nvSpPr>
        <p:spPr/>
        <p:txBody>
          <a:bodyPr>
            <a:normAutofit fontScale="92500" lnSpcReduction="10000"/>
          </a:bodyPr>
          <a:lstStyle/>
          <a:p>
            <a:r>
              <a:rPr lang="en-US" dirty="0"/>
              <a:t>The reason for the common use of hexadecimal numbers is the relationship between the numbers 2 and 16. Sixteen is a power of 2 (16 = 24). Because of this relationship, four digits in a binary number can be represented with a single hexadecimal digit. This makes conversion between binary and hexadecimal numbers very easy, and hexadecimal can be used to write large binary numbers with much fewer digits. </a:t>
            </a:r>
          </a:p>
          <a:p>
            <a:r>
              <a:rPr lang="en-US" dirty="0"/>
              <a:t>Writing a 16 or 32 bit binary number would be quite tedious and error prone. By using hexadecimal, the numbers can be written with fewer digits and much less likelihood of error.</a:t>
            </a:r>
          </a:p>
        </p:txBody>
      </p:sp>
    </p:spTree>
    <p:extLst>
      <p:ext uri="{BB962C8B-B14F-4D97-AF65-F5344CB8AC3E}">
        <p14:creationId xmlns:p14="http://schemas.microsoft.com/office/powerpoint/2010/main" val="383821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to Hexadecimal</a:t>
            </a:r>
          </a:p>
        </p:txBody>
      </p:sp>
      <p:pic>
        <p:nvPicPr>
          <p:cNvPr id="4" name="Content Placeholder 3"/>
          <p:cNvPicPr>
            <a:picLocks noGrp="1" noChangeAspect="1"/>
          </p:cNvPicPr>
          <p:nvPr>
            <p:ph idx="1"/>
          </p:nvPr>
        </p:nvPicPr>
        <p:blipFill>
          <a:blip r:embed="rId2"/>
          <a:stretch>
            <a:fillRect/>
          </a:stretch>
        </p:blipFill>
        <p:spPr>
          <a:xfrm>
            <a:off x="801856" y="2833353"/>
            <a:ext cx="10116629" cy="1944710"/>
          </a:xfrm>
          <a:prstGeom prst="rect">
            <a:avLst/>
          </a:prstGeom>
        </p:spPr>
      </p:pic>
    </p:spTree>
    <p:extLst>
      <p:ext uri="{BB962C8B-B14F-4D97-AF65-F5344CB8AC3E}">
        <p14:creationId xmlns:p14="http://schemas.microsoft.com/office/powerpoint/2010/main" val="4201862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to Hex</a:t>
            </a:r>
          </a:p>
        </p:txBody>
      </p:sp>
      <p:pic>
        <p:nvPicPr>
          <p:cNvPr id="4" name="Content Placeholder 3"/>
          <p:cNvPicPr>
            <a:picLocks noGrp="1" noChangeAspect="1"/>
          </p:cNvPicPr>
          <p:nvPr>
            <p:ph idx="1"/>
          </p:nvPr>
        </p:nvPicPr>
        <p:blipFill>
          <a:blip r:embed="rId2"/>
          <a:stretch>
            <a:fillRect/>
          </a:stretch>
        </p:blipFill>
        <p:spPr>
          <a:xfrm>
            <a:off x="838200" y="2897747"/>
            <a:ext cx="10204029" cy="1803042"/>
          </a:xfrm>
          <a:prstGeom prst="rect">
            <a:avLst/>
          </a:prstGeom>
        </p:spPr>
      </p:pic>
    </p:spTree>
    <p:extLst>
      <p:ext uri="{BB962C8B-B14F-4D97-AF65-F5344CB8AC3E}">
        <p14:creationId xmlns:p14="http://schemas.microsoft.com/office/powerpoint/2010/main" val="3332328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hex</a:t>
            </a:r>
          </a:p>
        </p:txBody>
      </p:sp>
      <p:pic>
        <p:nvPicPr>
          <p:cNvPr id="4" name="Content Placeholder 3"/>
          <p:cNvPicPr>
            <a:picLocks noGrp="1" noChangeAspect="1"/>
          </p:cNvPicPr>
          <p:nvPr>
            <p:ph idx="1"/>
          </p:nvPr>
        </p:nvPicPr>
        <p:blipFill>
          <a:blip r:embed="rId2"/>
          <a:stretch>
            <a:fillRect/>
          </a:stretch>
        </p:blipFill>
        <p:spPr>
          <a:xfrm>
            <a:off x="1674254" y="2588653"/>
            <a:ext cx="8560081" cy="992473"/>
          </a:xfrm>
          <a:prstGeom prst="rect">
            <a:avLst/>
          </a:prstGeom>
        </p:spPr>
      </p:pic>
    </p:spTree>
    <p:extLst>
      <p:ext uri="{BB962C8B-B14F-4D97-AF65-F5344CB8AC3E}">
        <p14:creationId xmlns:p14="http://schemas.microsoft.com/office/powerpoint/2010/main" val="2045569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Hex to Binary</a:t>
            </a:r>
          </a:p>
        </p:txBody>
      </p:sp>
      <p:sp>
        <p:nvSpPr>
          <p:cNvPr id="3" name="Content Placeholder 2"/>
          <p:cNvSpPr>
            <a:spLocks noGrp="1"/>
          </p:cNvSpPr>
          <p:nvPr>
            <p:ph idx="1"/>
          </p:nvPr>
        </p:nvSpPr>
        <p:spPr/>
        <p:txBody>
          <a:bodyPr/>
          <a:lstStyle/>
          <a:p>
            <a:r>
              <a:rPr lang="en-US" dirty="0"/>
              <a:t>To convert a hexadecimal number to a binary number, convert each hexadecimal digit into a group of 4 binary digits.</a:t>
            </a:r>
          </a:p>
          <a:p>
            <a:endParaRPr lang="en-US" dirty="0"/>
          </a:p>
        </p:txBody>
      </p:sp>
      <p:pic>
        <p:nvPicPr>
          <p:cNvPr id="4" name="Picture 3"/>
          <p:cNvPicPr>
            <a:picLocks noChangeAspect="1"/>
          </p:cNvPicPr>
          <p:nvPr/>
        </p:nvPicPr>
        <p:blipFill>
          <a:blip r:embed="rId2"/>
          <a:stretch>
            <a:fillRect/>
          </a:stretch>
        </p:blipFill>
        <p:spPr>
          <a:xfrm>
            <a:off x="975069" y="3465236"/>
            <a:ext cx="10130253" cy="1847656"/>
          </a:xfrm>
          <a:prstGeom prst="rect">
            <a:avLst/>
          </a:prstGeom>
        </p:spPr>
      </p:pic>
    </p:spTree>
    <p:extLst>
      <p:ext uri="{BB962C8B-B14F-4D97-AF65-F5344CB8AC3E}">
        <p14:creationId xmlns:p14="http://schemas.microsoft.com/office/powerpoint/2010/main" val="1039723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Hex Representation</a:t>
            </a:r>
          </a:p>
        </p:txBody>
      </p:sp>
      <p:sp>
        <p:nvSpPr>
          <p:cNvPr id="3" name="Content Placeholder 2"/>
          <p:cNvSpPr>
            <a:spLocks noGrp="1"/>
          </p:cNvSpPr>
          <p:nvPr>
            <p:ph idx="1"/>
          </p:nvPr>
        </p:nvSpPr>
        <p:spPr/>
        <p:txBody>
          <a:bodyPr>
            <a:normAutofit fontScale="85000" lnSpcReduction="20000"/>
          </a:bodyPr>
          <a:lstStyle/>
          <a:p>
            <a:r>
              <a:rPr lang="en-US" sz="3600" dirty="0"/>
              <a:t>In the C and C++ languages, hexadecimal constants are represented with a ‘0x’ preceding the number, as in: 0x317F, or 0x1234, or 0xAF.</a:t>
            </a:r>
          </a:p>
          <a:p>
            <a:r>
              <a:rPr lang="en-US" sz="3600" dirty="0"/>
              <a:t> In assembler programming languages that follow the Motorola style, hexadecimal constants begin with a ‘$’ character. So in this case: $371F or $FABC or $01 are valid hexadecimal constants</a:t>
            </a:r>
          </a:p>
        </p:txBody>
      </p:sp>
    </p:spTree>
    <p:extLst>
      <p:ext uri="{BB962C8B-B14F-4D97-AF65-F5344CB8AC3E}">
        <p14:creationId xmlns:p14="http://schemas.microsoft.com/office/powerpoint/2010/main" val="60923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Coded Decimal</a:t>
            </a:r>
          </a:p>
        </p:txBody>
      </p:sp>
      <p:sp>
        <p:nvSpPr>
          <p:cNvPr id="3" name="Content Placeholder 2"/>
          <p:cNvSpPr>
            <a:spLocks noGrp="1"/>
          </p:cNvSpPr>
          <p:nvPr>
            <p:ph idx="1"/>
          </p:nvPr>
        </p:nvSpPr>
        <p:spPr/>
        <p:txBody>
          <a:bodyPr/>
          <a:lstStyle/>
          <a:p>
            <a:r>
              <a:rPr lang="en-US" dirty="0"/>
              <a:t>numbers are represented in a decimal form, however each decimal digit is encoded using a four bit binary number.</a:t>
            </a:r>
          </a:p>
          <a:p>
            <a:endParaRPr lang="en-US" dirty="0"/>
          </a:p>
        </p:txBody>
      </p:sp>
      <p:pic>
        <p:nvPicPr>
          <p:cNvPr id="4" name="Picture 3"/>
          <p:cNvPicPr>
            <a:picLocks noChangeAspect="1"/>
          </p:cNvPicPr>
          <p:nvPr/>
        </p:nvPicPr>
        <p:blipFill>
          <a:blip r:embed="rId2"/>
          <a:stretch>
            <a:fillRect/>
          </a:stretch>
        </p:blipFill>
        <p:spPr>
          <a:xfrm>
            <a:off x="1010938" y="3168203"/>
            <a:ext cx="10170124" cy="1470629"/>
          </a:xfrm>
          <a:prstGeom prst="rect">
            <a:avLst/>
          </a:prstGeom>
        </p:spPr>
      </p:pic>
    </p:spTree>
    <p:extLst>
      <p:ext uri="{BB962C8B-B14F-4D97-AF65-F5344CB8AC3E}">
        <p14:creationId xmlns:p14="http://schemas.microsoft.com/office/powerpoint/2010/main" val="2997216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BCD</a:t>
            </a:r>
          </a:p>
        </p:txBody>
      </p:sp>
      <p:pic>
        <p:nvPicPr>
          <p:cNvPr id="4" name="Content Placeholder 3"/>
          <p:cNvPicPr>
            <a:picLocks noGrp="1" noChangeAspect="1"/>
          </p:cNvPicPr>
          <p:nvPr>
            <p:ph idx="1"/>
          </p:nvPr>
        </p:nvPicPr>
        <p:blipFill>
          <a:blip r:embed="rId2"/>
          <a:stretch>
            <a:fillRect/>
          </a:stretch>
        </p:blipFill>
        <p:spPr>
          <a:xfrm>
            <a:off x="821826" y="2640168"/>
            <a:ext cx="10531974" cy="2331077"/>
          </a:xfrm>
          <a:prstGeom prst="rect">
            <a:avLst/>
          </a:prstGeom>
        </p:spPr>
      </p:pic>
    </p:spTree>
    <p:extLst>
      <p:ext uri="{BB962C8B-B14F-4D97-AF65-F5344CB8AC3E}">
        <p14:creationId xmlns:p14="http://schemas.microsoft.com/office/powerpoint/2010/main" val="2268908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Bits, bytes and words </a:t>
            </a:r>
          </a:p>
        </p:txBody>
      </p:sp>
      <p:sp>
        <p:nvSpPr>
          <p:cNvPr id="3" name="Content Placeholder 2"/>
          <p:cNvSpPr>
            <a:spLocks noGrp="1"/>
          </p:cNvSpPr>
          <p:nvPr>
            <p:ph idx="1"/>
          </p:nvPr>
        </p:nvSpPr>
        <p:spPr/>
        <p:txBody>
          <a:bodyPr>
            <a:normAutofit lnSpcReduction="10000"/>
          </a:bodyPr>
          <a:lstStyle/>
          <a:p>
            <a:r>
              <a:rPr lang="en-US" dirty="0"/>
              <a:t>Each binary digit is known as a bit. </a:t>
            </a:r>
          </a:p>
          <a:p>
            <a:pPr marL="0" indent="0">
              <a:buNone/>
            </a:pPr>
            <a:endParaRPr lang="en-US" dirty="0"/>
          </a:p>
          <a:p>
            <a:r>
              <a:rPr lang="en-US" dirty="0"/>
              <a:t>Given a fixed number of n bits, (a word), which the arithmetic unit of a computer is  designed to handle, then there are 2</a:t>
            </a:r>
            <a:r>
              <a:rPr lang="en-US" baseline="30000" dirty="0"/>
              <a:t>n</a:t>
            </a:r>
            <a:r>
              <a:rPr lang="en-US" dirty="0"/>
              <a:t> separate binary numbers that can be accommodated. For example, in 8 bits, one can accommodate the binary numbers corresponding to decimal 0 to 255 (256 different numbers). </a:t>
            </a:r>
          </a:p>
          <a:p>
            <a:r>
              <a:rPr lang="en-US" dirty="0"/>
              <a:t>Current computers have word lengths of 32 or 64 bits. </a:t>
            </a:r>
          </a:p>
        </p:txBody>
      </p:sp>
    </p:spTree>
    <p:extLst>
      <p:ext uri="{BB962C8B-B14F-4D97-AF65-F5344CB8AC3E}">
        <p14:creationId xmlns:p14="http://schemas.microsoft.com/office/powerpoint/2010/main" val="147801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pPr marL="0" indent="0">
              <a:buNone/>
            </a:pPr>
            <a:r>
              <a:rPr lang="en-US" sz="4800" dirty="0"/>
              <a:t>Number Systems used in Computer &amp; ICT:</a:t>
            </a:r>
          </a:p>
          <a:p>
            <a:r>
              <a:rPr lang="en-US" sz="4800" dirty="0"/>
              <a:t>Binary (base 2)</a:t>
            </a:r>
          </a:p>
          <a:p>
            <a:r>
              <a:rPr lang="en-US" sz="4800" dirty="0"/>
              <a:t>Octal (base 8)</a:t>
            </a:r>
          </a:p>
          <a:p>
            <a:r>
              <a:rPr lang="en-US" sz="4800" dirty="0"/>
              <a:t>Hexadecimal (base 16)</a:t>
            </a:r>
          </a:p>
        </p:txBody>
      </p:sp>
    </p:spTree>
    <p:extLst>
      <p:ext uri="{BB962C8B-B14F-4D97-AF65-F5344CB8AC3E}">
        <p14:creationId xmlns:p14="http://schemas.microsoft.com/office/powerpoint/2010/main" val="84893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Hierarchy</a:t>
            </a:r>
          </a:p>
        </p:txBody>
      </p:sp>
      <p:sp>
        <p:nvSpPr>
          <p:cNvPr id="3" name="Content Placeholder 2"/>
          <p:cNvSpPr>
            <a:spLocks noGrp="1"/>
          </p:cNvSpPr>
          <p:nvPr>
            <p:ph idx="1"/>
          </p:nvPr>
        </p:nvSpPr>
        <p:spPr>
          <a:xfrm>
            <a:off x="1141412" y="1803043"/>
            <a:ext cx="9905999" cy="4675030"/>
          </a:xfrm>
        </p:spPr>
        <p:txBody>
          <a:bodyPr>
            <a:normAutofit/>
          </a:bodyPr>
          <a:lstStyle/>
          <a:p>
            <a:r>
              <a:rPr lang="en-US" sz="2800" dirty="0"/>
              <a:t>I bit = I binary digit (1 bit) =0 or 1</a:t>
            </a:r>
          </a:p>
          <a:p>
            <a:r>
              <a:rPr lang="en-US" sz="2800" dirty="0"/>
              <a:t>I nibble = 4 bits</a:t>
            </a:r>
          </a:p>
          <a:p>
            <a:r>
              <a:rPr lang="en-US" sz="2800" dirty="0"/>
              <a:t>1 byte = 8 bits</a:t>
            </a:r>
          </a:p>
          <a:p>
            <a:r>
              <a:rPr lang="en-US" sz="2800" dirty="0"/>
              <a:t>I Kilobyte(KB) = 2</a:t>
            </a:r>
            <a:r>
              <a:rPr lang="en-US" sz="2800" baseline="30000" dirty="0"/>
              <a:t>10</a:t>
            </a:r>
            <a:r>
              <a:rPr lang="en-US" sz="2800" dirty="0"/>
              <a:t> bytes</a:t>
            </a:r>
          </a:p>
          <a:p>
            <a:r>
              <a:rPr lang="en-US" sz="2800" dirty="0"/>
              <a:t>1 Megabyte (MB) = 2</a:t>
            </a:r>
            <a:r>
              <a:rPr lang="en-US" sz="2800" baseline="30000" dirty="0"/>
              <a:t>20 </a:t>
            </a:r>
            <a:r>
              <a:rPr lang="en-US" sz="2800" dirty="0"/>
              <a:t>bytes</a:t>
            </a:r>
          </a:p>
          <a:p>
            <a:r>
              <a:rPr lang="en-US" sz="2800" dirty="0"/>
              <a:t>1 Gigabyte (GB) = 2</a:t>
            </a:r>
            <a:r>
              <a:rPr lang="en-US" sz="2800" baseline="30000" dirty="0"/>
              <a:t>30</a:t>
            </a:r>
            <a:r>
              <a:rPr lang="en-US" sz="2800" dirty="0"/>
              <a:t> bytes</a:t>
            </a:r>
          </a:p>
          <a:p>
            <a:r>
              <a:rPr lang="en-US" sz="2800" dirty="0"/>
              <a:t>Terabyte &gt;&gt; Petabyte &gt;&gt; Exabyte &gt;&gt; </a:t>
            </a:r>
            <a:r>
              <a:rPr lang="en-US" sz="2800" dirty="0" err="1"/>
              <a:t>Zettabyte</a:t>
            </a:r>
            <a:r>
              <a:rPr lang="en-US" sz="2800" dirty="0"/>
              <a:t> &gt;&gt; </a:t>
            </a:r>
            <a:r>
              <a:rPr lang="en-US" sz="2800" dirty="0" err="1"/>
              <a:t>Yottabyte</a:t>
            </a:r>
            <a:r>
              <a:rPr lang="en-US" sz="2800" dirty="0"/>
              <a:t> </a:t>
            </a:r>
          </a:p>
        </p:txBody>
      </p:sp>
    </p:spTree>
    <p:extLst>
      <p:ext uri="{BB962C8B-B14F-4D97-AF65-F5344CB8AC3E}">
        <p14:creationId xmlns:p14="http://schemas.microsoft.com/office/powerpoint/2010/main" val="151663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sp>
        <p:nvSpPr>
          <p:cNvPr id="3" name="Content Placeholder 2"/>
          <p:cNvSpPr>
            <a:spLocks noGrp="1"/>
          </p:cNvSpPr>
          <p:nvPr>
            <p:ph idx="1"/>
          </p:nvPr>
        </p:nvSpPr>
        <p:spPr/>
        <p:txBody>
          <a:bodyPr>
            <a:normAutofit/>
          </a:bodyPr>
          <a:lstStyle/>
          <a:p>
            <a:r>
              <a:rPr lang="en-US" sz="3600" dirty="0"/>
              <a:t>Converting binary and decimal numbers with fractions</a:t>
            </a:r>
          </a:p>
          <a:p>
            <a:r>
              <a:rPr lang="en-US" sz="3600" dirty="0"/>
              <a:t>Octal Numbering System</a:t>
            </a:r>
          </a:p>
          <a:p>
            <a:r>
              <a:rPr lang="en-US" sz="3600" dirty="0"/>
              <a:t>Addition and Subtraction of Binary numbers</a:t>
            </a:r>
          </a:p>
        </p:txBody>
      </p:sp>
    </p:spTree>
    <p:extLst>
      <p:ext uri="{BB962C8B-B14F-4D97-AF65-F5344CB8AC3E}">
        <p14:creationId xmlns:p14="http://schemas.microsoft.com/office/powerpoint/2010/main" val="2496707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communications and networks</a:t>
            </a:r>
          </a:p>
        </p:txBody>
      </p:sp>
      <p:sp>
        <p:nvSpPr>
          <p:cNvPr id="3" name="Content Placeholder 2"/>
          <p:cNvSpPr>
            <a:spLocks noGrp="1"/>
          </p:cNvSpPr>
          <p:nvPr>
            <p:ph idx="1"/>
          </p:nvPr>
        </p:nvSpPr>
        <p:spPr>
          <a:xfrm>
            <a:off x="1141412" y="2213112"/>
            <a:ext cx="9905999" cy="4028662"/>
          </a:xfrm>
        </p:spPr>
        <p:txBody>
          <a:bodyPr>
            <a:normAutofit fontScale="62500" lnSpcReduction="20000"/>
          </a:bodyPr>
          <a:lstStyle/>
          <a:p>
            <a:r>
              <a:rPr lang="en-US" sz="3800" dirty="0"/>
              <a:t>A </a:t>
            </a:r>
            <a:r>
              <a:rPr lang="en-US" sz="3800" b="1" dirty="0"/>
              <a:t>computer network</a:t>
            </a:r>
            <a:r>
              <a:rPr lang="en-US" sz="3800" dirty="0"/>
              <a:t> or data </a:t>
            </a:r>
            <a:r>
              <a:rPr lang="en-US" sz="3800" b="1" dirty="0"/>
              <a:t>network</a:t>
            </a:r>
            <a:r>
              <a:rPr lang="en-US" sz="3800" dirty="0"/>
              <a:t> is a telecommunications </a:t>
            </a:r>
            <a:r>
              <a:rPr lang="en-US" sz="3800" b="1" dirty="0"/>
              <a:t>network </a:t>
            </a:r>
            <a:r>
              <a:rPr lang="en-US" sz="3800" dirty="0"/>
              <a:t>that allows </a:t>
            </a:r>
            <a:r>
              <a:rPr lang="en-US" sz="3800" b="1" dirty="0"/>
              <a:t>computers</a:t>
            </a:r>
            <a:r>
              <a:rPr lang="en-US" sz="3800" dirty="0"/>
              <a:t> to exchange data. In </a:t>
            </a:r>
            <a:r>
              <a:rPr lang="en-US" sz="3800" b="1" dirty="0"/>
              <a:t>computer networks</a:t>
            </a:r>
            <a:r>
              <a:rPr lang="en-US" sz="3800" dirty="0"/>
              <a:t>, networked computing devices pass data to each other along data connections. Data is transferred in the form of packets.</a:t>
            </a:r>
          </a:p>
          <a:p>
            <a:r>
              <a:rPr lang="en-US" sz="3400" dirty="0"/>
              <a:t>Networking devices may include gateways, routers, network bridges, modems, wireless access points, networking cables, line drivers, switches, hubs, and repeaters; and may also include hybrid network devices such as multilayer switches, protocol converters, bridge routers, proxy servers, firewalls, network address translators, multiplexers, network interface controllers, wireless network interface controllers, ISDN terminal adapters and other related hardware</a:t>
            </a:r>
            <a:r>
              <a:rPr lang="en-US" dirty="0"/>
              <a:t>.</a:t>
            </a:r>
          </a:p>
          <a:p>
            <a:endParaRPr lang="en-US" dirty="0"/>
          </a:p>
        </p:txBody>
      </p:sp>
    </p:spTree>
    <p:extLst>
      <p:ext uri="{BB962C8B-B14F-4D97-AF65-F5344CB8AC3E}">
        <p14:creationId xmlns:p14="http://schemas.microsoft.com/office/powerpoint/2010/main" val="862223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Networks</a:t>
            </a:r>
          </a:p>
        </p:txBody>
      </p:sp>
      <p:sp>
        <p:nvSpPr>
          <p:cNvPr id="3" name="Content Placeholder 2"/>
          <p:cNvSpPr>
            <a:spLocks noGrp="1"/>
          </p:cNvSpPr>
          <p:nvPr>
            <p:ph idx="1"/>
          </p:nvPr>
        </p:nvSpPr>
        <p:spPr/>
        <p:txBody>
          <a:bodyPr>
            <a:normAutofit/>
          </a:bodyPr>
          <a:lstStyle/>
          <a:p>
            <a:r>
              <a:rPr lang="en-US" sz="3200" dirty="0"/>
              <a:t>Point- to –Point</a:t>
            </a:r>
          </a:p>
          <a:p>
            <a:r>
              <a:rPr lang="en-US" sz="3200" dirty="0"/>
              <a:t>Broadcast</a:t>
            </a:r>
          </a:p>
          <a:p>
            <a:pPr lvl="1"/>
            <a:r>
              <a:rPr lang="en-US" sz="3200" dirty="0"/>
              <a:t>Broadcast(all)</a:t>
            </a:r>
          </a:p>
          <a:p>
            <a:pPr lvl="1"/>
            <a:r>
              <a:rPr lang="en-US" sz="3200" dirty="0"/>
              <a:t>Multicast(some)</a:t>
            </a:r>
          </a:p>
          <a:p>
            <a:pPr lvl="1"/>
            <a:r>
              <a:rPr lang="en-US" sz="3200" dirty="0"/>
              <a:t>Unicast(one)</a:t>
            </a:r>
          </a:p>
        </p:txBody>
      </p:sp>
    </p:spTree>
    <p:extLst>
      <p:ext uri="{BB962C8B-B14F-4D97-AF65-F5344CB8AC3E}">
        <p14:creationId xmlns:p14="http://schemas.microsoft.com/office/powerpoint/2010/main" val="181561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according to Extent</a:t>
            </a:r>
          </a:p>
        </p:txBody>
      </p:sp>
      <p:sp>
        <p:nvSpPr>
          <p:cNvPr id="3" name="Content Placeholder 2"/>
          <p:cNvSpPr>
            <a:spLocks noGrp="1"/>
          </p:cNvSpPr>
          <p:nvPr>
            <p:ph idx="1"/>
          </p:nvPr>
        </p:nvSpPr>
        <p:spPr/>
        <p:txBody>
          <a:bodyPr>
            <a:normAutofit/>
          </a:bodyPr>
          <a:lstStyle/>
          <a:p>
            <a:r>
              <a:rPr lang="en-US" sz="3200" dirty="0"/>
              <a:t>Personal Area Network (PAN)</a:t>
            </a:r>
          </a:p>
          <a:p>
            <a:r>
              <a:rPr lang="en-US" sz="3200" dirty="0"/>
              <a:t>Local Area Network (LAN)</a:t>
            </a:r>
          </a:p>
          <a:p>
            <a:r>
              <a:rPr lang="en-US" sz="3200" dirty="0"/>
              <a:t>Metropolitan Area Network</a:t>
            </a:r>
          </a:p>
          <a:p>
            <a:r>
              <a:rPr lang="en-US" sz="3200" dirty="0"/>
              <a:t>Wide Area Network(WAN)</a:t>
            </a:r>
          </a:p>
        </p:txBody>
      </p:sp>
    </p:spTree>
    <p:extLst>
      <p:ext uri="{BB962C8B-B14F-4D97-AF65-F5344CB8AC3E}">
        <p14:creationId xmlns:p14="http://schemas.microsoft.com/office/powerpoint/2010/main" val="620834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615" y="643944"/>
            <a:ext cx="8577910" cy="5267459"/>
          </a:xfrm>
          <a:prstGeom prst="rect">
            <a:avLst/>
          </a:prstGeom>
        </p:spPr>
      </p:pic>
    </p:spTree>
    <p:extLst>
      <p:ext uri="{BB962C8B-B14F-4D97-AF65-F5344CB8AC3E}">
        <p14:creationId xmlns:p14="http://schemas.microsoft.com/office/powerpoint/2010/main" val="1381329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356" y="619305"/>
            <a:ext cx="7361619" cy="5296774"/>
          </a:xfrm>
          <a:prstGeom prst="rect">
            <a:avLst/>
          </a:prstGeom>
        </p:spPr>
      </p:pic>
    </p:spTree>
    <p:extLst>
      <p:ext uri="{BB962C8B-B14F-4D97-AF65-F5344CB8AC3E}">
        <p14:creationId xmlns:p14="http://schemas.microsoft.com/office/powerpoint/2010/main" val="3347406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777" y="631066"/>
            <a:ext cx="8822026" cy="5293216"/>
          </a:xfrm>
          <a:prstGeom prst="rect">
            <a:avLst/>
          </a:prstGeom>
        </p:spPr>
      </p:pic>
    </p:spTree>
    <p:extLst>
      <p:ext uri="{BB962C8B-B14F-4D97-AF65-F5344CB8AC3E}">
        <p14:creationId xmlns:p14="http://schemas.microsoft.com/office/powerpoint/2010/main" val="140123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353" y="101959"/>
            <a:ext cx="6568224" cy="6568224"/>
          </a:xfrm>
          <a:prstGeom prst="rect">
            <a:avLst/>
          </a:prstGeom>
        </p:spPr>
      </p:pic>
    </p:spTree>
    <p:extLst>
      <p:ext uri="{BB962C8B-B14F-4D97-AF65-F5344CB8AC3E}">
        <p14:creationId xmlns:p14="http://schemas.microsoft.com/office/powerpoint/2010/main" val="1507066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PAN</a:t>
            </a:r>
          </a:p>
        </p:txBody>
      </p:sp>
      <p:sp>
        <p:nvSpPr>
          <p:cNvPr id="4" name="Content Placeholder 3"/>
          <p:cNvSpPr>
            <a:spLocks noGrp="1"/>
          </p:cNvSpPr>
          <p:nvPr>
            <p:ph idx="1"/>
          </p:nvPr>
        </p:nvSpPr>
        <p:spPr/>
        <p:txBody>
          <a:bodyPr>
            <a:normAutofit/>
          </a:bodyPr>
          <a:lstStyle/>
          <a:p>
            <a:r>
              <a:rPr lang="en-US" sz="4400" dirty="0"/>
              <a:t>Handsets, PDA, Mobile Phone</a:t>
            </a:r>
          </a:p>
          <a:p>
            <a:r>
              <a:rPr lang="en-US" sz="4400" dirty="0"/>
              <a:t>Bluetooth, Infrared, NFC,USB</a:t>
            </a:r>
          </a:p>
        </p:txBody>
      </p:sp>
    </p:spTree>
    <p:extLst>
      <p:ext uri="{BB962C8B-B14F-4D97-AF65-F5344CB8AC3E}">
        <p14:creationId xmlns:p14="http://schemas.microsoft.com/office/powerpoint/2010/main" val="296071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NUMBER SYSTEM</a:t>
            </a:r>
          </a:p>
        </p:txBody>
      </p:sp>
      <p:sp>
        <p:nvSpPr>
          <p:cNvPr id="3" name="Content Placeholder 2"/>
          <p:cNvSpPr>
            <a:spLocks noGrp="1"/>
          </p:cNvSpPr>
          <p:nvPr>
            <p:ph idx="1"/>
          </p:nvPr>
        </p:nvSpPr>
        <p:spPr>
          <a:xfrm>
            <a:off x="1141412" y="2249486"/>
            <a:ext cx="10204875" cy="3919493"/>
          </a:xfrm>
        </p:spPr>
        <p:txBody>
          <a:bodyPr>
            <a:noAutofit/>
          </a:bodyPr>
          <a:lstStyle/>
          <a:p>
            <a:r>
              <a:rPr lang="en-US" sz="2800" dirty="0"/>
              <a:t>Refers to numbers with a base/radix of 2</a:t>
            </a:r>
          </a:p>
          <a:p>
            <a:endParaRPr lang="en-US" sz="2800" dirty="0"/>
          </a:p>
          <a:p>
            <a:r>
              <a:rPr lang="en-US" sz="2800" dirty="0"/>
              <a:t>Given that digital logic and memory devices are based on two </a:t>
            </a:r>
          </a:p>
          <a:p>
            <a:pPr marL="0" indent="0">
              <a:buNone/>
            </a:pPr>
            <a:r>
              <a:rPr lang="en-US" sz="2800" dirty="0"/>
              <a:t>electrical states (on and off), it is natural to use a number system, </a:t>
            </a:r>
          </a:p>
          <a:p>
            <a:pPr marL="0" indent="0">
              <a:buNone/>
            </a:pPr>
            <a:r>
              <a:rPr lang="en-US" sz="2800" dirty="0"/>
              <a:t>called the binary number system, which contains only two </a:t>
            </a:r>
          </a:p>
          <a:p>
            <a:pPr marL="0" indent="0">
              <a:buNone/>
            </a:pPr>
            <a:r>
              <a:rPr lang="en-US" sz="2800" dirty="0"/>
              <a:t>symbols, namely 0 and 1. </a:t>
            </a:r>
          </a:p>
          <a:p>
            <a:pPr marL="0" indent="0">
              <a:buNone/>
            </a:pPr>
            <a:r>
              <a:rPr lang="en-US" sz="2800" dirty="0"/>
              <a:t> </a:t>
            </a:r>
          </a:p>
        </p:txBody>
      </p:sp>
    </p:spTree>
    <p:extLst>
      <p:ext uri="{BB962C8B-B14F-4D97-AF65-F5344CB8AC3E}">
        <p14:creationId xmlns:p14="http://schemas.microsoft.com/office/powerpoint/2010/main" val="2680561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a:t>
            </a:r>
          </a:p>
        </p:txBody>
      </p:sp>
      <p:sp>
        <p:nvSpPr>
          <p:cNvPr id="3" name="Content Placeholder 2"/>
          <p:cNvSpPr>
            <a:spLocks noGrp="1"/>
          </p:cNvSpPr>
          <p:nvPr>
            <p:ph idx="1"/>
          </p:nvPr>
        </p:nvSpPr>
        <p:spPr/>
        <p:txBody>
          <a:bodyPr>
            <a:normAutofit fontScale="92500" lnSpcReduction="10000"/>
          </a:bodyPr>
          <a:lstStyle/>
          <a:p>
            <a:r>
              <a:rPr lang="en-US" sz="3200" dirty="0"/>
              <a:t>Computers connected over Ethernet cables. </a:t>
            </a:r>
          </a:p>
          <a:p>
            <a:r>
              <a:rPr lang="en-US" sz="3200" dirty="0"/>
              <a:t>Network coordinated by a switch and hubs</a:t>
            </a:r>
          </a:p>
          <a:p>
            <a:r>
              <a:rPr lang="en-US" sz="3200" dirty="0"/>
              <a:t>An Ethernet hub, active hub, network hub, repeater hub, multiport repeater or hub is a device for connecting multiple Ethernet devices together and making them act as a single network segment.</a:t>
            </a:r>
          </a:p>
          <a:p>
            <a:endParaRPr lang="en-US" dirty="0"/>
          </a:p>
        </p:txBody>
      </p:sp>
    </p:spTree>
    <p:extLst>
      <p:ext uri="{BB962C8B-B14F-4D97-AF65-F5344CB8AC3E}">
        <p14:creationId xmlns:p14="http://schemas.microsoft.com/office/powerpoint/2010/main" val="104115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421227" y="810871"/>
            <a:ext cx="7173533" cy="5308414"/>
          </a:xfrm>
        </p:spPr>
      </p:pic>
    </p:spTree>
    <p:extLst>
      <p:ext uri="{BB962C8B-B14F-4D97-AF65-F5344CB8AC3E}">
        <p14:creationId xmlns:p14="http://schemas.microsoft.com/office/powerpoint/2010/main" val="3415577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Hub</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29566" y="2262929"/>
            <a:ext cx="5035640" cy="3333118"/>
          </a:xfrm>
          <a:prstGeom prst="rect">
            <a:avLst/>
          </a:prstGeom>
        </p:spPr>
      </p:pic>
    </p:spTree>
    <p:extLst>
      <p:ext uri="{BB962C8B-B14F-4D97-AF65-F5344CB8AC3E}">
        <p14:creationId xmlns:p14="http://schemas.microsoft.com/office/powerpoint/2010/main" val="2278914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730320" y="281405"/>
            <a:ext cx="6593983" cy="5873632"/>
          </a:xfrm>
        </p:spPr>
      </p:pic>
    </p:spTree>
    <p:extLst>
      <p:ext uri="{BB962C8B-B14F-4D97-AF65-F5344CB8AC3E}">
        <p14:creationId xmlns:p14="http://schemas.microsoft.com/office/powerpoint/2010/main" val="2179547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Switch</a:t>
            </a:r>
          </a:p>
        </p:txBody>
      </p:sp>
      <p:sp>
        <p:nvSpPr>
          <p:cNvPr id="3" name="Content Placeholder 2"/>
          <p:cNvSpPr>
            <a:spLocks noGrp="1"/>
          </p:cNvSpPr>
          <p:nvPr>
            <p:ph idx="1"/>
          </p:nvPr>
        </p:nvSpPr>
        <p:spPr/>
        <p:txBody>
          <a:bodyPr/>
          <a:lstStyle/>
          <a:p>
            <a:r>
              <a:rPr lang="en-US" dirty="0"/>
              <a:t>A network switch (sometimes known as a switching hub) is a computer networking device that is used to connect devices together on a computer network, by using a form of packet switching to forward data to the destination device. A network switch is considered more advanced than a hub because a switch will only forward a message to one or multiple devices that need to receive it, rather than broadcasting the same message out of each of its ports</a:t>
            </a:r>
          </a:p>
        </p:txBody>
      </p:sp>
    </p:spTree>
    <p:extLst>
      <p:ext uri="{BB962C8B-B14F-4D97-AF65-F5344CB8AC3E}">
        <p14:creationId xmlns:p14="http://schemas.microsoft.com/office/powerpoint/2010/main" val="110286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Switch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4431" y="2155053"/>
            <a:ext cx="4123028" cy="309227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5823" y="3036056"/>
            <a:ext cx="5518492" cy="1128782"/>
          </a:xfrm>
          <a:prstGeom prst="rect">
            <a:avLst/>
          </a:prstGeom>
        </p:spPr>
      </p:pic>
    </p:spTree>
    <p:extLst>
      <p:ext uri="{BB962C8B-B14F-4D97-AF65-F5344CB8AC3E}">
        <p14:creationId xmlns:p14="http://schemas.microsoft.com/office/powerpoint/2010/main" val="2323884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Bridge</a:t>
            </a:r>
          </a:p>
        </p:txBody>
      </p:sp>
      <p:sp>
        <p:nvSpPr>
          <p:cNvPr id="3" name="Content Placeholder 2"/>
          <p:cNvSpPr>
            <a:spLocks noGrp="1"/>
          </p:cNvSpPr>
          <p:nvPr>
            <p:ph idx="1"/>
          </p:nvPr>
        </p:nvSpPr>
        <p:spPr>
          <a:xfrm>
            <a:off x="1141412" y="1803042"/>
            <a:ext cx="9905999" cy="4739425"/>
          </a:xfrm>
        </p:spPr>
        <p:txBody>
          <a:bodyPr>
            <a:normAutofit fontScale="77500" lnSpcReduction="20000"/>
          </a:bodyPr>
          <a:lstStyle/>
          <a:p>
            <a:r>
              <a:rPr lang="en-US" sz="2900" dirty="0"/>
              <a:t>A network bridge is a network device that connects multiple network segments.</a:t>
            </a:r>
          </a:p>
          <a:p>
            <a:r>
              <a:rPr lang="en-US" sz="2900" dirty="0"/>
              <a:t>A network bridge is software or hardware that connects two or more networks so that they can communicate.</a:t>
            </a:r>
          </a:p>
          <a:p>
            <a:r>
              <a:rPr lang="en-US" sz="2900" dirty="0"/>
              <a:t>People with home or small office networks generally use a bridge when they have different types of networks but they want to exchange information or share files among all of the computers on those networks.</a:t>
            </a:r>
          </a:p>
          <a:p>
            <a:r>
              <a:rPr lang="en-US" sz="2900" dirty="0"/>
              <a:t>Here's an example. Let's say you have two networks: in one, the computers are connected with cables; and in the other, the computers are connected using wireless technology. The wired computers can only communicate with other wired computers, and the wireless computers can only communicate with other wireless computers. With a network bridge, all of the computers can communicate with each other.</a:t>
            </a:r>
          </a:p>
          <a:p>
            <a:endParaRPr lang="en-US" dirty="0"/>
          </a:p>
        </p:txBody>
      </p:sp>
    </p:spTree>
    <p:extLst>
      <p:ext uri="{BB962C8B-B14F-4D97-AF65-F5344CB8AC3E}">
        <p14:creationId xmlns:p14="http://schemas.microsoft.com/office/powerpoint/2010/main" val="832950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76530" y="788988"/>
            <a:ext cx="7250113" cy="5345112"/>
          </a:xfrm>
        </p:spPr>
      </p:pic>
    </p:spTree>
    <p:extLst>
      <p:ext uri="{BB962C8B-B14F-4D97-AF65-F5344CB8AC3E}">
        <p14:creationId xmlns:p14="http://schemas.microsoft.com/office/powerpoint/2010/main" val="147942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a:t>
            </a:r>
          </a:p>
        </p:txBody>
      </p:sp>
      <p:sp>
        <p:nvSpPr>
          <p:cNvPr id="3" name="Content Placeholder 2"/>
          <p:cNvSpPr>
            <a:spLocks noGrp="1"/>
          </p:cNvSpPr>
          <p:nvPr>
            <p:ph idx="1"/>
          </p:nvPr>
        </p:nvSpPr>
        <p:spPr>
          <a:xfrm>
            <a:off x="1007165" y="1974574"/>
            <a:ext cx="10164417" cy="4187687"/>
          </a:xfrm>
        </p:spPr>
        <p:txBody>
          <a:bodyPr>
            <a:noAutofit/>
          </a:bodyPr>
          <a:lstStyle/>
          <a:p>
            <a:r>
              <a:rPr lang="en-US" sz="2300" dirty="0"/>
              <a:t>A router connects two or more different networks &amp;forwards data packets </a:t>
            </a:r>
            <a:r>
              <a:rPr lang="en-US" sz="2300" dirty="0" err="1"/>
              <a:t>btn</a:t>
            </a:r>
            <a:r>
              <a:rPr lang="en-US" sz="2300" dirty="0"/>
              <a:t> them.</a:t>
            </a:r>
          </a:p>
          <a:p>
            <a:r>
              <a:rPr lang="en-US" sz="2300" dirty="0"/>
              <a:t>They forward packets from one router to another through an internetwork until it reaches its destination node. Forwarded from one line by a routing table or policy based on the network address information.</a:t>
            </a:r>
          </a:p>
          <a:p>
            <a:r>
              <a:rPr lang="en-US" sz="2300" dirty="0"/>
              <a:t>Home &amp; small office routers connects to Internet via an ISP. Enterprise routers, connect large business or ISP networks to fast optical </a:t>
            </a:r>
            <a:r>
              <a:rPr lang="en-GB" sz="2300" dirty="0"/>
              <a:t>fibres</a:t>
            </a:r>
            <a:r>
              <a:rPr lang="en-US" sz="2300" dirty="0"/>
              <a:t> (Internet backbone) </a:t>
            </a:r>
          </a:p>
          <a:p>
            <a:r>
              <a:rPr lang="en-US" sz="2300" dirty="0"/>
              <a:t>A router may integrate a firewall, VPN handling, and other security functions.</a:t>
            </a:r>
          </a:p>
          <a:p>
            <a:r>
              <a:rPr lang="en-US" sz="2300" dirty="0"/>
              <a:t>Typically dedicated hardware devices,  but software-based routers exist.</a:t>
            </a:r>
          </a:p>
        </p:txBody>
      </p:sp>
    </p:spTree>
    <p:extLst>
      <p:ext uri="{BB962C8B-B14F-4D97-AF65-F5344CB8AC3E}">
        <p14:creationId xmlns:p14="http://schemas.microsoft.com/office/powerpoint/2010/main" val="2313267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GATEWAY</a:t>
            </a:r>
          </a:p>
        </p:txBody>
      </p:sp>
      <p:sp>
        <p:nvSpPr>
          <p:cNvPr id="3" name="Content Placeholder 2"/>
          <p:cNvSpPr>
            <a:spLocks noGrp="1"/>
          </p:cNvSpPr>
          <p:nvPr>
            <p:ph idx="1"/>
          </p:nvPr>
        </p:nvSpPr>
        <p:spPr>
          <a:xfrm>
            <a:off x="1007165" y="1974574"/>
            <a:ext cx="10164417" cy="4320209"/>
          </a:xfrm>
        </p:spPr>
        <p:txBody>
          <a:bodyPr>
            <a:noAutofit/>
          </a:bodyPr>
          <a:lstStyle/>
          <a:p>
            <a:r>
              <a:rPr lang="en-US" sz="2300" dirty="0"/>
              <a:t>Network node equipped for interfacing with another network that uses different communication protocols.</a:t>
            </a:r>
          </a:p>
          <a:p>
            <a:r>
              <a:rPr lang="en-US" sz="2300" dirty="0"/>
              <a:t>May have two different hardware interfaces e.g. Wireless LAN and Ethernet (LAN)</a:t>
            </a:r>
          </a:p>
          <a:p>
            <a:r>
              <a:rPr lang="en-US" sz="2300" dirty="0"/>
              <a:t>Cloud gateway - translates cloud storage APIs such as SOAP or REST (public cloud) to block-based storage protocols (private cloud) – data protection.</a:t>
            </a:r>
          </a:p>
          <a:p>
            <a:r>
              <a:rPr lang="en-US" sz="2300" dirty="0" err="1"/>
              <a:t>IoT</a:t>
            </a:r>
            <a:r>
              <a:rPr lang="en-US" sz="2300" dirty="0"/>
              <a:t> (modular/embedded) gateway – bridges gap between nodes (factory, home, etc.); the Cloud (data  collection, storage &amp;manipulation); and the local or offline (field) processing equipment (smartphones, tablets etc.)</a:t>
            </a:r>
          </a:p>
          <a:p>
            <a:r>
              <a:rPr lang="en-US" sz="2300" dirty="0"/>
              <a:t>software-based? Read about Software Defined Networking and Virtualisation</a:t>
            </a:r>
          </a:p>
        </p:txBody>
      </p:sp>
    </p:spTree>
    <p:extLst>
      <p:ext uri="{BB962C8B-B14F-4D97-AF65-F5344CB8AC3E}">
        <p14:creationId xmlns:p14="http://schemas.microsoft.com/office/powerpoint/2010/main" val="3283402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a:t>
            </a:r>
          </a:p>
        </p:txBody>
      </p:sp>
      <p:sp>
        <p:nvSpPr>
          <p:cNvPr id="3" name="Content Placeholder 2"/>
          <p:cNvSpPr>
            <a:spLocks noGrp="1"/>
          </p:cNvSpPr>
          <p:nvPr>
            <p:ph idx="1"/>
          </p:nvPr>
        </p:nvSpPr>
        <p:spPr/>
        <p:txBody>
          <a:bodyPr>
            <a:normAutofit/>
          </a:bodyPr>
          <a:lstStyle/>
          <a:p>
            <a:r>
              <a:rPr lang="en-US" dirty="0"/>
              <a:t>Each digit position in a binary number represents a power of </a:t>
            </a:r>
          </a:p>
          <a:p>
            <a:pPr marL="0" indent="0">
              <a:buNone/>
            </a:pPr>
            <a:r>
              <a:rPr lang="en-US" dirty="0"/>
              <a:t>two. So, when we write a binary number, each binary digit is multiplied by an appropriate power of 2 based on the position in the number:</a:t>
            </a:r>
          </a:p>
          <a:p>
            <a:r>
              <a:rPr lang="en-US" dirty="0"/>
              <a:t>For example:</a:t>
            </a:r>
          </a:p>
          <a:p>
            <a:pPr marL="0" indent="0">
              <a:buNone/>
            </a:pPr>
            <a:endParaRPr lang="en-US" dirty="0"/>
          </a:p>
        </p:txBody>
      </p:sp>
      <p:pic>
        <p:nvPicPr>
          <p:cNvPr id="4" name="Picture 3"/>
          <p:cNvPicPr>
            <a:picLocks noChangeAspect="1"/>
          </p:cNvPicPr>
          <p:nvPr/>
        </p:nvPicPr>
        <p:blipFill>
          <a:blip r:embed="rId2"/>
          <a:stretch>
            <a:fillRect/>
          </a:stretch>
        </p:blipFill>
        <p:spPr>
          <a:xfrm>
            <a:off x="921418" y="4406251"/>
            <a:ext cx="10345985" cy="1067270"/>
          </a:xfrm>
          <a:prstGeom prst="rect">
            <a:avLst/>
          </a:prstGeom>
        </p:spPr>
      </p:pic>
    </p:spTree>
    <p:extLst>
      <p:ext uri="{BB962C8B-B14F-4D97-AF65-F5344CB8AC3E}">
        <p14:creationId xmlns:p14="http://schemas.microsoft.com/office/powerpoint/2010/main" val="14662859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CABLES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50512319"/>
              </p:ext>
            </p:extLst>
          </p:nvPr>
        </p:nvGraphicFramePr>
        <p:xfrm>
          <a:off x="1141413" y="1865175"/>
          <a:ext cx="9906000" cy="3845560"/>
        </p:xfrm>
        <a:graphic>
          <a:graphicData uri="http://schemas.openxmlformats.org/drawingml/2006/table">
            <a:tbl>
              <a:tblPr firstRow="1" bandRow="1">
                <a:tableStyleId>{7DF18680-E054-41AD-8BC1-D1AEF772440D}</a:tableStyleId>
              </a:tblPr>
              <a:tblGrid>
                <a:gridCol w="4053439">
                  <a:extLst>
                    <a:ext uri="{9D8B030D-6E8A-4147-A177-3AD203B41FA5}">
                      <a16:colId xmlns:a16="http://schemas.microsoft.com/office/drawing/2014/main" val="2438958602"/>
                    </a:ext>
                  </a:extLst>
                </a:gridCol>
                <a:gridCol w="2550561">
                  <a:extLst>
                    <a:ext uri="{9D8B030D-6E8A-4147-A177-3AD203B41FA5}">
                      <a16:colId xmlns:a16="http://schemas.microsoft.com/office/drawing/2014/main" val="2165987143"/>
                    </a:ext>
                  </a:extLst>
                </a:gridCol>
                <a:gridCol w="3302000">
                  <a:extLst>
                    <a:ext uri="{9D8B030D-6E8A-4147-A177-3AD203B41FA5}">
                      <a16:colId xmlns:a16="http://schemas.microsoft.com/office/drawing/2014/main" val="1045552030"/>
                    </a:ext>
                  </a:extLst>
                </a:gridCol>
              </a:tblGrid>
              <a:tr h="370840">
                <a:tc>
                  <a:txBody>
                    <a:bodyPr/>
                    <a:lstStyle/>
                    <a:p>
                      <a:r>
                        <a:rPr lang="en-US" sz="3200" dirty="0"/>
                        <a:t>Media</a:t>
                      </a:r>
                      <a:endParaRPr lang="en-UG" sz="3200" dirty="0">
                        <a:latin typeface="Adobe Devanagari" panose="02040503050201020203" pitchFamily="18" charset="0"/>
                        <a:cs typeface="Adobe Devanagari" panose="02040503050201020203" pitchFamily="18" charset="0"/>
                      </a:endParaRPr>
                    </a:p>
                  </a:txBody>
                  <a:tcPr/>
                </a:tc>
                <a:tc>
                  <a:txBody>
                    <a:bodyPr/>
                    <a:lstStyle/>
                    <a:p>
                      <a:r>
                        <a:rPr lang="en-US" sz="3200" dirty="0"/>
                        <a:t>Bandwidth</a:t>
                      </a:r>
                      <a:endParaRPr lang="en-UG" sz="3200" dirty="0">
                        <a:latin typeface="Adobe Devanagari" panose="02040503050201020203" pitchFamily="18" charset="0"/>
                        <a:cs typeface="Adobe Devanagari" panose="02040503050201020203" pitchFamily="18" charset="0"/>
                      </a:endParaRPr>
                    </a:p>
                  </a:txBody>
                  <a:tcPr/>
                </a:tc>
                <a:tc>
                  <a:txBody>
                    <a:bodyPr/>
                    <a:lstStyle/>
                    <a:p>
                      <a:r>
                        <a:rPr lang="en-US" sz="3200" dirty="0"/>
                        <a:t>Distance</a:t>
                      </a:r>
                      <a:endParaRPr lang="en-UG" sz="3200" dirty="0">
                        <a:latin typeface="Adobe Devanagari" panose="02040503050201020203" pitchFamily="18" charset="0"/>
                        <a:cs typeface="Adobe Devanagari" panose="02040503050201020203" pitchFamily="18" charset="0"/>
                      </a:endParaRPr>
                    </a:p>
                  </a:txBody>
                  <a:tcPr/>
                </a:tc>
                <a:extLst>
                  <a:ext uri="{0D108BD9-81ED-4DB2-BD59-A6C34878D82A}">
                    <a16:rowId xmlns:a16="http://schemas.microsoft.com/office/drawing/2014/main" val="2358677217"/>
                  </a:ext>
                </a:extLst>
              </a:tr>
              <a:tr h="370840">
                <a:tc>
                  <a:txBody>
                    <a:bodyPr/>
                    <a:lstStyle/>
                    <a:p>
                      <a:r>
                        <a:rPr lang="en-US" sz="3200" dirty="0"/>
                        <a:t>Coaxial</a:t>
                      </a:r>
                      <a:r>
                        <a:rPr lang="en-US" sz="3200" baseline="0" dirty="0"/>
                        <a:t> (thick/</a:t>
                      </a:r>
                      <a:r>
                        <a:rPr lang="en-US" sz="3200" baseline="0" dirty="0" err="1"/>
                        <a:t>thinnet</a:t>
                      </a:r>
                      <a:r>
                        <a:rPr lang="en-US" sz="3200" baseline="0" dirty="0"/>
                        <a:t>)</a:t>
                      </a:r>
                      <a:endParaRPr lang="en-UG" sz="3200" dirty="0">
                        <a:latin typeface="Adobe Devanagari" panose="02040503050201020203" pitchFamily="18" charset="0"/>
                        <a:cs typeface="Adobe Devanagari" panose="02040503050201020203" pitchFamily="18" charset="0"/>
                      </a:endParaRPr>
                    </a:p>
                  </a:txBody>
                  <a:tcPr/>
                </a:tc>
                <a:tc>
                  <a:txBody>
                    <a:bodyPr/>
                    <a:lstStyle/>
                    <a:p>
                      <a:r>
                        <a:rPr lang="en-US" sz="3200" dirty="0"/>
                        <a:t>10 Mbps</a:t>
                      </a:r>
                      <a:endParaRPr lang="en-UG" sz="3200" dirty="0">
                        <a:latin typeface="Adobe Devanagari" panose="02040503050201020203" pitchFamily="18" charset="0"/>
                        <a:cs typeface="Adobe Devanagari" panose="02040503050201020203" pitchFamily="18" charset="0"/>
                      </a:endParaRPr>
                    </a:p>
                  </a:txBody>
                  <a:tcPr/>
                </a:tc>
                <a:tc>
                  <a:txBody>
                    <a:bodyPr/>
                    <a:lstStyle/>
                    <a:p>
                      <a:r>
                        <a:rPr lang="en-US" sz="3200" dirty="0"/>
                        <a:t>(185, 500)</a:t>
                      </a:r>
                      <a:endParaRPr lang="en-UG" sz="3200" dirty="0">
                        <a:latin typeface="Adobe Devanagari" panose="02040503050201020203" pitchFamily="18" charset="0"/>
                        <a:cs typeface="Adobe Devanagari" panose="02040503050201020203" pitchFamily="18" charset="0"/>
                      </a:endParaRPr>
                    </a:p>
                  </a:txBody>
                  <a:tcPr/>
                </a:tc>
                <a:extLst>
                  <a:ext uri="{0D108BD9-81ED-4DB2-BD59-A6C34878D82A}">
                    <a16:rowId xmlns:a16="http://schemas.microsoft.com/office/drawing/2014/main" val="1245454731"/>
                  </a:ext>
                </a:extLst>
              </a:tr>
              <a:tr h="370840">
                <a:tc>
                  <a:txBody>
                    <a:bodyPr/>
                    <a:lstStyle/>
                    <a:p>
                      <a:r>
                        <a:rPr lang="en-US" sz="3200" dirty="0"/>
                        <a:t>Cat</a:t>
                      </a:r>
                      <a:r>
                        <a:rPr lang="en-US" sz="3200" baseline="0" dirty="0"/>
                        <a:t> 3 -UTP</a:t>
                      </a:r>
                      <a:endParaRPr lang="en-UG" sz="3200" dirty="0">
                        <a:latin typeface="Adobe Devanagari" panose="02040503050201020203" pitchFamily="18" charset="0"/>
                        <a:cs typeface="Adobe Devanagari" panose="020405030502010202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u="none" strike="noStrike" kern="1200" cap="none" spc="0" normalizeH="0" baseline="0" noProof="0" dirty="0">
                          <a:ln>
                            <a:noFill/>
                          </a:ln>
                          <a:effectLst/>
                          <a:uLnTx/>
                          <a:uFillTx/>
                        </a:rPr>
                        <a:t>10 Mbps</a:t>
                      </a:r>
                      <a:endParaRPr kumimoji="0" lang="en-UG" sz="3200" b="0"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endParaRPr>
                    </a:p>
                  </a:txBody>
                  <a:tcPr/>
                </a:tc>
                <a:tc>
                  <a:txBody>
                    <a:bodyPr/>
                    <a:lstStyle/>
                    <a:p>
                      <a:r>
                        <a:rPr lang="en-US" sz="3200" dirty="0"/>
                        <a:t>100m</a:t>
                      </a:r>
                      <a:endParaRPr lang="en-UG" sz="3200" dirty="0">
                        <a:latin typeface="Adobe Devanagari" panose="02040503050201020203" pitchFamily="18" charset="0"/>
                        <a:cs typeface="Adobe Devanagari" panose="02040503050201020203" pitchFamily="18" charset="0"/>
                      </a:endParaRPr>
                    </a:p>
                  </a:txBody>
                  <a:tcPr/>
                </a:tc>
                <a:extLst>
                  <a:ext uri="{0D108BD9-81ED-4DB2-BD59-A6C34878D82A}">
                    <a16:rowId xmlns:a16="http://schemas.microsoft.com/office/drawing/2014/main" val="2924177636"/>
                  </a:ext>
                </a:extLst>
              </a:tr>
              <a:tr h="370840">
                <a:tc>
                  <a:txBody>
                    <a:bodyPr/>
                    <a:lstStyle/>
                    <a:p>
                      <a:r>
                        <a:rPr lang="en-US" sz="3200" dirty="0"/>
                        <a:t>Cat 5 - UTP</a:t>
                      </a:r>
                      <a:endParaRPr lang="en-UG" sz="3200" dirty="0">
                        <a:latin typeface="Adobe Devanagari" panose="02040503050201020203" pitchFamily="18" charset="0"/>
                        <a:cs typeface="Adobe Devanagari" panose="020405030502010202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u="none" strike="noStrike" kern="1200" cap="none" spc="0" normalizeH="0" baseline="0" noProof="0" dirty="0">
                          <a:ln>
                            <a:noFill/>
                          </a:ln>
                          <a:effectLst/>
                          <a:uLnTx/>
                          <a:uFillTx/>
                        </a:rPr>
                        <a:t>100 Mbps</a:t>
                      </a:r>
                      <a:endParaRPr kumimoji="0" lang="en-UG" sz="3200" b="0"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endParaRPr>
                    </a:p>
                  </a:txBody>
                  <a:tcPr/>
                </a:tc>
                <a:tc>
                  <a:txBody>
                    <a:bodyPr/>
                    <a:lstStyle/>
                    <a:p>
                      <a:r>
                        <a:rPr lang="en-US" sz="3200" dirty="0"/>
                        <a:t>100m</a:t>
                      </a:r>
                      <a:endParaRPr lang="en-UG" sz="3200" dirty="0">
                        <a:latin typeface="Adobe Devanagari" panose="02040503050201020203" pitchFamily="18" charset="0"/>
                        <a:cs typeface="Adobe Devanagari" panose="02040503050201020203" pitchFamily="18" charset="0"/>
                      </a:endParaRPr>
                    </a:p>
                  </a:txBody>
                  <a:tcPr/>
                </a:tc>
                <a:extLst>
                  <a:ext uri="{0D108BD9-81ED-4DB2-BD59-A6C34878D82A}">
                    <a16:rowId xmlns:a16="http://schemas.microsoft.com/office/drawing/2014/main" val="778963307"/>
                  </a:ext>
                </a:extLst>
              </a:tr>
              <a:tr h="370840">
                <a:tc>
                  <a:txBody>
                    <a:bodyPr/>
                    <a:lstStyle/>
                    <a:p>
                      <a:r>
                        <a:rPr lang="en-US" sz="3200" dirty="0"/>
                        <a:t>Cat</a:t>
                      </a:r>
                      <a:r>
                        <a:rPr lang="en-US" sz="3200" baseline="0" dirty="0"/>
                        <a:t> 5e/6/7</a:t>
                      </a:r>
                      <a:endParaRPr lang="en-UG" sz="3200" dirty="0">
                        <a:latin typeface="Adobe Devanagari" panose="02040503050201020203" pitchFamily="18" charset="0"/>
                        <a:cs typeface="Adobe Devanagari" panose="020405030502010202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u="none" strike="noStrike" kern="1200" cap="none" spc="0" normalizeH="0" baseline="0" noProof="0" dirty="0">
                          <a:ln>
                            <a:noFill/>
                          </a:ln>
                          <a:effectLst/>
                          <a:uLnTx/>
                          <a:uFillTx/>
                        </a:rPr>
                        <a:t>1 </a:t>
                      </a:r>
                      <a:r>
                        <a:rPr kumimoji="0" lang="en-US" sz="3200" u="none" strike="noStrike" kern="1200" cap="none" spc="0" normalizeH="0" baseline="0" noProof="0" dirty="0" err="1">
                          <a:ln>
                            <a:noFill/>
                          </a:ln>
                          <a:effectLst/>
                          <a:uLnTx/>
                          <a:uFillTx/>
                        </a:rPr>
                        <a:t>Gbps</a:t>
                      </a:r>
                      <a:endParaRPr kumimoji="0" lang="en-UG" sz="3200" b="0"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endParaRPr>
                    </a:p>
                  </a:txBody>
                  <a:tcPr/>
                </a:tc>
                <a:tc>
                  <a:txBody>
                    <a:bodyPr/>
                    <a:lstStyle/>
                    <a:p>
                      <a:r>
                        <a:rPr lang="en-US" sz="3200" dirty="0"/>
                        <a:t>100m</a:t>
                      </a:r>
                      <a:endParaRPr lang="en-UG" sz="3200" dirty="0">
                        <a:latin typeface="Adobe Devanagari" panose="02040503050201020203" pitchFamily="18" charset="0"/>
                        <a:cs typeface="Adobe Devanagari" panose="02040503050201020203" pitchFamily="18" charset="0"/>
                      </a:endParaRPr>
                    </a:p>
                  </a:txBody>
                  <a:tcPr/>
                </a:tc>
                <a:extLst>
                  <a:ext uri="{0D108BD9-81ED-4DB2-BD59-A6C34878D82A}">
                    <a16:rowId xmlns:a16="http://schemas.microsoft.com/office/drawing/2014/main" val="966893102"/>
                  </a:ext>
                </a:extLst>
              </a:tr>
              <a:tr h="370840">
                <a:tc>
                  <a:txBody>
                    <a:bodyPr/>
                    <a:lstStyle/>
                    <a:p>
                      <a:r>
                        <a:rPr lang="en-US" sz="3200" dirty="0"/>
                        <a:t>SMF/MMF</a:t>
                      </a:r>
                      <a:endParaRPr lang="en-UG" sz="3200" dirty="0">
                        <a:latin typeface="Adobe Devanagari" panose="02040503050201020203" pitchFamily="18" charset="0"/>
                        <a:cs typeface="Adobe Devanagari" panose="020405030502010202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u="none" strike="noStrike" kern="1200" cap="none" spc="0" normalizeH="0" baseline="0" noProof="0" dirty="0">
                          <a:ln>
                            <a:noFill/>
                          </a:ln>
                          <a:effectLst/>
                          <a:uLnTx/>
                          <a:uFillTx/>
                        </a:rPr>
                        <a:t>1-10bps</a:t>
                      </a:r>
                      <a:endParaRPr kumimoji="0" lang="en-UG" sz="3200" b="0" i="0" u="none" strike="noStrike" kern="1200" cap="none" spc="0" normalizeH="0" baseline="0" noProof="0" dirty="0">
                        <a:ln>
                          <a:noFill/>
                        </a:ln>
                        <a:solidFill>
                          <a:prstClr val="black"/>
                        </a:solidFill>
                        <a:effectLst/>
                        <a:uLnTx/>
                        <a:uFillTx/>
                        <a:latin typeface="Adobe Devanagari" panose="02040503050201020203" pitchFamily="18" charset="0"/>
                        <a:ea typeface="+mn-ea"/>
                        <a:cs typeface="Adobe Devanagari" panose="02040503050201020203" pitchFamily="18" charset="0"/>
                      </a:endParaRPr>
                    </a:p>
                  </a:txBody>
                  <a:tcPr/>
                </a:tc>
                <a:tc>
                  <a:txBody>
                    <a:bodyPr/>
                    <a:lstStyle/>
                    <a:p>
                      <a:r>
                        <a:rPr lang="en-US" sz="3200" dirty="0"/>
                        <a:t>0.2-40km</a:t>
                      </a:r>
                      <a:endParaRPr lang="en-UG" sz="3200" dirty="0">
                        <a:latin typeface="Adobe Devanagari" panose="02040503050201020203" pitchFamily="18" charset="0"/>
                        <a:cs typeface="Adobe Devanagari" panose="02040503050201020203" pitchFamily="18" charset="0"/>
                      </a:endParaRPr>
                    </a:p>
                  </a:txBody>
                  <a:tcPr/>
                </a:tc>
                <a:extLst>
                  <a:ext uri="{0D108BD9-81ED-4DB2-BD59-A6C34878D82A}">
                    <a16:rowId xmlns:a16="http://schemas.microsoft.com/office/drawing/2014/main" val="2986477844"/>
                  </a:ext>
                </a:extLst>
              </a:tr>
              <a:tr h="370840">
                <a:tc>
                  <a:txBody>
                    <a:bodyPr/>
                    <a:lstStyle/>
                    <a:p>
                      <a:endParaRPr lang="en-UG" dirty="0"/>
                    </a:p>
                  </a:txBody>
                  <a:tcPr/>
                </a:tc>
                <a:tc>
                  <a:txBody>
                    <a:bodyPr/>
                    <a:lstStyle/>
                    <a:p>
                      <a:endParaRPr lang="en-UG" dirty="0"/>
                    </a:p>
                  </a:txBody>
                  <a:tcPr/>
                </a:tc>
                <a:tc>
                  <a:txBody>
                    <a:bodyPr/>
                    <a:lstStyle/>
                    <a:p>
                      <a:endParaRPr lang="en-UG" dirty="0"/>
                    </a:p>
                  </a:txBody>
                  <a:tcPr/>
                </a:tc>
                <a:extLst>
                  <a:ext uri="{0D108BD9-81ED-4DB2-BD59-A6C34878D82A}">
                    <a16:rowId xmlns:a16="http://schemas.microsoft.com/office/drawing/2014/main" val="341997071"/>
                  </a:ext>
                </a:extLst>
              </a:tr>
            </a:tbl>
          </a:graphicData>
        </a:graphic>
      </p:graphicFrame>
    </p:spTree>
    <p:extLst>
      <p:ext uri="{BB962C8B-B14F-4D97-AF65-F5344CB8AC3E}">
        <p14:creationId xmlns:p14="http://schemas.microsoft.com/office/powerpoint/2010/main" val="2316615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CABLES</a:t>
            </a:r>
          </a:p>
        </p:txBody>
      </p:sp>
      <p:pic>
        <p:nvPicPr>
          <p:cNvPr id="9" name="Content Placeholder 8" descr="Image result for lan wan pan"/>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8070" y="1895061"/>
            <a:ext cx="8587407" cy="4200939"/>
          </a:xfrm>
          <a:prstGeom prst="rect">
            <a:avLst/>
          </a:prstGeom>
          <a:noFill/>
          <a:ln>
            <a:noFill/>
          </a:ln>
        </p:spPr>
      </p:pic>
    </p:spTree>
    <p:extLst>
      <p:ext uri="{BB962C8B-B14F-4D97-AF65-F5344CB8AC3E}">
        <p14:creationId xmlns:p14="http://schemas.microsoft.com/office/powerpoint/2010/main" val="33480277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a:t>
            </a:r>
          </a:p>
        </p:txBody>
      </p:sp>
      <p:sp>
        <p:nvSpPr>
          <p:cNvPr id="3" name="Content Placeholder 2"/>
          <p:cNvSpPr>
            <a:spLocks noGrp="1"/>
          </p:cNvSpPr>
          <p:nvPr>
            <p:ph idx="1"/>
          </p:nvPr>
        </p:nvSpPr>
        <p:spPr/>
        <p:txBody>
          <a:bodyPr/>
          <a:lstStyle/>
          <a:p>
            <a:r>
              <a:rPr lang="en-US" dirty="0"/>
              <a:t>Read about SDN, Routers, Switches </a:t>
            </a:r>
          </a:p>
          <a:p>
            <a:r>
              <a:rPr lang="en-US" dirty="0"/>
              <a:t>Read </a:t>
            </a:r>
            <a:r>
              <a:rPr lang="en-US"/>
              <a:t>about details </a:t>
            </a:r>
            <a:r>
              <a:rPr lang="en-US" dirty="0"/>
              <a:t>of categories of Ethernet cables</a:t>
            </a:r>
          </a:p>
        </p:txBody>
      </p:sp>
    </p:spTree>
    <p:extLst>
      <p:ext uri="{BB962C8B-B14F-4D97-AF65-F5344CB8AC3E}">
        <p14:creationId xmlns:p14="http://schemas.microsoft.com/office/powerpoint/2010/main" val="2127959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to Decimal Conversion</a:t>
            </a:r>
          </a:p>
        </p:txBody>
      </p:sp>
      <p:pic>
        <p:nvPicPr>
          <p:cNvPr id="4" name="Content Placeholder 3"/>
          <p:cNvPicPr>
            <a:picLocks noGrp="1" noChangeAspect="1"/>
          </p:cNvPicPr>
          <p:nvPr>
            <p:ph idx="1"/>
          </p:nvPr>
        </p:nvPicPr>
        <p:blipFill>
          <a:blip r:embed="rId2"/>
          <a:stretch>
            <a:fillRect/>
          </a:stretch>
        </p:blipFill>
        <p:spPr>
          <a:xfrm>
            <a:off x="1286552" y="2034860"/>
            <a:ext cx="9504174" cy="3606085"/>
          </a:xfrm>
          <a:prstGeom prst="rect">
            <a:avLst/>
          </a:prstGeom>
        </p:spPr>
      </p:pic>
    </p:spTree>
    <p:extLst>
      <p:ext uri="{BB962C8B-B14F-4D97-AF65-F5344CB8AC3E}">
        <p14:creationId xmlns:p14="http://schemas.microsoft.com/office/powerpoint/2010/main" val="207895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to Decimal Conversion Ex 2</a:t>
            </a:r>
          </a:p>
        </p:txBody>
      </p:sp>
      <p:pic>
        <p:nvPicPr>
          <p:cNvPr id="4" name="Content Placeholder 3"/>
          <p:cNvPicPr>
            <a:picLocks noGrp="1" noChangeAspect="1"/>
          </p:cNvPicPr>
          <p:nvPr>
            <p:ph idx="1"/>
          </p:nvPr>
        </p:nvPicPr>
        <p:blipFill>
          <a:blip r:embed="rId2"/>
          <a:stretch>
            <a:fillRect/>
          </a:stretch>
        </p:blipFill>
        <p:spPr>
          <a:xfrm>
            <a:off x="1719060" y="2142442"/>
            <a:ext cx="8573345" cy="3472747"/>
          </a:xfrm>
          <a:prstGeom prst="rect">
            <a:avLst/>
          </a:prstGeom>
        </p:spPr>
      </p:pic>
    </p:spTree>
    <p:extLst>
      <p:ext uri="{BB962C8B-B14F-4D97-AF65-F5344CB8AC3E}">
        <p14:creationId xmlns:p14="http://schemas.microsoft.com/office/powerpoint/2010/main" val="2191869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to Binary</a:t>
            </a:r>
          </a:p>
        </p:txBody>
      </p:sp>
      <p:pic>
        <p:nvPicPr>
          <p:cNvPr id="4" name="Content Placeholder 3"/>
          <p:cNvPicPr>
            <a:picLocks noGrp="1" noChangeAspect="1"/>
          </p:cNvPicPr>
          <p:nvPr>
            <p:ph idx="1"/>
          </p:nvPr>
        </p:nvPicPr>
        <p:blipFill>
          <a:blip r:embed="rId2"/>
          <a:stretch>
            <a:fillRect/>
          </a:stretch>
        </p:blipFill>
        <p:spPr>
          <a:xfrm>
            <a:off x="838199" y="2009103"/>
            <a:ext cx="10764209" cy="3258355"/>
          </a:xfrm>
          <a:prstGeom prst="rect">
            <a:avLst/>
          </a:prstGeom>
        </p:spPr>
      </p:pic>
    </p:spTree>
    <p:extLst>
      <p:ext uri="{BB962C8B-B14F-4D97-AF65-F5344CB8AC3E}">
        <p14:creationId xmlns:p14="http://schemas.microsoft.com/office/powerpoint/2010/main" val="2639356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to Binary</a:t>
            </a:r>
          </a:p>
        </p:txBody>
      </p:sp>
      <p:sp>
        <p:nvSpPr>
          <p:cNvPr id="3" name="Content Placeholder 2"/>
          <p:cNvSpPr>
            <a:spLocks noGrp="1"/>
          </p:cNvSpPr>
          <p:nvPr>
            <p:ph idx="1"/>
          </p:nvPr>
        </p:nvSpPr>
        <p:spPr/>
        <p:txBody>
          <a:bodyPr>
            <a:normAutofit/>
          </a:bodyPr>
          <a:lstStyle/>
          <a:p>
            <a:r>
              <a:rPr lang="en-US" sz="5400" dirty="0"/>
              <a:t>Convert 93</a:t>
            </a:r>
            <a:r>
              <a:rPr lang="en-US" dirty="0"/>
              <a:t>10</a:t>
            </a:r>
            <a:r>
              <a:rPr lang="en-US" sz="5400" dirty="0"/>
              <a:t> to binary</a:t>
            </a:r>
          </a:p>
        </p:txBody>
      </p:sp>
    </p:spTree>
    <p:extLst>
      <p:ext uri="{BB962C8B-B14F-4D97-AF65-F5344CB8AC3E}">
        <p14:creationId xmlns:p14="http://schemas.microsoft.com/office/powerpoint/2010/main" val="127556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to Binary</a:t>
            </a:r>
          </a:p>
        </p:txBody>
      </p:sp>
      <p:sp>
        <p:nvSpPr>
          <p:cNvPr id="3" name="Content Placeholder 2"/>
          <p:cNvSpPr>
            <a:spLocks noGrp="1"/>
          </p:cNvSpPr>
          <p:nvPr>
            <p:ph idx="1"/>
          </p:nvPr>
        </p:nvSpPr>
        <p:spPr/>
        <p:txBody>
          <a:bodyPr>
            <a:normAutofit/>
          </a:bodyPr>
          <a:lstStyle/>
          <a:p>
            <a:r>
              <a:rPr lang="en-US" sz="4000" dirty="0"/>
              <a:t>The resulting binary number is: 1011101</a:t>
            </a:r>
          </a:p>
        </p:txBody>
      </p:sp>
    </p:spTree>
    <p:extLst>
      <p:ext uri="{BB962C8B-B14F-4D97-AF65-F5344CB8AC3E}">
        <p14:creationId xmlns:p14="http://schemas.microsoft.com/office/powerpoint/2010/main" val="2546421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5409</TotalTime>
  <Words>1172</Words>
  <Application>Microsoft Office PowerPoint</Application>
  <PresentationFormat>Widescreen</PresentationFormat>
  <Paragraphs>125</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Adobe Devanagari</vt:lpstr>
      <vt:lpstr>Arial</vt:lpstr>
      <vt:lpstr>Trebuchet MS</vt:lpstr>
      <vt:lpstr>Tw Cen MT</vt:lpstr>
      <vt:lpstr>Circuit</vt:lpstr>
      <vt:lpstr>NUMBER SYSTEMS</vt:lpstr>
      <vt:lpstr>Introduction</vt:lpstr>
      <vt:lpstr>BINARY NUMBER SYSTEM</vt:lpstr>
      <vt:lpstr>Binary</vt:lpstr>
      <vt:lpstr>Binary to Decimal Conversion</vt:lpstr>
      <vt:lpstr>Binary to Decimal Conversion Ex 2</vt:lpstr>
      <vt:lpstr>Decimal to Binary</vt:lpstr>
      <vt:lpstr>Decimal to Binary</vt:lpstr>
      <vt:lpstr>Decimal to Binary</vt:lpstr>
      <vt:lpstr>HEXADECIMAL</vt:lpstr>
      <vt:lpstr>Why hexadecimal?</vt:lpstr>
      <vt:lpstr>Binary to Hexadecimal</vt:lpstr>
      <vt:lpstr>Binary to Hex</vt:lpstr>
      <vt:lpstr>Convert to hex</vt:lpstr>
      <vt:lpstr>Hex to Binary</vt:lpstr>
      <vt:lpstr>Hex Representation</vt:lpstr>
      <vt:lpstr>Binary Coded Decimal</vt:lpstr>
      <vt:lpstr>BCD</vt:lpstr>
      <vt:lpstr>Bits, bytes and words </vt:lpstr>
      <vt:lpstr>Memory Hierarchy</vt:lpstr>
      <vt:lpstr>Further Reading</vt:lpstr>
      <vt:lpstr>Computer communications and networks</vt:lpstr>
      <vt:lpstr>Classification of Networks</vt:lpstr>
      <vt:lpstr>Classification according to Extent</vt:lpstr>
      <vt:lpstr>PowerPoint Presentation</vt:lpstr>
      <vt:lpstr>PowerPoint Presentation</vt:lpstr>
      <vt:lpstr>PowerPoint Presentation</vt:lpstr>
      <vt:lpstr>PowerPoint Presentation</vt:lpstr>
      <vt:lpstr>PAN</vt:lpstr>
      <vt:lpstr>LAN</vt:lpstr>
      <vt:lpstr>PowerPoint Presentation</vt:lpstr>
      <vt:lpstr>Network Hub</vt:lpstr>
      <vt:lpstr>PowerPoint Presentation</vt:lpstr>
      <vt:lpstr>Network Switch</vt:lpstr>
      <vt:lpstr>Network Switch</vt:lpstr>
      <vt:lpstr>Network Bridge</vt:lpstr>
      <vt:lpstr>PowerPoint Presentation</vt:lpstr>
      <vt:lpstr>Router</vt:lpstr>
      <vt:lpstr>GATEWAY</vt:lpstr>
      <vt:lpstr>CABLES</vt:lpstr>
      <vt:lpstr>CABLES</vt:lpstr>
      <vt:lpstr>Router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ARCHITECTURES</dc:title>
  <dc:creator>Tesla</dc:creator>
  <cp:lastModifiedBy>KG</cp:lastModifiedBy>
  <cp:revision>38</cp:revision>
  <dcterms:created xsi:type="dcterms:W3CDTF">2014-09-19T14:11:21Z</dcterms:created>
  <dcterms:modified xsi:type="dcterms:W3CDTF">2018-09-07T08:21:10Z</dcterms:modified>
</cp:coreProperties>
</file>