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73" r:id="rId3"/>
    <p:sldId id="257" r:id="rId4"/>
    <p:sldId id="266" r:id="rId5"/>
    <p:sldId id="260" r:id="rId6"/>
    <p:sldId id="264" r:id="rId7"/>
    <p:sldId id="261" r:id="rId8"/>
    <p:sldId id="267" r:id="rId9"/>
    <p:sldId id="268" r:id="rId10"/>
    <p:sldId id="259" r:id="rId11"/>
    <p:sldId id="258" r:id="rId12"/>
    <p:sldId id="269" r:id="rId13"/>
    <p:sldId id="263" r:id="rId14"/>
    <p:sldId id="270" r:id="rId15"/>
    <p:sldId id="265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2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B95C1-B9E3-4106-8A06-B65DC42A3D0E}" type="datetimeFigureOut">
              <a:rPr lang="en-UG" smtClean="0"/>
              <a:t>22/10/2018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34DE8-C6E9-403F-A7C2-09FDD2D8AE7C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1530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200" dirty="0"/>
              <a:t>Named after John von Neumann,</a:t>
            </a:r>
          </a:p>
          <a:p>
            <a:pPr eaLnBrk="1" hangingPunct="1"/>
            <a:r>
              <a:rPr lang="en-US" altLang="en-US" sz="1200" dirty="0"/>
              <a:t>Princeton, he designed a</a:t>
            </a:r>
          </a:p>
          <a:p>
            <a:pPr eaLnBrk="1" hangingPunct="1"/>
            <a:r>
              <a:rPr lang="en-US" altLang="en-US" sz="1200" dirty="0"/>
              <a:t>computer architecture whereby</a:t>
            </a:r>
          </a:p>
          <a:p>
            <a:pPr eaLnBrk="1" hangingPunct="1"/>
            <a:r>
              <a:rPr lang="en-US" altLang="en-US" sz="1200" dirty="0"/>
              <a:t>data and instructions would be</a:t>
            </a:r>
          </a:p>
          <a:p>
            <a:pPr eaLnBrk="1" hangingPunct="1"/>
            <a:r>
              <a:rPr lang="en-US" altLang="en-US" sz="1200" dirty="0"/>
              <a:t>retrieved from memory, </a:t>
            </a:r>
          </a:p>
          <a:p>
            <a:pPr eaLnBrk="1" hangingPunct="1"/>
            <a:r>
              <a:rPr lang="en-US" altLang="en-US" sz="1200" dirty="0"/>
              <a:t>operated on by an ALU, and</a:t>
            </a:r>
          </a:p>
          <a:p>
            <a:pPr eaLnBrk="1" hangingPunct="1"/>
            <a:r>
              <a:rPr lang="en-US" altLang="en-US" sz="1200" dirty="0"/>
              <a:t>moved back to memory (or I/O)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/>
              <a:t>This architecture is the basis for</a:t>
            </a:r>
          </a:p>
          <a:p>
            <a:pPr eaLnBrk="1" hangingPunct="1"/>
            <a:r>
              <a:rPr lang="en-US" altLang="en-US" sz="1200" dirty="0"/>
              <a:t>most modern computers (only</a:t>
            </a:r>
          </a:p>
          <a:p>
            <a:pPr eaLnBrk="1" hangingPunct="1"/>
            <a:r>
              <a:rPr lang="en-US" altLang="en-US" sz="1200" dirty="0"/>
              <a:t>parallel processors and a few</a:t>
            </a:r>
          </a:p>
          <a:p>
            <a:pPr eaLnBrk="1" hangingPunct="1"/>
            <a:r>
              <a:rPr lang="en-US" altLang="en-US" sz="1200" dirty="0"/>
              <a:t>other unique architectures use</a:t>
            </a:r>
          </a:p>
          <a:p>
            <a:pPr eaLnBrk="1" hangingPunct="1"/>
            <a:r>
              <a:rPr lang="en-US" altLang="en-US" sz="1200" dirty="0"/>
              <a:t>a different model)</a:t>
            </a:r>
          </a:p>
          <a:p>
            <a:pPr eaLnBrk="1" hangingPunct="1"/>
            <a:r>
              <a:rPr lang="en-US" altLang="en-US" sz="1800" dirty="0"/>
              <a:t>Hardware consists of 3 units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CPU (control unit, ALU, registers) 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Memory (stores programs and data)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I/O System (including secondary storage)</a:t>
            </a:r>
          </a:p>
          <a:p>
            <a:pPr eaLnBrk="1" hangingPunct="1"/>
            <a:r>
              <a:rPr lang="en-US" altLang="en-US" sz="1800" dirty="0"/>
              <a:t>Instructions in memory are executed sequentially unless</a:t>
            </a:r>
          </a:p>
          <a:p>
            <a:pPr eaLnBrk="1" hangingPunct="1"/>
            <a:r>
              <a:rPr lang="en-US" altLang="en-US" sz="1800" dirty="0"/>
              <a:t>a program instruction explicitly changes the order</a:t>
            </a:r>
          </a:p>
          <a:p>
            <a:pPr eaLnBrk="1" hangingPunct="1"/>
            <a:endParaRPr lang="en-U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34DE8-C6E9-403F-A7C2-09FDD2D8AE7C}" type="slidenum">
              <a:rPr lang="en-UG" smtClean="0"/>
              <a:t>11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002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200" dirty="0"/>
              <a:t>Named after John von Neumann,</a:t>
            </a:r>
          </a:p>
          <a:p>
            <a:pPr eaLnBrk="1" hangingPunct="1"/>
            <a:r>
              <a:rPr lang="en-US" altLang="en-US" sz="1200" dirty="0"/>
              <a:t>Princeton, he designed a</a:t>
            </a:r>
          </a:p>
          <a:p>
            <a:pPr eaLnBrk="1" hangingPunct="1"/>
            <a:r>
              <a:rPr lang="en-US" altLang="en-US" sz="1200" dirty="0"/>
              <a:t>computer architecture whereby</a:t>
            </a:r>
          </a:p>
          <a:p>
            <a:pPr eaLnBrk="1" hangingPunct="1"/>
            <a:r>
              <a:rPr lang="en-US" altLang="en-US" sz="1200" dirty="0"/>
              <a:t>data and instructions would be</a:t>
            </a:r>
          </a:p>
          <a:p>
            <a:pPr eaLnBrk="1" hangingPunct="1"/>
            <a:r>
              <a:rPr lang="en-US" altLang="en-US" sz="1200" dirty="0"/>
              <a:t>retrieved from memory, </a:t>
            </a:r>
          </a:p>
          <a:p>
            <a:pPr eaLnBrk="1" hangingPunct="1"/>
            <a:r>
              <a:rPr lang="en-US" altLang="en-US" sz="1200" dirty="0"/>
              <a:t>operated on by an ALU, and</a:t>
            </a:r>
          </a:p>
          <a:p>
            <a:pPr eaLnBrk="1" hangingPunct="1"/>
            <a:r>
              <a:rPr lang="en-US" altLang="en-US" sz="1200" dirty="0"/>
              <a:t>moved back to memory (or I/O)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/>
              <a:t>This architecture is the basis for</a:t>
            </a:r>
          </a:p>
          <a:p>
            <a:pPr eaLnBrk="1" hangingPunct="1"/>
            <a:r>
              <a:rPr lang="en-US" altLang="en-US" sz="1200" dirty="0"/>
              <a:t>most modern computers (only</a:t>
            </a:r>
          </a:p>
          <a:p>
            <a:pPr eaLnBrk="1" hangingPunct="1"/>
            <a:r>
              <a:rPr lang="en-US" altLang="en-US" sz="1200" dirty="0"/>
              <a:t>parallel processors and a few</a:t>
            </a:r>
          </a:p>
          <a:p>
            <a:pPr eaLnBrk="1" hangingPunct="1"/>
            <a:r>
              <a:rPr lang="en-US" altLang="en-US" sz="1200" dirty="0"/>
              <a:t>other unique architectures use</a:t>
            </a:r>
          </a:p>
          <a:p>
            <a:pPr eaLnBrk="1" hangingPunct="1"/>
            <a:r>
              <a:rPr lang="en-US" altLang="en-US" sz="1200" dirty="0"/>
              <a:t>a different model)</a:t>
            </a:r>
          </a:p>
          <a:p>
            <a:pPr eaLnBrk="1" hangingPunct="1"/>
            <a:r>
              <a:rPr lang="en-US" altLang="en-US" sz="1800" dirty="0"/>
              <a:t>Hardware consists of 3 units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CPU (control unit, ALU, registers) 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Memory (stores programs and data)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I/O System (including secondary storage)</a:t>
            </a:r>
          </a:p>
          <a:p>
            <a:pPr eaLnBrk="1" hangingPunct="1"/>
            <a:r>
              <a:rPr lang="en-US" altLang="en-US" sz="1800" dirty="0"/>
              <a:t>Instructions in memory are executed sequentially unless</a:t>
            </a:r>
          </a:p>
          <a:p>
            <a:pPr eaLnBrk="1" hangingPunct="1"/>
            <a:r>
              <a:rPr lang="en-US" altLang="en-US" sz="1800" dirty="0"/>
              <a:t>a program instruction explicitly changes the order</a:t>
            </a:r>
          </a:p>
          <a:p>
            <a:pPr eaLnBrk="1" hangingPunct="1"/>
            <a:endParaRPr lang="en-U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34DE8-C6E9-403F-A7C2-09FDD2D8AE7C}" type="slidenum">
              <a:rPr lang="en-UG" smtClean="0"/>
              <a:t>12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2063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G" sz="1000"/>
              <a:t>CS402 Notes --- 2007-8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G" sz="1000"/>
              <a:t>Copyright University of Strathclyde 2007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CF3162-AE01-4715-8912-60A54C5B1F9D}" type="slidenum">
              <a:rPr lang="en-GB" altLang="en-UG" sz="1000"/>
              <a:pPr/>
              <a:t>19</a:t>
            </a:fld>
            <a:endParaRPr lang="en-GB" altLang="en-UG" sz="10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6000" cy="3429000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G" altLang="en-UG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1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G" sz="1000"/>
              <a:t>CS402 Notes --- 2007-8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G" sz="1000"/>
              <a:t>Copyright University of Strathclyde 2007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A3E13CD-90DE-4B8B-8FE5-E41C48BA9074}" type="slidenum">
              <a:rPr lang="en-GB" altLang="en-UG" sz="1000"/>
              <a:pPr/>
              <a:t>20</a:t>
            </a:fld>
            <a:endParaRPr lang="en-GB" altLang="en-UG" sz="10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6000" cy="3429000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G" altLang="en-UG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63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G" sz="1000"/>
              <a:t>CS402 Notes --- 2007-8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G" sz="1000"/>
              <a:t>Copyright University of Strathclyde 2007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E1F724B-DD31-4B53-AA6A-78AACE8620F0}" type="slidenum">
              <a:rPr lang="en-GB" altLang="en-UG" sz="1000"/>
              <a:pPr/>
              <a:t>22</a:t>
            </a:fld>
            <a:endParaRPr lang="en-GB" altLang="en-UG" sz="10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6000" cy="3429000"/>
          </a:xfrm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G" sz="1400">
                <a:ea typeface="ＭＳ Ｐゴシック" panose="020B0600070205080204" pitchFamily="34" charset="-128"/>
              </a:rPr>
              <a:t>http://www.seattlerobotics.org/encoder/may97/picchip.html </a:t>
            </a:r>
          </a:p>
        </p:txBody>
      </p:sp>
    </p:spTree>
    <p:extLst>
      <p:ext uri="{BB962C8B-B14F-4D97-AF65-F5344CB8AC3E}">
        <p14:creationId xmlns:p14="http://schemas.microsoft.com/office/powerpoint/2010/main" val="849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G" sz="1000"/>
              <a:t>CS402 Notes --- 2007-8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G" sz="1000"/>
              <a:t>Copyright University of Strathclyde 2007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19E6537-C5B8-474C-A576-ED36A2710C04}" type="slidenum">
              <a:rPr lang="en-GB" altLang="en-UG" sz="1000"/>
              <a:pPr/>
              <a:t>23</a:t>
            </a:fld>
            <a:endParaRPr lang="en-GB" altLang="en-UG" sz="10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6000" cy="3429000"/>
          </a:xfrm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G" altLang="en-UG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076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34DE8-C6E9-403F-A7C2-09FDD2D8AE7C}" type="slidenum">
              <a:rPr lang="en-UG" smtClean="0"/>
              <a:t>26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5418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A4116-320A-48C8-A22D-76FEECDDC2B1}" type="slidenum">
              <a:rPr lang="en-US" altLang="en-UG"/>
              <a:pPr/>
              <a:t>28</a:t>
            </a:fld>
            <a:endParaRPr lang="en-US" altLang="en-UG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674688"/>
            <a:ext cx="5918200" cy="3330575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G" altLang="en-UG"/>
          </a:p>
        </p:txBody>
      </p:sp>
    </p:spTree>
    <p:extLst>
      <p:ext uri="{BB962C8B-B14F-4D97-AF65-F5344CB8AC3E}">
        <p14:creationId xmlns:p14="http://schemas.microsoft.com/office/powerpoint/2010/main" val="209202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U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Harvard and von </a:t>
            </a:r>
            <a:r>
              <a:rPr lang="en-US" dirty="0" err="1"/>
              <a:t>neumann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6494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817"/>
          </a:xfrm>
        </p:spPr>
        <p:txBody>
          <a:bodyPr>
            <a:normAutofit/>
          </a:bodyPr>
          <a:lstStyle/>
          <a:p>
            <a:r>
              <a:rPr lang="en-US" altLang="en-UG" sz="2800" dirty="0"/>
              <a:t>Architecture is concerned with</a:t>
            </a:r>
          </a:p>
          <a:p>
            <a:pPr lvl="1"/>
            <a:r>
              <a:rPr lang="en-US" altLang="en-UG" sz="2400" dirty="0"/>
              <a:t>internal structures of each</a:t>
            </a:r>
          </a:p>
          <a:p>
            <a:pPr lvl="1"/>
            <a:r>
              <a:rPr lang="en-US" altLang="en-UG" sz="2400" dirty="0"/>
              <a:t>Interconnections - speed and width</a:t>
            </a:r>
          </a:p>
          <a:p>
            <a:pPr lvl="1"/>
            <a:r>
              <a:rPr lang="en-US" altLang="en-UG" sz="2400" dirty="0"/>
              <a:t>relative speeds of components</a:t>
            </a:r>
          </a:p>
          <a:p>
            <a:r>
              <a:rPr lang="en-US" altLang="en-UG" sz="2800" dirty="0"/>
              <a:t>Balance is often critical execution speed and connections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52478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10295213" cy="4157937"/>
          </a:xfrm>
        </p:spPr>
        <p:txBody>
          <a:bodyPr>
            <a:normAutofit fontScale="92500"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en-UG" sz="2800" dirty="0"/>
              <a:t>Institute for Advanced Studies machine (1947)“von Neumann machine”</a:t>
            </a:r>
            <a:endParaRPr lang="en-US" altLang="en-UG" sz="28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/>
              <a:t>This model of the typical digital computer is often called the    </a:t>
            </a:r>
            <a:r>
              <a:rPr lang="en-US" altLang="en-US" sz="2000" b="1" dirty="0"/>
              <a:t>von Neumann</a:t>
            </a:r>
            <a:r>
              <a:rPr lang="en-US" altLang="en-US" sz="2000" dirty="0"/>
              <a:t> computer.</a:t>
            </a:r>
          </a:p>
          <a:p>
            <a:pPr lvl="1"/>
            <a:r>
              <a:rPr lang="en-US" altLang="en-US" dirty="0"/>
              <a:t>Programs and data are stored in the same memory: </a:t>
            </a:r>
            <a:r>
              <a:rPr lang="en-US" altLang="en-US" b="1" dirty="0"/>
              <a:t>primary memory.</a:t>
            </a:r>
            <a:endParaRPr lang="en-US" altLang="en-US" dirty="0"/>
          </a:p>
          <a:p>
            <a:pPr lvl="1"/>
            <a:r>
              <a:rPr lang="en-US" altLang="en-US" dirty="0"/>
              <a:t>The computer can only perform one instruction at a time.</a:t>
            </a:r>
          </a:p>
          <a:p>
            <a:pPr marL="228600" lvl="1">
              <a:spcBef>
                <a:spcPts val="1000"/>
              </a:spcBef>
            </a:pPr>
            <a:r>
              <a:rPr lang="en-US" altLang="en-UG" sz="2400" dirty="0">
                <a:ea typeface="ＭＳ Ｐゴシック" panose="020B0600070205080204" pitchFamily="34" charset="-128"/>
              </a:rPr>
              <a:t>Separate CPU and memory distinguishes programmable computer.</a:t>
            </a:r>
          </a:p>
          <a:p>
            <a:r>
              <a:rPr lang="en-US" altLang="en-UG" sz="2800" dirty="0">
                <a:ea typeface="ＭＳ Ｐゴシック" panose="020B0600070205080204" pitchFamily="34" charset="-128"/>
              </a:rPr>
              <a:t>Memory holds data, instructions.</a:t>
            </a:r>
          </a:p>
          <a:p>
            <a:r>
              <a:rPr lang="en-US" altLang="en-UG" sz="2800" dirty="0">
                <a:ea typeface="ＭＳ Ｐゴシック" panose="020B0600070205080204" pitchFamily="34" charset="-128"/>
              </a:rPr>
              <a:t>Central processing unit (CPU) fetches instructions from memory.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en-UG" sz="2400" dirty="0"/>
              <a:t>ALU performs transfers between memory and I/O devices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en-UG" sz="2400" dirty="0"/>
              <a:t>note </a:t>
            </a:r>
            <a:r>
              <a:rPr lang="en-US" altLang="en-UG" sz="2400" dirty="0">
                <a:solidFill>
                  <a:srgbClr val="FC0128"/>
                </a:solidFill>
              </a:rPr>
              <a:t>two</a:t>
            </a:r>
            <a:r>
              <a:rPr lang="en-US" altLang="en-UG" sz="2400" dirty="0"/>
              <a:t> instructions per memory word</a:t>
            </a:r>
            <a:endParaRPr lang="en-US" altLang="en-UG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101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8" y="2097088"/>
            <a:ext cx="10634767" cy="4444389"/>
          </a:xfrm>
        </p:spPr>
        <p:txBody>
          <a:bodyPr>
            <a:noAutofit/>
          </a:bodyPr>
          <a:lstStyle/>
          <a:p>
            <a:r>
              <a:rPr lang="en-US" altLang="en-US" dirty="0"/>
              <a:t>Named after John von Neumann, Princeton, he designed computer architecture whereby data and instructions would be retrieved from memory,  operated on by an ALU, and moved back to memory (or I/O)</a:t>
            </a:r>
          </a:p>
          <a:p>
            <a:r>
              <a:rPr lang="en-US" altLang="en-US" dirty="0"/>
              <a:t>This architecture is the basis for most modern computers (only parallel processors and a few other unique architectures use a different model)</a:t>
            </a:r>
          </a:p>
          <a:p>
            <a:r>
              <a:rPr lang="en-US" altLang="en-US" dirty="0"/>
              <a:t>Hardware consists of 3 units: CPU (control unit, ALU, registers) , Memory (stores programs and data) and  I/O System (including secondary storage)</a:t>
            </a:r>
          </a:p>
          <a:p>
            <a:r>
              <a:rPr lang="en-US" altLang="en-US" dirty="0"/>
              <a:t>Instructions in memory are executed sequentially unless a program instruction explicitly changes the order</a:t>
            </a:r>
          </a:p>
        </p:txBody>
      </p:sp>
    </p:spTree>
    <p:extLst>
      <p:ext uri="{BB962C8B-B14F-4D97-AF65-F5344CB8AC3E}">
        <p14:creationId xmlns:p14="http://schemas.microsoft.com/office/powerpoint/2010/main" val="265611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VNA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844" y="2497931"/>
            <a:ext cx="9905999" cy="3541714"/>
          </a:xfrm>
        </p:spPr>
        <p:txBody>
          <a:bodyPr/>
          <a:lstStyle/>
          <a:p>
            <a:r>
              <a:rPr lang="en-US" dirty="0"/>
              <a:t> </a:t>
            </a:r>
            <a:endParaRPr lang="en-U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3859144"/>
            <a:ext cx="1270000" cy="279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62800" y="3859144"/>
            <a:ext cx="1270000" cy="279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91000" y="3935344"/>
            <a:ext cx="1574800" cy="965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91000" y="5687944"/>
            <a:ext cx="1574800" cy="965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806700" y="3939212"/>
            <a:ext cx="13716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778500" y="3939212"/>
            <a:ext cx="13716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06700" y="5903844"/>
            <a:ext cx="13716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806700" y="4684644"/>
            <a:ext cx="13716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5778500" y="4684644"/>
            <a:ext cx="13716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806700" y="6361044"/>
            <a:ext cx="13716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587500" y="4456044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main memory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50100" y="4532244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Input- Output Equipment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178300" y="3998844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Arithmetic - Logic Unit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178300" y="5827644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Program Control Unit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711700" y="4913244"/>
            <a:ext cx="0" cy="7620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5245100" y="4913244"/>
            <a:ext cx="0" cy="7620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8663608" y="4990238"/>
            <a:ext cx="2611783" cy="508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8872882" y="506088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 dirty="0"/>
              <a:t>op code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9969500" y="4990238"/>
            <a:ext cx="129374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 dirty="0"/>
              <a:t>address</a:t>
            </a: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3416300" y="1688670"/>
            <a:ext cx="2743200" cy="1447800"/>
          </a:xfrm>
          <a:prstGeom prst="flowChartTerminator">
            <a:avLst/>
          </a:prstGeom>
          <a:solidFill>
            <a:srgbClr val="9EAE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CPU</a:t>
            </a:r>
          </a:p>
          <a:p>
            <a:pPr algn="ctr"/>
            <a:r>
              <a:rPr lang="en-US" altLang="en-US" sz="1800"/>
              <a:t>(Central Processing Unit)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1587500" y="1612470"/>
            <a:ext cx="1219200" cy="1524000"/>
          </a:xfrm>
          <a:prstGeom prst="rect">
            <a:avLst/>
          </a:prstGeom>
          <a:solidFill>
            <a:srgbClr val="9EAE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Input</a:t>
            </a:r>
          </a:p>
          <a:p>
            <a:pPr algn="ctr"/>
            <a:r>
              <a:rPr lang="en-US" altLang="en-US" sz="1800"/>
              <a:t>Units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769100" y="1612470"/>
            <a:ext cx="1219200" cy="1524000"/>
          </a:xfrm>
          <a:prstGeom prst="rect">
            <a:avLst/>
          </a:prstGeom>
          <a:solidFill>
            <a:srgbClr val="9EAE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Output</a:t>
            </a:r>
          </a:p>
          <a:p>
            <a:pPr algn="ctr"/>
            <a:r>
              <a:rPr lang="en-US" altLang="en-US" sz="1800"/>
              <a:t>Units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3644900" y="621870"/>
            <a:ext cx="2286000" cy="609600"/>
          </a:xfrm>
          <a:prstGeom prst="rect">
            <a:avLst/>
          </a:prstGeom>
          <a:solidFill>
            <a:srgbClr val="9EAE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Primary Memory</a:t>
            </a: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6235700" y="229827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2882900" y="229827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4330700" y="1307670"/>
            <a:ext cx="3048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40" name="AutoShape 12"/>
          <p:cNvSpPr>
            <a:spLocks noChangeArrowheads="1"/>
          </p:cNvSpPr>
          <p:nvPr/>
        </p:nvSpPr>
        <p:spPr bwMode="auto">
          <a:xfrm>
            <a:off x="5016500" y="130767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cxnSp>
        <p:nvCxnSpPr>
          <p:cNvPr id="42" name="Straight Connector 41"/>
          <p:cNvCxnSpPr/>
          <p:nvPr/>
        </p:nvCxnSpPr>
        <p:spPr>
          <a:xfrm>
            <a:off x="9846365" y="4990238"/>
            <a:ext cx="0" cy="5080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62065" y="173967"/>
            <a:ext cx="6861763" cy="6437848"/>
            <a:chOff x="1610" y="177"/>
            <a:chExt cx="3397" cy="3187"/>
          </a:xfrm>
        </p:grpSpPr>
        <p:graphicFrame>
          <p:nvGraphicFramePr>
            <p:cNvPr id="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8491886"/>
                </p:ext>
              </p:extLst>
            </p:nvPr>
          </p:nvGraphicFramePr>
          <p:xfrm>
            <a:off x="1610" y="177"/>
            <a:ext cx="3397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Bitmap Image" r:id="rId3" imgW="6200000" imgH="5904762" progId="Paint.Picture">
                    <p:embed/>
                  </p:oleObj>
                </mc:Choice>
                <mc:Fallback>
                  <p:oleObj name="Bitmap Image" r:id="rId3" imgW="6200000" imgH="5904762" progId="Paint.Picture">
                    <p:embed/>
                    <p:pic>
                      <p:nvPicPr>
                        <p:cNvPr id="1434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25812"/>
                        <a:stretch>
                          <a:fillRect/>
                        </a:stretch>
                      </p:blipFill>
                      <p:spPr bwMode="auto">
                        <a:xfrm>
                          <a:off x="1610" y="177"/>
                          <a:ext cx="3397" cy="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4516493"/>
                </p:ext>
              </p:extLst>
            </p:nvPr>
          </p:nvGraphicFramePr>
          <p:xfrm>
            <a:off x="1610" y="2577"/>
            <a:ext cx="1632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Bitmap Image" r:id="rId5" imgW="6200000" imgH="5904762" progId="Paint.Picture">
                    <p:embed/>
                  </p:oleObj>
                </mc:Choice>
                <mc:Fallback>
                  <p:oleObj name="Bitmap Image" r:id="rId5" imgW="6200000" imgH="5904762" progId="Paint.Picture">
                    <p:embed/>
                    <p:pic>
                      <p:nvPicPr>
                        <p:cNvPr id="1434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75673" r="51958"/>
                        <a:stretch>
                          <a:fillRect/>
                        </a:stretch>
                      </p:blipFill>
                      <p:spPr bwMode="auto">
                        <a:xfrm>
                          <a:off x="1610" y="2577"/>
                          <a:ext cx="1632" cy="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1980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TEMP\auto0.bmp"/>
          <p:cNvPicPr>
            <a:picLocks noChangeAspect="1" noChangeArrowheads="1"/>
          </p:cNvPicPr>
          <p:nvPr/>
        </p:nvPicPr>
        <p:blipFill>
          <a:blip r:embed="rId2">
            <a:lum bright="-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" r="1605" b="4309"/>
          <a:stretch>
            <a:fillRect/>
          </a:stretch>
        </p:blipFill>
        <p:spPr bwMode="auto">
          <a:xfrm>
            <a:off x="1928191" y="139148"/>
            <a:ext cx="8809038" cy="656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10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8674" cy="4080975"/>
          </a:xfrm>
        </p:spPr>
        <p:txBody>
          <a:bodyPr>
            <a:normAutofit/>
          </a:bodyPr>
          <a:lstStyle/>
          <a:p>
            <a:r>
              <a:rPr lang="en-US" altLang="en-US" dirty="0"/>
              <a:t>single pathway used to move both data and instructions between memory, I/O and CPU</a:t>
            </a:r>
          </a:p>
          <a:p>
            <a:pPr lvl="1"/>
            <a:r>
              <a:rPr lang="en-US" altLang="en-US" dirty="0"/>
              <a:t>the pathway is implemented as a bus</a:t>
            </a:r>
          </a:p>
          <a:p>
            <a:pPr lvl="1"/>
            <a:r>
              <a:rPr lang="en-US" altLang="en-US" dirty="0"/>
              <a:t>the single pathway creates a bottleneck</a:t>
            </a:r>
          </a:p>
          <a:p>
            <a:pPr lvl="2"/>
            <a:r>
              <a:rPr lang="en-US" altLang="en-US" dirty="0"/>
              <a:t>known as the </a:t>
            </a:r>
            <a:r>
              <a:rPr lang="en-US" altLang="en-US" i="1" dirty="0"/>
              <a:t>von Neumann bottleneck</a:t>
            </a:r>
          </a:p>
          <a:p>
            <a:pPr lvl="1"/>
            <a:r>
              <a:rPr lang="en-US" altLang="en-US" dirty="0"/>
              <a:t>A variation of this architecture is the </a:t>
            </a:r>
            <a:r>
              <a:rPr lang="en-US" altLang="en-US" i="1" dirty="0"/>
              <a:t>Harvard architecture </a:t>
            </a:r>
            <a:r>
              <a:rPr lang="en-US" altLang="en-US" dirty="0"/>
              <a:t>which separates data and instructions into two pathways</a:t>
            </a:r>
          </a:p>
          <a:p>
            <a:pPr lvl="1"/>
            <a:r>
              <a:rPr lang="en-US" altLang="en-US" dirty="0"/>
              <a:t>Another variation, used in most computers, is the system bus version in which there are different buses between CPU and memory and memory and I/O</a:t>
            </a:r>
          </a:p>
        </p:txBody>
      </p:sp>
    </p:spTree>
    <p:extLst>
      <p:ext uri="{BB962C8B-B14F-4D97-AF65-F5344CB8AC3E}">
        <p14:creationId xmlns:p14="http://schemas.microsoft.com/office/powerpoint/2010/main" val="384424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8674" cy="4080975"/>
          </a:xfrm>
        </p:spPr>
        <p:txBody>
          <a:bodyPr>
            <a:normAutofit/>
          </a:bodyPr>
          <a:lstStyle/>
          <a:p>
            <a:r>
              <a:rPr lang="en-US" altLang="en-US" dirty="0"/>
              <a:t>The von Neumann architecture operates on the </a:t>
            </a:r>
            <a:r>
              <a:rPr lang="en-US" altLang="en-US" i="1" dirty="0"/>
              <a:t>fetch-execute cycle</a:t>
            </a:r>
          </a:p>
          <a:p>
            <a:pPr lvl="1"/>
            <a:r>
              <a:rPr lang="en-US" altLang="en-US" dirty="0"/>
              <a:t>Fetch an instruction from memory as indicated by the Program Counter register</a:t>
            </a:r>
          </a:p>
          <a:p>
            <a:pPr lvl="1"/>
            <a:r>
              <a:rPr lang="en-US" altLang="en-US" dirty="0"/>
              <a:t>Decode the instruction in the control unit</a:t>
            </a:r>
          </a:p>
          <a:p>
            <a:pPr lvl="1"/>
            <a:r>
              <a:rPr lang="en-US" altLang="en-US" dirty="0"/>
              <a:t>Data operands needed for the instruction are fetched from memory</a:t>
            </a:r>
          </a:p>
          <a:p>
            <a:pPr lvl="1"/>
            <a:r>
              <a:rPr lang="en-US" altLang="en-US" dirty="0"/>
              <a:t>Execute the instruction in the ALU storing the result in a register</a:t>
            </a:r>
          </a:p>
          <a:p>
            <a:pPr lvl="1"/>
            <a:r>
              <a:rPr lang="en-US" altLang="en-US" dirty="0"/>
              <a:t>Move the result back to memory if needed</a:t>
            </a:r>
          </a:p>
        </p:txBody>
      </p:sp>
    </p:spTree>
    <p:extLst>
      <p:ext uri="{BB962C8B-B14F-4D97-AF65-F5344CB8AC3E}">
        <p14:creationId xmlns:p14="http://schemas.microsoft.com/office/powerpoint/2010/main" val="39612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Harvard architecture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G" b="1" dirty="0">
                <a:ea typeface="ＭＳ Ｐゴシック" panose="020B0600070205080204" pitchFamily="34" charset="-128"/>
              </a:rPr>
              <a:t>Harvard architecture</a:t>
            </a:r>
            <a:r>
              <a:rPr lang="en-GB" altLang="en-UG" dirty="0">
                <a:ea typeface="ＭＳ Ｐゴシック" panose="020B0600070205080204" pitchFamily="34" charset="-128"/>
              </a:rPr>
              <a:t> is a computer architecture with physically separate storage and signal pathways for instructions and data. </a:t>
            </a:r>
          </a:p>
          <a:p>
            <a:r>
              <a:rPr lang="en-GB" altLang="en-UG" dirty="0">
                <a:ea typeface="ＭＳ Ｐゴシック" panose="020B0600070205080204" pitchFamily="34" charset="-128"/>
              </a:rPr>
              <a:t>Originated from Harvard Mark I relay-based computer, </a:t>
            </a:r>
          </a:p>
          <a:p>
            <a:pPr lvl="1"/>
            <a:r>
              <a:rPr lang="en-GB" altLang="en-UG" dirty="0">
                <a:ea typeface="ＭＳ Ｐゴシック" panose="020B0600070205080204" pitchFamily="34" charset="-128"/>
              </a:rPr>
              <a:t>stored instructions on punched tape (24 bits wide) and data in electro-mechanical counters (23 digits wide). </a:t>
            </a:r>
          </a:p>
          <a:p>
            <a:pPr lvl="1"/>
            <a:r>
              <a:rPr lang="en-GB" altLang="en-UG" dirty="0">
                <a:ea typeface="ＭＳ Ｐゴシック" panose="020B0600070205080204" pitchFamily="34" charset="-128"/>
              </a:rPr>
              <a:t>had limited data storage, entirely contained within the data processing unit, </a:t>
            </a:r>
          </a:p>
          <a:p>
            <a:pPr lvl="1"/>
            <a:r>
              <a:rPr lang="en-GB" altLang="en-UG" dirty="0">
                <a:ea typeface="ＭＳ Ｐゴシック" panose="020B0600070205080204" pitchFamily="34" charset="-128"/>
              </a:rPr>
              <a:t>provided no access to the instruction storage as data, </a:t>
            </a:r>
          </a:p>
          <a:p>
            <a:pPr lvl="1"/>
            <a:r>
              <a:rPr lang="en-GB" altLang="en-UG" dirty="0">
                <a:ea typeface="ＭＳ Ｐゴシック" panose="020B0600070205080204" pitchFamily="34" charset="-128"/>
              </a:rPr>
              <a:t>made loading and modifying programs an entirely offline process. 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63428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280400" cy="838200"/>
          </a:xfrm>
        </p:spPr>
        <p:txBody>
          <a:bodyPr/>
          <a:lstStyle/>
          <a:p>
            <a:r>
              <a:rPr lang="en-GB" altLang="en-UG" dirty="0">
                <a:ea typeface="ＭＳ Ｐゴシック" panose="020B0600070205080204" pitchFamily="34" charset="-128"/>
              </a:rPr>
              <a:t>The Harvard Architecture (2)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6942" y="1481328"/>
            <a:ext cx="10567650" cy="4937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G" sz="2800" dirty="0">
                <a:ea typeface="ＭＳ Ｐゴシック" panose="020B0600070205080204" pitchFamily="34" charset="-128"/>
              </a:rPr>
              <a:t>In a computer with a von Neumann architecture (and no cache), the CPU can be either reading an instruction or reading/writing data from/to the memory. </a:t>
            </a:r>
          </a:p>
          <a:p>
            <a:pPr lvl="1">
              <a:lnSpc>
                <a:spcPct val="90000"/>
              </a:lnSpc>
            </a:pPr>
            <a:r>
              <a:rPr lang="en-GB" altLang="en-UG" sz="2800" dirty="0">
                <a:ea typeface="ＭＳ Ｐゴシック" panose="020B0600070205080204" pitchFamily="34" charset="-128"/>
              </a:rPr>
              <a:t>Both cannot occur at the same time since the instructions and data use the same bus system. </a:t>
            </a:r>
          </a:p>
          <a:p>
            <a:pPr>
              <a:lnSpc>
                <a:spcPct val="90000"/>
              </a:lnSpc>
            </a:pPr>
            <a:r>
              <a:rPr lang="en-GB" altLang="en-UG" sz="2800" dirty="0">
                <a:ea typeface="ＭＳ Ｐゴシック" panose="020B0600070205080204" pitchFamily="34" charset="-128"/>
              </a:rPr>
              <a:t>In a computer using the Harvard architecture, the CPU can read both an instruction and perform a data memory access at the same time, even without a cache. </a:t>
            </a:r>
          </a:p>
          <a:p>
            <a:pPr>
              <a:lnSpc>
                <a:spcPct val="90000"/>
              </a:lnSpc>
            </a:pPr>
            <a:r>
              <a:rPr lang="en-GB" altLang="en-UG" sz="2800" dirty="0">
                <a:ea typeface="ＭＳ Ｐゴシック" panose="020B0600070205080204" pitchFamily="34" charset="-128"/>
              </a:rPr>
              <a:t>A Harvard architecture computer can thus be faster for a given circuit complexity because instruction fetches and data access do not contend for a single memory pathway. </a:t>
            </a:r>
          </a:p>
        </p:txBody>
      </p:sp>
    </p:spTree>
    <p:extLst>
      <p:ext uri="{BB962C8B-B14F-4D97-AF65-F5344CB8AC3E}">
        <p14:creationId xmlns:p14="http://schemas.microsoft.com/office/powerpoint/2010/main" val="212898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251" y="618518"/>
            <a:ext cx="3929159" cy="1478570"/>
          </a:xfrm>
        </p:spPr>
        <p:txBody>
          <a:bodyPr/>
          <a:lstStyle/>
          <a:p>
            <a:r>
              <a:rPr lang="en-US" dirty="0"/>
              <a:t>Abstraction of computing</a:t>
            </a:r>
            <a:endParaRPr lang="en-UG" dirty="0"/>
          </a:p>
        </p:txBody>
      </p:sp>
      <p:pic>
        <p:nvPicPr>
          <p:cNvPr id="4" name="Picture 5" descr="9781284033144_CH01_FIG0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6" y="128168"/>
            <a:ext cx="6274190" cy="661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92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327515"/>
            <a:ext cx="9905998" cy="1478570"/>
          </a:xfrm>
        </p:spPr>
        <p:txBody>
          <a:bodyPr/>
          <a:lstStyle/>
          <a:p>
            <a:r>
              <a:rPr lang="en-GB" altLang="en-UG" dirty="0">
                <a:ea typeface="ＭＳ Ｐゴシック" panose="020B0600070205080204" pitchFamily="34" charset="-128"/>
              </a:rPr>
              <a:t>The Harvard Architecture (3)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806085"/>
            <a:ext cx="10544620" cy="42838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G" sz="2800" dirty="0">
                <a:ea typeface="ＭＳ Ｐゴシック" panose="020B0600070205080204" pitchFamily="34" charset="-128"/>
              </a:rPr>
              <a:t>In a Harvard architecture, there is no need to make the two memories share characteristics. In particular, the word width, timing, implementation technology, and memory address structure can differ. </a:t>
            </a:r>
          </a:p>
          <a:p>
            <a:pPr>
              <a:lnSpc>
                <a:spcPct val="90000"/>
              </a:lnSpc>
            </a:pPr>
            <a:r>
              <a:rPr lang="en-GB" altLang="en-UG" sz="2800" dirty="0">
                <a:ea typeface="ＭＳ Ｐゴシック" panose="020B0600070205080204" pitchFamily="34" charset="-128"/>
              </a:rPr>
              <a:t>In some systems, instructions can be stored in read-only memory while data memory generally requires read-write memory. </a:t>
            </a:r>
          </a:p>
          <a:p>
            <a:pPr>
              <a:lnSpc>
                <a:spcPct val="90000"/>
              </a:lnSpc>
            </a:pPr>
            <a:r>
              <a:rPr lang="en-GB" altLang="en-UG" sz="2800" dirty="0">
                <a:ea typeface="ＭＳ Ｐゴシック" panose="020B0600070205080204" pitchFamily="34" charset="-128"/>
              </a:rPr>
              <a:t>Instruction memory is often wider than data memory. </a:t>
            </a:r>
          </a:p>
        </p:txBody>
      </p:sp>
    </p:spTree>
    <p:extLst>
      <p:ext uri="{BB962C8B-B14F-4D97-AF65-F5344CB8AC3E}">
        <p14:creationId xmlns:p14="http://schemas.microsoft.com/office/powerpoint/2010/main" val="226571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G">
                <a:ea typeface="ＭＳ Ｐゴシック" panose="020B0600070205080204" pitchFamily="34" charset="-128"/>
              </a:rPr>
              <a:t>Harvard architecture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6781800" y="2362200"/>
            <a:ext cx="2286000" cy="27432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G"/>
              <a:t>CPU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7086600" y="28956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G"/>
              <a:t>PC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667000" y="2514600"/>
            <a:ext cx="2743200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G"/>
              <a:t>data memory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667000" y="4114800"/>
            <a:ext cx="2743200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G"/>
              <a:t>program memory</a:t>
            </a:r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 flipH="1">
            <a:off x="5410200" y="2667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5410200" y="3429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5470525" y="21748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G"/>
              <a:t>address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5546726" y="2936875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G"/>
              <a:t>data</a:t>
            </a: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 flipH="1">
            <a:off x="5410200" y="4191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5410200" y="4953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5470525" y="36988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G"/>
              <a:t>address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5546726" y="4460875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G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8178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G">
                <a:ea typeface="ＭＳ Ｐゴシック" panose="020B0600070205080204" pitchFamily="34" charset="-128"/>
              </a:rPr>
              <a:t>Harvard Architecture Example</a:t>
            </a:r>
          </a:p>
        </p:txBody>
      </p:sp>
      <p:pic>
        <p:nvPicPr>
          <p:cNvPr id="27654" name="Picture 3" descr="picch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4" y="1700214"/>
            <a:ext cx="6180836" cy="50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8828521" y="3177441"/>
            <a:ext cx="4249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G" b="1" dirty="0"/>
              <a:t>Block Diagram of the PIC16C8X</a:t>
            </a:r>
            <a:r>
              <a:rPr lang="en-GB" altLang="en-U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634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5888"/>
            <a:ext cx="8229600" cy="798512"/>
          </a:xfrm>
        </p:spPr>
        <p:txBody>
          <a:bodyPr/>
          <a:lstStyle/>
          <a:p>
            <a:r>
              <a:rPr lang="en-GB" altLang="en-UG">
                <a:ea typeface="ＭＳ Ｐゴシック" panose="020B0600070205080204" pitchFamily="34" charset="-128"/>
              </a:rPr>
              <a:t>Modified Harvard Architecture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24" y="1268414"/>
            <a:ext cx="10863072" cy="51140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G" sz="2100" dirty="0">
                <a:ea typeface="ＭＳ Ｐゴシック" panose="020B0600070205080204" pitchFamily="34" charset="-128"/>
              </a:rPr>
              <a:t>The Modified Harvard architecture is very like the Harvard architecture but provides a pathway between the instruction memory and the CPU that allows words from the instruction memory to be treated as read-only data. </a:t>
            </a:r>
          </a:p>
          <a:p>
            <a:pPr lvl="1">
              <a:lnSpc>
                <a:spcPct val="90000"/>
              </a:lnSpc>
            </a:pPr>
            <a:r>
              <a:rPr lang="en-GB" altLang="en-UG" dirty="0">
                <a:ea typeface="ＭＳ Ｐゴシック" panose="020B0600070205080204" pitchFamily="34" charset="-128"/>
              </a:rPr>
              <a:t>This allows constant data, particularly text strings, to be accessed without first having to be copied into data memory, thus preserving more data memory for read/write variables. </a:t>
            </a:r>
          </a:p>
          <a:p>
            <a:pPr>
              <a:lnSpc>
                <a:spcPct val="90000"/>
              </a:lnSpc>
            </a:pPr>
            <a:r>
              <a:rPr lang="en-GB" altLang="en-UG" sz="2100" dirty="0">
                <a:ea typeface="ＭＳ Ｐゴシック" panose="020B0600070205080204" pitchFamily="34" charset="-128"/>
              </a:rPr>
              <a:t>Special machine language instructions are provided to read data from the instruction memory. </a:t>
            </a:r>
          </a:p>
          <a:p>
            <a:pPr>
              <a:lnSpc>
                <a:spcPct val="90000"/>
              </a:lnSpc>
            </a:pPr>
            <a:r>
              <a:rPr lang="en-GB" altLang="en-UG" sz="2100" dirty="0">
                <a:ea typeface="ＭＳ Ｐゴシック" panose="020B0600070205080204" pitchFamily="34" charset="-128"/>
              </a:rPr>
              <a:t>Standards-based high-level languages, such as the C language, do not support the Modified Harvard Architecture, so that in-line assembly or non-standard extensions are needed to take advantage of it. </a:t>
            </a:r>
          </a:p>
          <a:p>
            <a:pPr>
              <a:lnSpc>
                <a:spcPct val="90000"/>
              </a:lnSpc>
            </a:pPr>
            <a:r>
              <a:rPr lang="en-GB" altLang="en-UG" sz="2100" dirty="0">
                <a:ea typeface="ＭＳ Ｐゴシック" panose="020B0600070205080204" pitchFamily="34" charset="-128"/>
              </a:rPr>
              <a:t>Most modern computers that are documented as Harvard Architecture are, in fact, Modified Harvard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926809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G">
                <a:ea typeface="ＭＳ Ｐゴシック" panose="020B0600070205080204" pitchFamily="34" charset="-128"/>
              </a:rPr>
              <a:t>von Neumann vs. Harvard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G" dirty="0">
                <a:ea typeface="ＭＳ Ｐゴシック" panose="020B0600070205080204" pitchFamily="34" charset="-128"/>
              </a:rPr>
              <a:t>Harvard can’t use self-modifying code.</a:t>
            </a:r>
          </a:p>
          <a:p>
            <a:r>
              <a:rPr lang="en-US" altLang="en-UG" dirty="0">
                <a:ea typeface="ＭＳ Ｐゴシック" panose="020B0600070205080204" pitchFamily="34" charset="-128"/>
              </a:rPr>
              <a:t>Harvard allows two simultaneous memory fetches.</a:t>
            </a:r>
          </a:p>
          <a:p>
            <a:r>
              <a:rPr lang="en-US" altLang="en-UG" dirty="0">
                <a:ea typeface="ＭＳ Ｐゴシック" panose="020B0600070205080204" pitchFamily="34" charset="-128"/>
              </a:rPr>
              <a:t>Most DSPs use Harvard architecture for streaming data:</a:t>
            </a:r>
          </a:p>
          <a:p>
            <a:pPr lvl="1"/>
            <a:r>
              <a:rPr lang="en-US" altLang="en-UG" dirty="0">
                <a:ea typeface="ＭＳ Ｐゴシック" panose="020B0600070205080204" pitchFamily="34" charset="-128"/>
              </a:rPr>
              <a:t>greater memory bandwidth;</a:t>
            </a:r>
          </a:p>
          <a:p>
            <a:pPr lvl="1"/>
            <a:r>
              <a:rPr lang="en-US" altLang="en-UG" dirty="0">
                <a:ea typeface="ＭＳ Ｐゴシック" panose="020B0600070205080204" pitchFamily="34" charset="-128"/>
              </a:rPr>
              <a:t>more predictable bandwidth.</a:t>
            </a:r>
          </a:p>
        </p:txBody>
      </p:sp>
    </p:spTree>
    <p:extLst>
      <p:ext uri="{BB962C8B-B14F-4D97-AF65-F5344CB8AC3E}">
        <p14:creationId xmlns:p14="http://schemas.microsoft.com/office/powerpoint/2010/main" val="248762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v RISC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9730"/>
            <a:ext cx="9905999" cy="4297087"/>
          </a:xfrm>
        </p:spPr>
        <p:txBody>
          <a:bodyPr/>
          <a:lstStyle/>
          <a:p>
            <a:r>
              <a:rPr lang="en-US" altLang="en-UG" sz="2800" dirty="0">
                <a:solidFill>
                  <a:srgbClr val="FC0128"/>
                </a:solidFill>
              </a:rPr>
              <a:t>CISC</a:t>
            </a:r>
            <a:r>
              <a:rPr lang="en-US" altLang="en-UG" sz="2800" dirty="0"/>
              <a:t> = Complex Instruction Set Computer</a:t>
            </a:r>
          </a:p>
          <a:p>
            <a:r>
              <a:rPr lang="en-US" altLang="en-UG" sz="2800" dirty="0">
                <a:solidFill>
                  <a:srgbClr val="FC0128"/>
                </a:solidFill>
              </a:rPr>
              <a:t>RISC</a:t>
            </a:r>
            <a:r>
              <a:rPr lang="en-US" altLang="en-UG" sz="2800" dirty="0"/>
              <a:t> = Reduced Instruction Set Computer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67637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G">
                <a:ea typeface="ＭＳ Ｐゴシック" panose="020B0600070205080204" pitchFamily="34" charset="-128"/>
              </a:rPr>
              <a:t>RISC vs. CISC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G">
                <a:ea typeface="ＭＳ Ｐゴシック" panose="020B0600070205080204" pitchFamily="34" charset="-128"/>
              </a:rPr>
              <a:t>Complex instruction set computer (</a:t>
            </a:r>
            <a:r>
              <a:rPr lang="en-US" altLang="en-UG">
                <a:solidFill>
                  <a:srgbClr val="FF0033"/>
                </a:solidFill>
                <a:ea typeface="ＭＳ Ｐゴシック" panose="020B0600070205080204" pitchFamily="34" charset="-128"/>
              </a:rPr>
              <a:t>CISC</a:t>
            </a:r>
            <a:r>
              <a:rPr lang="en-US" altLang="en-UG">
                <a:ea typeface="ＭＳ Ｐゴシック" panose="020B0600070205080204" pitchFamily="34" charset="-128"/>
              </a:rPr>
              <a:t>):</a:t>
            </a:r>
          </a:p>
          <a:p>
            <a:pPr lvl="1"/>
            <a:r>
              <a:rPr lang="en-US" altLang="en-UG">
                <a:ea typeface="ＭＳ Ｐゴシック" panose="020B0600070205080204" pitchFamily="34" charset="-128"/>
              </a:rPr>
              <a:t>many addressing modes;</a:t>
            </a:r>
          </a:p>
          <a:p>
            <a:pPr lvl="1"/>
            <a:r>
              <a:rPr lang="en-US" altLang="en-UG">
                <a:ea typeface="ＭＳ Ｐゴシック" panose="020B0600070205080204" pitchFamily="34" charset="-128"/>
              </a:rPr>
              <a:t>many operations.</a:t>
            </a:r>
          </a:p>
          <a:p>
            <a:r>
              <a:rPr lang="en-US" altLang="en-UG">
                <a:ea typeface="ＭＳ Ｐゴシック" panose="020B0600070205080204" pitchFamily="34" charset="-128"/>
              </a:rPr>
              <a:t>Reduced instruction set computer (</a:t>
            </a:r>
            <a:r>
              <a:rPr lang="en-US" altLang="en-UG">
                <a:solidFill>
                  <a:srgbClr val="FF0033"/>
                </a:solidFill>
                <a:ea typeface="ＭＳ Ｐゴシック" panose="020B0600070205080204" pitchFamily="34" charset="-128"/>
              </a:rPr>
              <a:t>RISC</a:t>
            </a:r>
            <a:r>
              <a:rPr lang="en-US" altLang="en-UG">
                <a:ea typeface="ＭＳ Ｐゴシック" panose="020B0600070205080204" pitchFamily="34" charset="-128"/>
              </a:rPr>
              <a:t>):</a:t>
            </a:r>
          </a:p>
          <a:p>
            <a:pPr lvl="1"/>
            <a:r>
              <a:rPr lang="en-US" altLang="en-UG">
                <a:ea typeface="ＭＳ Ｐゴシック" panose="020B0600070205080204" pitchFamily="34" charset="-128"/>
              </a:rPr>
              <a:t>load/store;</a:t>
            </a:r>
          </a:p>
          <a:p>
            <a:pPr lvl="1"/>
            <a:r>
              <a:rPr lang="en-US" altLang="en-UG">
                <a:ea typeface="ＭＳ Ｐゴシック" panose="020B0600070205080204" pitchFamily="34" charset="-128"/>
              </a:rPr>
              <a:t>pipelinable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5601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G" dirty="0"/>
              <a:t>CISC </a:t>
            </a:r>
            <a:r>
              <a:rPr lang="en-US" altLang="en-UG" i="1" dirty="0"/>
              <a:t>vs</a:t>
            </a:r>
            <a:r>
              <a:rPr lang="en-US" altLang="en-UG" dirty="0"/>
              <a:t>. RISC (continued)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2097088"/>
            <a:ext cx="9905999" cy="369411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G" dirty="0"/>
              <a:t>Historically, machines tend to add features over time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G" dirty="0"/>
              <a:t>instruction opcodes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en-UG" dirty="0"/>
              <a:t>IBM 70X went from 24 opcodes to 185 in 10 years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en-UG" dirty="0"/>
              <a:t>same time performance increased 30 times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G" dirty="0"/>
              <a:t>addressing modes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G" dirty="0"/>
              <a:t>special purpose registers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G" dirty="0"/>
              <a:t>Motivations are to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G" dirty="0"/>
              <a:t>improve efficiency, since complex instructions can be implemented in hardware and execute faster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G" dirty="0"/>
              <a:t>make life easier for compiler writers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G" dirty="0"/>
              <a:t>support more complex higher-level languages</a:t>
            </a:r>
          </a:p>
        </p:txBody>
      </p:sp>
    </p:spTree>
    <p:extLst>
      <p:ext uri="{BB962C8B-B14F-4D97-AF65-F5344CB8AC3E}">
        <p14:creationId xmlns:p14="http://schemas.microsoft.com/office/powerpoint/2010/main" val="123225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G"/>
              <a:t>CISC </a:t>
            </a:r>
            <a:r>
              <a:rPr lang="en-US" altLang="en-UG" i="1"/>
              <a:t>vs</a:t>
            </a:r>
            <a:r>
              <a:rPr lang="en-US" altLang="en-UG"/>
              <a:t>. RISC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810512"/>
            <a:ext cx="10325163" cy="4718303"/>
          </a:xfrm>
          <a:noFill/>
          <a:ln/>
        </p:spPr>
        <p:txBody>
          <a:bodyPr>
            <a:noAutofit/>
          </a:bodyPr>
          <a:lstStyle/>
          <a:p>
            <a:r>
              <a:rPr lang="en-US" altLang="en-UG" dirty="0"/>
              <a:t>Examination of actual code indicated many of these features were not used</a:t>
            </a:r>
          </a:p>
          <a:p>
            <a:r>
              <a:rPr lang="en-US" altLang="en-UG" dirty="0"/>
              <a:t>RISC advocates proposed</a:t>
            </a:r>
          </a:p>
          <a:p>
            <a:pPr lvl="1"/>
            <a:r>
              <a:rPr lang="en-US" altLang="en-UG" dirty="0"/>
              <a:t>simple, limited instruction set</a:t>
            </a:r>
          </a:p>
          <a:p>
            <a:pPr lvl="1"/>
            <a:r>
              <a:rPr lang="en-US" altLang="en-UG" dirty="0"/>
              <a:t>large number of general purpose registers</a:t>
            </a:r>
          </a:p>
          <a:p>
            <a:pPr lvl="2"/>
            <a:r>
              <a:rPr lang="en-US" altLang="en-UG" dirty="0"/>
              <a:t>and mostly register operations</a:t>
            </a:r>
          </a:p>
          <a:p>
            <a:pPr lvl="1"/>
            <a:r>
              <a:rPr lang="en-US" altLang="en-UG" dirty="0"/>
              <a:t>optimized instruction pipeline</a:t>
            </a:r>
          </a:p>
          <a:p>
            <a:r>
              <a:rPr lang="en-US" altLang="en-UG" dirty="0"/>
              <a:t>Benefits should include</a:t>
            </a:r>
          </a:p>
          <a:p>
            <a:pPr lvl="1"/>
            <a:r>
              <a:rPr lang="en-US" altLang="en-UG" dirty="0"/>
              <a:t>faster execution of instructions commonly used</a:t>
            </a:r>
          </a:p>
          <a:p>
            <a:pPr lvl="1"/>
            <a:r>
              <a:rPr lang="en-US" altLang="en-UG" dirty="0"/>
              <a:t>faster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563858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G" sz="2400" dirty="0"/>
              <a:t>Architecture  (Machine organization) overview</a:t>
            </a:r>
          </a:p>
          <a:p>
            <a:r>
              <a:rPr lang="en-US" altLang="en-UG" dirty="0"/>
              <a:t>CPU</a:t>
            </a:r>
          </a:p>
          <a:p>
            <a:r>
              <a:rPr lang="en-US" altLang="en-UG" dirty="0"/>
              <a:t>Harvard</a:t>
            </a:r>
          </a:p>
          <a:p>
            <a:r>
              <a:rPr lang="en-US" altLang="en-UG" dirty="0"/>
              <a:t>von Neumann</a:t>
            </a:r>
          </a:p>
          <a:p>
            <a:r>
              <a:rPr lang="en-US" altLang="en-UG" dirty="0"/>
              <a:t>CISC </a:t>
            </a:r>
            <a:r>
              <a:rPr lang="en-US" altLang="en-UG" i="1" dirty="0"/>
              <a:t>vs</a:t>
            </a:r>
            <a:r>
              <a:rPr lang="en-US" altLang="en-UG" dirty="0"/>
              <a:t>. RISC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10286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817"/>
          </a:xfrm>
        </p:spPr>
        <p:txBody>
          <a:bodyPr>
            <a:noAutofit/>
          </a:bodyPr>
          <a:lstStyle/>
          <a:p>
            <a:r>
              <a:rPr lang="en-US" altLang="en-UG" sz="3200" dirty="0"/>
              <a:t>Major components of a computer</a:t>
            </a:r>
          </a:p>
          <a:p>
            <a:pPr lvl="1"/>
            <a:r>
              <a:rPr lang="en-US" altLang="en-UG" sz="2800" dirty="0"/>
              <a:t>Central Processing Unit (</a:t>
            </a:r>
            <a:r>
              <a:rPr lang="en-US" altLang="en-UG" sz="2800" dirty="0">
                <a:solidFill>
                  <a:srgbClr val="FC0128"/>
                </a:solidFill>
              </a:rPr>
              <a:t>CPU</a:t>
            </a:r>
            <a:r>
              <a:rPr lang="en-US" altLang="en-UG" sz="2800" dirty="0"/>
              <a:t>)</a:t>
            </a:r>
          </a:p>
          <a:p>
            <a:pPr lvl="1"/>
            <a:r>
              <a:rPr lang="en-US" altLang="en-UG" sz="2800" dirty="0"/>
              <a:t>memory</a:t>
            </a:r>
          </a:p>
          <a:p>
            <a:pPr lvl="1"/>
            <a:r>
              <a:rPr lang="en-US" altLang="en-US" sz="2800" dirty="0"/>
              <a:t>Bus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to move information from one component to another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divided into three sub-buses, one each for data, addresses and control signals</a:t>
            </a:r>
            <a:endParaRPr lang="en-US" altLang="en-US" sz="2400" dirty="0"/>
          </a:p>
          <a:p>
            <a:pPr lvl="1"/>
            <a:r>
              <a:rPr lang="en-US" altLang="en-UG" sz="2800" dirty="0"/>
              <a:t>Peripheral devices</a:t>
            </a:r>
          </a:p>
          <a:p>
            <a:endParaRPr lang="en-UG" sz="3200" dirty="0"/>
          </a:p>
        </p:txBody>
      </p:sp>
    </p:spTree>
    <p:extLst>
      <p:ext uri="{BB962C8B-B14F-4D97-AF65-F5344CB8AC3E}">
        <p14:creationId xmlns:p14="http://schemas.microsoft.com/office/powerpoint/2010/main" val="402955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70" y="1656522"/>
            <a:ext cx="10013741" cy="490330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Central Processing Unit ( CPU)</a:t>
            </a:r>
          </a:p>
          <a:p>
            <a:pPr lvl="1"/>
            <a:r>
              <a:rPr lang="en-US" altLang="en-US" sz="2400" dirty="0"/>
              <a:t>Often referred to as the “brain” of the computer.</a:t>
            </a:r>
          </a:p>
          <a:p>
            <a:pPr lvl="1"/>
            <a:r>
              <a:rPr lang="en-US" altLang="en-US" sz="2400" dirty="0"/>
              <a:t>Responsible for controlling all activities of the computer system.</a:t>
            </a:r>
          </a:p>
          <a:p>
            <a:pPr lvl="1"/>
            <a:r>
              <a:rPr lang="en-US" altLang="en-US" sz="2400" dirty="0"/>
              <a:t>CPU are mounted is mounted on a </a:t>
            </a:r>
            <a:r>
              <a:rPr lang="en-US" altLang="en-US" sz="2400" b="1" dirty="0"/>
              <a:t>Motherboard</a:t>
            </a:r>
            <a:r>
              <a:rPr lang="en-US" altLang="en-US" sz="2400" dirty="0"/>
              <a:t> along with most of other electronics</a:t>
            </a:r>
          </a:p>
          <a:p>
            <a:r>
              <a:rPr lang="en-US" altLang="en-UG" sz="2800" dirty="0"/>
              <a:t>Features</a:t>
            </a:r>
          </a:p>
          <a:p>
            <a:pPr lvl="1"/>
            <a:r>
              <a:rPr lang="en-US" altLang="en-UG" sz="2400" dirty="0"/>
              <a:t>performs arithmetic and logical operations</a:t>
            </a:r>
          </a:p>
          <a:p>
            <a:pPr lvl="1"/>
            <a:r>
              <a:rPr lang="en-US" altLang="en-UG" sz="2400" dirty="0"/>
              <a:t>synchronous operation</a:t>
            </a:r>
          </a:p>
          <a:p>
            <a:pPr lvl="1"/>
            <a:endParaRPr lang="en-US" altLang="en-US" sz="2400" dirty="0"/>
          </a:p>
          <a:p>
            <a:pPr lvl="1"/>
            <a:endParaRPr lang="en-US" altLang="en-UG" sz="2400" dirty="0"/>
          </a:p>
          <a:p>
            <a:endParaRPr lang="en-UG" sz="2800" dirty="0"/>
          </a:p>
        </p:txBody>
      </p:sp>
    </p:spTree>
    <p:extLst>
      <p:ext uri="{BB962C8B-B14F-4D97-AF65-F5344CB8AC3E}">
        <p14:creationId xmlns:p14="http://schemas.microsoft.com/office/powerpoint/2010/main" val="369579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70" y="1656522"/>
            <a:ext cx="10013741" cy="490330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three major components of the CPU are:</a:t>
            </a:r>
          </a:p>
          <a:p>
            <a:pPr lvl="2">
              <a:buFontTx/>
              <a:buNone/>
            </a:pPr>
            <a:r>
              <a:rPr lang="en-US" altLang="en-US" sz="2400" dirty="0"/>
              <a:t>1. </a:t>
            </a:r>
            <a:r>
              <a:rPr lang="en-US" altLang="en-US" sz="2400" b="1" dirty="0"/>
              <a:t>Arithmetic Unit</a:t>
            </a:r>
            <a:r>
              <a:rPr lang="en-US" altLang="en-US" sz="2400" dirty="0"/>
              <a:t> (Computations performed)</a:t>
            </a:r>
          </a:p>
          <a:p>
            <a:pPr lvl="2">
              <a:buFontTx/>
              <a:buNone/>
            </a:pPr>
            <a:r>
              <a:rPr lang="en-US" altLang="en-US" sz="2400" dirty="0"/>
              <a:t>	Accumulator (Results of computations kept here)</a:t>
            </a:r>
          </a:p>
          <a:p>
            <a:pPr lvl="2">
              <a:buFontTx/>
              <a:buNone/>
            </a:pPr>
            <a:r>
              <a:rPr lang="en-US" altLang="en-US" sz="2400" dirty="0"/>
              <a:t>2. </a:t>
            </a:r>
            <a:r>
              <a:rPr lang="en-US" altLang="en-US" sz="2400" b="1" dirty="0"/>
              <a:t>Control Unit </a:t>
            </a:r>
            <a:r>
              <a:rPr lang="en-US" altLang="en-US" sz="2400" dirty="0"/>
              <a:t>(Has two locations where numbers are kept)</a:t>
            </a:r>
          </a:p>
          <a:p>
            <a:pPr lvl="2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Instruction Register</a:t>
            </a:r>
            <a:r>
              <a:rPr lang="en-US" altLang="en-US" sz="2400" dirty="0"/>
              <a:t> (Instruction placed here for analysis)</a:t>
            </a:r>
          </a:p>
          <a:p>
            <a:pPr lvl="2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Program Counter</a:t>
            </a:r>
            <a:r>
              <a:rPr lang="en-US" altLang="en-US" sz="2400" dirty="0"/>
              <a:t> (Which instruction will be performed next?)</a:t>
            </a:r>
          </a:p>
          <a:p>
            <a:pPr lvl="2">
              <a:buNone/>
            </a:pPr>
            <a:r>
              <a:rPr lang="en-US" altLang="en-UG" sz="2400" b="1" dirty="0"/>
              <a:t>	General-purpose registers</a:t>
            </a:r>
            <a:r>
              <a:rPr lang="en-US" altLang="en-UG" sz="2400" dirty="0">
                <a:ea typeface="ＭＳ Ｐゴシック" panose="020B0600070205080204" pitchFamily="34" charset="-128"/>
              </a:rPr>
              <a:t>, etc.</a:t>
            </a:r>
          </a:p>
          <a:p>
            <a:pPr lvl="2">
              <a:buFontTx/>
              <a:buNone/>
            </a:pPr>
            <a:r>
              <a:rPr lang="en-US" altLang="en-US" sz="2400" dirty="0"/>
              <a:t>3. </a:t>
            </a:r>
            <a:r>
              <a:rPr lang="en-US" altLang="en-US" sz="2400" b="1" dirty="0"/>
              <a:t>Instruction Decoding Unit</a:t>
            </a:r>
            <a:r>
              <a:rPr lang="en-US" altLang="en-US" sz="2400" dirty="0"/>
              <a:t> (Decodes the instruction)</a:t>
            </a:r>
          </a:p>
          <a:p>
            <a:pPr lvl="1"/>
            <a:endParaRPr lang="en-US" altLang="en-UG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50740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9730"/>
            <a:ext cx="9905999" cy="4297087"/>
          </a:xfrm>
        </p:spPr>
        <p:txBody>
          <a:bodyPr/>
          <a:lstStyle/>
          <a:p>
            <a:r>
              <a:rPr lang="en-US" altLang="en-UG" sz="2800" dirty="0"/>
              <a:t>Memory</a:t>
            </a:r>
          </a:p>
          <a:p>
            <a:pPr lvl="1"/>
            <a:r>
              <a:rPr lang="en-US" altLang="en-UG" sz="2400" dirty="0"/>
              <a:t>stores programs and data</a:t>
            </a:r>
          </a:p>
          <a:p>
            <a:pPr lvl="1"/>
            <a:r>
              <a:rPr lang="en-US" altLang="en-UG" sz="2400" dirty="0"/>
              <a:t>organized as</a:t>
            </a:r>
          </a:p>
          <a:p>
            <a:pPr lvl="2"/>
            <a:r>
              <a:rPr lang="en-US" altLang="en-UG" sz="2000" dirty="0"/>
              <a:t>bit</a:t>
            </a:r>
          </a:p>
          <a:p>
            <a:pPr lvl="2"/>
            <a:r>
              <a:rPr lang="en-US" altLang="en-UG" sz="2000" dirty="0"/>
              <a:t>byte = 8 bits (smallest addressable location)</a:t>
            </a:r>
          </a:p>
          <a:p>
            <a:pPr lvl="2"/>
            <a:r>
              <a:rPr lang="en-US" altLang="en-UG" sz="2000" dirty="0"/>
              <a:t>word = 4 bytes (typically; machine dependent)</a:t>
            </a:r>
          </a:p>
          <a:p>
            <a:pPr lvl="1"/>
            <a:r>
              <a:rPr lang="en-US" altLang="en-UG" sz="2400" dirty="0"/>
              <a:t>instructions consist of </a:t>
            </a:r>
            <a:r>
              <a:rPr lang="en-US" altLang="en-UG" sz="2400" dirty="0">
                <a:solidFill>
                  <a:srgbClr val="FC0128"/>
                </a:solidFill>
              </a:rPr>
              <a:t>operation codes </a:t>
            </a:r>
            <a:r>
              <a:rPr lang="en-US" altLang="en-UG" sz="2400" dirty="0"/>
              <a:t>and </a:t>
            </a:r>
            <a:r>
              <a:rPr lang="en-US" altLang="en-UG" sz="2400" dirty="0">
                <a:solidFill>
                  <a:srgbClr val="FC0128"/>
                </a:solidFill>
              </a:rPr>
              <a:t>addresses</a:t>
            </a:r>
          </a:p>
          <a:p>
            <a:endParaRPr lang="en-U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12283" y="1779517"/>
            <a:ext cx="11176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12283" y="2693917"/>
            <a:ext cx="11176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12283" y="3532117"/>
            <a:ext cx="11176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755283" y="1779517"/>
            <a:ext cx="13462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126883" y="2693917"/>
            <a:ext cx="13462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755283" y="2693917"/>
            <a:ext cx="13462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498483" y="3532117"/>
            <a:ext cx="13462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9126883" y="3532117"/>
            <a:ext cx="13462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755283" y="3532117"/>
            <a:ext cx="13462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G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751983" y="1843017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oprn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828183" y="2757417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oprn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828183" y="3595617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oprn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94983" y="1843017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addr  1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9190383" y="2757417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addr  2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0638183" y="3595617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addr  3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9266583" y="3595617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addr  2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894983" y="2757417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addr  1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894983" y="3595617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G"/>
              <a:t>addr  1</a:t>
            </a:r>
          </a:p>
        </p:txBody>
      </p:sp>
    </p:spTree>
    <p:extLst>
      <p:ext uri="{BB962C8B-B14F-4D97-AF65-F5344CB8AC3E}">
        <p14:creationId xmlns:p14="http://schemas.microsoft.com/office/powerpoint/2010/main" val="340084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864" y="2328999"/>
            <a:ext cx="9905999" cy="4177817"/>
          </a:xfrm>
        </p:spPr>
        <p:txBody>
          <a:bodyPr>
            <a:normAutofit/>
          </a:bodyPr>
          <a:lstStyle/>
          <a:p>
            <a:r>
              <a:rPr lang="en-US" altLang="en-UG" sz="2800" dirty="0"/>
              <a:t>Major components of a computer</a:t>
            </a:r>
          </a:p>
          <a:p>
            <a:pPr lvl="1"/>
            <a:r>
              <a:rPr lang="en-US" altLang="en-UG" sz="2400" dirty="0"/>
              <a:t>Central Processing Unit (</a:t>
            </a:r>
            <a:r>
              <a:rPr lang="en-US" altLang="en-UG" sz="2400" dirty="0">
                <a:solidFill>
                  <a:srgbClr val="FC0128"/>
                </a:solidFill>
              </a:rPr>
              <a:t>CPU</a:t>
            </a:r>
            <a:r>
              <a:rPr lang="en-US" altLang="en-UG" sz="2400" dirty="0"/>
              <a:t>)</a:t>
            </a:r>
          </a:p>
          <a:p>
            <a:pPr lvl="1"/>
            <a:r>
              <a:rPr lang="en-US" altLang="en-UG" sz="2400" dirty="0"/>
              <a:t>memory</a:t>
            </a:r>
          </a:p>
          <a:p>
            <a:pPr lvl="1"/>
            <a:r>
              <a:rPr lang="en-US" altLang="en-US" sz="2400" dirty="0"/>
              <a:t>Bus or I/O System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to move information from one component to another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divided into three sub-buses, one each for data, addresses and control signals</a:t>
            </a:r>
            <a:endParaRPr lang="en-US" altLang="en-US" sz="2400" dirty="0"/>
          </a:p>
          <a:p>
            <a:pPr lvl="1"/>
            <a:r>
              <a:rPr lang="en-US" altLang="en-UG" sz="2400" dirty="0"/>
              <a:t>*Peripheral devices e.g. secondary storage</a:t>
            </a:r>
          </a:p>
          <a:p>
            <a:pPr algn="r"/>
            <a:r>
              <a:rPr lang="en-US" sz="2800" dirty="0"/>
              <a:t>v</a:t>
            </a:r>
            <a:endParaRPr lang="en-UG" sz="2800" dirty="0"/>
          </a:p>
        </p:txBody>
      </p:sp>
      <p:pic>
        <p:nvPicPr>
          <p:cNvPr id="4" name="Picture 5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07" y="1652728"/>
            <a:ext cx="5156685" cy="276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83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864" y="2328999"/>
            <a:ext cx="9905999" cy="417781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move information from one component to another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divided into three sub-buses, one each for data, addresses and control signals</a:t>
            </a:r>
          </a:p>
          <a:p>
            <a:r>
              <a:rPr lang="en-US" altLang="en-UG" sz="2800" dirty="0"/>
              <a:t>Types</a:t>
            </a:r>
          </a:p>
          <a:p>
            <a:pPr lvl="1"/>
            <a:r>
              <a:rPr lang="en-US" altLang="en-UG" sz="2400" dirty="0"/>
              <a:t>Address bus</a:t>
            </a:r>
          </a:p>
          <a:p>
            <a:pPr lvl="1"/>
            <a:r>
              <a:rPr lang="en-US" altLang="en-UG" sz="2400" dirty="0"/>
              <a:t>Data bus</a:t>
            </a:r>
          </a:p>
          <a:p>
            <a:pPr lvl="1"/>
            <a:r>
              <a:rPr lang="en-US" altLang="en-UG" sz="2400" dirty="0"/>
              <a:t>Control Bus</a:t>
            </a:r>
          </a:p>
          <a:p>
            <a:pPr algn="r"/>
            <a:r>
              <a:rPr lang="en-US" sz="2800" dirty="0"/>
              <a:t>v</a:t>
            </a:r>
            <a:endParaRPr lang="en-UG" sz="2800" dirty="0"/>
          </a:p>
        </p:txBody>
      </p:sp>
      <p:pic>
        <p:nvPicPr>
          <p:cNvPr id="4" name="Picture 5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16" y="3973548"/>
            <a:ext cx="5156685" cy="276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78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1532</Words>
  <Application>Microsoft Office PowerPoint</Application>
  <PresentationFormat>Widescreen</PresentationFormat>
  <Paragraphs>245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Calibri</vt:lpstr>
      <vt:lpstr>Times New Roman</vt:lpstr>
      <vt:lpstr>Trebuchet MS</vt:lpstr>
      <vt:lpstr>Tw Cen MT</vt:lpstr>
      <vt:lpstr>Circuit</vt:lpstr>
      <vt:lpstr>Bitmap Image</vt:lpstr>
      <vt:lpstr>COMPUTER ARCHITECTURE</vt:lpstr>
      <vt:lpstr>Abstraction of computing</vt:lpstr>
      <vt:lpstr>Overview</vt:lpstr>
      <vt:lpstr>Computer COMPONENTS</vt:lpstr>
      <vt:lpstr>CPU</vt:lpstr>
      <vt:lpstr>CPU</vt:lpstr>
      <vt:lpstr>memory</vt:lpstr>
      <vt:lpstr>Computer COMPONENTS</vt:lpstr>
      <vt:lpstr>BUSES</vt:lpstr>
      <vt:lpstr>Computer Architecture</vt:lpstr>
      <vt:lpstr>Von Neumann</vt:lpstr>
      <vt:lpstr>Von Neumann</vt:lpstr>
      <vt:lpstr>VNA</vt:lpstr>
      <vt:lpstr>PowerPoint Presentation</vt:lpstr>
      <vt:lpstr>PowerPoint Presentation</vt:lpstr>
      <vt:lpstr>VARIATIONS</vt:lpstr>
      <vt:lpstr>OPS</vt:lpstr>
      <vt:lpstr>Harvard architecture</vt:lpstr>
      <vt:lpstr>The Harvard Architecture (2)</vt:lpstr>
      <vt:lpstr>The Harvard Architecture (3)</vt:lpstr>
      <vt:lpstr>Harvard architecture</vt:lpstr>
      <vt:lpstr>Harvard Architecture Example</vt:lpstr>
      <vt:lpstr>Modified Harvard Architecture</vt:lpstr>
      <vt:lpstr>von Neumann vs. Harvard</vt:lpstr>
      <vt:lpstr>CISC v RISC</vt:lpstr>
      <vt:lpstr>RISC vs. CISC</vt:lpstr>
      <vt:lpstr>CISC vs. RISC (continued)</vt:lpstr>
      <vt:lpstr>CISC vs. RISC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KG</dc:creator>
  <cp:lastModifiedBy>KG</cp:lastModifiedBy>
  <cp:revision>15</cp:revision>
  <dcterms:created xsi:type="dcterms:W3CDTF">2018-10-22T06:24:47Z</dcterms:created>
  <dcterms:modified xsi:type="dcterms:W3CDTF">2018-10-22T07:38:17Z</dcterms:modified>
</cp:coreProperties>
</file>