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7"/>
  </p:notesMasterIdLst>
  <p:sldIdLst>
    <p:sldId id="256" r:id="rId2"/>
    <p:sldId id="257" r:id="rId3"/>
    <p:sldId id="300" r:id="rId4"/>
    <p:sldId id="295" r:id="rId5"/>
    <p:sldId id="260" r:id="rId6"/>
    <p:sldId id="267" r:id="rId7"/>
    <p:sldId id="293" r:id="rId8"/>
    <p:sldId id="263" r:id="rId9"/>
    <p:sldId id="329" r:id="rId10"/>
    <p:sldId id="265" r:id="rId11"/>
    <p:sldId id="269" r:id="rId12"/>
    <p:sldId id="273" r:id="rId13"/>
    <p:sldId id="276" r:id="rId14"/>
    <p:sldId id="281" r:id="rId15"/>
    <p:sldId id="286" r:id="rId16"/>
    <p:sldId id="284" r:id="rId17"/>
    <p:sldId id="288" r:id="rId18"/>
    <p:sldId id="289" r:id="rId19"/>
    <p:sldId id="290" r:id="rId20"/>
    <p:sldId id="296" r:id="rId21"/>
    <p:sldId id="297" r:id="rId22"/>
    <p:sldId id="298" r:id="rId23"/>
    <p:sldId id="309" r:id="rId24"/>
    <p:sldId id="311" r:id="rId25"/>
    <p:sldId id="310" r:id="rId26"/>
    <p:sldId id="312" r:id="rId27"/>
    <p:sldId id="313" r:id="rId28"/>
    <p:sldId id="314" r:id="rId29"/>
    <p:sldId id="315" r:id="rId30"/>
    <p:sldId id="317" r:id="rId31"/>
    <p:sldId id="316" r:id="rId32"/>
    <p:sldId id="322" r:id="rId33"/>
    <p:sldId id="324" r:id="rId34"/>
    <p:sldId id="325" r:id="rId35"/>
    <p:sldId id="326" r:id="rId36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E951-9874-4DCA-9AF0-54FA32446511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E212A-F66B-4FB0-8FE2-7D9F86CDE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35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6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5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9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1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7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5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13315-C60E-4A9F-AB97-090FC6374276}" type="datetimeFigureOut">
              <a:rPr lang="en-US" smtClean="0"/>
              <a:t>10/8/2018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3A1D-C294-43C5-AD31-B8E82E7EA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2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3957" y="233559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dirty="0"/>
              <a:t>THE OSI &amp; TCP/IP MODELS</a:t>
            </a:r>
          </a:p>
        </p:txBody>
      </p:sp>
      <p:sp>
        <p:nvSpPr>
          <p:cNvPr id="2" name="TextBox 1"/>
          <p:cNvSpPr txBox="1"/>
          <p:nvPr/>
        </p:nvSpPr>
        <p:spPr>
          <a:xfrm flipH="1">
            <a:off x="5857461" y="5128591"/>
            <a:ext cx="56719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CMP 1103 : Information &amp; Communication Technology </a:t>
            </a:r>
          </a:p>
          <a:p>
            <a:r>
              <a:rPr lang="en-US" sz="1600" dirty="0"/>
              <a:t>Mark </a:t>
            </a:r>
            <a:r>
              <a:rPr lang="en-US" sz="1600" dirty="0" err="1"/>
              <a:t>Kagarura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Makerere</a:t>
            </a:r>
            <a:r>
              <a:rPr lang="en-US" sz="1600" dirty="0"/>
              <a:t> University</a:t>
            </a:r>
          </a:p>
          <a:p>
            <a:r>
              <a:rPr lang="en-US" sz="1600" u="sng" dirty="0"/>
              <a:t>markkagarura@gmail.com</a:t>
            </a:r>
          </a:p>
          <a:p>
            <a:r>
              <a:rPr lang="en-US" sz="1600" dirty="0"/>
              <a:t>©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1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087" y="1868557"/>
            <a:ext cx="10793233" cy="44865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Defines optical, electric and mechanical characteristics: voltage levels, timing of voltage changes, physical data rates, transmission distances and physical connections</a:t>
            </a:r>
          </a:p>
          <a:p>
            <a:pPr lvl="1"/>
            <a:r>
              <a:rPr lang="en-US" dirty="0"/>
              <a:t>Deals with all aspects of physically moving data from one computer to next</a:t>
            </a:r>
          </a:p>
          <a:p>
            <a:pPr lvl="1"/>
            <a:r>
              <a:rPr lang="en-US" dirty="0"/>
              <a:t>Converts data from upper layers to 1s and 0s for transmission over media</a:t>
            </a:r>
          </a:p>
          <a:p>
            <a:pPr lvl="1"/>
            <a:r>
              <a:rPr lang="en-US" dirty="0"/>
              <a:t>Defines how data is encoded onto the media used to transmit the data</a:t>
            </a:r>
          </a:p>
          <a:p>
            <a:r>
              <a:rPr lang="en-US" dirty="0"/>
              <a:t>Device examples: </a:t>
            </a:r>
          </a:p>
          <a:p>
            <a:pPr lvl="1"/>
            <a:r>
              <a:rPr lang="en-US" dirty="0"/>
              <a:t>Hub, RS232, RJ45, RJ11, Ethernet cables, Copper wiring, fiber optic cable, radio frequencies, anything that can be used to transmit data is defined on the Physical layer of the OSI Model</a:t>
            </a:r>
          </a:p>
          <a:p>
            <a:pPr lvl="1"/>
            <a:r>
              <a:rPr lang="en-US" dirty="0"/>
              <a:t>Components, adapters, NICs, SCSI, pinouts, panels, connectors </a:t>
            </a:r>
          </a:p>
        </p:txBody>
      </p:sp>
    </p:spTree>
    <p:extLst>
      <p:ext uri="{BB962C8B-B14F-4D97-AF65-F5344CB8AC3E}">
        <p14:creationId xmlns:p14="http://schemas.microsoft.com/office/powerpoint/2010/main" val="1369552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7504"/>
            <a:ext cx="10969488" cy="499606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Provides error-free transmission line for upper layers between  adjacent nodes or computers </a:t>
            </a:r>
          </a:p>
          <a:p>
            <a:pPr lvl="1"/>
            <a:r>
              <a:rPr lang="en-US" sz="2000" dirty="0"/>
              <a:t>Responsible for moving frames from node to another. </a:t>
            </a:r>
          </a:p>
          <a:p>
            <a:pPr lvl="1"/>
            <a:r>
              <a:rPr lang="en-US" sz="2000" dirty="0"/>
              <a:t>It may perform error control and channel access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Channel access (control shared communication channel)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Requires physical address or MAC to send  device’s data on network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Allows device access the network to send/receive messages ( frames)</a:t>
            </a:r>
          </a:p>
          <a:p>
            <a:pPr lvl="2"/>
            <a:r>
              <a:rPr lang="en-US" sz="1800" dirty="0"/>
              <a:t>avoid collisions on a network segment, plus filter and forward traffic. </a:t>
            </a:r>
          </a:p>
          <a:p>
            <a:pPr lvl="2"/>
            <a:r>
              <a:rPr lang="en-US" sz="1800" dirty="0"/>
              <a:t>Can move frames from one adjacent computer to another, but not  across routers</a:t>
            </a:r>
          </a:p>
          <a:p>
            <a:r>
              <a:rPr lang="en-US" sz="2400" dirty="0"/>
              <a:t>Data Framing </a:t>
            </a:r>
          </a:p>
          <a:p>
            <a:pPr lvl="1"/>
            <a:r>
              <a:rPr lang="en-US" sz="2000" dirty="0"/>
              <a:t>Breaking information into frames and using services of physical layer</a:t>
            </a:r>
          </a:p>
          <a:p>
            <a:pPr lvl="1"/>
            <a:r>
              <a:rPr lang="en-US" sz="2000" dirty="0"/>
              <a:t>Ensuring uniqueness and correctness of frames</a:t>
            </a:r>
          </a:p>
          <a:p>
            <a:pPr lvl="1"/>
            <a:r>
              <a:rPr lang="en-US" sz="2000" dirty="0"/>
              <a:t>Flow control between sender and receiver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92" t="2422" r="886" b="3450"/>
          <a:stretch/>
        </p:blipFill>
        <p:spPr>
          <a:xfrm>
            <a:off x="6997147" y="5521534"/>
            <a:ext cx="4929809" cy="11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374" y="1669773"/>
            <a:ext cx="10787269" cy="4916557"/>
          </a:xfrm>
        </p:spPr>
        <p:txBody>
          <a:bodyPr>
            <a:noAutofit/>
          </a:bodyPr>
          <a:lstStyle/>
          <a:p>
            <a:r>
              <a:rPr lang="en-US" dirty="0"/>
              <a:t>Error control: Error free transmission over the link</a:t>
            </a:r>
          </a:p>
          <a:p>
            <a:pPr lvl="1"/>
            <a:r>
              <a:rPr lang="en-US" dirty="0"/>
              <a:t>Error detection: </a:t>
            </a:r>
            <a:r>
              <a:rPr lang="en-US" sz="2000" dirty="0"/>
              <a:t>Several (other) data links may exist between end points </a:t>
            </a:r>
          </a:p>
          <a:p>
            <a:pPr lvl="2"/>
            <a:r>
              <a:rPr lang="en-US" dirty="0"/>
              <a:t>Higher layers may also have error control functions </a:t>
            </a:r>
          </a:p>
          <a:p>
            <a:pPr lvl="2"/>
            <a:r>
              <a:rPr lang="en-US" dirty="0"/>
              <a:t>Error-detecting codes e.g. CRC (cyclic redundancy check) to verify integrity </a:t>
            </a:r>
          </a:p>
          <a:p>
            <a:pPr lvl="1"/>
            <a:r>
              <a:rPr lang="en-US" dirty="0"/>
              <a:t>Error Correction: Uses  error-correcting codes e.g. block codes</a:t>
            </a:r>
          </a:p>
          <a:p>
            <a:pPr lvl="1"/>
            <a:r>
              <a:rPr lang="en-US" dirty="0"/>
              <a:t>Positive acknowledgment </a:t>
            </a:r>
          </a:p>
          <a:p>
            <a:pPr lvl="1"/>
            <a:r>
              <a:rPr lang="en-US" dirty="0"/>
              <a:t>Retransmission after timeout </a:t>
            </a:r>
          </a:p>
          <a:p>
            <a:r>
              <a:rPr lang="en-US" dirty="0"/>
              <a:t>Protocols defined include </a:t>
            </a:r>
          </a:p>
          <a:p>
            <a:pPr lvl="1"/>
            <a:r>
              <a:rPr lang="en-US" dirty="0"/>
              <a:t>Ethernet Protocol and </a:t>
            </a:r>
          </a:p>
          <a:p>
            <a:pPr lvl="1"/>
            <a:r>
              <a:rPr lang="en-US" dirty="0"/>
              <a:t>Point-to-Point Protocol (PPP)</a:t>
            </a:r>
          </a:p>
          <a:p>
            <a:r>
              <a:rPr lang="en-US" dirty="0"/>
              <a:t>Device example: Switch, Network interface cards , Ethernet and Token Ring switches, Bridges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2. Data Link Layer</a:t>
            </a:r>
          </a:p>
        </p:txBody>
      </p:sp>
    </p:spTree>
    <p:extLst>
      <p:ext uri="{BB962C8B-B14F-4D97-AF65-F5344CB8AC3E}">
        <p14:creationId xmlns:p14="http://schemas.microsoft.com/office/powerpoint/2010/main" val="257537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Responsible for moving packets (data) from one end of the network to the other, called end-to-end communications - r</a:t>
            </a:r>
          </a:p>
          <a:p>
            <a:r>
              <a:rPr lang="en-US" dirty="0"/>
              <a:t>Routing of data packets from source host to destination host</a:t>
            </a:r>
          </a:p>
          <a:p>
            <a:r>
              <a:rPr lang="en-US" dirty="0"/>
              <a:t>Controlling network congestion</a:t>
            </a:r>
          </a:p>
          <a:p>
            <a:r>
              <a:rPr lang="en-US" dirty="0"/>
              <a:t>Internetworking - multiple heterogeneous networks. The IP addresses enable global network set up/interconnection.</a:t>
            </a:r>
          </a:p>
          <a:p>
            <a:pPr lvl="1"/>
            <a:r>
              <a:rPr lang="en-US" dirty="0"/>
              <a:t>– Addressing issues- </a:t>
            </a:r>
            <a:r>
              <a:rPr lang="en-US" sz="1600" dirty="0"/>
              <a:t>L2 networks (Ethernet, </a:t>
            </a:r>
          </a:p>
          <a:p>
            <a:pPr lvl="1"/>
            <a:r>
              <a:rPr lang="en-US" dirty="0"/>
              <a:t>– Packet sizes (manages different )</a:t>
            </a:r>
          </a:p>
          <a:p>
            <a:pPr lvl="1"/>
            <a:r>
              <a:rPr lang="en-US" dirty="0"/>
              <a:t>– Protocol differences (gateways do protocol translation)</a:t>
            </a:r>
          </a:p>
          <a:p>
            <a:pPr lvl="1"/>
            <a:endParaRPr lang="en-US" dirty="0"/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2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63757"/>
            <a:ext cx="10903226" cy="5035826"/>
          </a:xfrm>
        </p:spPr>
        <p:txBody>
          <a:bodyPr>
            <a:noAutofit/>
          </a:bodyPr>
          <a:lstStyle/>
          <a:p>
            <a:r>
              <a:rPr lang="en-US" dirty="0"/>
              <a:t>Fragmentation and re-assembly </a:t>
            </a:r>
          </a:p>
          <a:p>
            <a:pPr lvl="1"/>
            <a:r>
              <a:rPr lang="en-US" dirty="0"/>
              <a:t>The network layer accomplishes change of packets sizes to fit layer 2  via a process known as </a:t>
            </a:r>
            <a:r>
              <a:rPr lang="en-US" b="1" dirty="0"/>
              <a:t>fragmentation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All reassembly of fragmented packets happens at the network layer of the final destination system.</a:t>
            </a:r>
          </a:p>
          <a:p>
            <a:r>
              <a:rPr lang="en-US" dirty="0"/>
              <a:t>Device example: Router</a:t>
            </a:r>
          </a:p>
          <a:p>
            <a:pPr marL="457200" lvl="1" indent="0">
              <a:buNone/>
            </a:pPr>
            <a:r>
              <a:rPr lang="en-US" b="1" dirty="0"/>
              <a:t>Routing</a:t>
            </a:r>
            <a:r>
              <a:rPr lang="en-US" dirty="0"/>
              <a:t> is the ability of various network devices and their related software to move data packets from source to destination</a:t>
            </a:r>
          </a:p>
          <a:p>
            <a:pPr lvl="2"/>
            <a:r>
              <a:rPr lang="en-US" dirty="0"/>
              <a:t>Requires logical addresses such as IP addresses</a:t>
            </a:r>
          </a:p>
          <a:p>
            <a:pPr lvl="1"/>
            <a:r>
              <a:rPr lang="en-US" dirty="0"/>
              <a:t>Routers /networked systems make routing decisions at the network layer</a:t>
            </a:r>
          </a:p>
          <a:p>
            <a:pPr lvl="1"/>
            <a:r>
              <a:rPr lang="en-US" dirty="0"/>
              <a:t>Routing protocols used to learn of other networks present and to calculate the best way to reach each network based on a variety of criteria (such as the path with the fewest routers).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3. Network Layer</a:t>
            </a:r>
          </a:p>
        </p:txBody>
      </p:sp>
    </p:spTree>
    <p:extLst>
      <p:ext uri="{BB962C8B-B14F-4D97-AF65-F5344CB8AC3E}">
        <p14:creationId xmlns:p14="http://schemas.microsoft.com/office/powerpoint/2010/main" val="368013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472" y="1934816"/>
            <a:ext cx="10852458" cy="458525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Provides for reliable exchange of information between  end systems: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Ensures error free data  stream, in-sequence delivery without loss or duplication </a:t>
            </a:r>
          </a:p>
          <a:p>
            <a:r>
              <a:rPr lang="en-US" sz="3600" dirty="0"/>
              <a:t>Reliability of the transport of sent data (</a:t>
            </a:r>
            <a:r>
              <a:rPr lang="en-US" sz="3600" dirty="0" err="1"/>
              <a:t>QoS</a:t>
            </a:r>
            <a:r>
              <a:rPr lang="en-US" sz="3600" dirty="0"/>
              <a:t> Management)</a:t>
            </a:r>
          </a:p>
          <a:p>
            <a:pPr marL="457200" lvl="1" indent="0">
              <a:buNone/>
            </a:pPr>
            <a:r>
              <a:rPr lang="en-US" sz="3200" dirty="0"/>
              <a:t>- Provides acknowledgment of successful transmissions</a:t>
            </a:r>
          </a:p>
          <a:p>
            <a:pPr marL="457200" lvl="1" indent="0">
              <a:buNone/>
            </a:pPr>
            <a:r>
              <a:rPr lang="en-US" sz="3200" dirty="0"/>
              <a:t>- Requests retransmission if some packets don’t arrive error-free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dirty="0"/>
              <a:t>Uses Acknowledgements and timeouts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900" dirty="0"/>
              <a:t>connection-oriented data stream</a:t>
            </a:r>
          </a:p>
          <a:p>
            <a:r>
              <a:rPr lang="en-US" sz="3600" dirty="0"/>
              <a:t>Provides flow control and sequencing </a:t>
            </a:r>
          </a:p>
          <a:p>
            <a:pPr lvl="1"/>
            <a:r>
              <a:rPr lang="en-US" sz="3200" dirty="0"/>
              <a:t>Orders segments (sequencing )  for correct reassembly  at destination</a:t>
            </a:r>
          </a:p>
          <a:p>
            <a:pPr lvl="1"/>
            <a:r>
              <a:rPr lang="en-US" sz="3200" dirty="0"/>
              <a:t>breaks data from higher layers it into segments to lower-layers for TX</a:t>
            </a:r>
          </a:p>
          <a:p>
            <a:pPr lvl="1"/>
            <a:r>
              <a:rPr lang="en-US" sz="3200" dirty="0"/>
              <a:t>Reassembles data segments into data that higher-level protocols/applications </a:t>
            </a:r>
          </a:p>
          <a:p>
            <a:r>
              <a:rPr lang="en-US" sz="3600" dirty="0"/>
              <a:t>Uses port addressing </a:t>
            </a:r>
          </a:p>
          <a:p>
            <a:pPr lvl="1"/>
            <a:r>
              <a:rPr lang="en-US" sz="3200" dirty="0" err="1"/>
              <a:t>E.g</a:t>
            </a:r>
            <a:r>
              <a:rPr lang="en-US" sz="3200" dirty="0"/>
              <a:t> 80: HTTP, 23 Telnet </a:t>
            </a:r>
            <a:r>
              <a:rPr lang="en-US" sz="3200" dirty="0" err="1"/>
              <a:t>etc</a:t>
            </a:r>
            <a:endParaRPr lang="en-US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4.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99341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Session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Establishes, maintains and ends sessions across the network</a:t>
            </a:r>
          </a:p>
          <a:p>
            <a:r>
              <a:rPr lang="en-US" sz="4000" dirty="0"/>
              <a:t>Responsible for managing the dialog between networked devices</a:t>
            </a:r>
          </a:p>
          <a:p>
            <a:pPr lvl="1"/>
            <a:r>
              <a:rPr lang="en-US" sz="3600" dirty="0"/>
              <a:t>Manages who can transmit data at a certain time and for how long</a:t>
            </a:r>
          </a:p>
          <a:p>
            <a:pPr lvl="1"/>
            <a:r>
              <a:rPr lang="en-US" sz="3600" dirty="0"/>
              <a:t>Establishes, manages, and terminates connections</a:t>
            </a:r>
          </a:p>
          <a:p>
            <a:pPr lvl="1"/>
            <a:r>
              <a:rPr lang="en-US" sz="3600" dirty="0"/>
              <a:t>Provides duplex, half-duplex, or simplex communications between devices</a:t>
            </a:r>
          </a:p>
          <a:p>
            <a:pPr lvl="1"/>
            <a:r>
              <a:rPr lang="en-US" sz="3600" dirty="0"/>
              <a:t>Responsible for name recognition (identification) so only the designated parties can participate in the session</a:t>
            </a:r>
          </a:p>
          <a:p>
            <a:r>
              <a:rPr lang="en-US" sz="4000" dirty="0"/>
              <a:t>Synchronization: Data checkpoints</a:t>
            </a:r>
          </a:p>
          <a:p>
            <a:pPr lvl="1"/>
            <a:r>
              <a:rPr lang="en-US" sz="3600" dirty="0"/>
              <a:t>Provides synchronization services by planning check points in the data stream (check points for retransmission)</a:t>
            </a:r>
          </a:p>
          <a:p>
            <a:pPr lvl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2429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852" y="1690688"/>
            <a:ext cx="10730948" cy="481612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The layer, is responsible for how an application formats the data to be sent out onto the network. </a:t>
            </a:r>
          </a:p>
          <a:p>
            <a:pPr lvl="1"/>
            <a:r>
              <a:rPr lang="en-US" sz="2800" dirty="0"/>
              <a:t>The presentation layer basically allows an application to read (or understand) the message.</a:t>
            </a:r>
          </a:p>
          <a:p>
            <a:r>
              <a:rPr lang="en-US" sz="3200" dirty="0"/>
              <a:t>Functionality examples of presentation layer  include:</a:t>
            </a:r>
          </a:p>
          <a:p>
            <a:pPr lvl="1"/>
            <a:r>
              <a:rPr lang="en-US" sz="2800" dirty="0"/>
              <a:t>Encryption and decryption of a message for security</a:t>
            </a:r>
          </a:p>
          <a:p>
            <a:pPr lvl="1"/>
            <a:r>
              <a:rPr lang="en-US" sz="2800" dirty="0"/>
              <a:t>Compression and expansion of a message so that it travels efficiently</a:t>
            </a:r>
          </a:p>
          <a:p>
            <a:pPr lvl="1"/>
            <a:r>
              <a:rPr lang="en-US" sz="2800" dirty="0"/>
              <a:t>Graphics formatting</a:t>
            </a:r>
          </a:p>
          <a:p>
            <a:pPr lvl="1"/>
            <a:r>
              <a:rPr lang="en-US" sz="2800" dirty="0"/>
              <a:t>Content translation/ System-specific translation</a:t>
            </a:r>
          </a:p>
        </p:txBody>
      </p:sp>
    </p:spTree>
    <p:extLst>
      <p:ext uri="{BB962C8B-B14F-4D97-AF65-F5344CB8AC3E}">
        <p14:creationId xmlns:p14="http://schemas.microsoft.com/office/powerpoint/2010/main" val="207809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335" y="2032623"/>
            <a:ext cx="7395980" cy="439544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6. 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119571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157" y="1690688"/>
            <a:ext cx="10668000" cy="482938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Allows access to network services that support applications</a:t>
            </a:r>
          </a:p>
          <a:p>
            <a:pPr lvl="1"/>
            <a:r>
              <a:rPr lang="en-US" dirty="0"/>
              <a:t>Used for applications that run over the network (What  the user “sees or does”) </a:t>
            </a:r>
          </a:p>
          <a:p>
            <a:pPr lvl="1"/>
            <a:r>
              <a:rPr lang="en-US" dirty="0"/>
              <a:t>Services that directly support user applications (e.g. file transfer, email)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Functionality examples of application layer include:</a:t>
            </a:r>
          </a:p>
          <a:p>
            <a:pPr lvl="1"/>
            <a:r>
              <a:rPr lang="en-US" sz="2000" dirty="0"/>
              <a:t>Support for file transfer ; </a:t>
            </a:r>
          </a:p>
          <a:p>
            <a:pPr lvl="1"/>
            <a:r>
              <a:rPr lang="en-US" sz="2000" dirty="0"/>
              <a:t>Ability to print on a network</a:t>
            </a:r>
          </a:p>
          <a:p>
            <a:pPr lvl="1"/>
            <a:r>
              <a:rPr lang="en-US" sz="2000" dirty="0"/>
              <a:t>Electronic mail/Electronic messaging POP3 (Post Office  Protocol version 3) to read e-mails and SMTP (Simple Mail Transport Protocol) to send e-mails </a:t>
            </a:r>
          </a:p>
          <a:p>
            <a:pPr lvl="1"/>
            <a:r>
              <a:rPr lang="en-US" sz="2000" dirty="0"/>
              <a:t>Browsing the World Wide Web HTTP (Hyper-Text Transport Protocol)</a:t>
            </a:r>
          </a:p>
        </p:txBody>
      </p:sp>
    </p:spTree>
    <p:extLst>
      <p:ext uri="{BB962C8B-B14F-4D97-AF65-F5344CB8AC3E}">
        <p14:creationId xmlns:p14="http://schemas.microsoft.com/office/powerpoint/2010/main" val="91208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OSI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690688"/>
            <a:ext cx="10607040" cy="4723364"/>
          </a:xfrm>
        </p:spPr>
        <p:txBody>
          <a:bodyPr>
            <a:noAutofit/>
          </a:bodyPr>
          <a:lstStyle/>
          <a:p>
            <a:r>
              <a:rPr lang="en-US" sz="2400" dirty="0"/>
              <a:t>OSI stands for </a:t>
            </a:r>
            <a:r>
              <a:rPr lang="en-US" sz="2400" dirty="0">
                <a:solidFill>
                  <a:srgbClr val="FF0000"/>
                </a:solidFill>
              </a:rPr>
              <a:t>Open Systems Interconnection</a:t>
            </a:r>
          </a:p>
          <a:p>
            <a:pPr lvl="1"/>
            <a:r>
              <a:rPr lang="en-US" sz="1800" dirty="0"/>
              <a:t>Created by International Standards Organization (ISO) in 1984</a:t>
            </a:r>
          </a:p>
          <a:p>
            <a:r>
              <a:rPr lang="en-US" sz="2400" dirty="0"/>
              <a:t>Framework and reference model created to explain how different networking technologies work together and interact</a:t>
            </a:r>
          </a:p>
          <a:p>
            <a:pPr lvl="1"/>
            <a:r>
              <a:rPr lang="en-US" sz="1800" dirty="0"/>
              <a:t>The OSI model is a reference tool for understanding data communications between any two networked systems</a:t>
            </a:r>
          </a:p>
          <a:p>
            <a:r>
              <a:rPr lang="en-US" sz="2400" dirty="0"/>
              <a:t>Provides a set of design standards for equipment manufacturers to enable inter-communications</a:t>
            </a:r>
          </a:p>
          <a:p>
            <a:r>
              <a:rPr lang="en-US" sz="2400" dirty="0"/>
              <a:t>Divides the communications processes into seven layers. Each layer both performs specific functions to support the layers above it and offers services to the layers below it. </a:t>
            </a:r>
          </a:p>
          <a:p>
            <a:pPr lvl="1"/>
            <a:r>
              <a:rPr lang="en-US" sz="1800" dirty="0"/>
              <a:t>The three lowest layers focus on passing traffic through the network to an end system. </a:t>
            </a:r>
          </a:p>
          <a:p>
            <a:pPr lvl="1"/>
            <a:r>
              <a:rPr lang="en-US" sz="1800" dirty="0"/>
              <a:t>Top four complete the network</a:t>
            </a:r>
          </a:p>
        </p:txBody>
      </p:sp>
    </p:spTree>
    <p:extLst>
      <p:ext uri="{BB962C8B-B14F-4D97-AF65-F5344CB8AC3E}">
        <p14:creationId xmlns:p14="http://schemas.microsoft.com/office/powerpoint/2010/main" val="61399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4" y="35325"/>
            <a:ext cx="10728100" cy="669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3" y="59864"/>
            <a:ext cx="10006885" cy="673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0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89" y="2005782"/>
            <a:ext cx="10515600" cy="19902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900" dirty="0"/>
              <a:t>TCP/IP</a:t>
            </a:r>
            <a:br>
              <a:rPr lang="en-US" sz="8900" dirty="0"/>
            </a:br>
            <a:r>
              <a:rPr lang="en-US" sz="8900" dirty="0"/>
              <a:t>Reference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78087" y="4366088"/>
            <a:ext cx="66790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cs typeface="Arial" charset="0"/>
              </a:rPr>
              <a:t>TCP/IP reference model</a:t>
            </a:r>
          </a:p>
          <a:p>
            <a:pPr>
              <a:buFontTx/>
              <a:buChar char="•"/>
            </a:pPr>
            <a:r>
              <a:rPr lang="en-US" sz="2000" dirty="0">
                <a:cs typeface="Arial" charset="0"/>
              </a:rPr>
              <a:t>Comparison of OSI and TCP/IP</a:t>
            </a:r>
          </a:p>
          <a:p>
            <a:pPr>
              <a:buFontTx/>
              <a:buChar char="•"/>
            </a:pPr>
            <a:r>
              <a:rPr lang="en-US" sz="2000" dirty="0">
                <a:cs typeface="Arial" charset="0"/>
              </a:rPr>
              <a:t>Critique of OSI model and protocols</a:t>
            </a:r>
          </a:p>
          <a:p>
            <a:pPr>
              <a:buFontTx/>
              <a:buChar char="•"/>
            </a:pPr>
            <a:r>
              <a:rPr lang="en-US" sz="2000" dirty="0">
                <a:cs typeface="Arial" charset="0"/>
              </a:rPr>
              <a:t>Critique of TCP/IP model</a:t>
            </a:r>
          </a:p>
        </p:txBody>
      </p:sp>
    </p:spTree>
    <p:extLst>
      <p:ext uri="{BB962C8B-B14F-4D97-AF65-F5344CB8AC3E}">
        <p14:creationId xmlns:p14="http://schemas.microsoft.com/office/powerpoint/2010/main" val="278663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5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The TCP/IP Reference Model Layers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106129" y="2033588"/>
            <a:ext cx="9561871" cy="4519612"/>
          </a:xfrm>
        </p:spPr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US" sz="3200" dirty="0">
                <a:latin typeface="Bahnschrift Light" panose="020B0502040204020203" pitchFamily="34" charset="0"/>
                <a:cs typeface="Arial" charset="0"/>
              </a:rPr>
              <a:t>Link layer</a:t>
            </a:r>
          </a:p>
          <a:p>
            <a:pPr eaLnBrk="1" hangingPunct="1">
              <a:buFontTx/>
              <a:buChar char="•"/>
            </a:pPr>
            <a:r>
              <a:rPr lang="en-US" sz="3200" dirty="0">
                <a:latin typeface="Bahnschrift Light" panose="020B0502040204020203" pitchFamily="34" charset="0"/>
                <a:cs typeface="Arial" charset="0"/>
              </a:rPr>
              <a:t>Internet layer</a:t>
            </a:r>
          </a:p>
          <a:p>
            <a:pPr eaLnBrk="1" hangingPunct="1">
              <a:buFontTx/>
              <a:buChar char="•"/>
            </a:pPr>
            <a:r>
              <a:rPr lang="en-US" sz="3200" dirty="0">
                <a:latin typeface="Bahnschrift Light" panose="020B0502040204020203" pitchFamily="34" charset="0"/>
                <a:cs typeface="Arial" charset="0"/>
              </a:rPr>
              <a:t>Transport layer</a:t>
            </a:r>
          </a:p>
          <a:p>
            <a:pPr eaLnBrk="1" hangingPunct="1">
              <a:buFontTx/>
              <a:buChar char="•"/>
            </a:pPr>
            <a:r>
              <a:rPr lang="en-US" sz="3200" dirty="0">
                <a:latin typeface="Bahnschrift Light" panose="020B0502040204020203" pitchFamily="34" charset="0"/>
                <a:cs typeface="Arial" charset="0"/>
              </a:rPr>
              <a:t>Application layer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629400"/>
            <a:ext cx="8610600" cy="228600"/>
          </a:xfrm>
          <a:noFill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latin typeface="Arial" charset="0"/>
                <a:cs typeface="Arial" charset="0"/>
              </a:rPr>
              <a:t>Computer Networks</a:t>
            </a:r>
            <a:r>
              <a:rPr lang="en-US" sz="1000">
                <a:latin typeface="Arial" charset="0"/>
                <a:cs typeface="Arial" charset="0"/>
              </a:rPr>
              <a:t>, Fifth Edition by Andrew Tanenbaum and David Wetherall, © Pearson Education-Prentice Hall, 2011</a:t>
            </a:r>
          </a:p>
        </p:txBody>
      </p:sp>
    </p:spTree>
    <p:extLst>
      <p:ext uri="{BB962C8B-B14F-4D97-AF65-F5344CB8AC3E}">
        <p14:creationId xmlns:p14="http://schemas.microsoft.com/office/powerpoint/2010/main" val="2694700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The TCP/IP Reference Model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dirty="0">
                <a:cs typeface="Arial" charset="0"/>
              </a:rPr>
              <a:t>The TCP/IP reference model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629400"/>
            <a:ext cx="8610600" cy="228600"/>
          </a:xfrm>
          <a:noFill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latin typeface="Arial" charset="0"/>
                <a:cs typeface="Arial" charset="0"/>
              </a:rPr>
              <a:t>Computer Networks</a:t>
            </a:r>
            <a:r>
              <a:rPr lang="en-US" sz="1000">
                <a:latin typeface="Arial" charset="0"/>
                <a:cs typeface="Arial" charset="0"/>
              </a:rPr>
              <a:t>, Fifth Edition by Andrew Tanenbaum and David Wetherall, © Pearson Education-Prentice Hall, 2011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0194" y="1600200"/>
            <a:ext cx="68389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933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The TCP/IP Reference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897" y="1690688"/>
            <a:ext cx="10409903" cy="4341402"/>
          </a:xfrm>
        </p:spPr>
        <p:txBody>
          <a:bodyPr>
            <a:noAutofit/>
          </a:bodyPr>
          <a:lstStyle/>
          <a:p>
            <a:r>
              <a:rPr lang="en-US" sz="2400" dirty="0"/>
              <a:t>Grandparent of all wide area computer networks </a:t>
            </a:r>
            <a:r>
              <a:rPr lang="en-US" sz="2400" i="1" dirty="0">
                <a:solidFill>
                  <a:srgbClr val="7030A0"/>
                </a:solidFill>
              </a:rPr>
              <a:t>ARPANET; </a:t>
            </a:r>
            <a:r>
              <a:rPr lang="en-US" sz="2400" dirty="0"/>
              <a:t>It’s successor Internet</a:t>
            </a:r>
          </a:p>
          <a:p>
            <a:r>
              <a:rPr lang="en-US" sz="2400" dirty="0"/>
              <a:t>ARPANET research network sponsored by the </a:t>
            </a:r>
            <a:r>
              <a:rPr lang="en-US" sz="2400" dirty="0" err="1"/>
              <a:t>DoD</a:t>
            </a:r>
            <a:r>
              <a:rPr lang="en-US" sz="2400" dirty="0"/>
              <a:t>.</a:t>
            </a:r>
          </a:p>
          <a:p>
            <a:r>
              <a:rPr lang="en-US" sz="2400" dirty="0"/>
              <a:t>Used initially leased telephone lines, When satellite and radio networks were included the new reference architecture was needed.</a:t>
            </a:r>
          </a:p>
          <a:p>
            <a:r>
              <a:rPr lang="en-US" sz="2400" dirty="0"/>
              <a:t>Hence the ability to connect to multiple networks in a seamless way was one of the major design goals.</a:t>
            </a:r>
          </a:p>
          <a:p>
            <a:r>
              <a:rPr lang="en-US" sz="2400" dirty="0"/>
              <a:t>This architecture latter became known as the </a:t>
            </a:r>
            <a:r>
              <a:rPr lang="en-US" sz="2400" i="1" dirty="0">
                <a:solidFill>
                  <a:srgbClr val="FF0000"/>
                </a:solidFill>
              </a:rPr>
              <a:t>TCP/IP Reference Model</a:t>
            </a:r>
            <a:r>
              <a:rPr lang="en-US" sz="2400" dirty="0"/>
              <a:t>.</a:t>
            </a:r>
          </a:p>
          <a:p>
            <a:r>
              <a:rPr lang="en-US" sz="2400" dirty="0"/>
              <a:t>Design criteria:</a:t>
            </a:r>
          </a:p>
          <a:p>
            <a:pPr lvl="1"/>
            <a:r>
              <a:rPr lang="en-US" sz="2000" dirty="0"/>
              <a:t>Network be able to survive loss of subnet hardware without existing conversations broken off.</a:t>
            </a:r>
          </a:p>
          <a:p>
            <a:pPr lvl="1"/>
            <a:r>
              <a:rPr lang="en-US" sz="2000" dirty="0"/>
              <a:t>Applications with divergent requirements supported ranging from file transfer to real-time speech transmission.</a:t>
            </a:r>
          </a:p>
        </p:txBody>
      </p:sp>
    </p:spTree>
    <p:extLst>
      <p:ext uri="{BB962C8B-B14F-4D97-AF65-F5344CB8AC3E}">
        <p14:creationId xmlns:p14="http://schemas.microsoft.com/office/powerpoint/2010/main" val="3396212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The lowest layer, </a:t>
            </a:r>
            <a:r>
              <a:rPr lang="en-US" sz="3200" dirty="0"/>
              <a:t>the </a:t>
            </a:r>
            <a:r>
              <a:rPr lang="en-US" sz="3200" i="1" dirty="0"/>
              <a:t>link layer</a:t>
            </a:r>
            <a:r>
              <a:rPr lang="en-US" sz="3200" dirty="0">
                <a:solidFill>
                  <a:srgbClr val="C00000"/>
                </a:solidFill>
              </a:rPr>
              <a:t>, describes what links such as serial lines and classic Ethernet must do to meet the needs of this connectionless internet layer.</a:t>
            </a:r>
          </a:p>
          <a:p>
            <a:r>
              <a:rPr lang="en-US" sz="3200" dirty="0"/>
              <a:t>It is not actual layer in the classical sense of the term rather is an interface between hosts and transmission links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022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884" y="1616948"/>
            <a:ext cx="10677832" cy="4916589"/>
          </a:xfrm>
        </p:spPr>
        <p:txBody>
          <a:bodyPr>
            <a:noAutofit/>
          </a:bodyPr>
          <a:lstStyle/>
          <a:p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Internet Layer</a:t>
            </a:r>
            <a:r>
              <a:rPr lang="en-US" dirty="0"/>
              <a:t> holds this architecture together.</a:t>
            </a:r>
          </a:p>
          <a:p>
            <a:r>
              <a:rPr lang="en-US" dirty="0"/>
              <a:t>The internet layer defines an official packet format and protocol called </a:t>
            </a:r>
            <a:r>
              <a:rPr lang="en-US" dirty="0">
                <a:solidFill>
                  <a:srgbClr val="FF0000"/>
                </a:solidFill>
              </a:rPr>
              <a:t>IP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</a:rPr>
              <a:t>Internet Protocol</a:t>
            </a:r>
            <a:r>
              <a:rPr lang="en-US" dirty="0"/>
              <a:t>).</a:t>
            </a:r>
          </a:p>
          <a:p>
            <a:r>
              <a:rPr lang="en-US" b="1" dirty="0">
                <a:solidFill>
                  <a:srgbClr val="C00000"/>
                </a:solidFill>
              </a:rPr>
              <a:t>Packet routing is a major function </a:t>
            </a:r>
            <a:r>
              <a:rPr lang="en-US" dirty="0"/>
              <a:t>Plus Network Addressing.</a:t>
            </a:r>
          </a:p>
          <a:p>
            <a:r>
              <a:rPr lang="en-US" dirty="0"/>
              <a:t>It permit hosts to inject packets into any network  and have them travel independently to the destination (potentially on a different network).</a:t>
            </a:r>
          </a:p>
          <a:p>
            <a:r>
              <a:rPr lang="en-US" dirty="0"/>
              <a:t>The packets arriving in  random order may be rearranged.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Add on stuff from OSI</a:t>
            </a:r>
          </a:p>
        </p:txBody>
      </p:sp>
    </p:spTree>
    <p:extLst>
      <p:ext uri="{BB962C8B-B14F-4D97-AF65-F5344CB8AC3E}">
        <p14:creationId xmlns:p14="http://schemas.microsoft.com/office/powerpoint/2010/main" val="2207356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90688"/>
            <a:ext cx="9905999" cy="4630599"/>
          </a:xfrm>
        </p:spPr>
        <p:txBody>
          <a:bodyPr>
            <a:no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Transport Layer </a:t>
            </a:r>
            <a:r>
              <a:rPr lang="en-US" sz="3200" dirty="0"/>
              <a:t>is designed to allow peer entities on the source and destination hosts to carry on a conversation, similarly to the OSI transport layer.</a:t>
            </a:r>
          </a:p>
          <a:p>
            <a:r>
              <a:rPr lang="en-US" sz="3200" dirty="0"/>
              <a:t>Two end-to-end transport protocols:</a:t>
            </a:r>
          </a:p>
          <a:p>
            <a:pPr lvl="1"/>
            <a:r>
              <a:rPr lang="en-US" sz="2800" dirty="0"/>
              <a:t>TCP (Transmission Control Protocol) – reliable connection-oriented protocol that allows a byte stream originating on one machine to be delivered without error on any other machine in the internet. </a:t>
            </a:r>
          </a:p>
          <a:p>
            <a:pPr lvl="1"/>
            <a:r>
              <a:rPr lang="en-US" sz="2800" dirty="0"/>
              <a:t>UDP (User Datagram Protocol) – is unreliable connectionless protocol.</a:t>
            </a:r>
          </a:p>
        </p:txBody>
      </p:sp>
    </p:spTree>
    <p:extLst>
      <p:ext uri="{BB962C8B-B14F-4D97-AF65-F5344CB8AC3E}">
        <p14:creationId xmlns:p14="http://schemas.microsoft.com/office/powerpoint/2010/main" val="3905448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439" y="1828800"/>
            <a:ext cx="10793361" cy="4837043"/>
          </a:xfrm>
        </p:spPr>
        <p:txBody>
          <a:bodyPr>
            <a:noAutofit/>
          </a:bodyPr>
          <a:lstStyle/>
          <a:p>
            <a:pPr lvl="1"/>
            <a:r>
              <a:rPr lang="en-US" sz="3200" dirty="0">
                <a:solidFill>
                  <a:srgbClr val="C00000"/>
                </a:solidFill>
              </a:rPr>
              <a:t>TCP (Transmission Control Protocol) </a:t>
            </a:r>
            <a:r>
              <a:rPr lang="en-US" sz="3200" dirty="0"/>
              <a:t>–</a:t>
            </a:r>
          </a:p>
          <a:p>
            <a:pPr lvl="1"/>
            <a:r>
              <a:rPr lang="en-US" sz="2800" dirty="0"/>
              <a:t>It segments the incoming byte stream into discrete messages</a:t>
            </a:r>
          </a:p>
          <a:p>
            <a:pPr lvl="1"/>
            <a:r>
              <a:rPr lang="en-US" sz="2800" dirty="0"/>
              <a:t>Flow control is also managed by TCP to ensure that a fast sender cannot swamp a slow receiver.</a:t>
            </a:r>
          </a:p>
          <a:p>
            <a:pPr lvl="1"/>
            <a:r>
              <a:rPr lang="en-US" sz="3200" dirty="0">
                <a:solidFill>
                  <a:srgbClr val="C00000"/>
                </a:solidFill>
              </a:rPr>
              <a:t>UDP (User Datagram Protocol) </a:t>
            </a:r>
            <a:r>
              <a:rPr lang="en-US" sz="3200" dirty="0"/>
              <a:t>–</a:t>
            </a:r>
          </a:p>
          <a:p>
            <a:pPr lvl="1"/>
            <a:r>
              <a:rPr lang="en-US" sz="2800" dirty="0"/>
              <a:t> is unreliable connectionless protocol.</a:t>
            </a:r>
          </a:p>
          <a:p>
            <a:pPr lvl="1"/>
            <a:r>
              <a:rPr lang="en-US" sz="2800" dirty="0"/>
              <a:t>Applications perform their own sequencing or flow control unlike in TCP.</a:t>
            </a:r>
          </a:p>
          <a:p>
            <a:pPr lvl="2"/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Widely used for client-server-type request-reply queries</a:t>
            </a:r>
          </a:p>
          <a:p>
            <a:pPr lvl="2"/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prompt deliver is more important than accurate delivery </a:t>
            </a:r>
            <a:r>
              <a:rPr lang="en-US" sz="2400" dirty="0" err="1">
                <a:solidFill>
                  <a:schemeClr val="tx1">
                    <a:lumMod val="65000"/>
                  </a:schemeClr>
                </a:solidFill>
              </a:rPr>
              <a:t>e.g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 Speech and video</a:t>
            </a:r>
          </a:p>
        </p:txBody>
      </p:sp>
    </p:spTree>
    <p:extLst>
      <p:ext uri="{BB962C8B-B14F-4D97-AF65-F5344CB8AC3E}">
        <p14:creationId xmlns:p14="http://schemas.microsoft.com/office/powerpoint/2010/main" val="186382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4326"/>
            <a:ext cx="9144000" cy="904875"/>
          </a:xfrm>
        </p:spPr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The OSI Reference Model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073425" y="1422400"/>
            <a:ext cx="9992139" cy="513080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>
                <a:cs typeface="Arial" charset="0"/>
              </a:rPr>
              <a:t>Principles for the layered Communication (OSI)</a:t>
            </a:r>
          </a:p>
          <a:p>
            <a:pPr lvl="1">
              <a:buFontTx/>
              <a:buChar char="•"/>
            </a:pPr>
            <a:r>
              <a:rPr lang="en-US" dirty="0">
                <a:cs typeface="Arial" charset="0"/>
              </a:rPr>
              <a:t>Layers created for different abstractions</a:t>
            </a:r>
          </a:p>
          <a:p>
            <a:pPr lvl="1">
              <a:buFontTx/>
              <a:buChar char="•"/>
            </a:pPr>
            <a:r>
              <a:rPr lang="en-US" dirty="0">
                <a:cs typeface="Arial" charset="0"/>
              </a:rPr>
              <a:t>Each layer performs well-defined function</a:t>
            </a:r>
          </a:p>
          <a:p>
            <a:pPr lvl="1">
              <a:buFontTx/>
              <a:buChar char="•"/>
            </a:pPr>
            <a:r>
              <a:rPr lang="en-US" dirty="0">
                <a:cs typeface="Arial" charset="0"/>
              </a:rPr>
              <a:t>Function of layer chosen with definition of international standard protocols in mind</a:t>
            </a:r>
          </a:p>
          <a:p>
            <a:pPr lvl="1">
              <a:buFontTx/>
              <a:buChar char="•"/>
            </a:pPr>
            <a:r>
              <a:rPr lang="en-US" dirty="0">
                <a:cs typeface="Arial" charset="0"/>
              </a:rPr>
              <a:t>Minimize information flow across interfaces between boundaries</a:t>
            </a:r>
          </a:p>
          <a:p>
            <a:pPr lvl="1">
              <a:buFontTx/>
              <a:buChar char="•"/>
            </a:pPr>
            <a:r>
              <a:rPr lang="en-US" dirty="0">
                <a:cs typeface="Arial" charset="0"/>
              </a:rPr>
              <a:t>Number of layers optimum</a:t>
            </a:r>
          </a:p>
          <a:p>
            <a:pPr>
              <a:buFontTx/>
              <a:buChar char="•"/>
            </a:pPr>
            <a:r>
              <a:rPr lang="en-US" dirty="0">
                <a:cs typeface="Arial" charset="0"/>
              </a:rPr>
              <a:t>OSI Reference Model Layers</a:t>
            </a:r>
            <a:endParaRPr lang="en-US" dirty="0">
              <a:latin typeface="Arial" charset="0"/>
              <a:cs typeface="Arial" charset="0"/>
            </a:endParaRPr>
          </a:p>
          <a:p>
            <a:pPr lvl="1">
              <a:buFontTx/>
              <a:buChar char="•"/>
            </a:pPr>
            <a:r>
              <a:rPr lang="en-US" dirty="0">
                <a:cs typeface="Arial" charset="0"/>
              </a:rPr>
              <a:t>Physical, Data link layer, Network layer, Transport layer,  Session layer, Presentation layer, Application layer</a:t>
            </a:r>
          </a:p>
          <a:p>
            <a:pPr eaLnBrk="1" hangingPunct="1">
              <a:buFontTx/>
              <a:buChar char="•"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828800" y="6553200"/>
            <a:ext cx="9420726" cy="304800"/>
          </a:xfrm>
          <a:noFill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 dirty="0">
                <a:latin typeface="Arial" charset="0"/>
                <a:cs typeface="Arial" charset="0"/>
              </a:rPr>
              <a:t>Computer Networks</a:t>
            </a:r>
            <a:r>
              <a:rPr lang="en-US" sz="1000" dirty="0">
                <a:latin typeface="Arial" charset="0"/>
                <a:cs typeface="Arial" charset="0"/>
              </a:rPr>
              <a:t>, Fifth Edition by Andrew </a:t>
            </a:r>
            <a:r>
              <a:rPr lang="en-US" sz="1000" dirty="0" err="1">
                <a:latin typeface="Arial" charset="0"/>
                <a:cs typeface="Arial" charset="0"/>
              </a:rPr>
              <a:t>Tanenbaum</a:t>
            </a:r>
            <a:r>
              <a:rPr lang="en-US" sz="1000" dirty="0">
                <a:latin typeface="Arial" charset="0"/>
                <a:cs typeface="Arial" charset="0"/>
              </a:rPr>
              <a:t> and David </a:t>
            </a:r>
            <a:r>
              <a:rPr lang="en-US" sz="1000" dirty="0" err="1">
                <a:latin typeface="Arial" charset="0"/>
                <a:cs typeface="Arial" charset="0"/>
              </a:rPr>
              <a:t>Wetherall</a:t>
            </a:r>
            <a:r>
              <a:rPr lang="en-US" sz="1000" dirty="0">
                <a:latin typeface="Arial" charset="0"/>
                <a:cs typeface="Arial" charset="0"/>
              </a:rPr>
              <a:t>, © Pearson Education-Prentice Hall, 2011</a:t>
            </a:r>
          </a:p>
        </p:txBody>
      </p:sp>
    </p:spTree>
    <p:extLst>
      <p:ext uri="{BB962C8B-B14F-4D97-AF65-F5344CB8AC3E}">
        <p14:creationId xmlns:p14="http://schemas.microsoft.com/office/powerpoint/2010/main" val="20443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" y="1690688"/>
            <a:ext cx="10346371" cy="4665867"/>
          </a:xfrm>
        </p:spPr>
        <p:txBody>
          <a:bodyPr>
            <a:noAutofit/>
          </a:bodyPr>
          <a:lstStyle/>
          <a:p>
            <a:r>
              <a:rPr lang="en-US" sz="2400" dirty="0"/>
              <a:t>Applications must include any session or presentation functions that they require. Experience with the OSI model has proven this view to be correct: these layers are of little use to most applications. [see OSI model]</a:t>
            </a:r>
          </a:p>
          <a:p>
            <a:r>
              <a:rPr lang="en-US" sz="2400" dirty="0"/>
              <a:t>Application Layer contains all the higher-level protocols. </a:t>
            </a:r>
          </a:p>
          <a:p>
            <a:pPr lvl="1"/>
            <a:r>
              <a:rPr lang="en-US" sz="2000" dirty="0"/>
              <a:t>TELNET - Virtual Terminal </a:t>
            </a:r>
          </a:p>
          <a:p>
            <a:pPr lvl="1"/>
            <a:r>
              <a:rPr lang="en-US" sz="2000" dirty="0"/>
              <a:t>FTP – File Transfer Protocol</a:t>
            </a:r>
          </a:p>
          <a:p>
            <a:pPr lvl="1"/>
            <a:r>
              <a:rPr lang="en-US" sz="2000" dirty="0"/>
              <a:t>SMTP – electronic mail</a:t>
            </a:r>
          </a:p>
          <a:p>
            <a:pPr lvl="1"/>
            <a:r>
              <a:rPr lang="en-US" sz="2000" dirty="0"/>
              <a:t>DNS – Domain Name System</a:t>
            </a:r>
          </a:p>
          <a:p>
            <a:pPr lvl="1"/>
            <a:r>
              <a:rPr lang="en-US" sz="2000" dirty="0"/>
              <a:t>HTTP – Hyper Text Transfer Protocol</a:t>
            </a:r>
          </a:p>
          <a:p>
            <a:pPr lvl="1"/>
            <a:r>
              <a:rPr lang="en-US" sz="2000" dirty="0"/>
              <a:t>RTP – Real-time Transfer Protocol</a:t>
            </a:r>
          </a:p>
          <a:p>
            <a:r>
              <a:rPr lang="en-US" sz="2400" dirty="0"/>
              <a:t>See from OSI model </a:t>
            </a:r>
          </a:p>
        </p:txBody>
      </p:sp>
    </p:spTree>
    <p:extLst>
      <p:ext uri="{BB962C8B-B14F-4D97-AF65-F5344CB8AC3E}">
        <p14:creationId xmlns:p14="http://schemas.microsoft.com/office/powerpoint/2010/main" val="1914458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811338" y="5715000"/>
            <a:ext cx="8856662" cy="838200"/>
          </a:xfrm>
        </p:spPr>
        <p:txBody>
          <a:bodyPr>
            <a:normAutofit fontScale="92500" lnSpcReduction="20000"/>
          </a:bodyPr>
          <a:lstStyle/>
          <a:p>
            <a:pPr algn="ctr" eaLnBrk="1" hangingPunct="1">
              <a:buFontTx/>
              <a:buNone/>
            </a:pPr>
            <a:r>
              <a:rPr lang="en-US" sz="2000" dirty="0">
                <a:latin typeface="Bahnschrift Light" panose="020B0502040204020203" pitchFamily="34" charset="0"/>
                <a:cs typeface="Arial" charset="0"/>
              </a:rPr>
              <a:t>The TCP/IP reference model with some protocols to look up</a:t>
            </a:r>
          </a:p>
          <a:p>
            <a:pPr algn="ctr">
              <a:buNone/>
            </a:pPr>
            <a:r>
              <a:rPr lang="en-US" sz="1700" dirty="0">
                <a:latin typeface="Bahnschrift Light" panose="020B0502040204020203" pitchFamily="34" charset="0"/>
                <a:cs typeface="Arial" charset="0"/>
              </a:rPr>
              <a:t>Source: Computer Networks, Fifth Edition by Andrew Tanenbaum and David </a:t>
            </a:r>
            <a:r>
              <a:rPr lang="en-US" sz="1700" dirty="0" err="1">
                <a:latin typeface="Bahnschrift Light" panose="020B0502040204020203" pitchFamily="34" charset="0"/>
                <a:cs typeface="Arial" charset="0"/>
              </a:rPr>
              <a:t>Wetherall</a:t>
            </a:r>
            <a:r>
              <a:rPr lang="en-US" sz="1700" dirty="0">
                <a:latin typeface="Bahnschrift Light" panose="020B0502040204020203" pitchFamily="34" charset="0"/>
                <a:cs typeface="Arial" charset="0"/>
              </a:rPr>
              <a:t>, © Pearson Education-Prentice Hall, 2011</a:t>
            </a:r>
          </a:p>
          <a:p>
            <a:pPr algn="ctr" eaLnBrk="1" hangingPunct="1">
              <a:buFontTx/>
              <a:buNone/>
            </a:pPr>
            <a:endParaRPr lang="en-US" sz="2000" dirty="0">
              <a:latin typeface="Bahnschrift Light" panose="020B0502040204020203" pitchFamily="34" charset="0"/>
              <a:cs typeface="Arial" charset="0"/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7038" y="1752600"/>
            <a:ext cx="874236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19" y="357981"/>
            <a:ext cx="10515600" cy="1325563"/>
          </a:xfrm>
        </p:spPr>
        <p:txBody>
          <a:bodyPr/>
          <a:lstStyle/>
          <a:p>
            <a:r>
              <a:rPr lang="en-GB" dirty="0"/>
              <a:t>TCP/IP Protocols</a:t>
            </a:r>
            <a:br>
              <a:rPr lang="en-GB" dirty="0"/>
            </a:b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79829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Comparison of TCP/IP &amp; OSI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OSI reference model was devised before the corresponding protocols were invented. </a:t>
            </a:r>
          </a:p>
          <a:p>
            <a:pPr lvl="1"/>
            <a:r>
              <a:rPr lang="en-US" dirty="0"/>
              <a:t>This ordering meant that the model was not biased toward one particular set of protocols: a fact that made it quite general.</a:t>
            </a:r>
          </a:p>
          <a:p>
            <a:pPr lvl="1"/>
            <a:r>
              <a:rPr lang="en-US" dirty="0"/>
              <a:t>The downside of this ordering was that the designers did not have much experience with the subject and did not have a good idea of which functionality to put in which layer.</a:t>
            </a:r>
          </a:p>
          <a:p>
            <a:endParaRPr lang="en-US" dirty="0"/>
          </a:p>
          <a:p>
            <a:r>
              <a:rPr lang="en-US" dirty="0"/>
              <a:t>With TCP/IP the reverse was true: </a:t>
            </a:r>
            <a:r>
              <a:rPr lang="en-US" dirty="0">
                <a:solidFill>
                  <a:srgbClr val="FF0000"/>
                </a:solidFill>
              </a:rPr>
              <a:t>The protocols came first, and the model was really just a description of the existing protocols. </a:t>
            </a:r>
          </a:p>
          <a:p>
            <a:pPr lvl="1"/>
            <a:r>
              <a:rPr lang="en-US" dirty="0"/>
              <a:t>There was no problem with protocols fitting the model.</a:t>
            </a:r>
          </a:p>
          <a:p>
            <a:pPr lvl="1"/>
            <a:r>
              <a:rPr lang="en-US" dirty="0"/>
              <a:t>The trouble was that the model did not fit any other protocol stacks: It was not especially useful for describing other non-TCP/IP networks.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716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OSI Model Limitations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141413" y="1531938"/>
            <a:ext cx="9297987" cy="47545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cs typeface="Arial" charset="0"/>
              </a:rPr>
              <a:t>Bad Timing</a:t>
            </a:r>
          </a:p>
          <a:p>
            <a:pPr>
              <a:buNone/>
            </a:pPr>
            <a:r>
              <a:rPr lang="en-US" sz="2400" dirty="0">
                <a:cs typeface="Arial" charset="0"/>
              </a:rPr>
              <a:t>	The apocalypse of the two elephants.</a:t>
            </a:r>
          </a:p>
          <a:p>
            <a:r>
              <a:rPr lang="en-US" sz="3200" dirty="0"/>
              <a:t>Model Bad Technology</a:t>
            </a:r>
          </a:p>
          <a:p>
            <a:pPr lvl="1"/>
            <a:r>
              <a:rPr lang="en-US" sz="2800" dirty="0"/>
              <a:t>Both OSI Model and the protocols are flawed. </a:t>
            </a:r>
          </a:p>
          <a:p>
            <a:pPr lvl="2"/>
            <a:r>
              <a:rPr lang="en-US" sz="2400" dirty="0"/>
              <a:t>The choice of several layers was more political then technical.</a:t>
            </a:r>
          </a:p>
          <a:p>
            <a:pPr lvl="3"/>
            <a:r>
              <a:rPr lang="en-US" sz="2000" dirty="0"/>
              <a:t>Two of the layers (Session and Presentation) are nearly empty.</a:t>
            </a:r>
          </a:p>
          <a:p>
            <a:pPr lvl="3"/>
            <a:r>
              <a:rPr lang="en-US" sz="2000" dirty="0"/>
              <a:t>Two other layers (Datalink and Network) are overfull.</a:t>
            </a:r>
          </a:p>
          <a:p>
            <a:pPr lvl="2"/>
            <a:r>
              <a:rPr lang="en-US" sz="2400" dirty="0"/>
              <a:t>Model, its associated service definitions and protocols is extraordinary complex.</a:t>
            </a:r>
          </a:p>
          <a:p>
            <a:pPr lvl="2"/>
            <a:r>
              <a:rPr lang="en-US" sz="2400" dirty="0"/>
              <a:t>Some functions (addressing, flow control, and error control) reappear again and again in each layer.</a:t>
            </a:r>
            <a:endParaRPr lang="en-US" sz="2800" dirty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2457" y="586913"/>
            <a:ext cx="4724556" cy="226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829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: </a:t>
            </a:r>
            <a:r>
              <a:rPr lang="en-US" dirty="0">
                <a:solidFill>
                  <a:srgbClr val="C00000"/>
                </a:solidFill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920" y="1690690"/>
            <a:ext cx="10226040" cy="4824410"/>
          </a:xfrm>
        </p:spPr>
        <p:txBody>
          <a:bodyPr>
            <a:noAutofit/>
          </a:bodyPr>
          <a:lstStyle/>
          <a:p>
            <a:r>
              <a:rPr lang="en-US" sz="2800" dirty="0"/>
              <a:t>Bad Implementation</a:t>
            </a:r>
          </a:p>
          <a:p>
            <a:pPr lvl="1"/>
            <a:r>
              <a:rPr lang="en-US" sz="2400" dirty="0"/>
              <a:t>Given enormous complexity of the OSI Model, initial implementations were:</a:t>
            </a:r>
          </a:p>
          <a:p>
            <a:pPr lvl="2"/>
            <a:r>
              <a:rPr lang="en-US" sz="2000" dirty="0"/>
              <a:t>Huge, Unwieldy, and Slow</a:t>
            </a:r>
            <a:endParaRPr lang="en-US" sz="2400" dirty="0"/>
          </a:p>
          <a:p>
            <a:r>
              <a:rPr lang="en-US" sz="2800" dirty="0"/>
              <a:t>One of the first TCP/IP, part of Berkley Unix was quite good &amp; free.</a:t>
            </a:r>
          </a:p>
          <a:p>
            <a:r>
              <a:rPr lang="en-US" sz="2800" dirty="0"/>
              <a:t>Bad Politics</a:t>
            </a:r>
          </a:p>
          <a:p>
            <a:pPr lvl="1"/>
            <a:r>
              <a:rPr lang="en-US" sz="2400" dirty="0"/>
              <a:t>TCP/IP was considered (correctly) born in the US by academic institutions.</a:t>
            </a:r>
          </a:p>
          <a:p>
            <a:pPr lvl="1"/>
            <a:r>
              <a:rPr lang="en-US" sz="2400" dirty="0"/>
              <a:t>OSI was widely thought to be creature of European telecommunication ministries, the European Community, and later the U.S. Government.</a:t>
            </a:r>
          </a:p>
        </p:txBody>
      </p:sp>
    </p:spTree>
    <p:extLst>
      <p:ext uri="{BB962C8B-B14F-4D97-AF65-F5344CB8AC3E}">
        <p14:creationId xmlns:p14="http://schemas.microsoft.com/office/powerpoint/2010/main" val="1456002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charset="0"/>
              </a:rPr>
              <a:t>Critique of the </a:t>
            </a:r>
            <a:r>
              <a:rPr lang="en-US" dirty="0"/>
              <a:t>TCP/IP</a:t>
            </a:r>
            <a:r>
              <a:rPr lang="en-US" dirty="0">
                <a:cs typeface="Arial" charset="0"/>
              </a:rPr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50217" cy="4869138"/>
          </a:xfrm>
        </p:spPr>
        <p:txBody>
          <a:bodyPr>
            <a:noAutofit/>
          </a:bodyPr>
          <a:lstStyle/>
          <a:p>
            <a:r>
              <a:rPr lang="en-US" sz="2400" dirty="0"/>
              <a:t>Does not distinguish clearly the concepts of services, interfaces &amp; protocols.</a:t>
            </a:r>
          </a:p>
          <a:p>
            <a:r>
              <a:rPr lang="en-US" sz="2400" dirty="0"/>
              <a:t>Doesn’t differentiate between the specification and the implementation.</a:t>
            </a:r>
          </a:p>
          <a:p>
            <a:r>
              <a:rPr lang="en-US" sz="2400" dirty="0"/>
              <a:t>The link layer is really not a layer at all: It is an interface between the network &amp; data link layers.</a:t>
            </a:r>
          </a:p>
          <a:p>
            <a:pPr lvl="1"/>
            <a:r>
              <a:rPr lang="en-US" sz="1800" dirty="0"/>
              <a:t>The distinction between in interface and a layer is crucial.</a:t>
            </a:r>
          </a:p>
          <a:p>
            <a:r>
              <a:rPr lang="en-US" sz="1800" dirty="0"/>
              <a:t>TCP/IP model does not distinguish between the physical and data link layers.</a:t>
            </a:r>
          </a:p>
          <a:p>
            <a:pPr lvl="1"/>
            <a:r>
              <a:rPr lang="en-US" sz="1800" dirty="0"/>
              <a:t>Physical: transmission characteristics of the medium used (copper wire, fiber optics, wireless communication, etc.).</a:t>
            </a:r>
          </a:p>
          <a:p>
            <a:pPr lvl="1"/>
            <a:r>
              <a:rPr lang="en-US" sz="1800" dirty="0"/>
              <a:t>Data link: delimit the start and end of frames and get them from one side to the other with the desired degree of reliability.</a:t>
            </a:r>
          </a:p>
          <a:p>
            <a:r>
              <a:rPr lang="en-US" sz="2000" dirty="0"/>
              <a:t>IP and TCP protocols were carefully thought out and well implemented, however, the other protocols were ad-hoc. </a:t>
            </a:r>
          </a:p>
          <a:p>
            <a:pPr lvl="1"/>
            <a:r>
              <a:rPr lang="en-US" sz="1800" dirty="0"/>
              <a:t>Example - TELNET  designed for a ten-character-per second mechanical Teletype terminal and it does not know anything about graphical user interfaces and mice.</a:t>
            </a:r>
          </a:p>
        </p:txBody>
      </p:sp>
    </p:spTree>
    <p:extLst>
      <p:ext uri="{BB962C8B-B14F-4D97-AF65-F5344CB8AC3E}">
        <p14:creationId xmlns:p14="http://schemas.microsoft.com/office/powerpoint/2010/main" val="330763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5" y="0"/>
            <a:ext cx="11593352" cy="674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1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440701"/>
            <a:ext cx="10224987" cy="589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8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56" y="180457"/>
            <a:ext cx="6775092" cy="64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8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Data Moves Through the OSI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6481" y="1697508"/>
            <a:ext cx="10615862" cy="3998913"/>
          </a:xfrm>
        </p:spPr>
        <p:txBody>
          <a:bodyPr>
            <a:noAutofit/>
          </a:bodyPr>
          <a:lstStyle/>
          <a:p>
            <a:r>
              <a:rPr lang="en-US" dirty="0"/>
              <a:t>Each layer except Physical adds its own header to  data from OS</a:t>
            </a:r>
          </a:p>
          <a:p>
            <a:pPr marL="457200" lvl="1" indent="0">
              <a:buNone/>
            </a:pPr>
            <a:r>
              <a:rPr lang="en-US" dirty="0"/>
              <a:t>– Header (in front of previous) contains information that describes what each layer of the OSI Model should do with the data</a:t>
            </a:r>
          </a:p>
          <a:p>
            <a:r>
              <a:rPr lang="en-US" dirty="0"/>
              <a:t>Data Link layer also adds a trailer (or </a:t>
            </a:r>
            <a:r>
              <a:rPr lang="en-US" dirty="0" err="1"/>
              <a:t>tailer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– Trailer contains additional information for error correction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32868"/>
          <a:stretch/>
        </p:blipFill>
        <p:spPr>
          <a:xfrm>
            <a:off x="4082974" y="3925241"/>
            <a:ext cx="7140458" cy="25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7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the OSI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431" y="1278597"/>
            <a:ext cx="6635605" cy="4128290"/>
          </a:xfrm>
          <a:prstGeom prst="rect">
            <a:avLst/>
          </a:prstGeom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838200" y="5128591"/>
            <a:ext cx="10250135" cy="1311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Encapsulation:</a:t>
            </a:r>
          </a:p>
          <a:p>
            <a:pPr lvl="1"/>
            <a:r>
              <a:rPr lang="en-US" sz="4000" dirty="0"/>
              <a:t>Data &gt; segment &gt;packet &gt; frame &gt;bits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</a:rPr>
              <a:t>De-encapsulation:</a:t>
            </a:r>
          </a:p>
          <a:p>
            <a:pPr lvl="1"/>
            <a:r>
              <a:rPr lang="en-US" sz="4000" dirty="0"/>
              <a:t>Bits &gt; frame &gt;packet &gt; segment&gt; data</a:t>
            </a:r>
          </a:p>
        </p:txBody>
      </p:sp>
    </p:spTree>
    <p:extLst>
      <p:ext uri="{BB962C8B-B14F-4D97-AF65-F5344CB8AC3E}">
        <p14:creationId xmlns:p14="http://schemas.microsoft.com/office/powerpoint/2010/main" val="357966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757452" cy="476312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a set of rules for communication</a:t>
            </a:r>
          </a:p>
          <a:p>
            <a:pPr lvl="1"/>
            <a:r>
              <a:rPr lang="en-US" dirty="0"/>
              <a:t>Specify  the Meaning and Format of messages </a:t>
            </a:r>
          </a:p>
          <a:p>
            <a:pPr lvl="1"/>
            <a:r>
              <a:rPr lang="en-US" dirty="0"/>
              <a:t>Define exchange rules</a:t>
            </a:r>
          </a:p>
          <a:p>
            <a:pPr lvl="1"/>
            <a:r>
              <a:rPr lang="en-US" dirty="0"/>
              <a:t>Exception handling e.g. </a:t>
            </a:r>
          </a:p>
          <a:p>
            <a:pPr lvl="2"/>
            <a:r>
              <a:rPr lang="en-US" dirty="0"/>
              <a:t>duplicities and </a:t>
            </a:r>
          </a:p>
          <a:p>
            <a:pPr lvl="2"/>
            <a:r>
              <a:rPr lang="en-US" dirty="0"/>
              <a:t>bit corruption (checksum errors, </a:t>
            </a:r>
          </a:p>
          <a:p>
            <a:pPr lvl="2"/>
            <a:r>
              <a:rPr lang="en-US" dirty="0"/>
              <a:t>lost information and </a:t>
            </a:r>
          </a:p>
          <a:p>
            <a:pPr lvl="2"/>
            <a:r>
              <a:rPr lang="en-US" dirty="0"/>
              <a:t>out of order packets </a:t>
            </a:r>
          </a:p>
          <a:p>
            <a:pPr lvl="1"/>
            <a:r>
              <a:rPr lang="en-US" dirty="0"/>
              <a:t>Other functions</a:t>
            </a:r>
          </a:p>
          <a:p>
            <a:pPr lvl="2"/>
            <a:r>
              <a:rPr lang="en-US" dirty="0"/>
              <a:t>Identify different sources/destinations</a:t>
            </a:r>
          </a:p>
          <a:p>
            <a:pPr lvl="2"/>
            <a:r>
              <a:rPr lang="en-US" dirty="0"/>
              <a:t>Separate applications</a:t>
            </a:r>
          </a:p>
          <a:p>
            <a:pPr lvl="2"/>
            <a:r>
              <a:rPr lang="en-US" dirty="0"/>
              <a:t>Handle multiple instances of the same application on one machine</a:t>
            </a:r>
          </a:p>
          <a:p>
            <a:pPr lvl="1"/>
            <a:r>
              <a:rPr lang="en-US" dirty="0"/>
              <a:t>A family of protocols shares all these tasks </a:t>
            </a:r>
          </a:p>
          <a:p>
            <a:pPr lvl="2"/>
            <a:r>
              <a:rPr lang="en-US" dirty="0"/>
              <a:t>Protocol suite/stack</a:t>
            </a:r>
          </a:p>
          <a:p>
            <a:pPr lvl="2"/>
            <a:r>
              <a:rPr lang="en-US" dirty="0"/>
              <a:t>Assign functions to different protocols (layers)</a:t>
            </a:r>
          </a:p>
        </p:txBody>
      </p:sp>
    </p:spTree>
    <p:extLst>
      <p:ext uri="{BB962C8B-B14F-4D97-AF65-F5344CB8AC3E}">
        <p14:creationId xmlns:p14="http://schemas.microsoft.com/office/powerpoint/2010/main" val="214888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fornian FB"/>
        <a:ea typeface=""/>
        <a:cs typeface=""/>
      </a:majorFont>
      <a:minorFont>
        <a:latin typeface="Bahnschrift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2243</Words>
  <Application>Microsoft Office PowerPoint</Application>
  <PresentationFormat>Widescreen</PresentationFormat>
  <Paragraphs>240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Bahnschrift Light</vt:lpstr>
      <vt:lpstr>Bahnschrift SemiBold</vt:lpstr>
      <vt:lpstr>Calibri</vt:lpstr>
      <vt:lpstr>Californian FB</vt:lpstr>
      <vt:lpstr>Wingdings</vt:lpstr>
      <vt:lpstr>Office Theme</vt:lpstr>
      <vt:lpstr>THE OSI &amp; TCP/IP MODELS</vt:lpstr>
      <vt:lpstr>The OSI Model</vt:lpstr>
      <vt:lpstr>The OSI Reference Model</vt:lpstr>
      <vt:lpstr>PowerPoint Presentation</vt:lpstr>
      <vt:lpstr>PowerPoint Presentation</vt:lpstr>
      <vt:lpstr>PowerPoint Presentation</vt:lpstr>
      <vt:lpstr>How Data Moves Through the OSI Model </vt:lpstr>
      <vt:lpstr>Data in the OSI Model</vt:lpstr>
      <vt:lpstr>Protocols</vt:lpstr>
      <vt:lpstr>1. Physical Layer</vt:lpstr>
      <vt:lpstr>2. Data Link Layer</vt:lpstr>
      <vt:lpstr>2. Data Link Layer</vt:lpstr>
      <vt:lpstr>3. Network Layer</vt:lpstr>
      <vt:lpstr>3. Network Layer</vt:lpstr>
      <vt:lpstr>4. Transport Layer</vt:lpstr>
      <vt:lpstr>5. Session Layer</vt:lpstr>
      <vt:lpstr>6. Presentation Layer</vt:lpstr>
      <vt:lpstr>6. Presentation Layer</vt:lpstr>
      <vt:lpstr>7. Application Layer</vt:lpstr>
      <vt:lpstr>PowerPoint Presentation</vt:lpstr>
      <vt:lpstr>PowerPoint Presentation</vt:lpstr>
      <vt:lpstr>TCP/IP Reference Model </vt:lpstr>
      <vt:lpstr>The TCP/IP Reference Model Layers</vt:lpstr>
      <vt:lpstr>The TCP/IP Reference Model</vt:lpstr>
      <vt:lpstr>The TCP/IP Reference Model</vt:lpstr>
      <vt:lpstr>Link Layer</vt:lpstr>
      <vt:lpstr>Internet Layer</vt:lpstr>
      <vt:lpstr>Transport Layer</vt:lpstr>
      <vt:lpstr>Transport Layer</vt:lpstr>
      <vt:lpstr>Application Layer</vt:lpstr>
      <vt:lpstr>TCP/IP Protocols </vt:lpstr>
      <vt:lpstr>The Comparison of TCP/IP &amp; OSI</vt:lpstr>
      <vt:lpstr>OSI Model Limitations</vt:lpstr>
      <vt:lpstr>OSI Model : Limitations</vt:lpstr>
      <vt:lpstr>Critique of the TCP/IP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OSI &amp; TCP/IP MODELS</dc:title>
  <dc:creator>Tesla</dc:creator>
  <cp:lastModifiedBy>KG</cp:lastModifiedBy>
  <cp:revision>69</cp:revision>
  <dcterms:created xsi:type="dcterms:W3CDTF">2015-09-13T21:43:08Z</dcterms:created>
  <dcterms:modified xsi:type="dcterms:W3CDTF">2018-10-08T11:42:19Z</dcterms:modified>
</cp:coreProperties>
</file>