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73" r:id="rId5"/>
    <p:sldId id="274" r:id="rId6"/>
    <p:sldId id="275" r:id="rId7"/>
    <p:sldId id="276" r:id="rId8"/>
    <p:sldId id="277" r:id="rId9"/>
    <p:sldId id="258" r:id="rId10"/>
    <p:sldId id="257" r:id="rId11"/>
    <p:sldId id="259" r:id="rId12"/>
    <p:sldId id="26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D51C-22B1-42FD-BD81-E1034FBCDA34}" type="datetimeFigureOut">
              <a:rPr lang="en-US" smtClean="0"/>
              <a:t>2/5/2013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C485-5DAB-4CDB-8B6F-F14E11BDE5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C80F1-DE99-4AF3-88B9-5737CA236F9A}" type="slidenum">
              <a:rPr lang="en-US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95167-C09D-4142-B25B-F6344F30763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047F7-11F9-4E91-A7CC-8BCA9938B2B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0335F-F604-4F11-80D6-BDA6CFBDA4C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D78CB-3B54-4D71-9153-4C05434B2D3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35578-20B8-4714-A20D-740BDEB6FF7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90852-EE4D-48A2-9BED-8E582A4C3F7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671B2-4A6A-42DE-AC58-9E3EF7D6E2DF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75567-3408-4FB4-B8BA-84E53E8B52B7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B5200-D655-417B-9677-261CB11FE596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C1141-90E8-4460-90C7-C9BC82B8C820}" type="slidenum">
              <a:rPr lang="en-US"/>
              <a:pPr/>
              <a:t>6</a:t>
            </a:fld>
            <a:endParaRPr lang="en-US"/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14118-EE95-499B-8B1F-60680B9B50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70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AE59F-53CC-4903-A2C2-9ADF36C0A98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80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F6487C-3DC4-446D-B6D0-4ED51CF4908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08AC64-DC25-462B-B813-A587C1BA0EC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600200"/>
            <a:ext cx="86868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134-5AA1-40E3-A513-78FC8B216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F14D5-EFBA-4682-93DF-6B94D5013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6CC16-102C-4DBF-B25C-AF2E4A53A1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DAB1D-6FE5-4F63-B303-9C105AD51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BBC63-A0C0-4B88-9865-A1F8AD124A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9AA01-F8D0-4871-92FF-218002462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56AFE-D91E-480A-A641-4795F80540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8693C-98BA-437B-8EA7-B853FEC87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7475FF-33B0-4BDA-AF51-3AA481F372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2D728-64FF-44CE-AF7A-6966A9613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C38654-FA98-4AF7-9F9D-CD462C8F8F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96BF4-FCA6-4983-AF1C-54ADDDF846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83DE19-04D4-4915-8667-BBADB350A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953E2-1DDF-43FA-8C33-E85F9F7939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5C6A3-CFCF-40AF-93E4-0CC3CF6DB8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A25D0-1723-4D91-ACD7-0312EB99DC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255CF-9D06-4937-A066-C6CCC3C72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D4A81-5D90-491A-AD15-B10F08F20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110B8F-8646-4D7B-8856-326F30479D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2CF57-3D5C-4266-8915-12B3FD93A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2CD23-4C78-4429-B8C7-DBF45C7F31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087A8-4721-49BF-BCC1-9E01EA1E4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46B81-2800-4675-9D05-CE03B927A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9911F-41DB-4702-B679-A39D397218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BDF29662-9CC1-460E-B526-1645F71A36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3306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307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308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ClrTx/>
              <a:defRPr/>
            </a:pPr>
            <a:r>
              <a:rPr lang="en-US" sz="1200">
                <a:solidFill>
                  <a:schemeClr val="tx1"/>
                </a:solidFill>
                <a:sym typeface="Symbol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-"/>
        <a:defRPr sz="2000" b="1">
          <a:solidFill>
            <a:schemeClr val="tx1"/>
          </a:solidFill>
          <a:latin typeface="+mn-lt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rgbClr val="4F87C6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fld id="{8ECC88BD-7F2E-4C60-8894-371F6E4D3F6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8198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199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8200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48201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48203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Aft>
                <a:spcPct val="0"/>
              </a:spcAft>
              <a:buClrTx/>
              <a:defRPr/>
            </a:pPr>
            <a:r>
              <a:rPr lang="en-US" sz="1200">
                <a:solidFill>
                  <a:schemeClr val="tx1"/>
                </a:solidFill>
                <a:sym typeface="Symbol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 Programming Language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</a:t>
            </a:r>
            <a:r>
              <a:rPr lang="en-US" dirty="0" err="1" smtClean="0"/>
              <a:t>Rutalo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8AC9CA-0FF3-4540-BECE-8F1FE4DEA45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Description of Program</a:t>
            </a:r>
            <a:endParaRPr lang="en-US" sz="32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Comments</a:t>
            </a:r>
          </a:p>
          <a:p>
            <a:pPr lvl="1" eaLnBrk="1" hangingPunct="1"/>
            <a:r>
              <a:rPr lang="en-US" dirty="0" smtClean="0"/>
              <a:t>Text surrounded by </a:t>
            </a:r>
            <a:r>
              <a:rPr lang="en-US" sz="2000" dirty="0" smtClean="0">
                <a:latin typeface="Lucida Console" pitchFamily="49" charset="0"/>
              </a:rPr>
              <a:t>/*</a:t>
            </a:r>
            <a:r>
              <a:rPr lang="en-US" dirty="0" smtClean="0"/>
              <a:t> and </a:t>
            </a:r>
            <a:r>
              <a:rPr lang="en-US" sz="2000" dirty="0" smtClean="0">
                <a:latin typeface="Lucida Console" pitchFamily="49" charset="0"/>
              </a:rPr>
              <a:t>*/</a:t>
            </a:r>
            <a:r>
              <a:rPr lang="en-US" dirty="0" smtClean="0"/>
              <a:t> is ignored by </a:t>
            </a:r>
            <a:r>
              <a:rPr lang="en-US" dirty="0" smtClean="0"/>
              <a:t>computer</a:t>
            </a:r>
          </a:p>
          <a:p>
            <a:pPr lvl="1" eaLnBrk="1" hangingPunct="1"/>
            <a:r>
              <a:rPr lang="en-US" dirty="0" smtClean="0"/>
              <a:t>A Single line beginning with // is also ignored by computer</a:t>
            </a:r>
            <a:endParaRPr lang="en-US" dirty="0" smtClean="0"/>
          </a:p>
          <a:p>
            <a:pPr lvl="1" eaLnBrk="1" hangingPunct="1"/>
            <a:r>
              <a:rPr lang="en-US" dirty="0" smtClean="0"/>
              <a:t>Used to describe program</a:t>
            </a:r>
          </a:p>
          <a:p>
            <a:pPr eaLnBrk="1" hangingPunct="1"/>
            <a:r>
              <a:rPr lang="en-US" sz="2600" dirty="0" smtClean="0">
                <a:latin typeface="Lucida Console" pitchFamily="49" charset="0"/>
              </a:rPr>
              <a:t>#include &lt;</a:t>
            </a:r>
            <a:r>
              <a:rPr lang="en-US" sz="2600" dirty="0" err="1" smtClean="0">
                <a:latin typeface="Lucida Console" pitchFamily="49" charset="0"/>
              </a:rPr>
              <a:t>stdio.h</a:t>
            </a:r>
            <a:r>
              <a:rPr lang="en-US" sz="2600" dirty="0" smtClean="0">
                <a:latin typeface="Lucida Console" pitchFamily="49" charset="0"/>
              </a:rPr>
              <a:t>&gt;</a:t>
            </a:r>
          </a:p>
          <a:p>
            <a:pPr lvl="1" eaLnBrk="1" hangingPunct="1"/>
            <a:r>
              <a:rPr lang="en-US" dirty="0" smtClean="0"/>
              <a:t>Preprocessor directive</a:t>
            </a:r>
          </a:p>
          <a:p>
            <a:pPr lvl="2" eaLnBrk="1" hangingPunct="1"/>
            <a:r>
              <a:rPr lang="en-US" dirty="0" smtClean="0"/>
              <a:t>Tells computer to load contents of a certain file</a:t>
            </a:r>
          </a:p>
          <a:p>
            <a:pPr lvl="1" eaLnBrk="1" hangingPunct="1"/>
            <a:r>
              <a:rPr lang="en-US" sz="2000" dirty="0" smtClean="0">
                <a:latin typeface="Lucida Console" pitchFamily="49" charset="0"/>
              </a:rPr>
              <a:t>&lt;</a:t>
            </a:r>
            <a:r>
              <a:rPr lang="en-US" sz="2000" dirty="0" err="1" smtClean="0">
                <a:latin typeface="Lucida Console" pitchFamily="49" charset="0"/>
              </a:rPr>
              <a:t>stdio.h</a:t>
            </a:r>
            <a:r>
              <a:rPr lang="en-US" sz="2000" dirty="0" smtClean="0">
                <a:latin typeface="Lucida Console" pitchFamily="49" charset="0"/>
              </a:rPr>
              <a:t>&gt;</a:t>
            </a:r>
            <a:r>
              <a:rPr lang="en-US" dirty="0" smtClean="0"/>
              <a:t> allows standard input/output operations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30992E-0AEF-4F5F-9CC2-7617F7C46D8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769441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Common Programming Error 2</a:t>
            </a:r>
            <a:r>
              <a:rPr lang="en-US" dirty="0" smtClean="0"/>
              <a:t>.1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834312" cy="476250"/>
          </a:xfrm>
          <a:noFill/>
        </p:spPr>
        <p:txBody>
          <a:bodyPr anchor="t">
            <a:normAutofit fontScale="92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US" smtClean="0"/>
              <a:t>Forgetting to terminate a comment with </a:t>
            </a:r>
            <a:r>
              <a:rPr lang="en-US" smtClean="0">
                <a:latin typeface="Lucida Console" pitchFamily="49" charset="0"/>
              </a:rPr>
              <a:t>*/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547408-FBBA-4D12-9398-EBA84108B7B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Common Programming Error 2.2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107237" cy="860425"/>
          </a:xfrm>
          <a:noFill/>
        </p:spPr>
        <p:txBody>
          <a:bodyPr anchor="t">
            <a:normAutofit fontScale="850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US" smtClean="0"/>
              <a:t>Starting a comment with the characters </a:t>
            </a:r>
            <a:r>
              <a:rPr lang="en-US" smtClean="0">
                <a:latin typeface="Lucida Console" pitchFamily="49" charset="0"/>
              </a:rPr>
              <a:t>*/</a:t>
            </a:r>
            <a:r>
              <a:rPr lang="en-US" smtClean="0"/>
              <a:t> or ending a comment with the characters </a:t>
            </a:r>
            <a:r>
              <a:rPr lang="en-US" smtClean="0">
                <a:latin typeface="Lucida Console" pitchFamily="49" charset="0"/>
              </a:rPr>
              <a:t>/*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361118-E0C6-4486-85A9-F26A8B57B0B7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2.2 A Simple C Program:</a:t>
            </a:r>
            <a:br>
              <a:rPr lang="en-US" sz="3200" dirty="0" smtClean="0"/>
            </a:br>
            <a:r>
              <a:rPr lang="en-US" sz="3200" dirty="0" smtClean="0"/>
              <a:t>Printing a Line of Text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>
                <a:latin typeface="Lucida Console" pitchFamily="49" charset="0"/>
              </a:rPr>
              <a:t>int</a:t>
            </a:r>
            <a:r>
              <a:rPr lang="en-US" sz="2600" dirty="0" smtClean="0">
                <a:latin typeface="Lucida Console" pitchFamily="49" charset="0"/>
              </a:rPr>
              <a:t> main()</a:t>
            </a:r>
          </a:p>
          <a:p>
            <a:pPr lvl="1" eaLnBrk="1" hangingPunct="1"/>
            <a:r>
              <a:rPr lang="en-US" dirty="0" smtClean="0"/>
              <a:t>C </a:t>
            </a:r>
            <a:r>
              <a:rPr lang="en-US" dirty="0" smtClean="0"/>
              <a:t>programs contain one or more functions, exactly one of which must be </a:t>
            </a:r>
            <a:r>
              <a:rPr lang="en-US" sz="2000" dirty="0" smtClean="0">
                <a:latin typeface="Lucida Console" pitchFamily="49" charset="0"/>
              </a:rPr>
              <a:t>main</a:t>
            </a:r>
          </a:p>
          <a:p>
            <a:pPr lvl="1" eaLnBrk="1" hangingPunct="1"/>
            <a:r>
              <a:rPr lang="en-US" dirty="0" smtClean="0"/>
              <a:t>Parenthesis used to indicate a function</a:t>
            </a:r>
          </a:p>
          <a:p>
            <a:pPr lvl="1" eaLnBrk="1" hangingPunct="1"/>
            <a:r>
              <a:rPr lang="en-US" sz="2000" dirty="0" err="1" smtClean="0">
                <a:latin typeface="Lucida Console" pitchFamily="49" charset="0"/>
              </a:rPr>
              <a:t>int</a:t>
            </a:r>
            <a:r>
              <a:rPr lang="en-US" dirty="0" smtClean="0"/>
              <a:t> means that </a:t>
            </a:r>
            <a:r>
              <a:rPr lang="en-US" sz="2000" dirty="0" smtClean="0">
                <a:latin typeface="Lucida Console" pitchFamily="49" charset="0"/>
              </a:rPr>
              <a:t>main</a:t>
            </a:r>
            <a:r>
              <a:rPr lang="en-US" dirty="0" smtClean="0"/>
              <a:t> "returns" an integer value</a:t>
            </a:r>
          </a:p>
          <a:p>
            <a:pPr lvl="1" eaLnBrk="1" hangingPunct="1"/>
            <a:r>
              <a:rPr lang="en-US" dirty="0" smtClean="0"/>
              <a:t>Braces (</a:t>
            </a:r>
            <a:r>
              <a:rPr lang="en-US" sz="2000" dirty="0" smtClean="0">
                <a:latin typeface="Lucida Console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sz="2000" dirty="0" smtClean="0">
                <a:latin typeface="Lucida Console" pitchFamily="49" charset="0"/>
              </a:rPr>
              <a:t>}</a:t>
            </a:r>
            <a:r>
              <a:rPr lang="en-US" dirty="0" smtClean="0"/>
              <a:t>) indicate a block</a:t>
            </a:r>
          </a:p>
          <a:p>
            <a:pPr lvl="2" eaLnBrk="1" hangingPunct="1"/>
            <a:r>
              <a:rPr lang="en-US" dirty="0" smtClean="0"/>
              <a:t>The bodies of all functions must be contained in braces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480965-E5EA-4405-8AB8-6F2D82C86EA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2.2 A Simple C Program:</a:t>
            </a:r>
            <a:br>
              <a:rPr lang="en-US" sz="3200" dirty="0" smtClean="0"/>
            </a:br>
            <a:r>
              <a:rPr lang="en-US" sz="3200" dirty="0" smtClean="0"/>
              <a:t>Printing a Line of Text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dirty="0" err="1" smtClean="0">
                <a:latin typeface="Lucida Console" pitchFamily="49" charset="0"/>
              </a:rPr>
              <a:t>printf</a:t>
            </a:r>
            <a:r>
              <a:rPr lang="en-US" sz="2600" dirty="0" smtClean="0">
                <a:latin typeface="Lucida Console" pitchFamily="49" charset="0"/>
              </a:rPr>
              <a:t>( "Welcome to C!\n" );</a:t>
            </a:r>
          </a:p>
          <a:p>
            <a:pPr lvl="1" eaLnBrk="1" hangingPunct="1"/>
            <a:r>
              <a:rPr lang="en-US" dirty="0" smtClean="0"/>
              <a:t>Instructs computer to perform an action</a:t>
            </a:r>
          </a:p>
          <a:p>
            <a:pPr lvl="2" eaLnBrk="1" hangingPunct="1"/>
            <a:r>
              <a:rPr lang="en-US" dirty="0" smtClean="0"/>
              <a:t>Specifically, prints the string of characters within quotes (</a:t>
            </a:r>
            <a:r>
              <a:rPr lang="en-US" sz="1800" dirty="0" smtClean="0">
                <a:latin typeface="Lucida Console" pitchFamily="49" charset="0"/>
              </a:rPr>
              <a:t>"</a:t>
            </a:r>
            <a:r>
              <a:rPr lang="en-US" dirty="0" smtClean="0"/>
              <a:t> </a:t>
            </a:r>
            <a:r>
              <a:rPr lang="en-US" sz="1800" dirty="0" smtClean="0">
                <a:latin typeface="Lucida Console" pitchFamily="49" charset="0"/>
              </a:rPr>
              <a:t>"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Entire line called a statement</a:t>
            </a:r>
          </a:p>
          <a:p>
            <a:pPr lvl="2" eaLnBrk="1" hangingPunct="1"/>
            <a:r>
              <a:rPr lang="en-US" dirty="0" smtClean="0">
                <a:solidFill>
                  <a:srgbClr val="FF0000"/>
                </a:solidFill>
              </a:rPr>
              <a:t>All statements must end with a semicolon (</a:t>
            </a:r>
            <a:r>
              <a:rPr lang="en-US" sz="1800" dirty="0" smtClean="0">
                <a:solidFill>
                  <a:srgbClr val="FF0000"/>
                </a:solidFill>
                <a:latin typeface="Lucida Console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dirty="0" smtClean="0"/>
              <a:t>Escape character (</a:t>
            </a:r>
            <a:r>
              <a:rPr lang="en-US" sz="2000" dirty="0" smtClean="0">
                <a:latin typeface="Lucida Console" pitchFamily="49" charset="0"/>
              </a:rPr>
              <a:t>\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Indicates that </a:t>
            </a:r>
            <a:r>
              <a:rPr lang="en-US" dirty="0" err="1" smtClean="0"/>
              <a:t>printf</a:t>
            </a:r>
            <a:r>
              <a:rPr lang="en-US" dirty="0" smtClean="0"/>
              <a:t> should do something out of the ordinary</a:t>
            </a:r>
          </a:p>
          <a:p>
            <a:pPr lvl="2" eaLnBrk="1" hangingPunct="1"/>
            <a:r>
              <a:rPr lang="en-US" sz="1800" dirty="0" smtClean="0">
                <a:latin typeface="Lucida Console" pitchFamily="49" charset="0"/>
              </a:rPr>
              <a:t>\n</a:t>
            </a:r>
            <a:r>
              <a:rPr lang="en-US" dirty="0" smtClean="0"/>
              <a:t> is the newline character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C63E785-8788-4EA1-BAA9-77AA17EEDB53}" type="slidenum">
              <a:rPr lang="en-US" smtClean="0"/>
              <a:pPr/>
              <a:t>15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/>
          </p:nvPr>
        </p:nvGraphicFramePr>
        <p:xfrm>
          <a:off x="1168400" y="2133600"/>
          <a:ext cx="6807200" cy="2152650"/>
        </p:xfrm>
        <a:graphic>
          <a:graphicData uri="http://schemas.openxmlformats.org/presentationml/2006/ole">
            <p:oleObj spid="_x0000_s5122" name="Document" r:id="rId4" imgW="6836793" imgH="2161669" progId="Word.Document.8">
              <p:embed/>
            </p:oleObj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27013" y="5638800"/>
            <a:ext cx="86836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/>
          <a:lstStyle/>
          <a:p>
            <a:pPr algn="ctr">
              <a:lnSpc>
                <a:spcPct val="95000"/>
              </a:lnSpc>
              <a:spcAft>
                <a:spcPct val="0"/>
              </a:spcAft>
              <a:buClrTx/>
            </a:pPr>
            <a:r>
              <a:rPr lang="en-US" b="1">
                <a:solidFill>
                  <a:srgbClr val="4D99FF"/>
                </a:solidFill>
              </a:rPr>
              <a:t>Fig. 2.2</a:t>
            </a:r>
            <a:r>
              <a:rPr lang="en-US" b="1">
                <a:solidFill>
                  <a:srgbClr val="000000"/>
                </a:solidFill>
              </a:rPr>
              <a:t> | </a:t>
            </a:r>
            <a:r>
              <a:rPr lang="en-US">
                <a:solidFill>
                  <a:schemeClr val="tx1"/>
                </a:solidFill>
              </a:rPr>
              <a:t>Some common escape sequences.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57C2FB-174A-4BAC-AA12-AF9F52F3FB1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smtClean="0"/>
              <a:t>Common Programming Error 2.3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6554787" cy="860425"/>
          </a:xfrm>
          <a:noFill/>
        </p:spPr>
        <p:txBody>
          <a:bodyPr anchor="t">
            <a:normAutofit fontScale="92500" lnSpcReduction="20000"/>
          </a:bodyPr>
          <a:lstStyle/>
          <a:p>
            <a:pPr marL="0" indent="0" eaLnBrk="1" hangingPunct="1">
              <a:buFontTx/>
              <a:buNone/>
            </a:pPr>
            <a:r>
              <a:rPr lang="en-US" smtClean="0"/>
              <a:t>Typing the name of the output function </a:t>
            </a:r>
            <a:r>
              <a:rPr lang="en-US" smtClean="0">
                <a:latin typeface="Lucida Console" pitchFamily="49" charset="0"/>
              </a:rPr>
              <a:t>printf</a:t>
            </a:r>
            <a:r>
              <a:rPr lang="en-US" smtClean="0"/>
              <a:t> as </a:t>
            </a:r>
            <a:r>
              <a:rPr lang="en-US" smtClean="0">
                <a:latin typeface="Lucida Console" pitchFamily="49" charset="0"/>
              </a:rPr>
              <a:t>print</a:t>
            </a:r>
            <a:r>
              <a:rPr lang="en-US" smtClean="0"/>
              <a:t> in a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51622B-983A-45DC-946F-FC8360B69CB3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2.2 A Simple C Program:</a:t>
            </a:r>
            <a:br>
              <a:rPr lang="en-US" sz="3200" dirty="0" smtClean="0"/>
            </a:br>
            <a:r>
              <a:rPr lang="en-US" sz="3200" dirty="0" smtClean="0"/>
              <a:t>Printing a Line of Text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200" smtClean="0">
                <a:latin typeface="Lucida Console" pitchFamily="49" charset="0"/>
              </a:rPr>
              <a:t>return 0;</a:t>
            </a:r>
          </a:p>
          <a:p>
            <a:pPr lvl="1" eaLnBrk="1" hangingPunct="1"/>
            <a:r>
              <a:rPr lang="en-US" sz="2000" smtClean="0"/>
              <a:t>A way to exit a function</a:t>
            </a:r>
          </a:p>
          <a:p>
            <a:pPr lvl="1" eaLnBrk="1" hangingPunct="1"/>
            <a:r>
              <a:rPr lang="en-US" sz="1800" smtClean="0">
                <a:latin typeface="Lucida Console" pitchFamily="49" charset="0"/>
              </a:rPr>
              <a:t>return</a:t>
            </a:r>
            <a:r>
              <a:rPr lang="en-US" sz="2000" smtClean="0"/>
              <a:t> </a:t>
            </a:r>
            <a:r>
              <a:rPr lang="en-US" sz="1800" smtClean="0">
                <a:latin typeface="Lucida Console" pitchFamily="49" charset="0"/>
              </a:rPr>
              <a:t>0</a:t>
            </a:r>
            <a:r>
              <a:rPr lang="en-US" sz="2000" smtClean="0"/>
              <a:t>, in this case, means that the program terminated normally</a:t>
            </a:r>
          </a:p>
          <a:p>
            <a:pPr eaLnBrk="1" hangingPunct="1"/>
            <a:r>
              <a:rPr lang="en-US" sz="2400" smtClean="0"/>
              <a:t>Right brace </a:t>
            </a:r>
            <a:r>
              <a:rPr lang="en-US" sz="2200" smtClean="0">
                <a:latin typeface="Lucida Console" pitchFamily="49" charset="0"/>
              </a:rPr>
              <a:t>}</a:t>
            </a:r>
          </a:p>
          <a:p>
            <a:pPr lvl="1" eaLnBrk="1" hangingPunct="1"/>
            <a:r>
              <a:rPr lang="en-US" sz="2000" smtClean="0"/>
              <a:t>Indicates end of </a:t>
            </a:r>
            <a:r>
              <a:rPr lang="en-US" sz="1800" smtClean="0">
                <a:latin typeface="Lucida Console" pitchFamily="49" charset="0"/>
              </a:rPr>
              <a:t>main</a:t>
            </a:r>
            <a:r>
              <a:rPr lang="en-US" sz="2000" smtClean="0"/>
              <a:t> has been reached</a:t>
            </a:r>
          </a:p>
          <a:p>
            <a:pPr eaLnBrk="1" hangingPunct="1"/>
            <a:r>
              <a:rPr lang="en-US" sz="2400" smtClean="0"/>
              <a:t>Linker</a:t>
            </a:r>
          </a:p>
          <a:p>
            <a:pPr lvl="1" eaLnBrk="1" hangingPunct="1"/>
            <a:r>
              <a:rPr lang="en-US" sz="2000" smtClean="0"/>
              <a:t>When a function is called, linker locates it in the library</a:t>
            </a:r>
          </a:p>
          <a:p>
            <a:pPr lvl="1" eaLnBrk="1" hangingPunct="1"/>
            <a:r>
              <a:rPr lang="en-US" sz="2000" smtClean="0"/>
              <a:t>Inserts it into object program</a:t>
            </a:r>
          </a:p>
          <a:p>
            <a:pPr lvl="1" eaLnBrk="1" hangingPunct="1"/>
            <a:r>
              <a:rPr lang="en-US" sz="2000" smtClean="0"/>
              <a:t>If function name is misspelled, the linker will produce an error because it will not be able to find function in the library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CF146C-A393-4BB9-A0C1-1A3A6C0002B3}" type="slidenum">
              <a:rPr lang="en-US" smtClean="0"/>
              <a:pPr/>
              <a:t>18</a:t>
            </a:fld>
            <a:endParaRPr lang="en-US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10952820" cy="5105400"/>
        </p:xfrm>
        <a:graphic>
          <a:graphicData uri="http://schemas.openxmlformats.org/presentationml/2006/ole">
            <p:oleObj spid="_x0000_s6146" name="Document" r:id="rId4" imgW="7056048" imgH="3289512" progId="Word.Document.8">
              <p:embed/>
            </p:oleObj>
          </a:graphicData>
        </a:graphic>
      </p:graphicFrame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2819400" y="1219200"/>
            <a:ext cx="4114800" cy="835025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printf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statement starts printing from where the last statement ended, so the text is printed on one line.</a:t>
            </a:r>
            <a:endParaRPr lang="en-US" b="1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 flipH="1">
            <a:off x="23622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9E07EC-7C79-4A41-AFA2-125033BAF192}" type="slidenum">
              <a:rPr lang="en-US" smtClean="0"/>
              <a:pPr/>
              <a:t>19</a:t>
            </a:fld>
            <a:endParaRPr lang="en-US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0" y="-1"/>
          <a:ext cx="10515600" cy="5109877"/>
        </p:xfrm>
        <a:graphic>
          <a:graphicData uri="http://schemas.openxmlformats.org/presentationml/2006/ole">
            <p:oleObj spid="_x0000_s7170" name="Document" r:id="rId4" imgW="7056048" imgH="3429277" progId="Word.Document.8">
              <p:embed/>
            </p:oleObj>
          </a:graphicData>
        </a:graphic>
      </p:graphicFrame>
      <p:sp>
        <p:nvSpPr>
          <p:cNvPr id="888837" name="Text Box 5"/>
          <p:cNvSpPr txBox="1">
            <a:spLocks noChangeArrowheads="1"/>
          </p:cNvSpPr>
          <p:nvPr/>
        </p:nvSpPr>
        <p:spPr bwMode="auto">
          <a:xfrm>
            <a:off x="5029200" y="1828800"/>
            <a:ext cx="4572000" cy="646331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Newline characters move the cursor to the next line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2971800" y="1828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H="1">
            <a:off x="3429000" y="1981200"/>
            <a:ext cx="1600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384A164-D50B-436D-8611-F47B375BCE8C}" type="slidenum">
              <a:rPr lang="en-US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1.1 Introduction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 will learn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C programming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Structured programming and proper programming techniques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course is appropriate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Technically oriented people with little or no programming experience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Experienced programmers who want a deep and rigorous treatment of the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41B480-7EAE-4B39-81F5-A6BF92C7E613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1.2 </a:t>
            </a:r>
            <a:r>
              <a:rPr lang="en-US" dirty="0" smtClean="0">
                <a:solidFill>
                  <a:srgbClr val="FF0000"/>
                </a:solidFill>
              </a:rPr>
              <a:t>History of C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Evolved by Ritchie from two previous programming languages, BCPL and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Used to develop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Used to write modern operating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Hardware independent (portable)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By late 1970's C had evolved to "Traditional C"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Standardization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Many slight variations of C existed, and were incompatible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Committee formed to create a "unambiguous, machine-independent"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Standard created in 1989, updated in 1999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7007C0-6C3A-4225-A626-8E2D28ED2C05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Portability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477125" cy="1628775"/>
          </a:xfrm>
          <a:noFill/>
        </p:spPr>
        <p:txBody>
          <a:bodyPr anchor="t"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Because C is a hardware-independent, widely available language, applications written in C can run with little or no modifications on a wide range of different computer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8A198A-8A88-4D15-BBB9-67C1AD66F434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1.10 C++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</a:t>
            </a:r>
          </a:p>
          <a:p>
            <a:pPr lvl="1" eaLnBrk="1" hangingPunct="1"/>
            <a:r>
              <a:rPr lang="en-US" smtClean="0"/>
              <a:t>Superset of C developed by Bjarne Stroustrup at Bell Labs</a:t>
            </a:r>
          </a:p>
          <a:p>
            <a:pPr lvl="1" eaLnBrk="1" hangingPunct="1"/>
            <a:r>
              <a:rPr lang="en-US" smtClean="0"/>
              <a:t>"Spruces up" C, and provides object-oriented capabilities</a:t>
            </a:r>
          </a:p>
          <a:p>
            <a:pPr lvl="1" eaLnBrk="1" hangingPunct="1"/>
            <a:r>
              <a:rPr lang="en-US" smtClean="0"/>
              <a:t>Dominant language in industry and academia</a:t>
            </a:r>
          </a:p>
          <a:p>
            <a:pPr eaLnBrk="1" hangingPunct="1"/>
            <a:r>
              <a:rPr lang="en-US" smtClean="0"/>
              <a:t>Learning C++</a:t>
            </a:r>
          </a:p>
          <a:p>
            <a:pPr lvl="1" eaLnBrk="1" hangingPunct="1"/>
            <a:r>
              <a:rPr lang="en-US" smtClean="0"/>
              <a:t>Because C++ includes C, some feel it is best to master C, then learn C++</a:t>
            </a:r>
          </a:p>
          <a:p>
            <a:pPr lvl="1" eaLnBrk="1" hangingPunct="1"/>
            <a:r>
              <a:rPr lang="en-US" smtClean="0"/>
              <a:t>Starting in Chapter 18, we begin our introduction to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331609B-A6DF-4AF2-B3AE-C76DA45D4E52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dirty="0" smtClean="0"/>
              <a:t>Common Programming </a:t>
            </a:r>
            <a:r>
              <a:rPr lang="en-US" dirty="0" smtClean="0"/>
              <a:t>Error</a:t>
            </a:r>
            <a:endParaRPr lang="en-US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2055813"/>
            <a:ext cx="7642225" cy="2973122"/>
          </a:xfrm>
          <a:noFill/>
        </p:spPr>
        <p:txBody>
          <a:bodyPr anchor="t"/>
          <a:lstStyle/>
          <a:p>
            <a:pPr marL="0" indent="0" eaLnBrk="1" hangingPunct="1">
              <a:buFontTx/>
              <a:buNone/>
            </a:pPr>
            <a:r>
              <a:rPr lang="en-US" sz="2600" dirty="0" smtClean="0"/>
              <a:t>Errors like division-by-zero occur as a program runs, so these errors are called </a:t>
            </a:r>
            <a:r>
              <a:rPr lang="en-US" sz="2600" dirty="0" smtClean="0">
                <a:solidFill>
                  <a:srgbClr val="FF0000"/>
                </a:solidFill>
              </a:rPr>
              <a:t>runtime errors </a:t>
            </a:r>
            <a:r>
              <a:rPr lang="en-US" sz="2600" dirty="0" smtClean="0"/>
              <a:t>or execution-time errors. Divide-by-zero is generally a fatal error, i.e., an error that causes the program to terminate immediately without successfully performing its job. Nonfatal errors allow programs to run to completion, often producing incorrect results.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first program: Hello World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799" y="1828799"/>
            <a:ext cx="6955849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Program: Hello world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587649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648200" y="1371600"/>
            <a:ext cx="4495800" cy="646331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#include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directive tells C to load a particular file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6" name="Line 15"/>
          <p:cNvSpPr>
            <a:spLocks noChangeShapeType="1"/>
          </p:cNvSpPr>
          <p:nvPr/>
        </p:nvSpPr>
        <p:spPr bwMode="auto">
          <a:xfrm flipH="1">
            <a:off x="1905000" y="1524000"/>
            <a:ext cx="2667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324600" y="2200870"/>
            <a:ext cx="2819400" cy="92333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Left brace declares beginning of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1143000" y="2743200"/>
            <a:ext cx="518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791200" y="3505200"/>
            <a:ext cx="3352800" cy="646331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Statements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tells C to perform an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action.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Must end with ;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>
            <a:off x="4953000" y="3657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124200" y="4572000"/>
            <a:ext cx="3505200" cy="646331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return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statement ends the function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Times New Roman" pitchFamily="18" charset="0"/>
              <a:cs typeface="AGaramond" pitchFamily="18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 flipH="1" flipV="1">
            <a:off x="2743199" y="4800599"/>
            <a:ext cx="407581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124200" y="5368925"/>
            <a:ext cx="3810000" cy="646331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Right brace declares end of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Times New Roman" pitchFamily="18" charset="0"/>
                <a:cs typeface="AGaramond" pitchFamily="18" charset="0"/>
              </a:rPr>
              <a:t>main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AGaramond" pitchFamily="18" charset="0"/>
              </a:rPr>
              <a:t> function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H="1" flipV="1">
            <a:off x="1066800" y="5181600"/>
            <a:ext cx="2133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3886200" y="39624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Comments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219200"/>
            <a:ext cx="3810000" cy="4861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6172200"/>
            <a:ext cx="367085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charset="0"/>
            <a:ea typeface="Times New Roman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701</Words>
  <Application>Microsoft Office PowerPoint</Application>
  <PresentationFormat>On-screen Show (4:3)</PresentationFormat>
  <Paragraphs>114</Paragraphs>
  <Slides>19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Paragraphs</vt:lpstr>
      <vt:lpstr>Tips</vt:lpstr>
      <vt:lpstr>Microsoft Word Document</vt:lpstr>
      <vt:lpstr>C Programming Language Introduction</vt:lpstr>
      <vt:lpstr>1.1 Introduction</vt:lpstr>
      <vt:lpstr>1.2 History of C</vt:lpstr>
      <vt:lpstr>Portability</vt:lpstr>
      <vt:lpstr>1.10 C++</vt:lpstr>
      <vt:lpstr>Common Programming Error</vt:lpstr>
      <vt:lpstr>Simple first program: Hello World</vt:lpstr>
      <vt:lpstr>First Program: Hello world</vt:lpstr>
      <vt:lpstr>Adding Comments</vt:lpstr>
      <vt:lpstr>Description of Program</vt:lpstr>
      <vt:lpstr>Common Programming Error 2.1</vt:lpstr>
      <vt:lpstr>Common Programming Error 2.2</vt:lpstr>
      <vt:lpstr>2.2 A Simple C Program: Printing a Line of Text</vt:lpstr>
      <vt:lpstr>2.2 A Simple C Program: Printing a Line of Text</vt:lpstr>
      <vt:lpstr>Slide 15</vt:lpstr>
      <vt:lpstr>Common Programming Error 2.3</vt:lpstr>
      <vt:lpstr>2.2 A Simple C Program: Printing a Line of Text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Language Introduction</dc:title>
  <dc:creator>Michael</dc:creator>
  <cp:lastModifiedBy>Michael</cp:lastModifiedBy>
  <cp:revision>9</cp:revision>
  <dcterms:created xsi:type="dcterms:W3CDTF">2006-08-16T00:00:00Z</dcterms:created>
  <dcterms:modified xsi:type="dcterms:W3CDTF">2013-02-05T08:22:11Z</dcterms:modified>
</cp:coreProperties>
</file>