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0427C3-18B8-48AB-A3AD-933F6D40F292}" type="datetimeFigureOut">
              <a:rPr lang="en-US" smtClean="0"/>
              <a:pPr/>
              <a:t>12/2/2010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DE831-EBD5-4A61-8615-61FE28DAE25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427C3-18B8-48AB-A3AD-933F6D40F292}" type="datetimeFigureOut">
              <a:rPr lang="en-US" smtClean="0"/>
              <a:pPr/>
              <a:t>12/2/2010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DE831-EBD5-4A61-8615-61FE28DAE2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427C3-18B8-48AB-A3AD-933F6D40F292}" type="datetimeFigureOut">
              <a:rPr lang="en-US" smtClean="0"/>
              <a:pPr/>
              <a:t>12/2/2010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DE831-EBD5-4A61-8615-61FE28DAE25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61EB455-A5AB-4B1E-9CA5-2B2B6A1E3D3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427C3-18B8-48AB-A3AD-933F6D40F292}" type="datetimeFigureOut">
              <a:rPr lang="en-US" smtClean="0"/>
              <a:pPr/>
              <a:t>12/2/2010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DE831-EBD5-4A61-8615-61FE28DAE2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0427C3-18B8-48AB-A3AD-933F6D40F292}" type="datetimeFigureOut">
              <a:rPr lang="en-US" smtClean="0"/>
              <a:pPr/>
              <a:t>12/2/2010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DE831-EBD5-4A61-8615-61FE28DAE25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0427C3-18B8-48AB-A3AD-933F6D40F292}" type="datetimeFigureOut">
              <a:rPr lang="en-US" smtClean="0"/>
              <a:pPr/>
              <a:t>12/2/2010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DE831-EBD5-4A61-8615-61FE28DAE25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0427C3-18B8-48AB-A3AD-933F6D40F292}" type="datetimeFigureOut">
              <a:rPr lang="en-US" smtClean="0"/>
              <a:pPr/>
              <a:t>12/2/2010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3DE831-EBD5-4A61-8615-61FE28DAE25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0427C3-18B8-48AB-A3AD-933F6D40F292}" type="datetimeFigureOut">
              <a:rPr lang="en-US" smtClean="0"/>
              <a:pPr/>
              <a:t>12/2/2010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3DE831-EBD5-4A61-8615-61FE28DAE2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427C3-18B8-48AB-A3AD-933F6D40F292}" type="datetimeFigureOut">
              <a:rPr lang="en-US" smtClean="0"/>
              <a:pPr/>
              <a:t>12/2/2010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3DE831-EBD5-4A61-8615-61FE28DAE2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0427C3-18B8-48AB-A3AD-933F6D40F292}" type="datetimeFigureOut">
              <a:rPr lang="en-US" smtClean="0"/>
              <a:pPr/>
              <a:t>12/2/2010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DE831-EBD5-4A61-8615-61FE28DAE25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0427C3-18B8-48AB-A3AD-933F6D40F292}" type="datetimeFigureOut">
              <a:rPr lang="en-US" smtClean="0"/>
              <a:pPr/>
              <a:t>12/2/2010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DE831-EBD5-4A61-8615-61FE28DAE25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427C3-18B8-48AB-A3AD-933F6D40F292}" type="datetimeFigureOut">
              <a:rPr lang="en-US" smtClean="0"/>
              <a:pPr/>
              <a:t>12/2/2010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DE831-EBD5-4A61-8615-61FE28DAE2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2590800"/>
          </a:xfrm>
        </p:spPr>
        <p:txBody>
          <a:bodyPr>
            <a:noAutofit/>
          </a:bodyPr>
          <a:lstStyle/>
          <a:p>
            <a:r>
              <a:rPr lang="en-US" altLang="zh-CN" sz="5400" b="1" dirty="0" smtClean="0"/>
              <a:t>Chapter</a:t>
            </a:r>
            <a:r>
              <a:rPr lang="en-US" altLang="zh-CN" sz="5400" dirty="0" smtClean="0"/>
              <a:t> 4</a:t>
            </a:r>
            <a:r>
              <a:rPr lang="en-US" altLang="zh-CN" sz="5400" b="1" dirty="0" smtClean="0"/>
              <a:t> </a:t>
            </a:r>
            <a:r>
              <a:rPr lang="en-US" altLang="zh-CN" sz="5400" dirty="0" smtClean="0"/>
              <a:t> </a:t>
            </a:r>
            <a:br>
              <a:rPr lang="en-US" altLang="zh-CN" sz="5400" dirty="0" smtClean="0"/>
            </a:br>
            <a:r>
              <a:rPr lang="en-US" altLang="zh-CN" sz="5400" b="1" dirty="0" smtClean="0"/>
              <a:t>Socialization</a:t>
            </a:r>
            <a:r>
              <a:rPr lang="en-US" sz="5400" dirty="0" smtClean="0"/>
              <a:t/>
            </a:r>
            <a:br>
              <a:rPr lang="en-US" sz="5400" dirty="0" smtClean="0"/>
            </a:br>
            <a:endParaRPr lang="en-US" sz="5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t>Groups dynamics</a:t>
            </a:r>
          </a:p>
        </p:txBody>
      </p:sp>
      <p:sp>
        <p:nvSpPr>
          <p:cNvPr id="36867" name="Rectangle 3"/>
          <p:cNvSpPr>
            <a:spLocks noGrp="1" noChangeArrowheads="1"/>
          </p:cNvSpPr>
          <p:nvPr>
            <p:ph type="body" idx="1"/>
          </p:nvPr>
        </p:nvSpPr>
        <p:spPr/>
        <p:txBody>
          <a:bodyPr/>
          <a:lstStyle/>
          <a:p>
            <a:pPr algn="just" eaLnBrk="1" hangingPunct="1">
              <a:lnSpc>
                <a:spcPct val="90000"/>
              </a:lnSpc>
            </a:pPr>
            <a:r>
              <a:rPr lang="en-US" altLang="zh-CN" sz="2800" dirty="0" smtClean="0"/>
              <a:t>Group size</a:t>
            </a:r>
          </a:p>
          <a:p>
            <a:pPr lvl="1" algn="just" eaLnBrk="1" hangingPunct="1">
              <a:lnSpc>
                <a:spcPct val="90000"/>
              </a:lnSpc>
            </a:pPr>
            <a:r>
              <a:rPr lang="en-US" altLang="zh-CN" sz="2400" dirty="0" smtClean="0"/>
              <a:t>The smallest possible group, a </a:t>
            </a:r>
            <a:r>
              <a:rPr lang="en-US" altLang="zh-CN" sz="2400" b="1" dirty="0" smtClean="0"/>
              <a:t>dyad</a:t>
            </a:r>
            <a:r>
              <a:rPr lang="en-US" altLang="zh-CN" sz="2400" dirty="0" smtClean="0"/>
              <a:t> , is a group of two members. The bond formed by two people is unique: they can develop a sense of unity and intimacy not found in most larger groups.</a:t>
            </a:r>
          </a:p>
          <a:p>
            <a:pPr lvl="1" algn="just" eaLnBrk="1" hangingPunct="1">
              <a:lnSpc>
                <a:spcPct val="90000"/>
              </a:lnSpc>
            </a:pPr>
            <a:r>
              <a:rPr lang="en-US" altLang="zh-CN" sz="2400" dirty="0" smtClean="0"/>
              <a:t>According to </a:t>
            </a:r>
            <a:r>
              <a:rPr lang="en-US" altLang="zh-CN" sz="2400" dirty="0" err="1" smtClean="0"/>
              <a:t>Simmel</a:t>
            </a:r>
            <a:r>
              <a:rPr lang="en-US" altLang="zh-CN" sz="2400" dirty="0" smtClean="0"/>
              <a:t>, the </a:t>
            </a:r>
            <a:r>
              <a:rPr lang="en-US" altLang="zh-CN" sz="2400" b="1" dirty="0" smtClean="0"/>
              <a:t>triad , </a:t>
            </a:r>
            <a:r>
              <a:rPr lang="en-US" altLang="zh-CN" sz="2400" dirty="0" smtClean="0"/>
              <a:t>or group of three members, is in some ways the least stable of small groups.</a:t>
            </a:r>
          </a:p>
          <a:p>
            <a:pPr lvl="1" algn="just" eaLnBrk="1" hangingPunct="1">
              <a:lnSpc>
                <a:spcPct val="90000"/>
              </a:lnSpc>
            </a:pPr>
            <a:r>
              <a:rPr lang="en-US" altLang="zh-CN" sz="2400" dirty="0" smtClean="0"/>
              <a:t>As group gets larger, it grows dramatically more complex and formal. With each additional member there is a geometric increase in the number of possible social relationships within the group.</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457200" y="404813"/>
            <a:ext cx="8229600" cy="5721350"/>
          </a:xfrm>
        </p:spPr>
        <p:txBody>
          <a:bodyPr/>
          <a:lstStyle/>
          <a:p>
            <a:pPr algn="just" eaLnBrk="1" hangingPunct="1">
              <a:lnSpc>
                <a:spcPct val="90000"/>
              </a:lnSpc>
            </a:pPr>
            <a:r>
              <a:rPr lang="en-US" altLang="zh-CN" dirty="0" smtClean="0"/>
              <a:t>Leadership</a:t>
            </a:r>
          </a:p>
          <a:p>
            <a:pPr lvl="1" algn="just" eaLnBrk="1" hangingPunct="1">
              <a:lnSpc>
                <a:spcPct val="90000"/>
              </a:lnSpc>
            </a:pPr>
            <a:r>
              <a:rPr lang="en-US" altLang="zh-CN" dirty="0" smtClean="0"/>
              <a:t>Two types of leadership roles tend evolve in small groups (Bales, 1970). One, a </a:t>
            </a:r>
            <a:r>
              <a:rPr lang="en-US" altLang="zh-CN" b="1" dirty="0" smtClean="0"/>
              <a:t>task specialist</a:t>
            </a:r>
            <a:r>
              <a:rPr lang="en-US" altLang="zh-CN" dirty="0" smtClean="0"/>
              <a:t>, is devoted to appraising the problem at hand and organizing people’s activity to deal with it. The other, a social-emotional specialist, focuses on overcoming interpersonal problems in the group, defusing tensions, and promoting solidarity. The former type of leadership is </a:t>
            </a:r>
            <a:r>
              <a:rPr lang="en-US" altLang="zh-CN" b="1" i="1" dirty="0" smtClean="0"/>
              <a:t>instrumental</a:t>
            </a:r>
            <a:r>
              <a:rPr lang="en-US" altLang="zh-CN" dirty="0" smtClean="0"/>
              <a:t>, directed toward the achievement of group goals; the latter is </a:t>
            </a:r>
            <a:r>
              <a:rPr lang="en-US" altLang="zh-CN" b="1" i="1" dirty="0" smtClean="0"/>
              <a:t>expressive</a:t>
            </a:r>
            <a:r>
              <a:rPr lang="en-US" altLang="zh-CN" dirty="0" smtClean="0"/>
              <a:t>, oriented toward the creation of harmony and unity.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457200" y="260350"/>
            <a:ext cx="8229600" cy="6192838"/>
          </a:xfrm>
        </p:spPr>
        <p:txBody>
          <a:bodyPr/>
          <a:lstStyle/>
          <a:p>
            <a:pPr algn="just" eaLnBrk="1" hangingPunct="1">
              <a:lnSpc>
                <a:spcPct val="80000"/>
              </a:lnSpc>
            </a:pPr>
            <a:r>
              <a:rPr lang="en-US" altLang="zh-CN" sz="2800" dirty="0" smtClean="0"/>
              <a:t>Classical experiments in leadership by Kurt Levin and his associates (1939)</a:t>
            </a:r>
          </a:p>
          <a:p>
            <a:pPr lvl="1" algn="just" eaLnBrk="1" hangingPunct="1">
              <a:lnSpc>
                <a:spcPct val="80000"/>
              </a:lnSpc>
            </a:pPr>
            <a:r>
              <a:rPr lang="en-US" altLang="zh-CN" sz="2400" dirty="0" smtClean="0"/>
              <a:t>In these pioneering investigations, adult leaders working with groups of 11-year-old boys followed one of three leadership styles. In the </a:t>
            </a:r>
            <a:r>
              <a:rPr lang="en-US" altLang="zh-CN" sz="2400" b="1" i="1" dirty="0" smtClean="0"/>
              <a:t>authoritarian </a:t>
            </a:r>
            <a:r>
              <a:rPr lang="zh-CN" altLang="en-US" sz="2400" dirty="0" smtClean="0"/>
              <a:t> </a:t>
            </a:r>
            <a:r>
              <a:rPr lang="en-US" altLang="zh-CN" sz="2400" dirty="0" smtClean="0"/>
              <a:t>style, the leader determined the group’s policies, gave step-by-step directions so that the boys were certain about their future tasks, assigned work partners, provided subjective praise and criticism, and remained aloof from group participation. In contrast, in the </a:t>
            </a:r>
            <a:r>
              <a:rPr lang="en-US" altLang="zh-CN" sz="2400" b="1" i="1" dirty="0" smtClean="0"/>
              <a:t>democratic </a:t>
            </a:r>
            <a:r>
              <a:rPr lang="zh-CN" altLang="en-US" sz="2400" dirty="0" smtClean="0"/>
              <a:t> </a:t>
            </a:r>
            <a:r>
              <a:rPr lang="en-US" altLang="zh-CN" sz="2400" dirty="0" smtClean="0"/>
              <a:t>style, the leader allowed the boys to participate in decision-making processes, outlined only general goals, suggested alternative procedures, permitted the members to work with whomever they wished, evaluated the boys objectively, and participated in group activities. Finally, in the </a:t>
            </a:r>
            <a:r>
              <a:rPr lang="en-US" altLang="zh-CN" sz="2400" b="1" i="1" dirty="0" smtClean="0"/>
              <a:t>laissez-fair</a:t>
            </a:r>
            <a:r>
              <a:rPr lang="en-US" altLang="zh-CN" sz="2400" dirty="0" smtClean="0"/>
              <a:t> style, the leader adopted a passive, uninvolved stance; provided materials, suggestions, and refrained from commenting on the boy’s work.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457200" y="333375"/>
            <a:ext cx="8229600" cy="5792788"/>
          </a:xfrm>
        </p:spPr>
        <p:txBody>
          <a:bodyPr/>
          <a:lstStyle/>
          <a:p>
            <a:pPr lvl="1" algn="just" eaLnBrk="1" hangingPunct="1">
              <a:lnSpc>
                <a:spcPct val="90000"/>
              </a:lnSpc>
            </a:pPr>
            <a:r>
              <a:rPr lang="en-US" altLang="zh-CN" dirty="0" smtClean="0"/>
              <a:t>The researchers found that authoritarian leadership produces high level of frustration and hostile feelings toward the leader. Productivity remains high so long as the leader is present, but it slackens appreciably in the leader’s absence. </a:t>
            </a:r>
          </a:p>
          <a:p>
            <a:pPr lvl="1" algn="just" eaLnBrk="1" hangingPunct="1">
              <a:lnSpc>
                <a:spcPct val="90000"/>
              </a:lnSpc>
            </a:pPr>
            <a:r>
              <a:rPr lang="en-US" altLang="zh-CN" dirty="0" smtClean="0"/>
              <a:t>Under democratic leadership members are happier, feel more group-minded and friendlier, display independence, and exhibit low levels of interpersonal aggression. </a:t>
            </a:r>
          </a:p>
          <a:p>
            <a:pPr lvl="1" algn="just" eaLnBrk="1" hangingPunct="1">
              <a:lnSpc>
                <a:spcPct val="90000"/>
              </a:lnSpc>
            </a:pPr>
            <a:r>
              <a:rPr lang="en-US" altLang="zh-CN" dirty="0" smtClean="0"/>
              <a:t>Laissez-faire leadership resulted in low group productivity and high levels of interpersonal aggression. </a:t>
            </a:r>
          </a:p>
          <a:p>
            <a:pPr lvl="1" algn="just" eaLnBrk="1" hangingPunct="1">
              <a:lnSpc>
                <a:spcPct val="90000"/>
              </a:lnSpc>
            </a:pP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457200" y="188913"/>
            <a:ext cx="8229600" cy="5937250"/>
          </a:xfrm>
        </p:spPr>
        <p:txBody>
          <a:bodyPr/>
          <a:lstStyle/>
          <a:p>
            <a:pPr algn="just" eaLnBrk="1" hangingPunct="1">
              <a:lnSpc>
                <a:spcPct val="90000"/>
              </a:lnSpc>
            </a:pPr>
            <a:r>
              <a:rPr lang="en-US" altLang="zh-CN" dirty="0" smtClean="0"/>
              <a:t>Group think</a:t>
            </a:r>
          </a:p>
          <a:p>
            <a:pPr lvl="1" algn="just" eaLnBrk="1" hangingPunct="1">
              <a:lnSpc>
                <a:spcPct val="90000"/>
              </a:lnSpc>
            </a:pPr>
            <a:r>
              <a:rPr lang="en-US" altLang="zh-CN" dirty="0" smtClean="0"/>
              <a:t>A decision-making process found in highly cohesive groups in which the members become so preoccupied with maintaining consensus that their critical faculties are impaired. </a:t>
            </a:r>
          </a:p>
          <a:p>
            <a:pPr algn="just" eaLnBrk="1" hangingPunct="1">
              <a:lnSpc>
                <a:spcPct val="90000"/>
              </a:lnSpc>
            </a:pPr>
            <a:r>
              <a:rPr lang="en-US" altLang="zh-CN" dirty="0" smtClean="0"/>
              <a:t>Conformity</a:t>
            </a:r>
          </a:p>
          <a:p>
            <a:pPr lvl="1" algn="just" eaLnBrk="1" hangingPunct="1">
              <a:lnSpc>
                <a:spcPct val="90000"/>
              </a:lnSpc>
            </a:pPr>
            <a:r>
              <a:rPr lang="en-US" altLang="zh-CN" dirty="0" smtClean="0"/>
              <a:t>Groupthink research testifies to the powerful social pressures  that operate in group settings and produce conformity. Although such pressures influence our behavior, we often are unaware of them. In a pioneering study, </a:t>
            </a:r>
            <a:r>
              <a:rPr lang="en-US" altLang="zh-CN" dirty="0" err="1" smtClean="0"/>
              <a:t>Muzafer</a:t>
            </a:r>
            <a:r>
              <a:rPr lang="en-US" altLang="zh-CN" dirty="0" smtClean="0"/>
              <a:t> </a:t>
            </a:r>
            <a:r>
              <a:rPr lang="en-US" altLang="zh-CN" dirty="0" err="1" smtClean="0"/>
              <a:t>Sherif</a:t>
            </a:r>
            <a:r>
              <a:rPr lang="en-US" altLang="zh-CN" dirty="0" smtClean="0"/>
              <a:t> (1936) demonstrated this point with an optical illusion.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t>Formal organizations</a:t>
            </a:r>
          </a:p>
        </p:txBody>
      </p:sp>
      <p:sp>
        <p:nvSpPr>
          <p:cNvPr id="41987" name="Rectangle 3"/>
          <p:cNvSpPr>
            <a:spLocks noGrp="1" noChangeArrowheads="1"/>
          </p:cNvSpPr>
          <p:nvPr>
            <p:ph type="body" idx="1"/>
          </p:nvPr>
        </p:nvSpPr>
        <p:spPr/>
        <p:txBody>
          <a:bodyPr/>
          <a:lstStyle/>
          <a:p>
            <a:pPr algn="just" eaLnBrk="1" hangingPunct="1">
              <a:lnSpc>
                <a:spcPct val="90000"/>
              </a:lnSpc>
            </a:pPr>
            <a:r>
              <a:rPr lang="en-US" altLang="zh-CN" sz="2400" dirty="0" smtClean="0"/>
              <a:t>A group people deliberately form for the achievement of specific objectives. </a:t>
            </a:r>
          </a:p>
          <a:p>
            <a:pPr algn="just" eaLnBrk="1" hangingPunct="1">
              <a:lnSpc>
                <a:spcPct val="90000"/>
              </a:lnSpc>
            </a:pPr>
            <a:r>
              <a:rPr lang="en-US" altLang="zh-CN" sz="2400" dirty="0" smtClean="0"/>
              <a:t>Types of formal organizations</a:t>
            </a:r>
          </a:p>
          <a:p>
            <a:pPr lvl="1" algn="just" eaLnBrk="1" hangingPunct="1">
              <a:lnSpc>
                <a:spcPct val="90000"/>
              </a:lnSpc>
            </a:pPr>
            <a:r>
              <a:rPr lang="en-US" altLang="zh-CN" sz="2000" dirty="0" err="1" smtClean="0"/>
              <a:t>Amitai</a:t>
            </a:r>
            <a:r>
              <a:rPr lang="en-US" altLang="zh-CN" sz="2000" dirty="0" smtClean="0"/>
              <a:t> </a:t>
            </a:r>
            <a:r>
              <a:rPr lang="en-US" altLang="zh-CN" sz="2000" dirty="0" err="1" smtClean="0"/>
              <a:t>Etzioni</a:t>
            </a:r>
            <a:r>
              <a:rPr lang="en-US" altLang="zh-CN" sz="2000" dirty="0" smtClean="0"/>
              <a:t> (1964) classifies organizations into three types: voluntary, coercive, and utilitarian. </a:t>
            </a:r>
            <a:r>
              <a:rPr lang="en-US" altLang="zh-CN" sz="2000" b="1" dirty="0" smtClean="0"/>
              <a:t>Voluntary organizations</a:t>
            </a:r>
            <a:r>
              <a:rPr lang="en-US" altLang="zh-CN" sz="2000" dirty="0" smtClean="0"/>
              <a:t> are associations that members enter and leave freely. People also become members of some organizations—</a:t>
            </a:r>
            <a:r>
              <a:rPr lang="en-US" altLang="zh-CN" sz="2000" b="1" dirty="0" smtClean="0"/>
              <a:t>coercive</a:t>
            </a:r>
            <a:r>
              <a:rPr lang="en-US" altLang="zh-CN" sz="2000" dirty="0" smtClean="0"/>
              <a:t> </a:t>
            </a:r>
            <a:r>
              <a:rPr lang="en-US" altLang="zh-CN" sz="2000" b="1" dirty="0" smtClean="0"/>
              <a:t>organizations</a:t>
            </a:r>
            <a:r>
              <a:rPr lang="en-US" altLang="zh-CN" sz="2000" dirty="0" smtClean="0"/>
              <a:t>—against their will. They may be committed to a mental hospital, sentenced to prison, or drafted into the armed forces. Individuals also enter formal organizations formed for practical reasons—</a:t>
            </a:r>
            <a:r>
              <a:rPr lang="en-US" altLang="zh-CN" sz="2000" b="1" dirty="0" smtClean="0"/>
              <a:t>utilitarian</a:t>
            </a:r>
            <a:r>
              <a:rPr lang="en-US" altLang="zh-CN" sz="2000" dirty="0" smtClean="0"/>
              <a:t> </a:t>
            </a:r>
            <a:r>
              <a:rPr lang="en-US" altLang="zh-CN" sz="2000" b="1" dirty="0" smtClean="0"/>
              <a:t>organizations</a:t>
            </a:r>
            <a:r>
              <a:rPr lang="en-US" altLang="zh-CN" sz="2000" dirty="0" smtClean="0"/>
              <a:t>. Universities, corporations, farm organizations and government bureaus and agencies are among the organizations people form to accomplish vital everyday tasks.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4638"/>
            <a:ext cx="8229600" cy="633412"/>
          </a:xfrm>
        </p:spPr>
        <p:txBody>
          <a:bodyPr>
            <a:normAutofit fontScale="90000"/>
          </a:bodyPr>
          <a:lstStyle/>
          <a:p>
            <a:pPr eaLnBrk="1" hangingPunct="1"/>
            <a:r>
              <a:rPr lang="en-US" altLang="zh-CN" sz="4000" smtClean="0"/>
              <a:t>Bureaucracy </a:t>
            </a:r>
          </a:p>
        </p:txBody>
      </p:sp>
      <p:sp>
        <p:nvSpPr>
          <p:cNvPr id="43011" name="Rectangle 3"/>
          <p:cNvSpPr>
            <a:spLocks noGrp="1" noChangeArrowheads="1"/>
          </p:cNvSpPr>
          <p:nvPr>
            <p:ph type="body" idx="1"/>
          </p:nvPr>
        </p:nvSpPr>
        <p:spPr>
          <a:xfrm>
            <a:off x="457200" y="981075"/>
            <a:ext cx="8229600" cy="5145088"/>
          </a:xfrm>
        </p:spPr>
        <p:txBody>
          <a:bodyPr/>
          <a:lstStyle/>
          <a:p>
            <a:pPr algn="just" eaLnBrk="1" hangingPunct="1">
              <a:lnSpc>
                <a:spcPct val="90000"/>
              </a:lnSpc>
            </a:pPr>
            <a:r>
              <a:rPr lang="en-US" altLang="zh-CN" sz="2800" dirty="0" smtClean="0"/>
              <a:t>A social structure made up of a hierarchy of statuses and roles that is prescribed by explicit rules and procedures and based on a division of function and authority.</a:t>
            </a:r>
          </a:p>
          <a:p>
            <a:pPr algn="just" eaLnBrk="1" hangingPunct="1">
              <a:lnSpc>
                <a:spcPct val="90000"/>
              </a:lnSpc>
            </a:pPr>
            <a:r>
              <a:rPr lang="en-US" altLang="zh-CN" sz="2800" dirty="0" smtClean="0"/>
              <a:t>Weber’s analysis of bureaucracy</a:t>
            </a:r>
          </a:p>
          <a:p>
            <a:pPr lvl="1" algn="just" eaLnBrk="1" hangingPunct="1">
              <a:lnSpc>
                <a:spcPct val="90000"/>
              </a:lnSpc>
            </a:pPr>
            <a:r>
              <a:rPr lang="en-US" altLang="zh-CN" sz="2400" dirty="0" smtClean="0"/>
              <a:t>1. Each office or position has clearly defined duties and responsibilities. In this manner, the regular activities of the organization are arranged within a clear-cut division of labor.</a:t>
            </a:r>
          </a:p>
          <a:p>
            <a:pPr lvl="1" algn="just" eaLnBrk="1" hangingPunct="1">
              <a:lnSpc>
                <a:spcPct val="90000"/>
              </a:lnSpc>
            </a:pPr>
            <a:r>
              <a:rPr lang="en-US" altLang="zh-CN" sz="2400" dirty="0" smtClean="0"/>
              <a:t>2. All offices are organized in a hierarchy of authority that takes the shape of a pyramid. Officials are held accountable to their superiors for subordinates’ actions and decisions in addition to their own.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0" y="493713"/>
            <a:ext cx="9144000" cy="5449887"/>
          </a:xfrm>
        </p:spPr>
        <p:txBody>
          <a:bodyPr/>
          <a:lstStyle/>
          <a:p>
            <a:pPr algn="just" eaLnBrk="1" hangingPunct="1">
              <a:lnSpc>
                <a:spcPct val="90000"/>
              </a:lnSpc>
            </a:pPr>
            <a:r>
              <a:rPr lang="en-US" altLang="zh-CN" sz="2800" dirty="0" smtClean="0"/>
              <a:t>3. All activities are governed by a consistent system of abstract rules and regulations.</a:t>
            </a:r>
          </a:p>
          <a:p>
            <a:pPr algn="just" eaLnBrk="1" hangingPunct="1">
              <a:lnSpc>
                <a:spcPct val="90000"/>
              </a:lnSpc>
            </a:pPr>
            <a:r>
              <a:rPr lang="en-US" altLang="zh-CN" sz="2800" dirty="0" smtClean="0"/>
              <a:t>4. All offices carry with them qualifications and are filled on the basis of technical competence, not personal considerations. </a:t>
            </a:r>
          </a:p>
          <a:p>
            <a:pPr algn="just" eaLnBrk="1" hangingPunct="1">
              <a:lnSpc>
                <a:spcPct val="90000"/>
              </a:lnSpc>
            </a:pPr>
            <a:r>
              <a:rPr lang="en-US" altLang="zh-CN" sz="2800" dirty="0" smtClean="0"/>
              <a:t>5. Incumbent do not “own” their offices. Positions remain the property of the organization, and officeholders are supplied with the items they require to perform their work.</a:t>
            </a:r>
          </a:p>
          <a:p>
            <a:pPr algn="just" eaLnBrk="1" hangingPunct="1">
              <a:lnSpc>
                <a:spcPct val="90000"/>
              </a:lnSpc>
            </a:pPr>
            <a:r>
              <a:rPr lang="en-US" altLang="zh-CN" sz="2800" dirty="0" smtClean="0"/>
              <a:t>6. Employment by the organization is defined as a career. Promotion is based on seniority or merit, or both.</a:t>
            </a:r>
          </a:p>
          <a:p>
            <a:pPr algn="just" eaLnBrk="1" hangingPunct="1">
              <a:lnSpc>
                <a:spcPct val="90000"/>
              </a:lnSpc>
            </a:pPr>
            <a:r>
              <a:rPr lang="en-US" altLang="zh-CN" sz="2800" dirty="0" smtClean="0"/>
              <a:t>7. Administrative decisions, rules, procedures, and activities are recorded in written documents preserved in permanent files.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t>Disadvantages of bureaucracy</a:t>
            </a:r>
          </a:p>
        </p:txBody>
      </p:sp>
      <p:sp>
        <p:nvSpPr>
          <p:cNvPr id="45059" name="Rectangle 3"/>
          <p:cNvSpPr>
            <a:spLocks noGrp="1" noChangeArrowheads="1"/>
          </p:cNvSpPr>
          <p:nvPr>
            <p:ph type="body" idx="1"/>
          </p:nvPr>
        </p:nvSpPr>
        <p:spPr/>
        <p:txBody>
          <a:bodyPr/>
          <a:lstStyle/>
          <a:p>
            <a:pPr algn="just" eaLnBrk="1" hangingPunct="1">
              <a:lnSpc>
                <a:spcPct val="90000"/>
              </a:lnSpc>
            </a:pPr>
            <a:r>
              <a:rPr lang="en-US" altLang="zh-CN" dirty="0" smtClean="0"/>
              <a:t>Trained Incapacity </a:t>
            </a:r>
            <a:endParaRPr lang="zh-CN" altLang="en-US" dirty="0" smtClean="0"/>
          </a:p>
          <a:p>
            <a:pPr lvl="1" algn="just" eaLnBrk="1" hangingPunct="1">
              <a:lnSpc>
                <a:spcPct val="90000"/>
              </a:lnSpc>
            </a:pPr>
            <a:r>
              <a:rPr lang="en-US" altLang="zh-CN" dirty="0" smtClean="0"/>
              <a:t>Social critic </a:t>
            </a:r>
            <a:r>
              <a:rPr lang="en-US" altLang="zh-CN" dirty="0" err="1" smtClean="0"/>
              <a:t>Thorstein</a:t>
            </a:r>
            <a:r>
              <a:rPr lang="en-US" altLang="zh-CN" dirty="0" smtClean="0"/>
              <a:t> Veblen (1921) pointed out that bureaucracies encourage their members </a:t>
            </a:r>
            <a:r>
              <a:rPr lang="en-US" altLang="zh-CN" smtClean="0"/>
              <a:t>to rely </a:t>
            </a:r>
            <a:r>
              <a:rPr lang="en-US" altLang="zh-CN" dirty="0" smtClean="0"/>
              <a:t>on established ruled and regulations and to apply them in an unimaginative and mechanical fashion—a pattern he called trained incapacity. As a result of the socialization provided by organizations, individuals often develop a tunnel vision that limits their ability to respond in new ways when situations change.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457200" y="579437"/>
            <a:ext cx="8077200" cy="5745163"/>
          </a:xfrm>
        </p:spPr>
        <p:txBody>
          <a:bodyPr/>
          <a:lstStyle/>
          <a:p>
            <a:pPr algn="just" eaLnBrk="1" hangingPunct="1"/>
            <a:r>
              <a:rPr lang="en-US" altLang="zh-CN" dirty="0" smtClean="0"/>
              <a:t>Parkinson’s Law</a:t>
            </a:r>
          </a:p>
          <a:p>
            <a:pPr lvl="1" algn="just" eaLnBrk="1" hangingPunct="1"/>
            <a:r>
              <a:rPr lang="en-US" altLang="zh-CN" dirty="0" err="1" smtClean="0"/>
              <a:t>Northcoe</a:t>
            </a:r>
            <a:r>
              <a:rPr lang="en-US" altLang="zh-CN" dirty="0" smtClean="0"/>
              <a:t> Parkinson (1962) contends that bureaucracy expands not  because of an increasing workload, but because officials seek to have additional subordinates hired in order to multiply the number of people under them in the hierarchy. These subordinates in turn create work for one another, while the coordination of their work required still more officials.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hangingPunct="1"/>
            <a:r>
              <a:rPr lang="en-US" altLang="zh-CN" b="1" dirty="0" smtClean="0"/>
              <a:t>Socialization</a:t>
            </a:r>
          </a:p>
        </p:txBody>
      </p:sp>
      <p:sp>
        <p:nvSpPr>
          <p:cNvPr id="28675" name="Rectangle 3"/>
          <p:cNvSpPr>
            <a:spLocks noGrp="1" noChangeArrowheads="1"/>
          </p:cNvSpPr>
          <p:nvPr>
            <p:ph type="body" idx="1"/>
          </p:nvPr>
        </p:nvSpPr>
        <p:spPr/>
        <p:txBody>
          <a:bodyPr/>
          <a:lstStyle/>
          <a:p>
            <a:pPr algn="just" eaLnBrk="1" hangingPunct="1">
              <a:lnSpc>
                <a:spcPct val="80000"/>
              </a:lnSpc>
            </a:pPr>
            <a:r>
              <a:rPr lang="en-US" altLang="zh-CN" sz="2800" dirty="0" smtClean="0"/>
              <a:t>In comparison with other species, we enter the world as amazingly “unfinished” beings. We are not born human, but become human only in the course of interaction with other people. </a:t>
            </a:r>
          </a:p>
          <a:p>
            <a:pPr algn="just" eaLnBrk="1" hangingPunct="1">
              <a:lnSpc>
                <a:spcPct val="80000"/>
              </a:lnSpc>
            </a:pPr>
            <a:r>
              <a:rPr lang="en-US" altLang="zh-CN" sz="2800" dirty="0" smtClean="0"/>
              <a:t>Our humanness is a social product that arises in the course of socialization—a </a:t>
            </a:r>
            <a:r>
              <a:rPr lang="en-US" altLang="zh-CN" sz="2800" dirty="0" smtClean="0">
                <a:solidFill>
                  <a:schemeClr val="accent1"/>
                </a:solidFill>
              </a:rPr>
              <a:t>process of social interaction by which people acquire the knowledge, attitudes, values, and behaviors essential for effective participation in society. </a:t>
            </a:r>
          </a:p>
          <a:p>
            <a:pPr algn="just" eaLnBrk="1" hangingPunct="1">
              <a:lnSpc>
                <a:spcPct val="80000"/>
              </a:lnSpc>
            </a:pPr>
            <a:r>
              <a:rPr lang="en-US" altLang="zh-CN" sz="2800" dirty="0" smtClean="0"/>
              <a:t>By virtue of socialization, a mere biological organism becomes transformed into a person—a genuine social being.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457200" y="533400"/>
            <a:ext cx="8229600" cy="5937250"/>
          </a:xfrm>
        </p:spPr>
        <p:txBody>
          <a:bodyPr/>
          <a:lstStyle/>
          <a:p>
            <a:pPr algn="just" eaLnBrk="1" hangingPunct="1"/>
            <a:r>
              <a:rPr lang="en-US" altLang="zh-CN" dirty="0" smtClean="0"/>
              <a:t>Oligarchy </a:t>
            </a:r>
            <a:endParaRPr lang="zh-CN" altLang="en-US" dirty="0" smtClean="0"/>
          </a:p>
          <a:p>
            <a:pPr lvl="1" algn="just" eaLnBrk="1" hangingPunct="1"/>
            <a:r>
              <a:rPr lang="en-US" altLang="zh-CN" dirty="0" smtClean="0"/>
              <a:t>Robert </a:t>
            </a:r>
            <a:r>
              <a:rPr lang="en-US" altLang="zh-CN" dirty="0" err="1" smtClean="0"/>
              <a:t>Michels</a:t>
            </a:r>
            <a:r>
              <a:rPr lang="en-US" altLang="zh-CN" dirty="0" smtClean="0"/>
              <a:t> (1911/1966), a sociologist and friend of Weber, argued that bureaucracies contain a fundamental flaw that makes them undemocratic social arrangements: They invariably lead to oligarchy—the concentration of power in the hands of a few individuals, who use their offices to advance their own fortunes and self-interests. He called this tendency the </a:t>
            </a:r>
            <a:r>
              <a:rPr lang="en-US" altLang="zh-CN" b="1" dirty="0" smtClean="0"/>
              <a:t>iron law of oligarchy.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The self</a:t>
            </a:r>
          </a:p>
        </p:txBody>
      </p:sp>
      <p:sp>
        <p:nvSpPr>
          <p:cNvPr id="29699" name="Rectangle 3"/>
          <p:cNvSpPr>
            <a:spLocks noGrp="1" noChangeArrowheads="1"/>
          </p:cNvSpPr>
          <p:nvPr>
            <p:ph type="body" idx="1"/>
          </p:nvPr>
        </p:nvSpPr>
        <p:spPr/>
        <p:txBody>
          <a:bodyPr/>
          <a:lstStyle/>
          <a:p>
            <a:pPr algn="just" eaLnBrk="1" hangingPunct="1">
              <a:lnSpc>
                <a:spcPct val="80000"/>
              </a:lnSpc>
            </a:pPr>
            <a:r>
              <a:rPr lang="en-US" altLang="zh-CN" sz="2800" dirty="0" smtClean="0"/>
              <a:t>The formation of self is a central part of the socialization process. It is not a biological given, but emerges in the course of interaction with other people. The self represents the ideas we have regarding our attributes, capacities, and behavior. </a:t>
            </a:r>
          </a:p>
          <a:p>
            <a:pPr algn="just" eaLnBrk="1" hangingPunct="1">
              <a:lnSpc>
                <a:spcPct val="80000"/>
              </a:lnSpc>
            </a:pPr>
            <a:r>
              <a:rPr lang="en-US" altLang="zh-CN" sz="2800" dirty="0" smtClean="0"/>
              <a:t>Charles H. Cooley (1902) contended that our consciousness arises in a social context and coined the term looking-glass self—a process  by which we imaginatively assume the stance of other people and view ourselves as we believe they see us.</a:t>
            </a:r>
          </a:p>
          <a:p>
            <a:pPr algn="just" eaLnBrk="1" hangingPunct="1">
              <a:lnSpc>
                <a:spcPct val="80000"/>
              </a:lnSpc>
            </a:pPr>
            <a:endParaRPr lang="en-US" altLang="zh-CN"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457200" y="260350"/>
            <a:ext cx="8229600" cy="5865813"/>
          </a:xfrm>
        </p:spPr>
        <p:txBody>
          <a:bodyPr/>
          <a:lstStyle/>
          <a:p>
            <a:pPr algn="just" eaLnBrk="1" hangingPunct="1"/>
            <a:r>
              <a:rPr lang="en-US" altLang="zh-CN" sz="2800" dirty="0" smtClean="0"/>
              <a:t>George H. Mead (1863-1931) contended that we gain a sense of selfhood by acting toward ourselves in much the same fashion that we act toward others. In doing so, we “take the role of the other toward ourselves.”  We mentally assume a dual perspective: We are simultaneously the subject doing the viewing and the object being viewed. In our imagination, we take the position of another person and look back on </a:t>
            </a:r>
            <a:r>
              <a:rPr lang="en-US" altLang="zh-CN" sz="2800" dirty="0" err="1" smtClean="0"/>
              <a:t>ourself</a:t>
            </a:r>
            <a:r>
              <a:rPr lang="en-US" altLang="zh-CN" sz="2800" dirty="0" smtClean="0"/>
              <a:t> from this standpoint.  </a:t>
            </a:r>
          </a:p>
          <a:p>
            <a:pPr algn="just" eaLnBrk="1" hangingPunct="1"/>
            <a:r>
              <a:rPr lang="en-US" altLang="zh-CN" sz="2800" dirty="0" smtClean="0"/>
              <a:t>Mead designates the subject aspect of the self-process the </a:t>
            </a:r>
            <a:r>
              <a:rPr lang="en-US" altLang="zh-CN" sz="2800" b="1" i="1" dirty="0" smtClean="0"/>
              <a:t>I</a:t>
            </a:r>
            <a:r>
              <a:rPr lang="en-US" altLang="zh-CN" sz="2800" dirty="0" smtClean="0"/>
              <a:t> and the object aspect of self the </a:t>
            </a:r>
            <a:r>
              <a:rPr lang="en-US" altLang="zh-CN" sz="2800" b="1" i="1" dirty="0" smtClean="0"/>
              <a:t>me</a:t>
            </a:r>
            <a:r>
              <a:rPr lang="en-US" altLang="zh-CN" sz="2800"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457200" y="0"/>
            <a:ext cx="8229600" cy="6126163"/>
          </a:xfrm>
        </p:spPr>
        <p:txBody>
          <a:bodyPr/>
          <a:lstStyle/>
          <a:p>
            <a:pPr algn="just" eaLnBrk="1" hangingPunct="1"/>
            <a:r>
              <a:rPr lang="en-US" altLang="zh-CN" sz="2800" dirty="0" smtClean="0"/>
              <a:t>According to Mead, children typically pass through three stages in developing a full sense of selfhood: </a:t>
            </a:r>
          </a:p>
          <a:p>
            <a:pPr lvl="1" algn="just" eaLnBrk="1" hangingPunct="1"/>
            <a:r>
              <a:rPr lang="en-US" altLang="zh-CN" sz="2400" dirty="0" smtClean="0"/>
              <a:t>The play stage: children take the role of only one other person at a time and “try on” the person’s behavior.</a:t>
            </a:r>
          </a:p>
          <a:p>
            <a:pPr lvl="1" algn="just" eaLnBrk="1" hangingPunct="1"/>
            <a:r>
              <a:rPr lang="en-US" altLang="zh-CN" sz="2400" dirty="0" smtClean="0"/>
              <a:t>The game stage: children assume many roles.</a:t>
            </a:r>
          </a:p>
          <a:p>
            <a:pPr lvl="1" algn="just" eaLnBrk="1" hangingPunct="1"/>
            <a:r>
              <a:rPr lang="en-US" altLang="zh-CN" sz="2400" dirty="0" smtClean="0"/>
              <a:t>The generalized other stage: children recognize that they are immersed within a larger community of people and that this community of people has very definite attitudes regarding what constitutes appropriate behavior. The social unit  that gives individuals their unity of self is called the </a:t>
            </a:r>
            <a:r>
              <a:rPr lang="en-US" altLang="zh-CN" sz="2400" b="1" dirty="0" smtClean="0"/>
              <a:t>generalized other</a:t>
            </a:r>
            <a:r>
              <a:rPr lang="en-US" altLang="zh-CN" sz="2400"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8229600" cy="1020762"/>
          </a:xfrm>
        </p:spPr>
        <p:txBody>
          <a:bodyPr>
            <a:normAutofit fontScale="90000"/>
          </a:bodyPr>
          <a:lstStyle/>
          <a:p>
            <a:pPr eaLnBrk="1" hangingPunct="1"/>
            <a:r>
              <a:rPr lang="en-US" altLang="zh-CN" sz="4000" dirty="0" smtClean="0"/>
              <a:t/>
            </a:r>
            <a:br>
              <a:rPr lang="en-US" altLang="zh-CN" sz="4000" dirty="0" smtClean="0"/>
            </a:br>
            <a:r>
              <a:rPr lang="en-US" altLang="zh-CN" sz="4000" b="1" dirty="0" smtClean="0"/>
              <a:t>Groups</a:t>
            </a:r>
            <a:r>
              <a:rPr lang="en-US" altLang="zh-CN" sz="4000" dirty="0" smtClean="0"/>
              <a:t> and </a:t>
            </a:r>
            <a:r>
              <a:rPr lang="en-US" altLang="zh-CN" sz="4000" b="1" dirty="0" smtClean="0"/>
              <a:t>Organizations</a:t>
            </a:r>
          </a:p>
        </p:txBody>
      </p:sp>
      <p:sp>
        <p:nvSpPr>
          <p:cNvPr id="32771" name="Rectangle 3"/>
          <p:cNvSpPr>
            <a:spLocks noGrp="1" noChangeArrowheads="1"/>
          </p:cNvSpPr>
          <p:nvPr>
            <p:ph type="body" idx="1"/>
          </p:nvPr>
        </p:nvSpPr>
        <p:spPr/>
        <p:txBody>
          <a:bodyPr/>
          <a:lstStyle/>
          <a:p>
            <a:pPr algn="just" eaLnBrk="1" hangingPunct="1">
              <a:lnSpc>
                <a:spcPct val="90000"/>
              </a:lnSpc>
            </a:pPr>
            <a:r>
              <a:rPr lang="en-US" altLang="zh-CN" sz="2800" dirty="0" smtClean="0"/>
              <a:t>The nature of social groups</a:t>
            </a:r>
          </a:p>
          <a:p>
            <a:pPr lvl="1" algn="just" eaLnBrk="1" hangingPunct="1">
              <a:lnSpc>
                <a:spcPct val="90000"/>
              </a:lnSpc>
            </a:pPr>
            <a:r>
              <a:rPr lang="en-US" altLang="zh-CN" sz="2400" dirty="0" smtClean="0"/>
              <a:t>A social group can be defined as two or more people who have a common identity and some feeling of unity, and who share certain goals and expectations about each other’s behavior.</a:t>
            </a:r>
          </a:p>
          <a:p>
            <a:pPr lvl="2" algn="just" eaLnBrk="1" hangingPunct="1">
              <a:lnSpc>
                <a:spcPct val="90000"/>
              </a:lnSpc>
            </a:pPr>
            <a:r>
              <a:rPr lang="en-US" altLang="zh-CN" sz="2000" dirty="0" smtClean="0"/>
              <a:t>People are bound by within two types of bonds: expressive ties and instrumental ties. </a:t>
            </a:r>
            <a:r>
              <a:rPr lang="en-US" altLang="zh-CN" sz="2000" b="1" dirty="0" smtClean="0"/>
              <a:t>Expressive ties </a:t>
            </a:r>
            <a:r>
              <a:rPr lang="en-US" altLang="zh-CN" sz="2000" dirty="0" smtClean="0"/>
              <a:t>are social links formed when we emotionally invest ourselves to other people. Through association with people who are meaningful to us, we achieve a sense of security, love, acceptance, companionship, and personal worth. </a:t>
            </a:r>
            <a:r>
              <a:rPr lang="en-US" altLang="zh-CN" sz="2000" b="1" dirty="0" smtClean="0"/>
              <a:t>Instrumental ties</a:t>
            </a:r>
            <a:r>
              <a:rPr lang="en-US" altLang="zh-CN" sz="2000" dirty="0" smtClean="0"/>
              <a:t> are social links formed when we cooperate with other people to achieve some goal.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z="4000" smtClean="0"/>
              <a:t>Primary group and secondary group</a:t>
            </a:r>
          </a:p>
        </p:txBody>
      </p:sp>
      <p:sp>
        <p:nvSpPr>
          <p:cNvPr id="33795" name="Rectangle 3"/>
          <p:cNvSpPr>
            <a:spLocks noGrp="1" noChangeArrowheads="1"/>
          </p:cNvSpPr>
          <p:nvPr>
            <p:ph type="body" idx="1"/>
          </p:nvPr>
        </p:nvSpPr>
        <p:spPr/>
        <p:txBody>
          <a:bodyPr/>
          <a:lstStyle/>
          <a:p>
            <a:pPr algn="just" eaLnBrk="1" hangingPunct="1">
              <a:lnSpc>
                <a:spcPct val="90000"/>
              </a:lnSpc>
            </a:pPr>
            <a:r>
              <a:rPr lang="en-US" altLang="zh-CN" sz="2400" b="1" dirty="0" smtClean="0"/>
              <a:t>A primary group </a:t>
            </a:r>
            <a:r>
              <a:rPr lang="en-US" altLang="zh-CN" sz="2400" dirty="0" smtClean="0"/>
              <a:t> is a relatively small, multipurpose group in which the interaction is intimate and there is a strong sense of group identity. In primary group, people are bound by </a:t>
            </a:r>
            <a:r>
              <a:rPr lang="en-US" altLang="zh-CN" sz="2400" b="1" dirty="0" smtClean="0"/>
              <a:t>primary relationship—</a:t>
            </a:r>
            <a:r>
              <a:rPr lang="en-US" altLang="zh-CN" sz="2400" dirty="0" smtClean="0"/>
              <a:t>a personal, emotional, and not easily transferable relationship that includes a variety of roles and interests of each individual. </a:t>
            </a:r>
          </a:p>
          <a:p>
            <a:pPr algn="just" eaLnBrk="1" hangingPunct="1">
              <a:lnSpc>
                <a:spcPct val="90000"/>
              </a:lnSpc>
            </a:pPr>
            <a:r>
              <a:rPr lang="en-US" altLang="zh-CN" sz="2400" dirty="0" smtClean="0"/>
              <a:t>A secondary group  is a specialized group designed to achieve practical goals; its members are linked mainly by secondary relationships. In contrast to a primary relationship, a secondary relationship is specialized, lacks emotional intensity, and involves only a limited aspect of one’s personality.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5"/>
          <p:cNvSpPr>
            <a:spLocks noGrp="1" noChangeArrowheads="1"/>
          </p:cNvSpPr>
          <p:nvPr>
            <p:ph type="title"/>
          </p:nvPr>
        </p:nvSpPr>
        <p:spPr/>
        <p:txBody>
          <a:bodyPr>
            <a:normAutofit fontScale="90000"/>
          </a:bodyPr>
          <a:lstStyle/>
          <a:p>
            <a:pPr eaLnBrk="1" hangingPunct="1"/>
            <a:r>
              <a:rPr lang="en-US" altLang="zh-CN" sz="3200" smtClean="0"/>
              <a:t>Characteristics of primary and secondary relationships</a:t>
            </a:r>
            <a:r>
              <a:rPr lang="en-US" altLang="zh-CN" sz="4000" smtClean="0"/>
              <a:t/>
            </a:r>
            <a:br>
              <a:rPr lang="en-US" altLang="zh-CN" sz="4000" smtClean="0"/>
            </a:br>
            <a:endParaRPr lang="en-US" altLang="zh-CN" sz="4000" smtClean="0"/>
          </a:p>
        </p:txBody>
      </p:sp>
      <p:graphicFrame>
        <p:nvGraphicFramePr>
          <p:cNvPr id="49206" name="Group 54"/>
          <p:cNvGraphicFramePr>
            <a:graphicFrameLocks noGrp="1"/>
          </p:cNvGraphicFramePr>
          <p:nvPr>
            <p:ph sz="half" idx="2"/>
          </p:nvPr>
        </p:nvGraphicFramePr>
        <p:xfrm>
          <a:off x="0" y="1125538"/>
          <a:ext cx="9144000" cy="5832478"/>
        </p:xfrm>
        <a:graphic>
          <a:graphicData uri="http://schemas.openxmlformats.org/drawingml/2006/table">
            <a:tbl>
              <a:tblPr/>
              <a:tblGrid>
                <a:gridCol w="4572000"/>
                <a:gridCol w="4572000"/>
              </a:tblGrid>
              <a:tr h="655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Primary relationship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Secondary relationship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7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1.Includes a variety of roles and interests of each of the participants. It is general and diffuse in character.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 Usually includes only one role and interest of each participant. It is specialized in character.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25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 Involves the total personality of each participant.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 Involves only those aspects of the personalities of the participants that are specifically relevant to the situation.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2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 Involves communication that is free and extensive.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 Limits communication to the specific subject of the relationship.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2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4. Is personal and emotion laden.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4. Is relatively impersonal and unemotional.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4. Is not easily transferable to another person.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5. Is transferable to others; that is , the participants are interchangeable.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t>Other groups</a:t>
            </a:r>
          </a:p>
        </p:txBody>
      </p:sp>
      <p:sp>
        <p:nvSpPr>
          <p:cNvPr id="35843" name="Rectangle 3"/>
          <p:cNvSpPr>
            <a:spLocks noGrp="1" noChangeArrowheads="1"/>
          </p:cNvSpPr>
          <p:nvPr>
            <p:ph type="body" idx="1"/>
          </p:nvPr>
        </p:nvSpPr>
        <p:spPr/>
        <p:txBody>
          <a:bodyPr/>
          <a:lstStyle/>
          <a:p>
            <a:pPr algn="just" eaLnBrk="1" hangingPunct="1"/>
            <a:r>
              <a:rPr lang="en-US" altLang="zh-CN" dirty="0" smtClean="0"/>
              <a:t>An </a:t>
            </a:r>
            <a:r>
              <a:rPr lang="en-US" altLang="zh-CN" b="1" dirty="0" smtClean="0"/>
              <a:t>in-group </a:t>
            </a:r>
            <a:r>
              <a:rPr lang="en-US" altLang="zh-CN" dirty="0" smtClean="0"/>
              <a:t> is a group with which we identify and to which we belong. An </a:t>
            </a:r>
            <a:r>
              <a:rPr lang="en-US" altLang="zh-CN" b="1" dirty="0" smtClean="0"/>
              <a:t>out-group</a:t>
            </a:r>
            <a:r>
              <a:rPr lang="en-US" altLang="zh-CN" dirty="0" smtClean="0"/>
              <a:t>  is a group with which we do not identify and to which we do not belong. </a:t>
            </a:r>
          </a:p>
          <a:p>
            <a:pPr algn="just" eaLnBrk="1" hangingPunct="1"/>
            <a:r>
              <a:rPr lang="en-US" altLang="zh-CN" dirty="0" smtClean="0"/>
              <a:t>Reference groups —— social units we use for appraising and shaping attitudes, feelings, and actions.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1845</Words>
  <Application>Microsoft Office PowerPoint</Application>
  <PresentationFormat>On-screen Show (4:3)</PresentationFormat>
  <Paragraphs>74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Chapter 4   Socialization </vt:lpstr>
      <vt:lpstr>Socialization</vt:lpstr>
      <vt:lpstr>The self</vt:lpstr>
      <vt:lpstr>Slide 4</vt:lpstr>
      <vt:lpstr>Slide 5</vt:lpstr>
      <vt:lpstr> Groups and Organizations</vt:lpstr>
      <vt:lpstr>Primary group and secondary group</vt:lpstr>
      <vt:lpstr>Characteristics of primary and secondary relationships </vt:lpstr>
      <vt:lpstr>Other groups</vt:lpstr>
      <vt:lpstr>Groups dynamics</vt:lpstr>
      <vt:lpstr>Slide 11</vt:lpstr>
      <vt:lpstr>Slide 12</vt:lpstr>
      <vt:lpstr>Slide 13</vt:lpstr>
      <vt:lpstr>Slide 14</vt:lpstr>
      <vt:lpstr>Formal organizations</vt:lpstr>
      <vt:lpstr>Bureaucracy </vt:lpstr>
      <vt:lpstr>Slide 17</vt:lpstr>
      <vt:lpstr>Disadvantages of bureaucracy</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Socialization </dc:title>
  <dc:creator>Dominic</dc:creator>
  <cp:lastModifiedBy>Han</cp:lastModifiedBy>
  <cp:revision>7</cp:revision>
  <dcterms:created xsi:type="dcterms:W3CDTF">2010-09-07T15:06:05Z</dcterms:created>
  <dcterms:modified xsi:type="dcterms:W3CDTF">2010-12-02T10:16:36Z</dcterms:modified>
</cp:coreProperties>
</file>