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3" r:id="rId3"/>
    <p:sldId id="354" r:id="rId4"/>
    <p:sldId id="329" r:id="rId5"/>
    <p:sldId id="357" r:id="rId6"/>
    <p:sldId id="358" r:id="rId7"/>
    <p:sldId id="359" r:id="rId8"/>
    <p:sldId id="336" r:id="rId9"/>
    <p:sldId id="335" r:id="rId10"/>
    <p:sldId id="340" r:id="rId11"/>
    <p:sldId id="341" r:id="rId12"/>
    <p:sldId id="34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1472-E360-7448-9C21-8837DB27CDE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F8ED-05BA-2746-8BA1-53CC17E1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E945-0A9B-D440-A15D-3AA007E3D0D2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EEAE-4C61-E544-88D6-046E274CE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7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CBC9-9D1F-3146-8E53-A6599A906CD3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2A4A-EDEC-364D-BA03-17CD52A0DE9A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0647-0A34-9F42-ADD7-B71411B6FEB0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E167-9066-394B-A880-5B5CB0355481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085-95F3-6846-BDE1-6665BB49AA28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00EB-11E1-D941-AA90-00E026BBB184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08B-D7A5-E94B-B19E-DC3B08353A64}" type="datetime1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FDBE-0E5D-224E-B718-C2D5F789F37F}" type="datetime1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373C-10C5-C04A-83DC-28DD2AFE9ADA}" type="datetime1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306F-0C63-404B-94CD-3FA4858CD40E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732-0BAA-DF47-A569-663A310ECDB9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96AA-D396-024C-BB3A-019696B085C4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35" y="538094"/>
            <a:ext cx="8611184" cy="2225096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5000" b="1" dirty="0" smtClean="0"/>
              <a:t>CMP1101:</a:t>
            </a:r>
            <a:r>
              <a:rPr lang="en-US" sz="9000" b="1" dirty="0"/>
              <a:t/>
            </a:r>
            <a:br>
              <a:rPr lang="en-US" sz="9000" b="1" dirty="0"/>
            </a:br>
            <a:endParaRPr lang="en-US" sz="9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335" y="1881321"/>
            <a:ext cx="861118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1800"/>
              </a:spcAft>
            </a:pPr>
            <a:r>
              <a:rPr lang="en-US" sz="10000" b="1" dirty="0" smtClean="0"/>
              <a:t>MOS LOGIC </a:t>
            </a:r>
          </a:p>
        </p:txBody>
      </p:sp>
    </p:spTree>
    <p:extLst>
      <p:ext uri="{BB962C8B-B14F-4D97-AF65-F5344CB8AC3E}">
        <p14:creationId xmlns:p14="http://schemas.microsoft.com/office/powerpoint/2010/main" val="341705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CMOS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9</a:t>
            </a:fld>
            <a:r>
              <a:rPr lang="en-US" dirty="0" smtClean="0"/>
              <a:t>/11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To overcome the TTL limitations, CMOS logic uses FETs .</a:t>
            </a:r>
          </a:p>
          <a:p>
            <a:pPr>
              <a:buFont typeface="Wingdings" charset="2"/>
              <a:buChar char="§"/>
            </a:pPr>
            <a:r>
              <a:rPr lang="en-US" sz="2800" dirty="0" smtClean="0"/>
              <a:t>CMOS gates use both p-channel and n-channel MOSFETs as the input devices.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With no switching, the power consumption of CMOS gates is almost zero and this makes them ideal for use in low-power battery circuits.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sz="2200" dirty="0" smtClean="0"/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/>
              <a:t>However, CMOS devices are static sensitive thus appropriate precautions must be taken when handling such devices. </a:t>
            </a:r>
          </a:p>
          <a:p>
            <a:pPr lvl="1">
              <a:lnSpc>
                <a:spcPct val="140000"/>
              </a:lnSpc>
            </a:pPr>
            <a:r>
              <a:rPr lang="en-US" sz="2200" dirty="0"/>
              <a:t>Working on grounded work benches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Wearing anti-static wrist bands, etc.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721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Example: CMOS NAND Gate</a:t>
            </a:r>
            <a:endParaRPr lang="en-US" sz="3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10</a:t>
            </a:fld>
            <a:r>
              <a:rPr lang="en-US" dirty="0" smtClean="0"/>
              <a:t>/11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sz="2200" dirty="0" smtClean="0"/>
          </a:p>
        </p:txBody>
      </p:sp>
      <p:pic>
        <p:nvPicPr>
          <p:cNvPr id="7" name="Picture 6" descr="Screen Shot 2017-11-17 at 9.54.00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3485" r="4068" b="2648"/>
          <a:stretch/>
        </p:blipFill>
        <p:spPr>
          <a:xfrm>
            <a:off x="94071" y="1070001"/>
            <a:ext cx="3821636" cy="5067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6162" y="1265636"/>
            <a:ext cx="4809382" cy="509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lang="en-US" sz="2500" dirty="0" smtClean="0"/>
              <a:t>This CMOS gate example contains 3 N-channel MOSFETs</a:t>
            </a:r>
          </a:p>
          <a:p>
            <a:pPr marL="800100" lvl="1" indent="-342900">
              <a:lnSpc>
                <a:spcPct val="130000"/>
              </a:lnSpc>
              <a:buFont typeface="Courier New"/>
              <a:buChar char="o"/>
            </a:pPr>
            <a:r>
              <a:rPr lang="en-US" sz="1900" dirty="0" smtClean="0"/>
              <a:t>2 for the input</a:t>
            </a:r>
          </a:p>
          <a:p>
            <a:pPr marL="800100" lvl="1" indent="-342900">
              <a:lnSpc>
                <a:spcPct val="130000"/>
              </a:lnSpc>
              <a:buFont typeface="Courier New"/>
              <a:buChar char="o"/>
            </a:pPr>
            <a:r>
              <a:rPr lang="en-US" sz="1900" dirty="0" smtClean="0"/>
              <a:t>1 for the output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lang="en-US" sz="2500" dirty="0"/>
              <a:t>When both inputs A and B are at logic “0</a:t>
            </a:r>
            <a:r>
              <a:rPr lang="en-US" sz="2500" dirty="0" smtClean="0"/>
              <a:t>”</a:t>
            </a:r>
          </a:p>
          <a:p>
            <a:pPr marL="800100" lvl="1" indent="-342900">
              <a:lnSpc>
                <a:spcPct val="130000"/>
              </a:lnSpc>
              <a:buFont typeface="Courier New"/>
              <a:buChar char="o"/>
            </a:pPr>
            <a:r>
              <a:rPr lang="en-US" sz="1900" dirty="0"/>
              <a:t>FET</a:t>
            </a:r>
            <a:r>
              <a:rPr lang="en-US" sz="1900" baseline="-25000" dirty="0"/>
              <a:t>1</a:t>
            </a:r>
            <a:r>
              <a:rPr lang="en-US" sz="1900" dirty="0"/>
              <a:t> and FET</a:t>
            </a:r>
            <a:r>
              <a:rPr lang="en-US" sz="1900" baseline="-25000" dirty="0"/>
              <a:t>2</a:t>
            </a:r>
            <a:r>
              <a:rPr lang="en-US" sz="1900" dirty="0"/>
              <a:t> are both switched OFF and thus effectively open circuits.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§"/>
            </a:pPr>
            <a:r>
              <a:rPr lang="en-US" sz="2500" dirty="0" smtClean="0"/>
              <a:t>The output is thus a logic “1” supplied at the output from the source of FET</a:t>
            </a:r>
            <a:r>
              <a:rPr lang="en-US" sz="2500" baseline="-25000" dirty="0" smtClean="0"/>
              <a:t>3</a:t>
            </a:r>
            <a:r>
              <a:rPr lang="en-US" sz="2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9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CMOS NAND Gate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11</a:t>
            </a:fld>
            <a:r>
              <a:rPr lang="en-US" dirty="0" smtClean="0"/>
              <a:t>/11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24646"/>
            <a:ext cx="9049929" cy="593335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/>
              <a:t>When 1 or both of the inputs are at logic “1”.</a:t>
            </a:r>
          </a:p>
          <a:p>
            <a:pPr lvl="1">
              <a:lnSpc>
                <a:spcPct val="140000"/>
              </a:lnSpc>
            </a:pPr>
            <a:r>
              <a:rPr lang="en-US" sz="2200" dirty="0"/>
              <a:t>Current flows through the corresponding FET giving an output state at Q equivalent to logic “0”</a:t>
            </a:r>
          </a:p>
          <a:p>
            <a:pPr lvl="1">
              <a:lnSpc>
                <a:spcPct val="140000"/>
              </a:lnSpc>
            </a:pPr>
            <a:r>
              <a:rPr lang="en-US" sz="2200" dirty="0" smtClean="0"/>
              <a:t>This happens since the short circuit in the FET that is in the ON state effectively transfers the 0V from the grounding to which all input FETs are connected.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/>
              <a:t>The combined effect is the resultant NAND gate</a:t>
            </a:r>
            <a:r>
              <a:rPr lang="en-US" dirty="0" smtClean="0"/>
              <a:t>.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 smtClean="0"/>
              <a:t>CMOS logic designs generally present great switching speeds, lower power consumption and improved propagation delays.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 smtClean="0"/>
              <a:t>Like TTLs, CMOS logic takes advantage of the fact that both P-channel and N-channel devices can be fabricated together on the same substrate material to form various logic functions.</a:t>
            </a:r>
            <a:endParaRPr lang="en-US" dirty="0"/>
          </a:p>
          <a:p>
            <a:pPr lvl="1">
              <a:lnSpc>
                <a:spcPct val="140000"/>
              </a:lnSpc>
            </a:pPr>
            <a:endParaRPr lang="en-US" sz="22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819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DIGITAL LOGIC GATES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</a:t>
            </a:fld>
            <a:r>
              <a:rPr lang="en-US" dirty="0" smtClean="0"/>
              <a:t>/11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94511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11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Digital logic gates are electronic devices that make logic decisions based on different combinations of digital signals as the inputs.</a:t>
            </a:r>
          </a:p>
          <a:p>
            <a:pPr lvl="1">
              <a:lnSpc>
                <a:spcPct val="140000"/>
              </a:lnSpc>
            </a:pPr>
            <a:r>
              <a:rPr lang="en-US" sz="2400" dirty="0" smtClean="0"/>
              <a:t>They are the basic building block of electronic circuits and microprocessor-based systems.</a:t>
            </a:r>
          </a:p>
          <a:p>
            <a:pPr lvl="1">
              <a:lnSpc>
                <a:spcPct val="140000"/>
              </a:lnSpc>
            </a:pPr>
            <a:r>
              <a:rPr lang="en-US" sz="2400" dirty="0" smtClean="0"/>
              <a:t>Digital logic gates may have more than 1 input but they generally have only 1 output.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Individual logic gates can be connected together to form combinational or sequential circuits or even larger logic gate functions.</a:t>
            </a: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Standard commercially available digital logic gates are available in two basic forms</a:t>
            </a:r>
            <a:endParaRPr lang="en-US" sz="2800" dirty="0"/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Transistor-Transistor </a:t>
            </a:r>
            <a:r>
              <a:rPr lang="en-US" sz="2400" dirty="0"/>
              <a:t>L</a:t>
            </a:r>
            <a:r>
              <a:rPr lang="en-US" sz="2400" dirty="0" smtClean="0"/>
              <a:t>ogic (TTL)</a:t>
            </a:r>
            <a:endParaRPr lang="en-US" sz="2400" dirty="0"/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Complementary Metal-Oxide Silicon (CMOS)</a:t>
            </a: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TTL or CMOS refers to the technology used to manufacture integrated circuits (ICs).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91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Logic Gates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2</a:t>
            </a:fld>
            <a:r>
              <a:rPr lang="en-US" dirty="0" smtClean="0"/>
              <a:t>/11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945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</a:pPr>
            <a:r>
              <a:rPr lang="en-US" sz="2500" dirty="0" smtClean="0"/>
              <a:t>Generally, TTL ICs use NPN or PNP Bipolar Junction Transistors (BJTs) while CMOS ICs are constructed using MOSFETs or JFETs for both their input and output circuitry.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</a:pPr>
            <a:r>
              <a:rPr lang="en-US" sz="2500" dirty="0" smtClean="0"/>
              <a:t>Simple logic gates however can be constructed using diodes, resistors and transistors.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sz="2200" dirty="0"/>
              <a:t>Resistor-Transistor Logic (RTL) gates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sz="2200" dirty="0"/>
              <a:t>Diode-Transistor Logic (DTL) gates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sz="2200" dirty="0"/>
              <a:t>Emitter-Coupled Logic (ECL) gates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</a:pPr>
            <a:r>
              <a:rPr lang="en-US" sz="2500" dirty="0" smtClean="0"/>
              <a:t>RTL, DTL and ECL are not as common as the CMOS family</a:t>
            </a:r>
          </a:p>
        </p:txBody>
      </p:sp>
    </p:spTree>
    <p:extLst>
      <p:ext uri="{BB962C8B-B14F-4D97-AF65-F5344CB8AC3E}">
        <p14:creationId xmlns:p14="http://schemas.microsoft.com/office/powerpoint/2010/main" val="378173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Logic Gates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3</a:t>
            </a:fld>
            <a:r>
              <a:rPr lang="en-US" dirty="0" smtClean="0"/>
              <a:t>/11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9049929" cy="5945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500" dirty="0" smtClean="0"/>
              <a:t>ICs can be grouped together into families according to the number of transistors or gates that they contain.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As an example, an AND gate can contain only a few transistors while a more complex microprocessor may contain thousands of individual transistor gates. 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sz="2200" dirty="0" smtClean="0"/>
          </a:p>
          <a:p>
            <a:pPr>
              <a:buFont typeface="Wingdings" charset="2"/>
              <a:buChar char="§"/>
            </a:pPr>
            <a:r>
              <a:rPr lang="en-US" sz="2500" dirty="0" smtClean="0"/>
              <a:t>Moore’s Law – predicts that the number of transistors and resistors on a single chip will double every 18 months. 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This prediction however is failing with newer and faster technological advancements.</a:t>
            </a:r>
          </a:p>
          <a:p>
            <a:pPr>
              <a:buFont typeface="Wingdings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6555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Logic Gates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4</a:t>
            </a:fld>
            <a:r>
              <a:rPr lang="en-US" dirty="0" smtClean="0"/>
              <a:t>/11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9049929" cy="59451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500" dirty="0" smtClean="0"/>
              <a:t>Examples of classifications of ICs include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Small Scale Integration (SSI) with up to 10 transistors or a few gates within a single package such as AND, OR and NOT gates.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Medium Scale Integration (MSI) with between 10 – 100 transistors or tens of gates within a single package to perform digital operations such as adders, decoders, counters, etc.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Large Scale Integration (LSI) with between 100 – 1,000 transistors or hundreds of gates to perform functions such as arithmetic.</a:t>
            </a:r>
            <a:endParaRPr lang="en-US" sz="2200" dirty="0"/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Very-Large </a:t>
            </a:r>
            <a:r>
              <a:rPr lang="en-US" sz="2200" dirty="0"/>
              <a:t>Scale Integration (VLSI) with between 1,000 – 10,000 or thousands of gates and perform computational operations such as processors, large memory arrays and programmable logic devices.</a:t>
            </a:r>
            <a:endParaRPr lang="en-US" sz="1200" dirty="0"/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Ultra-Large Scale Integration (ULSI) with more than 1 million transistors and are used in computer CPUs, GPUs, video processors, etc.</a:t>
            </a:r>
          </a:p>
        </p:txBody>
      </p:sp>
    </p:spTree>
    <p:extLst>
      <p:ext uri="{BB962C8B-B14F-4D97-AF65-F5344CB8AC3E}">
        <p14:creationId xmlns:p14="http://schemas.microsoft.com/office/powerpoint/2010/main" val="377798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Logic Gates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5</a:t>
            </a:fld>
            <a:r>
              <a:rPr lang="en-US" dirty="0" smtClean="0"/>
              <a:t>/11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9049929" cy="5945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200" dirty="0" smtClean="0"/>
              <a:t>In digital logic design, only two states are allowed and referred to as:</a:t>
            </a:r>
          </a:p>
          <a:p>
            <a:pPr lvl="1">
              <a:lnSpc>
                <a:spcPct val="130000"/>
              </a:lnSpc>
            </a:pPr>
            <a:r>
              <a:rPr lang="en-US" sz="1900" dirty="0"/>
              <a:t>Logic “1” or Logic “0</a:t>
            </a:r>
            <a:r>
              <a:rPr lang="en-US" sz="1900" dirty="0" smtClean="0"/>
              <a:t>”</a:t>
            </a:r>
          </a:p>
          <a:p>
            <a:pPr lvl="1">
              <a:lnSpc>
                <a:spcPct val="130000"/>
              </a:lnSpc>
            </a:pPr>
            <a:r>
              <a:rPr lang="en-US" sz="1900" dirty="0" smtClean="0"/>
              <a:t>High or Low</a:t>
            </a:r>
          </a:p>
          <a:p>
            <a:pPr lvl="1">
              <a:lnSpc>
                <a:spcPct val="130000"/>
              </a:lnSpc>
            </a:pPr>
            <a:r>
              <a:rPr lang="en-US" sz="1900" dirty="0" smtClean="0"/>
              <a:t>True or False</a:t>
            </a:r>
            <a:endParaRPr lang="en-US" sz="1900" dirty="0"/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200" dirty="0"/>
              <a:t>Basic digital logic gates perform operations of AND, OR and NOT on binary numbers</a:t>
            </a:r>
            <a:r>
              <a:rPr lang="en-US" sz="2200" dirty="0" smtClean="0"/>
              <a:t>.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200" dirty="0" smtClean="0"/>
              <a:t>The relationship between the various digital states can be summarized as below:</a:t>
            </a:r>
            <a:endParaRPr lang="en-US" sz="2200" dirty="0"/>
          </a:p>
        </p:txBody>
      </p:sp>
      <p:pic>
        <p:nvPicPr>
          <p:cNvPr id="4" name="Picture 3" descr="Screen Shot 2017-11-28 at 10.05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11" y="4303520"/>
            <a:ext cx="5428926" cy="24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9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Logic Gates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6</a:t>
            </a:fld>
            <a:r>
              <a:rPr lang="en-US" dirty="0" smtClean="0"/>
              <a:t>/11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9049929" cy="5201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Most digital logic gates and logic systems use “Positive Logic” in which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Logic </a:t>
            </a:r>
            <a:r>
              <a:rPr lang="en-US" sz="2200" dirty="0" smtClean="0"/>
              <a:t>“</a:t>
            </a:r>
            <a:r>
              <a:rPr lang="en-US" sz="2200" dirty="0"/>
              <a:t>0</a:t>
            </a:r>
            <a:r>
              <a:rPr lang="en-US" sz="2200" dirty="0" smtClean="0"/>
              <a:t>” or Low or False is represented by a zero voltage or 0V or ground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Logic “1” or High or True is represented by a higher voltage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 smtClean="0"/>
              <a:t>The switching from one logic level to another is made as quickly as possible to prevent faulty operation of the logic circuit.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 smtClean="0"/>
              <a:t>The reverse is true for the “Negative Logic”.</a:t>
            </a:r>
          </a:p>
        </p:txBody>
      </p:sp>
    </p:spTree>
    <p:extLst>
      <p:ext uri="{BB962C8B-B14F-4D97-AF65-F5344CB8AC3E}">
        <p14:creationId xmlns:p14="http://schemas.microsoft.com/office/powerpoint/2010/main" val="3717631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TTL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7</a:t>
            </a:fld>
            <a:r>
              <a:rPr lang="en-US" dirty="0" smtClean="0"/>
              <a:t>/11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500" dirty="0" smtClean="0"/>
              <a:t>In standard TTL ICs, there is  a predefined voltage range for the input and output voltage levels which define exactly what makes a Logic “1” or a Logic “0”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11-28 at 10.18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6" y="2365632"/>
            <a:ext cx="7251265" cy="43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7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CMOS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8</a:t>
            </a:fld>
            <a:r>
              <a:rPr lang="en-US" dirty="0" smtClean="0"/>
              <a:t>/11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9451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In CMOS technology, a</a:t>
            </a:r>
            <a:endParaRPr lang="en-US" sz="2800" dirty="0"/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Logic “0” is any input below 1.5V while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Logic “1” is any input between 3.0V – 18.0V.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As compared to TTLs, the chart below summarizes the logic states.</a:t>
            </a:r>
          </a:p>
          <a:p>
            <a:pPr lvl="1">
              <a:lnSpc>
                <a:spcPct val="130000"/>
              </a:lnSpc>
            </a:pPr>
            <a:endParaRPr lang="en-US" sz="2200" dirty="0"/>
          </a:p>
          <a:p>
            <a:pPr lvl="1">
              <a:lnSpc>
                <a:spcPct val="130000"/>
              </a:lnSpc>
            </a:pPr>
            <a:endParaRPr lang="en-US" sz="2200" dirty="0" smtClean="0"/>
          </a:p>
          <a:p>
            <a:pPr lvl="1">
              <a:lnSpc>
                <a:spcPct val="130000"/>
              </a:lnSpc>
            </a:pPr>
            <a:endParaRPr lang="en-US" sz="2200" dirty="0"/>
          </a:p>
          <a:p>
            <a:pPr lvl="1">
              <a:lnSpc>
                <a:spcPct val="130000"/>
              </a:lnSpc>
            </a:pPr>
            <a:endParaRPr lang="en-US" sz="2400" dirty="0" smtClean="0"/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000" dirty="0"/>
              <a:t>The main shortcoming of TTL </a:t>
            </a:r>
            <a:r>
              <a:rPr lang="en-US" sz="2000" dirty="0" smtClean="0"/>
              <a:t>gate series is that the logic gates are based on BJTs whose transistors are current operated devices and consume large amounts of power from a fixed +5V power supply.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000" dirty="0" smtClean="0"/>
              <a:t>In addition, TTL transistors have a limited operating speed when switching from an “OFF” state to an “ON” state, and vice versa.</a:t>
            </a:r>
            <a:endParaRPr lang="en-US" sz="2000" dirty="0"/>
          </a:p>
        </p:txBody>
      </p:sp>
      <p:pic>
        <p:nvPicPr>
          <p:cNvPr id="4" name="Picture 3" descr="Screen Shot 2017-11-28 at 11.08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11" y="3162246"/>
            <a:ext cx="5486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CMU.thmx</Template>
  <TotalTime>54911</TotalTime>
  <Words>1064</Words>
  <Application>Microsoft Macintosh PowerPoint</Application>
  <PresentationFormat>On-screen Show (4:3)</PresentationFormat>
  <Paragraphs>110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CMU</vt:lpstr>
      <vt:lpstr>CMP1101: </vt:lpstr>
      <vt:lpstr>DIGITAL LOGIC GATES</vt:lpstr>
      <vt:lpstr>Logic Gates Contd.</vt:lpstr>
      <vt:lpstr>Logic Gates contd.</vt:lpstr>
      <vt:lpstr>Logic Gates contd.</vt:lpstr>
      <vt:lpstr>Logic Gates contd.</vt:lpstr>
      <vt:lpstr>Logic Gates contd.</vt:lpstr>
      <vt:lpstr>TTL</vt:lpstr>
      <vt:lpstr>CMOS</vt:lpstr>
      <vt:lpstr>CMOS contd.</vt:lpstr>
      <vt:lpstr>Example: CMOS NAND Gate</vt:lpstr>
      <vt:lpstr>CMOS NAND Gate contd.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SIMULATORS; DATA CONVERSION AND CIRCUITS</dc:title>
  <dc:creator>Carol Ovon</dc:creator>
  <cp:lastModifiedBy>Carol Ovon</cp:lastModifiedBy>
  <cp:revision>228</cp:revision>
  <dcterms:created xsi:type="dcterms:W3CDTF">2017-08-23T21:25:27Z</dcterms:created>
  <dcterms:modified xsi:type="dcterms:W3CDTF">2018-10-12T12:44:35Z</dcterms:modified>
</cp:coreProperties>
</file>