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93" r:id="rId4"/>
    <p:sldId id="294" r:id="rId5"/>
    <p:sldId id="295" r:id="rId6"/>
    <p:sldId id="261" r:id="rId7"/>
    <p:sldId id="286" r:id="rId8"/>
    <p:sldId id="284" r:id="rId9"/>
    <p:sldId id="262" r:id="rId10"/>
    <p:sldId id="263" r:id="rId11"/>
    <p:sldId id="265" r:id="rId12"/>
    <p:sldId id="266" r:id="rId13"/>
    <p:sldId id="289" r:id="rId14"/>
    <p:sldId id="288" r:id="rId15"/>
    <p:sldId id="269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472-E360-7448-9C21-8837DB27CDE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F8ED-05BA-2746-8BA1-53CC17E1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E945-0A9B-D440-A15D-3AA007E3D0D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EEAE-4C61-E544-88D6-046E274CE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CBC9-9D1F-3146-8E53-A6599A906CD3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A4A-EDEC-364D-BA03-17CD52A0DE9A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647-0A34-9F42-ADD7-B71411B6FEB0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E167-9066-394B-A880-5B5CB0355481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085-95F3-6846-BDE1-6665BB49AA28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00EB-11E1-D941-AA90-00E026BBB184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08B-D7A5-E94B-B19E-DC3B08353A64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FDBE-0E5D-224E-B718-C2D5F789F37F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373C-10C5-C04A-83DC-28DD2AFE9ADA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306F-0C63-404B-94CD-3FA4858CD40E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732-0BAA-DF47-A569-663A310ECDB9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96AA-D396-024C-BB3A-019696B085C4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9050"/>
            <a:ext cx="7772400" cy="3128479"/>
          </a:xfrm>
        </p:spPr>
        <p:txBody>
          <a:bodyPr>
            <a:normAutofit/>
          </a:bodyPr>
          <a:lstStyle/>
          <a:p>
            <a:r>
              <a:rPr lang="en-US" sz="5000" b="1" dirty="0"/>
              <a:t>CMP1101:</a:t>
            </a:r>
            <a:br>
              <a:rPr lang="en-US" sz="5000" b="1" dirty="0"/>
            </a:br>
            <a:r>
              <a:rPr lang="en-US" sz="5000" b="1" dirty="0"/>
              <a:t>SEMICONDUCTORS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48860"/>
            <a:ext cx="7709218" cy="967140"/>
          </a:xfrm>
        </p:spPr>
        <p:txBody>
          <a:bodyPr>
            <a:normAutofit/>
          </a:bodyPr>
          <a:lstStyle/>
          <a:p>
            <a:r>
              <a:rPr lang="en-US" sz="4100" b="1" u="sng" dirty="0" smtClean="0"/>
              <a:t>Conduction in Semiconductors</a:t>
            </a:r>
            <a:endParaRPr lang="en-US" sz="41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9059" y="1016000"/>
            <a:ext cx="8680823" cy="57054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b="1" dirty="0" smtClean="0"/>
              <a:t>Conduction in semiconductors is defined by the density of free carriers.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It’s an intermediate between that of insulators and conductors.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b="1" dirty="0"/>
              <a:t>In contrast with insulators and conductors, the density of free carriers in semiconductors can be changed by many orders.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This is what makes semiconductors special!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b="1" dirty="0"/>
              <a:t>Conduction in semiconductors is facilitated by the movement of electrons</a:t>
            </a:r>
          </a:p>
          <a:p>
            <a:pPr lvl="1">
              <a:lnSpc>
                <a:spcPct val="150000"/>
              </a:lnSpc>
            </a:pPr>
            <a:r>
              <a:rPr lang="en-US" sz="2900" dirty="0"/>
              <a:t>Just like in metals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Unlike in metals, the resistance of semiconductors grows with falling temperatures.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Resistance of a semiconductor material is called the bulk resistance.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0" y="120706"/>
            <a:ext cx="7583490" cy="880353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Conduction in Semiconductors</a:t>
            </a:r>
            <a:endParaRPr lang="en-US" sz="4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4235" y="1001060"/>
            <a:ext cx="8770471" cy="57204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500" dirty="0" smtClean="0"/>
              <a:t>Since bulk resistance falls with increasing temperature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100" dirty="0" smtClean="0"/>
              <a:t>It is thus a negative resistance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100" dirty="0"/>
              <a:t>S</a:t>
            </a:r>
            <a:r>
              <a:rPr lang="en-US" sz="2100" dirty="0" smtClean="0"/>
              <a:t>emiconductors are thus negative temperature coefficient devices.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100" dirty="0" smtClean="0"/>
              <a:t>At absolute zero – a semiconductor is an insulator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100" dirty="0" smtClean="0"/>
              <a:t>At very high temperatures – a semiconductor is a conductor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100" dirty="0" smtClean="0"/>
              <a:t>At room temperature – a silicon crystal has only a few thermally produced free electrons.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100" dirty="0" smtClean="0"/>
              <a:t>Any temperature rise will result in thermal motion of atoms, a process referred to as thermal ionization.</a:t>
            </a:r>
            <a:endParaRPr lang="en-US" sz="2300" dirty="0"/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100" dirty="0"/>
              <a:t>The higher the ambient temperature, the easier it is to dislodge an electron from the valence orbit.</a:t>
            </a:r>
          </a:p>
        </p:txBody>
      </p:sp>
    </p:spTree>
    <p:extLst>
      <p:ext uri="{BB962C8B-B14F-4D97-AF65-F5344CB8AC3E}">
        <p14:creationId xmlns:p14="http://schemas.microsoft.com/office/powerpoint/2010/main" val="32431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88" y="-89794"/>
            <a:ext cx="7874112" cy="986265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Electrons, Holes and Recombination</a:t>
            </a:r>
            <a:endParaRPr lang="en-US" sz="3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896471"/>
            <a:ext cx="8770583" cy="58250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dirty="0" smtClean="0"/>
              <a:t>A hole is  a vacant spot in the valence orbit caused by the departure of an electron.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dirty="0" smtClean="0"/>
              <a:t>The hole acts as a positive charge since it will attract and capture any electron in it’s immediate vicinity.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dirty="0" smtClean="0"/>
              <a:t>Occasionally, an electron will approach a hole, feel it’s attraction and fall into it.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b="1" i="1" u="sng" dirty="0" smtClean="0"/>
              <a:t>Recombination:</a:t>
            </a:r>
            <a:r>
              <a:rPr lang="en-US" dirty="0" smtClean="0"/>
              <a:t> is the merging of a free electron and a hole. 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dirty="0" smtClean="0"/>
              <a:t>In this way, valence electrons travel through a material.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b="1" i="1" u="sng" dirty="0" smtClean="0"/>
              <a:t>Lifetime:</a:t>
            </a:r>
            <a:r>
              <a:rPr lang="en-US" dirty="0" smtClean="0"/>
              <a:t> is the average amount of time between the creation and recombination of a free electron and a hole.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88" y="-89794"/>
            <a:ext cx="7874112" cy="986265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Electrons, Holes and Recombination</a:t>
            </a:r>
            <a:endParaRPr lang="en-US" sz="3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896471"/>
            <a:ext cx="8770583" cy="58250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800" dirty="0" smtClean="0"/>
              <a:t>An applied voltage forces the free electrons and holes to flow between the -</a:t>
            </a:r>
            <a:r>
              <a:rPr lang="en-US" sz="2800" dirty="0" err="1" smtClean="0"/>
              <a:t>ve</a:t>
            </a:r>
            <a:r>
              <a:rPr lang="en-US" sz="2800" dirty="0" smtClean="0"/>
              <a:t> and +</a:t>
            </a:r>
            <a:r>
              <a:rPr lang="en-US" sz="2800" dirty="0" err="1" smtClean="0"/>
              <a:t>ve</a:t>
            </a:r>
            <a:r>
              <a:rPr lang="en-US" sz="2800" dirty="0" smtClean="0"/>
              <a:t> terminals of a crystal.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sz="2400" dirty="0"/>
              <a:t>When the external voltage is applied across a semiconductor, the free electrons flow towards the +</a:t>
            </a:r>
            <a:r>
              <a:rPr lang="en-US" sz="2400" dirty="0" err="1"/>
              <a:t>ve</a:t>
            </a:r>
            <a:r>
              <a:rPr lang="en-US" sz="2400" dirty="0"/>
              <a:t> terminal while the reverse is true for holes</a:t>
            </a:r>
            <a:r>
              <a:rPr lang="en-US" sz="2400" dirty="0" smtClean="0"/>
              <a:t>.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endParaRPr lang="en-US" sz="2200" dirty="0"/>
          </a:p>
          <a:p>
            <a:pPr marL="457200" lvl="1" indent="0">
              <a:lnSpc>
                <a:spcPct val="130000"/>
              </a:lnSpc>
              <a:buNone/>
            </a:pPr>
            <a:endParaRPr lang="en-US" sz="2200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sz="2200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sz="2200" dirty="0"/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800" dirty="0"/>
              <a:t>The current in a semiconductor is thus the combined effect of the two kinds of flows. 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sz="2400" dirty="0"/>
              <a:t>Thus free electrons and holes carry a charge from one place to another.</a:t>
            </a:r>
          </a:p>
          <a:p>
            <a:pPr lvl="1">
              <a:lnSpc>
                <a:spcPct val="130000"/>
              </a:lnSpc>
              <a:buFont typeface="Wingdings" charset="2"/>
              <a:buChar char="ü"/>
            </a:pPr>
            <a:r>
              <a:rPr lang="en-US" sz="2400" dirty="0"/>
              <a:t>Semiconductors thus have two carriers, as contrasted with metals that only have electrons for carriers.</a:t>
            </a:r>
          </a:p>
        </p:txBody>
      </p:sp>
      <p:pic>
        <p:nvPicPr>
          <p:cNvPr id="4" name="Picture 3" descr="Screen Shot 2017-08-27 at 11.17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94248" y="1846258"/>
            <a:ext cx="1536833" cy="33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01" y="29736"/>
            <a:ext cx="8229600" cy="876110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Intrinsic and extrinsic Semiconductors</a:t>
            </a:r>
            <a:endParaRPr lang="en-US" sz="3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896471"/>
            <a:ext cx="8770583" cy="58250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700" dirty="0" smtClean="0"/>
              <a:t>Intrinsic semiconductor: material whose conductivity increases strongly with increasing temperatures. 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200" dirty="0" smtClean="0"/>
              <a:t>This property is characteristic of the pure material itself, thus the name intrinsic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200" dirty="0" smtClean="0"/>
              <a:t>Other factors such as heat and light also greatly influence the conductivity of intrinsic semiconductors.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700" b="1" i="1" u="sng" dirty="0" smtClean="0"/>
              <a:t>Doping:</a:t>
            </a:r>
            <a:r>
              <a:rPr lang="en-US" sz="2700" dirty="0" smtClean="0"/>
              <a:t> </a:t>
            </a:r>
            <a:r>
              <a:rPr lang="en-US" sz="2700" dirty="0"/>
              <a:t>the addition of impurity atoms </a:t>
            </a:r>
            <a:r>
              <a:rPr lang="en-US" sz="2700"/>
              <a:t>to </a:t>
            </a:r>
            <a:r>
              <a:rPr lang="en-US" sz="2700" smtClean="0"/>
              <a:t> </a:t>
            </a:r>
            <a:r>
              <a:rPr lang="en-US" sz="2700" dirty="0"/>
              <a:t>a pure tetravalent (intrinsic) crystal.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200" dirty="0"/>
              <a:t>This raises the conductivity of semiconductor materials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700" dirty="0"/>
              <a:t>Extrinsic semiconductor: A material that has been doped.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200" dirty="0"/>
              <a:t>Impurity atoms added to an intrinsic semiconductor material change the thermal equilibrium density of electrons and holes.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sz="2200" dirty="0"/>
              <a:t>For silicon: the appropriate doping impurities are elements from the 3rd and 5th columns of the periodic table, </a:t>
            </a:r>
            <a:r>
              <a:rPr lang="en-US" sz="2200" dirty="0" err="1"/>
              <a:t>eg</a:t>
            </a:r>
            <a:r>
              <a:rPr lang="en-US" sz="2200" dirty="0"/>
              <a:t>. phosphorous and boron</a:t>
            </a:r>
            <a:r>
              <a:rPr lang="en-US" sz="2200" dirty="0" smtClean="0"/>
              <a:t>.</a:t>
            </a: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89" y="48632"/>
            <a:ext cx="7431741" cy="786316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n</a:t>
            </a:r>
            <a:r>
              <a:rPr lang="en-US" sz="3600" b="1" u="sng" dirty="0" smtClean="0"/>
              <a:t>-type Semiconductors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12" y="853699"/>
            <a:ext cx="7213488" cy="586777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Font typeface="Wingdings" charset="2"/>
              <a:buChar char="§"/>
            </a:pPr>
            <a:r>
              <a:rPr lang="en-US" sz="2900" dirty="0" smtClean="0"/>
              <a:t>n in n-type stands for negative</a:t>
            </a:r>
          </a:p>
          <a:p>
            <a:pPr>
              <a:lnSpc>
                <a:spcPct val="140000"/>
              </a:lnSpc>
              <a:buFont typeface="Wingdings" charset="2"/>
              <a:buChar char="§"/>
            </a:pPr>
            <a:r>
              <a:rPr lang="en-US" sz="2900" dirty="0" smtClean="0"/>
              <a:t>They are semiconductors with a pentavalent (phosphorus) impurity whose conduction is due to the transfer of excess electrons.</a:t>
            </a:r>
          </a:p>
          <a:p>
            <a:pPr>
              <a:lnSpc>
                <a:spcPct val="140000"/>
              </a:lnSpc>
              <a:buFont typeface="Wingdings" charset="2"/>
              <a:buChar char="§"/>
            </a:pPr>
            <a:r>
              <a:rPr lang="en-US" sz="2900" b="1" i="1" u="sng" dirty="0" smtClean="0"/>
              <a:t>Donor:</a:t>
            </a:r>
            <a:r>
              <a:rPr lang="en-US" sz="2900" dirty="0" smtClean="0"/>
              <a:t> the doping impurity atom that produces extra electrons.</a:t>
            </a:r>
          </a:p>
          <a:p>
            <a:pPr>
              <a:lnSpc>
                <a:spcPct val="140000"/>
              </a:lnSpc>
              <a:buFont typeface="Wingdings" charset="2"/>
              <a:buChar char="§"/>
            </a:pPr>
            <a:r>
              <a:rPr lang="en-US" sz="2900" dirty="0" smtClean="0"/>
              <a:t>In an n-type semiconductor:</a:t>
            </a:r>
          </a:p>
          <a:p>
            <a:pPr lvl="1">
              <a:lnSpc>
                <a:spcPct val="140000"/>
              </a:lnSpc>
              <a:buSzPct val="50000"/>
              <a:buFont typeface="Wingdings" charset="2"/>
              <a:buChar char=""/>
            </a:pPr>
            <a:r>
              <a:rPr lang="en-US" sz="2300" dirty="0" smtClean="0"/>
              <a:t>The free electrons are the majority carriers</a:t>
            </a:r>
          </a:p>
          <a:p>
            <a:pPr lvl="1">
              <a:lnSpc>
                <a:spcPct val="140000"/>
              </a:lnSpc>
              <a:buSzPct val="50000"/>
              <a:buFont typeface="Wingdings" charset="2"/>
              <a:buChar char=""/>
            </a:pPr>
            <a:r>
              <a:rPr lang="en-US" sz="2300" dirty="0" smtClean="0"/>
              <a:t>The holes are the minority carriers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4" name="Picture 3" descr="Screen Shot 2017-08-27 at 11.55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98"/>
          <a:stretch/>
        </p:blipFill>
        <p:spPr>
          <a:xfrm>
            <a:off x="44825" y="2403771"/>
            <a:ext cx="1682484" cy="26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89" y="48632"/>
            <a:ext cx="7431741" cy="786316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</a:t>
            </a:r>
            <a:r>
              <a:rPr lang="en-US" sz="3600" b="1" u="sng" dirty="0" smtClean="0"/>
              <a:t>-type Semiconductors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12" y="853699"/>
            <a:ext cx="7213488" cy="586777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buFont typeface="Wingdings" charset="2"/>
              <a:buChar char="§"/>
            </a:pPr>
            <a:r>
              <a:rPr lang="en-US" sz="2900" dirty="0" smtClean="0"/>
              <a:t>p in p-type stands for positive</a:t>
            </a:r>
          </a:p>
          <a:p>
            <a:pPr>
              <a:lnSpc>
                <a:spcPct val="140000"/>
              </a:lnSpc>
              <a:buFont typeface="Wingdings" charset="2"/>
              <a:buChar char="§"/>
            </a:pPr>
            <a:r>
              <a:rPr lang="en-US" sz="2900" dirty="0" smtClean="0"/>
              <a:t>They are semiconductors with a trivalent (boron) impurity whose conduction is due to holes (deficit conduction).</a:t>
            </a:r>
          </a:p>
          <a:p>
            <a:pPr>
              <a:lnSpc>
                <a:spcPct val="140000"/>
              </a:lnSpc>
              <a:buFont typeface="Wingdings" charset="2"/>
              <a:buChar char="§"/>
            </a:pPr>
            <a:r>
              <a:rPr lang="en-US" sz="2900" b="1" i="1" u="sng" dirty="0" smtClean="0"/>
              <a:t>Acceptor/recipient:</a:t>
            </a:r>
            <a:r>
              <a:rPr lang="en-US" sz="2900" dirty="0" smtClean="0"/>
              <a:t> the doping impurity atom that produces extra holes.</a:t>
            </a:r>
          </a:p>
          <a:p>
            <a:pPr>
              <a:lnSpc>
                <a:spcPct val="140000"/>
              </a:lnSpc>
              <a:buFont typeface="Wingdings" charset="2"/>
              <a:buChar char="§"/>
            </a:pPr>
            <a:r>
              <a:rPr lang="en-US" sz="2900" dirty="0" smtClean="0"/>
              <a:t>In an p-type semiconductor:</a:t>
            </a:r>
          </a:p>
          <a:p>
            <a:pPr lvl="1">
              <a:lnSpc>
                <a:spcPct val="140000"/>
              </a:lnSpc>
              <a:buSzPct val="50000"/>
              <a:buFont typeface="Wingdings" charset="2"/>
              <a:buChar char=""/>
            </a:pPr>
            <a:r>
              <a:rPr lang="en-US" sz="2300" dirty="0" smtClean="0"/>
              <a:t>The holes are the majority carriers</a:t>
            </a:r>
          </a:p>
          <a:p>
            <a:pPr lvl="1">
              <a:lnSpc>
                <a:spcPct val="140000"/>
              </a:lnSpc>
              <a:buSzPct val="50000"/>
              <a:buFont typeface="Wingdings" charset="2"/>
              <a:buChar char=""/>
            </a:pPr>
            <a:r>
              <a:rPr lang="en-US" sz="2300" dirty="0" smtClean="0"/>
              <a:t>The free electrons are the minority carriers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7" name="Picture 6" descr="Screen Shot 2017-08-27 at 11.55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9" t="1" r="4969" b="-341"/>
          <a:stretch/>
        </p:blipFill>
        <p:spPr>
          <a:xfrm>
            <a:off x="160535" y="1999538"/>
            <a:ext cx="1634093" cy="27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u="sng" dirty="0"/>
              <a:t>A little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5" y="1024965"/>
            <a:ext cx="8725647" cy="56965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4000" b="1" dirty="0"/>
              <a:t>Office No: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	</a:t>
            </a:r>
            <a:r>
              <a:rPr lang="en-US" sz="2900" dirty="0"/>
              <a:t>Room 3014, New CEDAT Building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3600" b="1" dirty="0"/>
              <a:t>Class email: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	</a:t>
            </a:r>
            <a:r>
              <a:rPr lang="en-US" sz="2900" dirty="0"/>
              <a:t>CMP1101.ELECTRONICS1@GMAIL.COM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4000" b="1" dirty="0"/>
              <a:t>Office hours: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	</a:t>
            </a:r>
            <a:r>
              <a:rPr lang="en-US" sz="2700" dirty="0"/>
              <a:t>Wednesdays, Thursdays and </a:t>
            </a:r>
            <a:r>
              <a:rPr lang="en-US" sz="2700" dirty="0" smtClean="0"/>
              <a:t>Fridays: </a:t>
            </a:r>
            <a:r>
              <a:rPr lang="en-US" sz="2700" dirty="0"/>
              <a:t>	2:00pm – 4:00pm 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12" y="0"/>
            <a:ext cx="8229600" cy="1143000"/>
          </a:xfrm>
        </p:spPr>
        <p:txBody>
          <a:bodyPr/>
          <a:lstStyle/>
          <a:p>
            <a:r>
              <a:rPr lang="en-US" b="1" u="sng" dirty="0"/>
              <a:t>Referencing . . . . . when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5" y="1458260"/>
            <a:ext cx="8725647" cy="392056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Africa is a continent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The sun rises in the east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Ohm’s law: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“Engineering is the purposeful use of science” - - - - - Steve </a:t>
            </a:r>
            <a:r>
              <a:rPr lang="en-US" sz="2800" dirty="0" err="1"/>
              <a:t>Senturia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u="sng" dirty="0"/>
              <a:t>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1" y="1024965"/>
            <a:ext cx="4975411" cy="569651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You plagiarize if you don’t correctly give credit to statements/work by others.</a:t>
            </a:r>
          </a:p>
          <a:p>
            <a:endParaRPr lang="en-US" sz="3600" dirty="0"/>
          </a:p>
          <a:p>
            <a:r>
              <a:rPr lang="en-US" sz="3600" u="sng" dirty="0" err="1"/>
              <a:t>e.g</a:t>
            </a:r>
            <a:r>
              <a:rPr lang="en-US" sz="3600" u="sng" dirty="0"/>
              <a:t>:</a:t>
            </a:r>
          </a:p>
          <a:p>
            <a:r>
              <a:rPr lang="en-US" sz="2800" i="1" dirty="0"/>
              <a:t>Circuit simulators have always remained separate and distinct from the general-purpose dynamical systems.</a:t>
            </a:r>
          </a:p>
          <a:p>
            <a:endParaRPr lang="en-US" sz="2800" dirty="0"/>
          </a:p>
          <a:p>
            <a:r>
              <a:rPr lang="en-US" sz="3600" b="1" u="sng" dirty="0"/>
              <a:t>Instead: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dirty="0"/>
              <a:t>use quotations, even for paraphrased statements.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dirty="0"/>
              <a:t>reference the authors – by name or bibliography ordering.</a:t>
            </a:r>
          </a:p>
          <a:p>
            <a:endParaRPr lang="en-US" sz="2800" dirty="0"/>
          </a:p>
          <a:p>
            <a:r>
              <a:rPr lang="en-US" sz="2800" dirty="0"/>
              <a:t>“</a:t>
            </a:r>
            <a:r>
              <a:rPr lang="en-US" sz="2800" i="1" dirty="0"/>
              <a:t>Circuit simulators have always remained separate and distinct from the general-purpose dynamical systems.”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7" name="Content Placeholder 6" descr="Screen Shot 2017-08-24 at 6.07.0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22906"/>
          <a:stretch/>
        </p:blipFill>
        <p:spPr>
          <a:xfrm>
            <a:off x="160330" y="1401869"/>
            <a:ext cx="3398173" cy="3859029"/>
          </a:xfrm>
          <a:prstGeom prst="rect">
            <a:avLst/>
          </a:prstGeom>
        </p:spPr>
      </p:pic>
      <p:pic>
        <p:nvPicPr>
          <p:cNvPr id="8" name="Content Placeholder 6" descr="Screen Shot 2017-08-24 at 6.12.4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" b="74396"/>
          <a:stretch/>
        </p:blipFill>
        <p:spPr>
          <a:xfrm>
            <a:off x="777843" y="5057433"/>
            <a:ext cx="2382462" cy="1550061"/>
          </a:xfrm>
          <a:prstGeom prst="rect">
            <a:avLst/>
          </a:prstGeom>
        </p:spPr>
      </p:pic>
      <p:pic>
        <p:nvPicPr>
          <p:cNvPr id="9" name="Content Placeholder 4" descr="Screen Shot 2017-08-24 at 6.57.22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-4034" r="782" b="1"/>
          <a:stretch/>
        </p:blipFill>
        <p:spPr>
          <a:xfrm>
            <a:off x="418940" y="860990"/>
            <a:ext cx="2457368" cy="5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Matter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5" y="1024965"/>
            <a:ext cx="8725647" cy="56965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Physical substance, occupies space and possesses rest mass.</a:t>
            </a:r>
          </a:p>
          <a:p>
            <a:pPr lvl="1">
              <a:lnSpc>
                <a:spcPct val="120000"/>
              </a:lnSpc>
              <a:buSzPct val="50000"/>
              <a:buFont typeface="Wingdings" charset="2"/>
              <a:buChar char=""/>
            </a:pPr>
            <a:r>
              <a:rPr lang="en-US" sz="2200" dirty="0" smtClean="0"/>
              <a:t>Consists of atoms = electrons + nucleus (protons and neutrons)</a:t>
            </a:r>
          </a:p>
          <a:p>
            <a:pPr lvl="1">
              <a:lnSpc>
                <a:spcPct val="120000"/>
              </a:lnSpc>
              <a:buSzPct val="50000"/>
              <a:buFont typeface="Wingdings" charset="2"/>
              <a:buChar char=""/>
            </a:pPr>
            <a:r>
              <a:rPr lang="en-US" sz="2200" dirty="0" smtClean="0"/>
              <a:t>Electrons have a negative charge</a:t>
            </a:r>
          </a:p>
          <a:p>
            <a:pPr lvl="1">
              <a:lnSpc>
                <a:spcPct val="120000"/>
              </a:lnSpc>
              <a:buSzPct val="50000"/>
              <a:buFont typeface="Wingdings" charset="2"/>
              <a:buChar char=""/>
            </a:pPr>
            <a:r>
              <a:rPr lang="en-US" sz="2200" dirty="0" smtClean="0"/>
              <a:t>Protons have a positive charge = negative charge on the electrons</a:t>
            </a:r>
          </a:p>
          <a:p>
            <a:pPr lvl="1">
              <a:lnSpc>
                <a:spcPct val="120000"/>
              </a:lnSpc>
              <a:buSzPct val="50000"/>
              <a:buFont typeface="Wingdings" charset="2"/>
              <a:buChar char=""/>
            </a:pPr>
            <a:r>
              <a:rPr lang="en-US" sz="2200" dirty="0" smtClean="0"/>
              <a:t>Neutrons have no charge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Each element is characterized by it’s number of electrons, referred to as the atomic number.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Electrons are spread around the nucleus in shells</a:t>
            </a:r>
          </a:p>
          <a:p>
            <a:pPr lvl="1">
              <a:lnSpc>
                <a:spcPct val="120000"/>
              </a:lnSpc>
              <a:buSzPct val="50000"/>
              <a:buFont typeface="Wingdings" charset="2"/>
              <a:buChar char=""/>
            </a:pPr>
            <a:r>
              <a:rPr lang="en-US" sz="2200" dirty="0"/>
              <a:t>Electrons can be easily stripped off the atom, leaving it positively charged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167"/>
            <a:ext cx="7709218" cy="94306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Conduction in Materials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956236"/>
            <a:ext cx="8725647" cy="59017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4100" dirty="0" smtClean="0"/>
              <a:t>Conduction is the flow of current through a material.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4100" dirty="0" smtClean="0"/>
              <a:t>Current flows as a result of charged pieces called carriers.</a:t>
            </a:r>
          </a:p>
          <a:p>
            <a:pPr lvl="1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3600" dirty="0" smtClean="0"/>
              <a:t>In electrolytes and gases: conduction is through the motion of ions</a:t>
            </a:r>
          </a:p>
          <a:p>
            <a:pPr lvl="1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3600" dirty="0" smtClean="0"/>
              <a:t>In metallic conductors: conduction is by the motion of electrons.</a:t>
            </a:r>
          </a:p>
          <a:p>
            <a:pPr lvl="1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3600" dirty="0" smtClean="0"/>
              <a:t>In insulators: no conduction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4100" dirty="0" smtClean="0"/>
              <a:t>The number of free carriers in materials varies widely</a:t>
            </a:r>
          </a:p>
          <a:p>
            <a:pPr lvl="1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sz="3600" dirty="0"/>
              <a:t>The conductivity of various materials is thus very different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20638"/>
            <a:ext cx="7709218" cy="93559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Conduction in Materials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5" y="956236"/>
            <a:ext cx="8740589" cy="57652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Conduction in elements is determined by the number of electrons in the valence orbit.</a:t>
            </a:r>
          </a:p>
          <a:p>
            <a:pPr lvl="1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dirty="0" smtClean="0"/>
              <a:t>Some conductor atoms only have 1 valence electron in the outer orbit.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The slightest voltage causes </a:t>
            </a:r>
            <a:r>
              <a:rPr lang="en-US" dirty="0"/>
              <a:t>free (dislodged</a:t>
            </a:r>
            <a:r>
              <a:rPr lang="en-US" dirty="0" smtClean="0"/>
              <a:t>) electrons to flow from one atom to another.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The density of free carriers in metals and insulators are approximately constant and cannot be changed over a given range.</a:t>
            </a:r>
          </a:p>
          <a:p>
            <a:pPr lvl="1">
              <a:lnSpc>
                <a:spcPct val="150000"/>
              </a:lnSpc>
              <a:buSzPct val="50000"/>
              <a:buFont typeface="Wingdings" charset="2"/>
              <a:buChar char=""/>
            </a:pPr>
            <a:r>
              <a:rPr lang="en-US" dirty="0"/>
              <a:t>The electrical resistance of a metal changes slightly with temperature.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20638"/>
            <a:ext cx="7709218" cy="86089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Semiconductors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881529"/>
            <a:ext cx="8680824" cy="5839945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900" dirty="0" smtClean="0"/>
              <a:t>Semiconductors </a:t>
            </a:r>
            <a:r>
              <a:rPr lang="en-US" sz="2900" smtClean="0"/>
              <a:t>are </a:t>
            </a:r>
            <a:r>
              <a:rPr lang="en-US" sz="2900" smtClean="0"/>
              <a:t>either </a:t>
            </a:r>
            <a:r>
              <a:rPr lang="en-US" sz="2900" dirty="0" smtClean="0"/>
              <a:t>conductors or insulators.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sz="2900" dirty="0" smtClean="0"/>
              <a:t>Commonly used semiconductor elements: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ü"/>
            </a:pPr>
            <a:r>
              <a:rPr lang="en-US" sz="2500" b="1" u="sng" dirty="0" smtClean="0"/>
              <a:t>Silicon: </a:t>
            </a:r>
            <a:r>
              <a:rPr lang="en-US" sz="2500" dirty="0" smtClean="0"/>
              <a:t>most popular – has 14 electrons, 4 in the valence orbit</a:t>
            </a:r>
          </a:p>
          <a:p>
            <a:pPr lvl="2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dirty="0" smtClean="0"/>
              <a:t>A silicon atom in a crystal has 8 electrons in the valence orbit and 4 neighbor atoms.</a:t>
            </a:r>
          </a:p>
          <a:p>
            <a:pPr lvl="2">
              <a:lnSpc>
                <a:spcPct val="130000"/>
              </a:lnSpc>
              <a:buSzPct val="50000"/>
              <a:buFont typeface="Wingdings" charset="2"/>
              <a:buChar char=""/>
            </a:pPr>
            <a:r>
              <a:rPr lang="en-US" dirty="0"/>
              <a:t>A crystal is a special shape formed when each atom is normally bonded with it’s nearest neighbor atoms. 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ü"/>
            </a:pPr>
            <a:r>
              <a:rPr lang="en-US" sz="2500" b="1" u="sng" dirty="0"/>
              <a:t>Germanium: </a:t>
            </a:r>
            <a:r>
              <a:rPr lang="en-US" sz="2500" dirty="0"/>
              <a:t>32 electrons, 4 in the valence orbit</a:t>
            </a:r>
          </a:p>
          <a:p>
            <a:pPr lvl="1">
              <a:lnSpc>
                <a:spcPct val="130000"/>
              </a:lnSpc>
              <a:buSzPct val="50000"/>
              <a:buFont typeface="Wingdings" charset="2"/>
              <a:buChar char="ü"/>
            </a:pPr>
            <a:r>
              <a:rPr lang="en-US" sz="2500" b="1" u="sng" dirty="0"/>
              <a:t>Gallium </a:t>
            </a:r>
            <a:r>
              <a:rPr lang="en-US" sz="2500" b="1" u="sng" dirty="0" smtClean="0"/>
              <a:t>arsenide</a:t>
            </a:r>
            <a:endParaRPr lang="en-US" sz="2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994"/>
            <a:ext cx="8229600" cy="835050"/>
          </a:xfrm>
        </p:spPr>
        <p:txBody>
          <a:bodyPr/>
          <a:lstStyle/>
          <a:p>
            <a:r>
              <a:rPr lang="en-US" b="1" u="sng" dirty="0" smtClean="0"/>
              <a:t>Silicon</a:t>
            </a:r>
            <a:endParaRPr lang="en-US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10" name="Content Placeholder 9" descr="Screen Shot 2017-08-27 at 10.05.2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" b="1059"/>
          <a:stretch/>
        </p:blipFill>
        <p:spPr>
          <a:xfrm>
            <a:off x="0" y="947044"/>
            <a:ext cx="4467759" cy="3296250"/>
          </a:xfrm>
        </p:spPr>
      </p:pic>
      <p:pic>
        <p:nvPicPr>
          <p:cNvPr id="11" name="Content Placeholder 3" descr="Screen Shot 2017-08-25 at 9.37.01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5" b="-598"/>
          <a:stretch/>
        </p:blipFill>
        <p:spPr>
          <a:xfrm>
            <a:off x="4978203" y="2853766"/>
            <a:ext cx="3968037" cy="30330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58471" y="4244846"/>
            <a:ext cx="156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Silicon Crystal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2431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CMU.thmx</Template>
  <TotalTime>16451</TotalTime>
  <Words>1072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CMU</vt:lpstr>
      <vt:lpstr>CMP1101: SEMICONDUCTORS</vt:lpstr>
      <vt:lpstr>A little housekeeping</vt:lpstr>
      <vt:lpstr>Referencing . . . . . when writing</vt:lpstr>
      <vt:lpstr>Plagiarism</vt:lpstr>
      <vt:lpstr>Matter</vt:lpstr>
      <vt:lpstr>Conduction in Materials</vt:lpstr>
      <vt:lpstr>Conduction in Materials</vt:lpstr>
      <vt:lpstr>Semiconductors</vt:lpstr>
      <vt:lpstr>Silicon</vt:lpstr>
      <vt:lpstr>Conduction in Semiconductors</vt:lpstr>
      <vt:lpstr>Conduction in Semiconductors</vt:lpstr>
      <vt:lpstr>Electrons, Holes and Recombination</vt:lpstr>
      <vt:lpstr>Electrons, Holes and Recombination</vt:lpstr>
      <vt:lpstr>Intrinsic and extrinsic Semiconductors</vt:lpstr>
      <vt:lpstr>n-type Semiconductors</vt:lpstr>
      <vt:lpstr>p-type Semiconductors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SIMULATORS; DATA CONVERSION AND CIRCUITS</dc:title>
  <dc:creator>Carol Ovon</dc:creator>
  <cp:lastModifiedBy>justus pamba mangeni</cp:lastModifiedBy>
  <cp:revision>54</cp:revision>
  <dcterms:created xsi:type="dcterms:W3CDTF">2017-08-23T21:25:27Z</dcterms:created>
  <dcterms:modified xsi:type="dcterms:W3CDTF">2018-09-28T04:05:32Z</dcterms:modified>
</cp:coreProperties>
</file>