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7" r:id="rId3"/>
    <p:sldId id="261" r:id="rId4"/>
    <p:sldId id="296" r:id="rId5"/>
    <p:sldId id="295" r:id="rId6"/>
    <p:sldId id="297" r:id="rId7"/>
    <p:sldId id="298" r:id="rId8"/>
    <p:sldId id="299" r:id="rId9"/>
    <p:sldId id="300" r:id="rId10"/>
    <p:sldId id="301" r:id="rId11"/>
    <p:sldId id="302" r:id="rId12"/>
    <p:sldId id="30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2264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81472-E360-7448-9C21-8837DB27CDED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AF8ED-05BA-2746-8BA1-53CC17E1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079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E945-0A9B-D440-A15D-3AA007E3D0D2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EEAE-4C61-E544-88D6-046E274CE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27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CBC9-9D1F-3146-8E53-A6599A906CD3}" type="datetime1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3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2A4A-EDEC-364D-BA03-17CD52A0DE9A}" type="datetime1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4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0647-0A34-9F42-ADD7-B71411B6FEB0}" type="datetime1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9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E167-9066-394B-A880-5B5CB0355481}" type="datetime1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7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4085-95F3-6846-BDE1-6665BB49AA28}" type="datetime1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7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00EB-11E1-D941-AA90-00E026BBB184}" type="datetime1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1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08B-D7A5-E94B-B19E-DC3B08353A64}" type="datetime1">
              <a:rPr lang="en-US" smtClean="0"/>
              <a:t>8/23/18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6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FDBE-0E5D-224E-B718-C2D5F789F37F}" type="datetime1">
              <a:rPr lang="en-US" smtClean="0"/>
              <a:t>8/23/18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8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373C-10C5-C04A-83DC-28DD2AFE9ADA}" type="datetime1">
              <a:rPr lang="en-US" smtClean="0"/>
              <a:t>8/23/18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0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306F-0C63-404B-94CD-3FA4858CD40E}" type="datetime1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9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D732-0BAA-DF47-A569-663A310ECDB9}" type="datetime1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2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96AA-D396-024C-BB3A-019696B085C4}" type="datetime1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4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90580"/>
            <a:ext cx="7772400" cy="2202126"/>
          </a:xfrm>
        </p:spPr>
        <p:txBody>
          <a:bodyPr>
            <a:normAutofit/>
          </a:bodyPr>
          <a:lstStyle/>
          <a:p>
            <a:r>
              <a:rPr lang="en-US" sz="5000" b="1" dirty="0" smtClean="0"/>
              <a:t>CMP1101:</a:t>
            </a:r>
            <a:br>
              <a:rPr lang="en-US" sz="5000" b="1" dirty="0" smtClean="0"/>
            </a:br>
            <a:r>
              <a:rPr lang="en-US" sz="5000" b="1" dirty="0" smtClean="0"/>
              <a:t>PN </a:t>
            </a:r>
            <a:r>
              <a:rPr lang="en-US" sz="5000" b="1" dirty="0" smtClean="0"/>
              <a:t>Junction</a:t>
            </a:r>
            <a:endParaRPr lang="en-US" sz="5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5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167"/>
            <a:ext cx="7709218" cy="943068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Forward Bias – Current Flow</a:t>
            </a:r>
            <a:endParaRPr lang="en-US" sz="40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20588"/>
            <a:ext cx="8229600" cy="523576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3000" dirty="0"/>
              <a:t>Current flow thus involves:</a:t>
            </a:r>
          </a:p>
          <a:p>
            <a:pPr lvl="1">
              <a:lnSpc>
                <a:spcPct val="140000"/>
              </a:lnSpc>
            </a:pPr>
            <a:r>
              <a:rPr lang="en-US" sz="2500" dirty="0"/>
              <a:t>Electrons flowing through the  n-type region towards the junction.</a:t>
            </a:r>
          </a:p>
          <a:p>
            <a:pPr lvl="1">
              <a:lnSpc>
                <a:spcPct val="140000"/>
              </a:lnSpc>
            </a:pPr>
            <a:r>
              <a:rPr lang="en-US" sz="2500" dirty="0"/>
              <a:t>Holes flow through the p-type region (opposite to electron flow) towards the junction.</a:t>
            </a:r>
          </a:p>
          <a:p>
            <a:pPr lvl="1">
              <a:lnSpc>
                <a:spcPct val="140000"/>
              </a:lnSpc>
            </a:pPr>
            <a:r>
              <a:rPr lang="en-US" sz="2500" dirty="0"/>
              <a:t>The two species of carriers constantly recombine in the vicinity of the junction.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167"/>
            <a:ext cx="7709218" cy="943068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Reverse Bias</a:t>
            </a:r>
            <a:endParaRPr lang="en-US" sz="40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174066"/>
            <a:ext cx="8229600" cy="3547409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30000"/>
              </a:lnSpc>
              <a:buFont typeface="Wingdings" charset="2"/>
              <a:buChar char="§"/>
            </a:pPr>
            <a:r>
              <a:rPr lang="en-US" sz="2500" dirty="0"/>
              <a:t>p-type is connected to the negative terminal, while the n-type is connected to the positive terminal.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§"/>
            </a:pPr>
            <a:r>
              <a:rPr lang="en-US" sz="2500" dirty="0"/>
              <a:t>With the battery connected this way, </a:t>
            </a:r>
          </a:p>
          <a:p>
            <a:pPr marL="800100" lvl="1" indent="-342900">
              <a:lnSpc>
                <a:spcPct val="130000"/>
              </a:lnSpc>
              <a:buFont typeface="Wingdings" charset="2"/>
              <a:buChar char="v"/>
            </a:pPr>
            <a:r>
              <a:rPr lang="en-US" sz="2000" dirty="0"/>
              <a:t>The holes in the p-type material are pulled away from the junction.</a:t>
            </a:r>
          </a:p>
          <a:p>
            <a:pPr marL="1200150" lvl="2" indent="-342900">
              <a:lnSpc>
                <a:spcPct val="130000"/>
              </a:lnSpc>
              <a:buFont typeface="Wingdings" charset="2"/>
              <a:buChar char="v"/>
            </a:pPr>
            <a:r>
              <a:rPr lang="en-US" sz="1600" dirty="0"/>
              <a:t>This leaves behind charged ions and consequently causing the width of the depletion zone to grow.</a:t>
            </a:r>
          </a:p>
          <a:p>
            <a:pPr marL="800100" lvl="1" indent="-342900">
              <a:lnSpc>
                <a:spcPct val="130000"/>
              </a:lnSpc>
              <a:buFont typeface="Wingdings" charset="2"/>
              <a:buChar char="v"/>
            </a:pPr>
            <a:r>
              <a:rPr lang="en-US" sz="2000" dirty="0"/>
              <a:t>The electrons in the n-type region are pulled away from the junction as well with similar effects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273" y="896471"/>
            <a:ext cx="51308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60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167"/>
            <a:ext cx="7709218" cy="943068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Reverse Bias</a:t>
            </a:r>
            <a:r>
              <a:rPr lang="en-US" sz="2800" b="1" u="sng" dirty="0" smtClean="0"/>
              <a:t> </a:t>
            </a:r>
            <a:r>
              <a:rPr lang="en-US" sz="2800" u="sng" dirty="0" smtClean="0"/>
              <a:t>cont’d</a:t>
            </a:r>
            <a:endParaRPr lang="en-US" sz="2800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9294" y="1120587"/>
            <a:ext cx="8740588" cy="560088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3500" dirty="0"/>
              <a:t>The increase in the voltage barrier causes a high resistance to the flow of charge carriers.</a:t>
            </a:r>
          </a:p>
          <a:p>
            <a:pPr lvl="1">
              <a:lnSpc>
                <a:spcPct val="150000"/>
              </a:lnSpc>
              <a:buSzPct val="70000"/>
              <a:buFont typeface="Wingdings" charset="2"/>
              <a:buChar char="Ø"/>
            </a:pPr>
            <a:r>
              <a:rPr lang="en-US" sz="2900" dirty="0"/>
              <a:t>Thus allowing minimal current flow to cross the p-n junction.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3500" dirty="0"/>
              <a:t>The increase in the resistance of the p-n junction results in the junction behaving as an insulator.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3500" dirty="0"/>
              <a:t>The strength of the depletion zone electric field increases as the reverse bias  voltage increases. 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3500" dirty="0"/>
              <a:t>Once the electric field intensity increase beyond a critical level, the p-n junction depletion zone breaks down and the current begins to flow.</a:t>
            </a:r>
          </a:p>
          <a:p>
            <a:pPr lvl="1">
              <a:lnSpc>
                <a:spcPct val="150000"/>
              </a:lnSpc>
              <a:buSzPct val="70000"/>
              <a:buFont typeface="Wingdings" charset="2"/>
              <a:buChar char="Ø"/>
            </a:pPr>
            <a:r>
              <a:rPr lang="en-US" sz="2900" dirty="0"/>
              <a:t>By the </a:t>
            </a:r>
            <a:r>
              <a:rPr lang="en-US" sz="2900" dirty="0" err="1"/>
              <a:t>Zener</a:t>
            </a:r>
            <a:r>
              <a:rPr lang="en-US" sz="2900" dirty="0"/>
              <a:t> or the avalanche breakdown process. </a:t>
            </a:r>
          </a:p>
          <a:p>
            <a:pPr lvl="1">
              <a:lnSpc>
                <a:spcPct val="150000"/>
              </a:lnSpc>
              <a:buSzPct val="70000"/>
              <a:buFont typeface="Wingdings" charset="2"/>
              <a:buChar char="Ø"/>
            </a:pPr>
            <a:r>
              <a:rPr lang="en-US" sz="2900" dirty="0"/>
              <a:t>Both breakdown processes are non-destructive and reversible as long as the current flow does not reach a level that causes thermal damage to the semiconductor</a:t>
            </a:r>
            <a:r>
              <a:rPr lang="en-US" sz="2900" dirty="0" smtClean="0"/>
              <a:t>.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525160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471"/>
            <a:ext cx="8229600" cy="890494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PN</a:t>
            </a:r>
            <a:r>
              <a:rPr lang="en-US" sz="4000" b="1" u="sng" dirty="0" smtClean="0"/>
              <a:t> </a:t>
            </a:r>
            <a:r>
              <a:rPr lang="en-US" sz="4000" b="1" u="sng" dirty="0" smtClean="0"/>
              <a:t>Junction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35" y="3402479"/>
            <a:ext cx="8725647" cy="3304055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6300" b="1" u="sng" dirty="0" smtClean="0"/>
              <a:t>PN </a:t>
            </a:r>
            <a:r>
              <a:rPr lang="en-US" sz="6300" b="1" u="sng" dirty="0" smtClean="0"/>
              <a:t>junction:</a:t>
            </a:r>
          </a:p>
          <a:p>
            <a:pPr>
              <a:lnSpc>
                <a:spcPct val="130000"/>
              </a:lnSpc>
              <a:buSzPct val="50000"/>
              <a:buFont typeface="Wingdings" charset="2"/>
              <a:buChar char=""/>
            </a:pPr>
            <a:r>
              <a:rPr lang="en-US" sz="4500" dirty="0" smtClean="0"/>
              <a:t>Boundary/interface between p-type and n-type inside a single crystal of semiconductor.</a:t>
            </a:r>
            <a:endParaRPr lang="en-US" sz="4500" dirty="0"/>
          </a:p>
          <a:p>
            <a:pPr>
              <a:lnSpc>
                <a:spcPct val="130000"/>
              </a:lnSpc>
              <a:buSzPct val="50000"/>
              <a:buFont typeface="Wingdings" charset="2"/>
              <a:buChar char=""/>
            </a:pPr>
            <a:r>
              <a:rPr lang="en-US" sz="4500" dirty="0" smtClean="0"/>
              <a:t>Created by doping – ion implantation, diffusion or epitaxy</a:t>
            </a:r>
            <a:endParaRPr lang="en-US" sz="4500" dirty="0"/>
          </a:p>
          <a:p>
            <a:pPr>
              <a:lnSpc>
                <a:spcPct val="130000"/>
              </a:lnSpc>
              <a:buSzPct val="50000"/>
              <a:buFont typeface="Wingdings" charset="2"/>
              <a:buChar char=""/>
            </a:pPr>
            <a:r>
              <a:rPr lang="en-US" sz="4500" dirty="0" smtClean="0"/>
              <a:t>If 2 separate pieces of material were used, this would produce a grain boundary that would severely inhibit its utility by scattering the electrons and holes.</a:t>
            </a:r>
          </a:p>
          <a:p>
            <a:pPr>
              <a:lnSpc>
                <a:spcPct val="130000"/>
              </a:lnSpc>
              <a:buSzPct val="50000"/>
              <a:buFont typeface="Wingdings" charset="2"/>
              <a:buChar char=""/>
            </a:pPr>
            <a:r>
              <a:rPr lang="en-US" sz="4500" dirty="0" smtClean="0"/>
              <a:t>Elementary building blocks most semiconductor electronic devices.</a:t>
            </a:r>
          </a:p>
          <a:p>
            <a:pPr>
              <a:lnSpc>
                <a:spcPct val="130000"/>
              </a:lnSpc>
              <a:buSzPct val="50000"/>
              <a:buFont typeface="Wingdings" charset="2"/>
              <a:buChar char=""/>
            </a:pPr>
            <a:r>
              <a:rPr lang="en-US" sz="4500" dirty="0" smtClean="0"/>
              <a:t>Are the active sites where electronic action takes place in a semiconductor device.</a:t>
            </a:r>
          </a:p>
          <a:p>
            <a:pPr>
              <a:lnSpc>
                <a:spcPct val="130000"/>
              </a:lnSpc>
              <a:buSzPct val="50000"/>
              <a:buFont typeface="Wingdings" charset="2"/>
              <a:buChar char=""/>
            </a:pPr>
            <a:r>
              <a:rPr lang="en-US" sz="4500" dirty="0" smtClean="0"/>
              <a:t>Schottky junction: special type of p-n junction where metal serves the role of the p-type semiconductor.</a:t>
            </a:r>
            <a:endParaRPr lang="en-US" sz="4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20195"/>
              </p:ext>
            </p:extLst>
          </p:nvPr>
        </p:nvGraphicFramePr>
        <p:xfrm>
          <a:off x="424330" y="1078754"/>
          <a:ext cx="8262470" cy="2046652"/>
        </p:xfrm>
        <a:graphic>
          <a:graphicData uri="http://schemas.openxmlformats.org/drawingml/2006/table">
            <a:tbl>
              <a:tblPr/>
              <a:tblGrid>
                <a:gridCol w="2498533"/>
                <a:gridCol w="2617642"/>
                <a:gridCol w="3146295"/>
              </a:tblGrid>
              <a:tr h="446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n-type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p-type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94188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Impurity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Pentavalent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Trivalent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188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Conduction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Electrons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Holes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(deficit conduction)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188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Majority carriers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Electrons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188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Minority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Electrons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913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167"/>
            <a:ext cx="7709218" cy="943068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PN </a:t>
            </a:r>
            <a:r>
              <a:rPr lang="en-US" sz="4000" b="1" u="sng" dirty="0" smtClean="0"/>
              <a:t>Junction Characteristics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059" y="956236"/>
            <a:ext cx="8725647" cy="59017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3500" dirty="0" smtClean="0"/>
              <a:t>Both the p-type and n-type semiconductors are relatively conductive.</a:t>
            </a:r>
          </a:p>
          <a:p>
            <a:pPr lvl="1">
              <a:lnSpc>
                <a:spcPct val="140000"/>
              </a:lnSpc>
              <a:buSzPct val="70000"/>
              <a:buFont typeface="Wingdings" charset="2"/>
              <a:buChar char="Ø"/>
            </a:pPr>
            <a:r>
              <a:rPr lang="en-US" sz="2700" dirty="0"/>
              <a:t>However, the p-n junction can become depleted of carriers, thus becoming non-conductive.</a:t>
            </a:r>
          </a:p>
          <a:p>
            <a:pPr lvl="2">
              <a:lnSpc>
                <a:spcPct val="150000"/>
              </a:lnSpc>
              <a:buSzPct val="50000"/>
              <a:buFont typeface="Wingdings" charset="2"/>
              <a:buChar char=""/>
            </a:pPr>
            <a:r>
              <a:rPr lang="en-US" sz="2500" dirty="0" smtClean="0"/>
              <a:t>This depends </a:t>
            </a:r>
            <a:r>
              <a:rPr lang="en-US" sz="2500" dirty="0"/>
              <a:t>on the relative voltages between the two semiconductor regions.</a:t>
            </a:r>
          </a:p>
          <a:p>
            <a:pPr lvl="3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sz="2300" dirty="0"/>
              <a:t>This non-conductive layer can be exploited/manipulated</a:t>
            </a:r>
          </a:p>
          <a:p>
            <a:pPr lvl="3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sz="2300" dirty="0"/>
              <a:t>Thus p-n junctions are commonly used as diodes</a:t>
            </a:r>
          </a:p>
          <a:p>
            <a:pPr lvl="4">
              <a:lnSpc>
                <a:spcPct val="150000"/>
              </a:lnSpc>
              <a:buSzPct val="50000"/>
              <a:buFont typeface="Wingdings" charset="2"/>
              <a:buChar char="u"/>
            </a:pPr>
            <a:r>
              <a:rPr lang="en-US" sz="2300" dirty="0" smtClean="0"/>
              <a:t>Circuit elements that allow for the flow of electricity in one direction and not the other.</a:t>
            </a:r>
            <a:endParaRPr lang="en-US" sz="2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3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167"/>
            <a:ext cx="7709218" cy="943068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PN </a:t>
            </a:r>
            <a:r>
              <a:rPr lang="en-US" sz="4000" b="1" u="sng" dirty="0" smtClean="0"/>
              <a:t>Junction Bias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059" y="956235"/>
            <a:ext cx="8725647" cy="576524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5100" dirty="0" smtClean="0"/>
              <a:t>Bias is the application of a voltage across a </a:t>
            </a:r>
            <a:r>
              <a:rPr lang="en-US" sz="5100" dirty="0" smtClean="0"/>
              <a:t>PN </a:t>
            </a:r>
            <a:r>
              <a:rPr lang="en-US" sz="5100" dirty="0" smtClean="0"/>
              <a:t>junction.</a:t>
            </a:r>
          </a:p>
          <a:p>
            <a:pPr lvl="1">
              <a:lnSpc>
                <a:spcPct val="150000"/>
              </a:lnSpc>
              <a:buSzPct val="70000"/>
              <a:buFont typeface="Wingdings" charset="2"/>
              <a:buChar char="Ø"/>
            </a:pPr>
            <a:r>
              <a:rPr lang="en-US" sz="4200" dirty="0" smtClean="0"/>
              <a:t>Zero bias – no voltage applied.</a:t>
            </a:r>
          </a:p>
          <a:p>
            <a:pPr lvl="1">
              <a:lnSpc>
                <a:spcPct val="150000"/>
              </a:lnSpc>
              <a:buSzPct val="70000"/>
              <a:buFont typeface="Wingdings" charset="2"/>
              <a:buChar char="Ø"/>
            </a:pPr>
            <a:r>
              <a:rPr lang="en-US" sz="4200" dirty="0" smtClean="0"/>
              <a:t>Forward bias – direction of easy current flow.</a:t>
            </a:r>
          </a:p>
          <a:p>
            <a:pPr lvl="1">
              <a:lnSpc>
                <a:spcPct val="150000"/>
              </a:lnSpc>
              <a:buSzPct val="70000"/>
              <a:buFont typeface="Wingdings" charset="2"/>
              <a:buChar char="Ø"/>
            </a:pPr>
            <a:r>
              <a:rPr lang="en-US" sz="4200" dirty="0"/>
              <a:t>Reverse bias – direction of little or no current flow</a:t>
            </a:r>
            <a:r>
              <a:rPr lang="en-US" sz="4200" dirty="0" smtClean="0"/>
              <a:t>.</a:t>
            </a:r>
          </a:p>
          <a:p>
            <a:pPr marL="457200" lvl="1" indent="0">
              <a:lnSpc>
                <a:spcPct val="150000"/>
              </a:lnSpc>
              <a:buSzPct val="70000"/>
              <a:buNone/>
            </a:pPr>
            <a:endParaRPr lang="en-US" dirty="0"/>
          </a:p>
          <a:p>
            <a:pPr marL="342900" lvl="1" indent="-342900">
              <a:lnSpc>
                <a:spcPct val="150000"/>
              </a:lnSpc>
              <a:buFont typeface="Wingdings" charset="2"/>
              <a:buChar char="§"/>
            </a:pPr>
            <a:r>
              <a:rPr lang="en-US" sz="4600" dirty="0"/>
              <a:t>Zero bias (Equilibrium)</a:t>
            </a:r>
            <a:r>
              <a:rPr lang="en-US" sz="4600" dirty="0" smtClean="0"/>
              <a:t>: No external voltage applied to the </a:t>
            </a:r>
            <a:r>
              <a:rPr lang="en-US" sz="4600" dirty="0" smtClean="0"/>
              <a:t>PN</a:t>
            </a:r>
            <a:r>
              <a:rPr lang="en-US" sz="4600" dirty="0" smtClean="0"/>
              <a:t> </a:t>
            </a:r>
            <a:r>
              <a:rPr lang="en-US" sz="4600" dirty="0" smtClean="0"/>
              <a:t>junction</a:t>
            </a:r>
          </a:p>
          <a:p>
            <a:pPr lvl="1">
              <a:lnSpc>
                <a:spcPct val="150000"/>
              </a:lnSpc>
              <a:buSzPct val="70000"/>
              <a:buFont typeface="Wingdings" charset="2"/>
              <a:buChar char="Ø"/>
            </a:pPr>
            <a:r>
              <a:rPr lang="en-US" sz="4200" dirty="0"/>
              <a:t>After joining the p-type and n-type semiconductors to create a PN junction:</a:t>
            </a:r>
          </a:p>
          <a:p>
            <a:pPr lvl="2">
              <a:lnSpc>
                <a:spcPct val="150000"/>
              </a:lnSpc>
              <a:buSzPct val="50000"/>
              <a:buFont typeface="Wingdings" charset="2"/>
              <a:buChar char=""/>
            </a:pPr>
            <a:r>
              <a:rPr lang="en-US" sz="2900" dirty="0"/>
              <a:t>Electrons from the n-region near the p-n junction tend to diffuse into the p region leaving behind positively charged ions in the n region.</a:t>
            </a:r>
          </a:p>
          <a:p>
            <a:pPr lvl="2">
              <a:lnSpc>
                <a:spcPct val="150000"/>
              </a:lnSpc>
              <a:buSzPct val="50000"/>
              <a:buFont typeface="Wingdings" charset="2"/>
              <a:buChar char=""/>
            </a:pPr>
            <a:r>
              <a:rPr lang="en-US" sz="2900" dirty="0"/>
              <a:t>These free electrons recombine with holes in the p region thus creating negatively charged ions.</a:t>
            </a:r>
          </a:p>
          <a:p>
            <a:pPr lvl="1">
              <a:lnSpc>
                <a:spcPct val="150000"/>
              </a:lnSpc>
              <a:buSzPct val="70000"/>
              <a:buFont typeface="Wingdings" charset="2"/>
              <a:buChar char="Ø"/>
            </a:pPr>
            <a:r>
              <a:rPr lang="en-US" sz="4200" dirty="0" smtClean="0"/>
              <a:t>Equilibrium </a:t>
            </a:r>
            <a:r>
              <a:rPr lang="en-US" sz="4200" dirty="0" smtClean="0"/>
              <a:t>condition is reached in which a potential difference is formed across the junction.</a:t>
            </a:r>
          </a:p>
          <a:p>
            <a:pPr lvl="2">
              <a:lnSpc>
                <a:spcPct val="150000"/>
              </a:lnSpc>
              <a:buSzPct val="50000"/>
              <a:buFont typeface="Wingdings" charset="2"/>
              <a:buChar char=""/>
            </a:pPr>
            <a:r>
              <a:rPr lang="en-US" sz="3200" dirty="0"/>
              <a:t>This potential difference is called the built-in voltage, </a:t>
            </a:r>
            <a:r>
              <a:rPr lang="en-US" sz="3200" dirty="0" err="1"/>
              <a:t>V</a:t>
            </a:r>
            <a:r>
              <a:rPr lang="en-US" sz="3200" baseline="-25000" dirty="0" err="1"/>
              <a:t>bi</a:t>
            </a:r>
            <a:r>
              <a:rPr lang="en-US" sz="3200" dirty="0" smtClean="0"/>
              <a:t>.</a:t>
            </a: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2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167"/>
            <a:ext cx="7709218" cy="943068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PN </a:t>
            </a:r>
            <a:r>
              <a:rPr lang="en-US" sz="4000" b="1" u="sng" dirty="0" smtClean="0"/>
              <a:t>Junction: Zero Bias</a:t>
            </a:r>
            <a:endParaRPr lang="en-US" sz="40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" y="1060824"/>
            <a:ext cx="9079685" cy="56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9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167"/>
            <a:ext cx="7709218" cy="943068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Zero Bias Forces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059" y="956236"/>
            <a:ext cx="8725647" cy="590176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3500" dirty="0" smtClean="0"/>
              <a:t>Electric field (E-field)</a:t>
            </a:r>
          </a:p>
          <a:p>
            <a:pPr lvl="1">
              <a:lnSpc>
                <a:spcPct val="150000"/>
              </a:lnSpc>
              <a:buSzPct val="70000"/>
              <a:buFont typeface="Wingdings" charset="2"/>
              <a:buChar char="Ø"/>
            </a:pPr>
            <a:r>
              <a:rPr lang="en-US" sz="2900" dirty="0" smtClean="0"/>
              <a:t>Created by the space charge region</a:t>
            </a:r>
          </a:p>
          <a:p>
            <a:pPr lvl="1">
              <a:lnSpc>
                <a:spcPct val="150000"/>
              </a:lnSpc>
              <a:buSzPct val="70000"/>
              <a:buFont typeface="Wingdings" charset="2"/>
              <a:buChar char="Ø"/>
            </a:pPr>
            <a:r>
              <a:rPr lang="en-US" dirty="0" smtClean="0"/>
              <a:t>Opposes the diffusion process for both holes and electrons.</a:t>
            </a:r>
          </a:p>
          <a:p>
            <a:pPr lvl="1">
              <a:lnSpc>
                <a:spcPct val="150000"/>
              </a:lnSpc>
              <a:buSzPct val="70000"/>
              <a:buFont typeface="Wingdings" charset="2"/>
              <a:buChar char="Ø"/>
            </a:pPr>
            <a:r>
              <a:rPr lang="en-US" dirty="0" smtClean="0"/>
              <a:t>Two concurrent phenomena:</a:t>
            </a:r>
          </a:p>
          <a:p>
            <a:pPr lvl="2">
              <a:lnSpc>
                <a:spcPct val="160000"/>
              </a:lnSpc>
              <a:buSzPct val="100000"/>
            </a:pPr>
            <a:r>
              <a:rPr lang="en-US" sz="3100" dirty="0"/>
              <a:t>The diffusion process tends to create more space charge</a:t>
            </a:r>
          </a:p>
          <a:p>
            <a:pPr lvl="2">
              <a:lnSpc>
                <a:spcPct val="160000"/>
              </a:lnSpc>
              <a:buSzPct val="100000"/>
            </a:pPr>
            <a:r>
              <a:rPr lang="en-US" sz="3100" dirty="0"/>
              <a:t>The electric field created by the space charge counteracts the diffusion process</a:t>
            </a:r>
          </a:p>
          <a:p>
            <a:pPr marL="342900" lvl="1" indent="-342900">
              <a:lnSpc>
                <a:spcPct val="150000"/>
              </a:lnSpc>
              <a:buSzPct val="70000"/>
              <a:buFont typeface="Wingdings" charset="2"/>
              <a:buChar char="§"/>
            </a:pPr>
            <a:r>
              <a:rPr lang="en-US" sz="3500" dirty="0" smtClean="0"/>
              <a:t>Space charge region:</a:t>
            </a:r>
            <a:endParaRPr lang="en-US" sz="3500" dirty="0"/>
          </a:p>
          <a:p>
            <a:pPr lvl="2">
              <a:lnSpc>
                <a:spcPct val="150000"/>
              </a:lnSpc>
              <a:buSzPct val="50000"/>
              <a:buFont typeface="Wingdings" charset="2"/>
              <a:buChar char=""/>
            </a:pPr>
            <a:r>
              <a:rPr lang="en-US" sz="2900" dirty="0" smtClean="0"/>
              <a:t>Has a net charge provided by the fixed ions left behind by majority carrier diffusion.</a:t>
            </a:r>
          </a:p>
          <a:p>
            <a:pPr lvl="2">
              <a:lnSpc>
                <a:spcPct val="150000"/>
              </a:lnSpc>
              <a:buSzPct val="50000"/>
              <a:buFont typeface="Wingdings" charset="2"/>
              <a:buChar char=""/>
            </a:pPr>
            <a:r>
              <a:rPr lang="en-US" sz="2900" dirty="0" smtClean="0"/>
              <a:t>When equilibrium is reached, the charge density is approximated by the step function.</a:t>
            </a:r>
          </a:p>
          <a:p>
            <a:pPr lvl="4">
              <a:lnSpc>
                <a:spcPct val="150000"/>
              </a:lnSpc>
              <a:buSzPct val="75000"/>
              <a:buFont typeface="Wingdings" charset="2"/>
              <a:buChar char=""/>
            </a:pPr>
            <a:endParaRPr lang="en-US" sz="2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2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167"/>
            <a:ext cx="7709218" cy="943068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Zero Bias Forces - Graphically</a:t>
            </a:r>
            <a:endParaRPr lang="en-US" sz="40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pic>
        <p:nvPicPr>
          <p:cNvPr id="8" name="Content Placeholder 36" descr="Screen Shot 2017-09-14 at 10.46.3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2" b="-402"/>
          <a:stretch/>
        </p:blipFill>
        <p:spPr>
          <a:xfrm>
            <a:off x="1607297" y="786318"/>
            <a:ext cx="6460937" cy="592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4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167"/>
            <a:ext cx="7709218" cy="943068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Forward Bias</a:t>
            </a:r>
            <a:endParaRPr lang="en-US" sz="40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690471"/>
            <a:ext cx="8229600" cy="289858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30000"/>
              </a:lnSpc>
              <a:buFont typeface="Wingdings" charset="2"/>
              <a:buChar char="§"/>
            </a:pPr>
            <a:r>
              <a:rPr lang="en-US" sz="2500" dirty="0"/>
              <a:t>p-type is connected to the positive terminal, while the n-type is connected to the negative terminal.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§"/>
            </a:pPr>
            <a:r>
              <a:rPr lang="en-US" sz="2500" dirty="0"/>
              <a:t>With the battery connected this way, </a:t>
            </a:r>
          </a:p>
          <a:p>
            <a:pPr marL="800100" lvl="1" indent="-342900">
              <a:lnSpc>
                <a:spcPct val="130000"/>
              </a:lnSpc>
              <a:buFont typeface="Wingdings" charset="2"/>
              <a:buChar char="v"/>
            </a:pPr>
            <a:r>
              <a:rPr lang="en-US" sz="2000" dirty="0"/>
              <a:t>The positive potential applied to the p-type repels the holes while the negative potential at the n-type repels the electrons.</a:t>
            </a:r>
          </a:p>
          <a:p>
            <a:pPr marL="800100" lvl="1" indent="-342900">
              <a:lnSpc>
                <a:spcPct val="130000"/>
              </a:lnSpc>
              <a:buFont typeface="Wingdings" charset="2"/>
              <a:buChar char="v"/>
            </a:pPr>
            <a:r>
              <a:rPr lang="en-US" sz="2000" dirty="0"/>
              <a:t>The holes in the p-type region and the electrons in the n-type region are pushed towards the junction and begin to neutralize the depletion zone.</a:t>
            </a:r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837540" y="956235"/>
            <a:ext cx="6084498" cy="2592737"/>
            <a:chOff x="1837540" y="956235"/>
            <a:chExt cx="6084498" cy="2592737"/>
          </a:xfrm>
        </p:grpSpPr>
        <p:pic>
          <p:nvPicPr>
            <p:cNvPr id="8" name="Content Placeholder 15"/>
            <p:cNvPicPr>
              <a:picLocks noChangeAspect="1"/>
            </p:cNvPicPr>
            <p:nvPr/>
          </p:nvPicPr>
          <p:blipFill rotWithShape="1">
            <a:blip r:embed="rId3"/>
            <a:srcRect t="-4511" b="-4531"/>
            <a:stretch/>
          </p:blipFill>
          <p:spPr>
            <a:xfrm>
              <a:off x="3031939" y="956235"/>
              <a:ext cx="3695700" cy="1509059"/>
            </a:xfrm>
            <a:prstGeom prst="rect">
              <a:avLst/>
            </a:prstGeom>
          </p:spPr>
        </p:pic>
        <p:cxnSp>
          <p:nvCxnSpPr>
            <p:cNvPr id="9" name="Straight Connector 8"/>
            <p:cNvCxnSpPr>
              <a:endCxn id="8" idx="1"/>
            </p:cNvCxnSpPr>
            <p:nvPr/>
          </p:nvCxnSpPr>
          <p:spPr>
            <a:xfrm flipV="1">
              <a:off x="1957294" y="1710765"/>
              <a:ext cx="1074645" cy="74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727639" y="1721223"/>
              <a:ext cx="1074645" cy="74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 flipH="1">
              <a:off x="1837540" y="1636059"/>
              <a:ext cx="119754" cy="149411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 flipH="1">
              <a:off x="7802284" y="1656975"/>
              <a:ext cx="119754" cy="149411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897530" y="1770529"/>
              <a:ext cx="0" cy="135217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865037" y="1785470"/>
              <a:ext cx="0" cy="135217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882588" y="3125693"/>
              <a:ext cx="2656556" cy="74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802085" y="3128680"/>
              <a:ext cx="3086324" cy="74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539144" y="2745438"/>
              <a:ext cx="0" cy="803534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766249" y="2957602"/>
              <a:ext cx="0" cy="337186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75647" y="3137646"/>
              <a:ext cx="1798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Positive Terminal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45529" y="3152587"/>
              <a:ext cx="1897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Negative Terminal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594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167"/>
            <a:ext cx="7709218" cy="943068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Forward </a:t>
            </a:r>
            <a:r>
              <a:rPr lang="en-US" sz="4000" b="1" u="sng" dirty="0" smtClean="0"/>
              <a:t>Bias </a:t>
            </a:r>
            <a:r>
              <a:rPr lang="en-US" sz="2800" u="sng" dirty="0" smtClean="0"/>
              <a:t>cont’d</a:t>
            </a:r>
            <a:endParaRPr lang="en-US" sz="2800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3999" y="1075764"/>
            <a:ext cx="8650941" cy="564571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en-US" sz="3000" dirty="0"/>
              <a:t>With increasing forward bias voltage:</a:t>
            </a:r>
          </a:p>
          <a:p>
            <a:pPr lvl="1">
              <a:lnSpc>
                <a:spcPct val="140000"/>
              </a:lnSpc>
            </a:pPr>
            <a:r>
              <a:rPr lang="en-US" sz="2500" dirty="0"/>
              <a:t>The depletion zone keeps decreasing</a:t>
            </a:r>
          </a:p>
          <a:p>
            <a:pPr lvl="2">
              <a:lnSpc>
                <a:spcPct val="140000"/>
              </a:lnSpc>
            </a:pPr>
            <a:r>
              <a:rPr lang="en-US" sz="2000" dirty="0"/>
              <a:t>It becomes thin enough that the zone’s electric field cannot oppose carrier diffusion across the junction.</a:t>
            </a:r>
          </a:p>
          <a:p>
            <a:pPr lvl="2">
              <a:lnSpc>
                <a:spcPct val="140000"/>
              </a:lnSpc>
            </a:pPr>
            <a:r>
              <a:rPr lang="en-US" sz="2000" dirty="0"/>
              <a:t>Electric resistance is consequently reduced.</a:t>
            </a:r>
          </a:p>
          <a:p>
            <a:pPr lvl="3">
              <a:lnSpc>
                <a:spcPct val="140000"/>
              </a:lnSpc>
              <a:buFont typeface="Wingdings" charset="2"/>
              <a:buChar char="ü"/>
            </a:pPr>
            <a:r>
              <a:rPr lang="en-US" dirty="0"/>
              <a:t>Electrons cross the junction into the p-type material. </a:t>
            </a:r>
          </a:p>
          <a:p>
            <a:pPr lvl="1">
              <a:lnSpc>
                <a:spcPct val="140000"/>
              </a:lnSpc>
            </a:pPr>
            <a:r>
              <a:rPr lang="en-US" sz="2500" dirty="0"/>
              <a:t>However, majority electron carriers do not continue to flow indefinitely.</a:t>
            </a:r>
          </a:p>
          <a:p>
            <a:pPr lvl="2">
              <a:lnSpc>
                <a:spcPct val="140000"/>
              </a:lnSpc>
            </a:pPr>
            <a:r>
              <a:rPr lang="en-US" sz="2000" dirty="0"/>
              <a:t>It’s energetically favorable for them to recombine with the holes.</a:t>
            </a:r>
          </a:p>
          <a:p>
            <a:pPr lvl="3">
              <a:lnSpc>
                <a:spcPct val="140000"/>
              </a:lnSpc>
              <a:buFont typeface="Wingdings" charset="2"/>
              <a:buChar char="ü"/>
            </a:pPr>
            <a:r>
              <a:rPr lang="en-US" dirty="0"/>
              <a:t>Diffusion length: average length an electron travels through the p-type material before recombination.</a:t>
            </a:r>
          </a:p>
          <a:p>
            <a:pPr lvl="4">
              <a:lnSpc>
                <a:spcPct val="140000"/>
              </a:lnSpc>
              <a:buFont typeface="Wingdings" charset="2"/>
              <a:buChar char="§"/>
            </a:pPr>
            <a:r>
              <a:rPr lang="en-US" dirty="0"/>
              <a:t>Typically of the order of micrometers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M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CMU.thmx</Template>
  <TotalTime>18435</TotalTime>
  <Words>926</Words>
  <Application>Microsoft Macintosh PowerPoint</Application>
  <PresentationFormat>On-screen Show (4:3)</PresentationFormat>
  <Paragraphs>102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CMU</vt:lpstr>
      <vt:lpstr>CMP1101: PN Junction</vt:lpstr>
      <vt:lpstr>PN Junction</vt:lpstr>
      <vt:lpstr>PN Junction Characteristics</vt:lpstr>
      <vt:lpstr>PN Junction Bias</vt:lpstr>
      <vt:lpstr>PN Junction: Zero Bias</vt:lpstr>
      <vt:lpstr>Zero Bias Forces</vt:lpstr>
      <vt:lpstr>Zero Bias Forces - Graphically</vt:lpstr>
      <vt:lpstr>Forward Bias</vt:lpstr>
      <vt:lpstr>Forward Bias cont’d</vt:lpstr>
      <vt:lpstr>Forward Bias – Current Flow</vt:lpstr>
      <vt:lpstr>Reverse Bias</vt:lpstr>
      <vt:lpstr>Reverse Bias cont’d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SIMULATORS; DATA CONVERSION AND CIRCUITS</dc:title>
  <dc:creator>Carol Ovon</dc:creator>
  <cp:lastModifiedBy>Carol Ovon</cp:lastModifiedBy>
  <cp:revision>69</cp:revision>
  <dcterms:created xsi:type="dcterms:W3CDTF">2017-08-23T21:25:27Z</dcterms:created>
  <dcterms:modified xsi:type="dcterms:W3CDTF">2018-08-24T12:12:35Z</dcterms:modified>
</cp:coreProperties>
</file>