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6" r:id="rId3"/>
    <p:sldId id="312" r:id="rId4"/>
    <p:sldId id="341" r:id="rId5"/>
    <p:sldId id="356" r:id="rId6"/>
    <p:sldId id="357" r:id="rId7"/>
    <p:sldId id="358" r:id="rId8"/>
    <p:sldId id="359" r:id="rId9"/>
    <p:sldId id="360" r:id="rId10"/>
    <p:sldId id="362" r:id="rId11"/>
    <p:sldId id="340" r:id="rId12"/>
    <p:sldId id="361" r:id="rId13"/>
    <p:sldId id="3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648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1472-E360-7448-9C21-8837DB27CDED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AF8ED-05BA-2746-8BA1-53CC17E1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7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E945-0A9B-D440-A15D-3AA007E3D0D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EEAE-4C61-E544-88D6-046E274CE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7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CBC9-9D1F-3146-8E53-A6599A906CD3}" type="datetime1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2A4A-EDEC-364D-BA03-17CD52A0DE9A}" type="datetime1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0647-0A34-9F42-ADD7-B71411B6FEB0}" type="datetime1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E167-9066-394B-A880-5B5CB0355481}" type="datetime1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085-95F3-6846-BDE1-6665BB49AA28}" type="datetime1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00EB-11E1-D941-AA90-00E026BBB184}" type="datetime1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08B-D7A5-E94B-B19E-DC3B08353A64}" type="datetime1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FDBE-0E5D-224E-B718-C2D5F789F37F}" type="datetime1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373C-10C5-C04A-83DC-28DD2AFE9ADA}" type="datetime1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306F-0C63-404B-94CD-3FA4858CD40E}" type="datetime1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732-0BAA-DF47-A569-663A310ECDB9}" type="datetime1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96AA-D396-024C-BB3A-019696B085C4}" type="datetime1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905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CMP1101:</a:t>
            </a:r>
            <a:br>
              <a:rPr lang="en-US" b="1" dirty="0" smtClean="0"/>
            </a:br>
            <a:r>
              <a:rPr lang="en-US" sz="7000" b="1" dirty="0"/>
              <a:t>DIODE </a:t>
            </a:r>
            <a:r>
              <a:rPr lang="en-US" sz="7000" b="1" dirty="0" smtClean="0"/>
              <a:t>LOGIC</a:t>
            </a:r>
            <a:endParaRPr lang="en-US" sz="7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55381"/>
            <a:ext cx="7709218" cy="943068"/>
          </a:xfrm>
        </p:spPr>
        <p:txBody>
          <a:bodyPr>
            <a:noAutofit/>
          </a:bodyPr>
          <a:lstStyle/>
          <a:p>
            <a:r>
              <a:rPr lang="en-US" sz="2600" b="1" u="sng" dirty="0" smtClean="0"/>
              <a:t>Lets Play!!! What logic gate marches the truth table?</a:t>
            </a:r>
            <a:endParaRPr lang="en-US" sz="26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9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20400" y="933046"/>
            <a:ext cx="1021523" cy="272164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en-US" sz="28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3023"/>
              </p:ext>
            </p:extLst>
          </p:nvPr>
        </p:nvGraphicFramePr>
        <p:xfrm>
          <a:off x="147414" y="1048102"/>
          <a:ext cx="3197778" cy="1746395"/>
        </p:xfrm>
        <a:graphic>
          <a:graphicData uri="http://schemas.openxmlformats.org/drawingml/2006/table">
            <a:tbl>
              <a:tblPr/>
              <a:tblGrid>
                <a:gridCol w="1065926"/>
                <a:gridCol w="1065926"/>
                <a:gridCol w="1065926"/>
              </a:tblGrid>
              <a:tr h="349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9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09285"/>
              </p:ext>
            </p:extLst>
          </p:nvPr>
        </p:nvGraphicFramePr>
        <p:xfrm>
          <a:off x="6697603" y="1921300"/>
          <a:ext cx="2291562" cy="952500"/>
        </p:xfrm>
        <a:graphic>
          <a:graphicData uri="http://schemas.openxmlformats.org/drawingml/2006/table">
            <a:tbl>
              <a:tblPr/>
              <a:tblGrid>
                <a:gridCol w="1145781"/>
                <a:gridCol w="1145781"/>
              </a:tblGrid>
              <a:tr h="305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05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64457"/>
              </p:ext>
            </p:extLst>
          </p:nvPr>
        </p:nvGraphicFramePr>
        <p:xfrm>
          <a:off x="3594666" y="1048102"/>
          <a:ext cx="2937066" cy="1871135"/>
        </p:xfrm>
        <a:graphic>
          <a:graphicData uri="http://schemas.openxmlformats.org/drawingml/2006/table">
            <a:tbl>
              <a:tblPr/>
              <a:tblGrid>
                <a:gridCol w="979022"/>
                <a:gridCol w="979022"/>
                <a:gridCol w="979022"/>
              </a:tblGrid>
              <a:tr h="374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4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91808"/>
              </p:ext>
            </p:extLst>
          </p:nvPr>
        </p:nvGraphicFramePr>
        <p:xfrm>
          <a:off x="1270038" y="3019655"/>
          <a:ext cx="2854422" cy="1927835"/>
        </p:xfrm>
        <a:graphic>
          <a:graphicData uri="http://schemas.openxmlformats.org/drawingml/2006/table">
            <a:tbl>
              <a:tblPr/>
              <a:tblGrid>
                <a:gridCol w="951474"/>
                <a:gridCol w="951474"/>
                <a:gridCol w="951474"/>
              </a:tblGrid>
              <a:tr h="385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5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8674"/>
              </p:ext>
            </p:extLst>
          </p:nvPr>
        </p:nvGraphicFramePr>
        <p:xfrm>
          <a:off x="5498142" y="3146902"/>
          <a:ext cx="3024516" cy="1664505"/>
        </p:xfrm>
        <a:graphic>
          <a:graphicData uri="http://schemas.openxmlformats.org/drawingml/2006/table">
            <a:tbl>
              <a:tblPr/>
              <a:tblGrid>
                <a:gridCol w="1008172"/>
                <a:gridCol w="1008172"/>
                <a:gridCol w="1008172"/>
              </a:tblGrid>
              <a:tr h="332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2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29775"/>
              </p:ext>
            </p:extLst>
          </p:nvPr>
        </p:nvGraphicFramePr>
        <p:xfrm>
          <a:off x="3129737" y="5179778"/>
          <a:ext cx="2834910" cy="1587500"/>
        </p:xfrm>
        <a:graphic>
          <a:graphicData uri="http://schemas.openxmlformats.org/drawingml/2006/table">
            <a:tbl>
              <a:tblPr/>
              <a:tblGrid>
                <a:gridCol w="944970"/>
                <a:gridCol w="944970"/>
                <a:gridCol w="944970"/>
              </a:tblGrid>
              <a:tr h="303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3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5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750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DIODE LOGIC: OR Gate</a:t>
            </a:r>
            <a:endParaRPr lang="en-US" sz="35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29" y="786314"/>
            <a:ext cx="8856479" cy="585901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000" dirty="0" smtClean="0"/>
              <a:t>Makes use of the fact that diodes conduct current in one direction.</a:t>
            </a:r>
          </a:p>
          <a:p>
            <a:pPr lvl="1">
              <a:lnSpc>
                <a:spcPct val="130000"/>
              </a:lnSpc>
              <a:buFont typeface="Wingdings" charset="2"/>
              <a:buChar char="ü"/>
            </a:pPr>
            <a:r>
              <a:rPr lang="en-US" sz="1800" dirty="0"/>
              <a:t>This way, the diode acts as an </a:t>
            </a:r>
            <a:r>
              <a:rPr lang="en-US" sz="1800" dirty="0" smtClean="0"/>
              <a:t>electronic </a:t>
            </a:r>
            <a:r>
              <a:rPr lang="en-US" sz="1800" dirty="0"/>
              <a:t>switch.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000" dirty="0" smtClean="0"/>
              <a:t>Consider the circuit below: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000" dirty="0" smtClean="0"/>
              <a:t>If both diode inputs are at logic 1, the output will still be logic 1. 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000" dirty="0" smtClean="0"/>
              <a:t>This circuit thus effectively functions as an OR gate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10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4" name="Picture 3" descr="Screen Shot 2017-10-06 at 9.02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5" y="2429343"/>
            <a:ext cx="3636996" cy="25269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0403" y="1964394"/>
            <a:ext cx="4655606" cy="325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Assuming that logic 1 represents +5V while logic 0 represents the ground (0V</a:t>
            </a:r>
            <a:r>
              <a:rPr lang="en-US" sz="2000" dirty="0" smtClean="0"/>
              <a:t>)</a:t>
            </a:r>
          </a:p>
          <a:p>
            <a:pPr marL="285750" lvl="1" indent="-28575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700" dirty="0" smtClean="0"/>
              <a:t>If both diode inputs A and B are left unconnected or held at logic 0, then the output Z will also be held at 0 by the resistor.</a:t>
            </a:r>
          </a:p>
          <a:p>
            <a:pPr marL="285750" lvl="1" indent="-28575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700" dirty="0" smtClean="0"/>
              <a:t>However, if either input is raised to +5V, it’s diode would become forward biased and therefore conduct. </a:t>
            </a:r>
          </a:p>
          <a:p>
            <a:pPr marL="742950" lvl="2" indent="-285750">
              <a:lnSpc>
                <a:spcPct val="12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1700" dirty="0" smtClean="0"/>
              <a:t>This makes the output of the circuit logic 1</a:t>
            </a:r>
          </a:p>
        </p:txBody>
      </p:sp>
    </p:spTree>
    <p:extLst>
      <p:ext uri="{BB962C8B-B14F-4D97-AF65-F5344CB8AC3E}">
        <p14:creationId xmlns:p14="http://schemas.microsoft.com/office/powerpoint/2010/main" val="25224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750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DIODE LOGIC – AND Gate</a:t>
            </a:r>
            <a:endParaRPr lang="en-US" sz="35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29" y="786313"/>
            <a:ext cx="8856479" cy="59724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000" dirty="0" smtClean="0"/>
              <a:t>Consider the circuit below: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 marL="0" lvl="1" indent="0">
              <a:lnSpc>
                <a:spcPct val="130000"/>
              </a:lnSpc>
              <a:spcAft>
                <a:spcPts val="600"/>
              </a:spcAft>
              <a:buNone/>
            </a:pPr>
            <a:endParaRPr lang="en-US" sz="2100" dirty="0"/>
          </a:p>
          <a:p>
            <a:pPr marL="342900" lvl="1" indent="-342900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100" dirty="0" smtClean="0"/>
          </a:p>
          <a:p>
            <a:pPr marL="342900" lvl="1" indent="-342900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100" dirty="0" smtClean="0"/>
              <a:t>Case </a:t>
            </a:r>
            <a:r>
              <a:rPr lang="en-US" sz="2100" dirty="0"/>
              <a:t>2: </a:t>
            </a:r>
            <a:r>
              <a:rPr lang="en-US" sz="2100" dirty="0" smtClean="0"/>
              <a:t>either input is grounded (logic 0)</a:t>
            </a:r>
            <a:endParaRPr lang="en-US" sz="2100" dirty="0"/>
          </a:p>
          <a:p>
            <a:pPr marL="742950" lvl="2" indent="-285750">
              <a:lnSpc>
                <a:spcPct val="12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1700" dirty="0" smtClean="0"/>
              <a:t>Either or both of the diodes conduct and pull the output to logic 0</a:t>
            </a:r>
            <a:endParaRPr lang="en-US" sz="1700" dirty="0"/>
          </a:p>
          <a:p>
            <a:pPr marL="342900" lvl="1" indent="-342900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100" dirty="0"/>
              <a:t>This circuit thus effectively functions as an AND </a:t>
            </a:r>
            <a:r>
              <a:rPr lang="en-US" sz="2100" dirty="0" smtClean="0"/>
              <a:t>gate</a:t>
            </a:r>
          </a:p>
          <a:p>
            <a:pPr marL="342900" lvl="1" indent="-342900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100" b="1" u="sng" dirty="0" smtClean="0">
                <a:solidFill>
                  <a:srgbClr val="FF6600"/>
                </a:solidFill>
              </a:rPr>
              <a:t>ASSUMPTIONS???</a:t>
            </a:r>
            <a:endParaRPr lang="en-US" sz="2000" b="1" u="sng" dirty="0">
              <a:solidFill>
                <a:srgbClr val="FF6600"/>
              </a:solidFill>
            </a:endParaRPr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11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5666" y="1343217"/>
            <a:ext cx="4655606" cy="330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30000"/>
              </a:lnSpc>
              <a:spcAft>
                <a:spcPts val="600"/>
              </a:spcAft>
            </a:pPr>
            <a:r>
              <a:rPr lang="en-US" sz="2000" dirty="0"/>
              <a:t>Assuming that logic 1 represents +5V while logic 0 represents the ground (0V</a:t>
            </a:r>
            <a:r>
              <a:rPr lang="en-US" sz="2000" dirty="0" smtClean="0"/>
              <a:t>)</a:t>
            </a:r>
          </a:p>
          <a:p>
            <a:pPr marL="285750" lvl="1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700" dirty="0" smtClean="0"/>
              <a:t>Comparison to OR gate circuit:</a:t>
            </a:r>
          </a:p>
          <a:p>
            <a:pPr marL="742950" lvl="2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1700" dirty="0" smtClean="0"/>
              <a:t>The diodes are reversed.</a:t>
            </a:r>
          </a:p>
          <a:p>
            <a:pPr marL="742950" lvl="2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1700" dirty="0" smtClean="0"/>
              <a:t>The resistor pulls the output voltage to logic 1</a:t>
            </a:r>
          </a:p>
          <a:p>
            <a:pPr marL="285750" lvl="1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700" dirty="0" smtClean="0"/>
              <a:t>Case 1: both inputs left unconnected (logic 1)</a:t>
            </a:r>
          </a:p>
          <a:p>
            <a:pPr marL="742950" lvl="2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1700" dirty="0"/>
              <a:t>The output remains at logic </a:t>
            </a:r>
            <a:r>
              <a:rPr lang="en-US" sz="1700" dirty="0" smtClean="0"/>
              <a:t>1</a:t>
            </a:r>
            <a:endParaRPr lang="en-US" sz="1700" dirty="0"/>
          </a:p>
        </p:txBody>
      </p:sp>
      <p:pic>
        <p:nvPicPr>
          <p:cNvPr id="8" name="Picture 7" descr="Screen Shot 2017-10-06 at 9.24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9" y="1448645"/>
            <a:ext cx="3821171" cy="29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Diode AND Gate </a:t>
            </a:r>
            <a:r>
              <a:rPr lang="en-US" sz="2000" b="1" u="sng" dirty="0" smtClean="0"/>
              <a:t>Cont.</a:t>
            </a:r>
            <a:endParaRPr lang="en-US" sz="2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12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1738387"/>
            <a:ext cx="8766403" cy="503022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 smtClean="0"/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/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 smtClean="0"/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 smtClean="0"/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The resistor in the circuit is set to keep the output voltage at logic 1.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If any of the inputs is set at logic 0, the diode conducts and pulls the output voltage to logic 0.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If any of the inputs are set at logic 1, the associated diode is reverse biased and therefore doesn’t conduct.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For both inputs at logic 1, both diodes are reverse biased thus leaving the output at logic 1.</a:t>
            </a:r>
          </a:p>
        </p:txBody>
      </p:sp>
      <p:pic>
        <p:nvPicPr>
          <p:cNvPr id="3" name="Picture 2" descr="Screen Shot 2017-10-13 at 9.05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5" y="843137"/>
            <a:ext cx="3078884" cy="234331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26089"/>
              </p:ext>
            </p:extLst>
          </p:nvPr>
        </p:nvGraphicFramePr>
        <p:xfrm>
          <a:off x="4853898" y="971153"/>
          <a:ext cx="3832902" cy="2018560"/>
        </p:xfrm>
        <a:graphic>
          <a:graphicData uri="http://schemas.openxmlformats.org/drawingml/2006/table">
            <a:tbl>
              <a:tblPr/>
              <a:tblGrid>
                <a:gridCol w="1277634"/>
                <a:gridCol w="1277634"/>
                <a:gridCol w="1277634"/>
              </a:tblGrid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11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Logic Gates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5869"/>
            <a:ext cx="9024471" cy="60021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3500" dirty="0" smtClean="0"/>
              <a:t>A logic gate is an elementary building block of a digital circuit.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dirty="0" smtClean="0"/>
              <a:t>Most logic gates have 2 inputs and 1 output.</a:t>
            </a:r>
          </a:p>
          <a:p>
            <a:pPr lvl="2">
              <a:lnSpc>
                <a:spcPct val="150000"/>
              </a:lnSpc>
              <a:buSzPct val="70000"/>
              <a:buFont typeface="Wingdings" charset="2"/>
              <a:buChar char="q"/>
            </a:pPr>
            <a:r>
              <a:rPr lang="en-US" dirty="0" smtClean="0"/>
              <a:t>The inputs or output (terminals) of a logic gate can take on one of 2 states:</a:t>
            </a:r>
          </a:p>
          <a:p>
            <a:pPr lvl="3">
              <a:lnSpc>
                <a:spcPct val="150000"/>
              </a:lnSpc>
              <a:buSzPct val="70000"/>
              <a:buFont typeface="Wingdings" charset="2"/>
              <a:buChar char="ü"/>
            </a:pPr>
            <a:r>
              <a:rPr lang="en-US" dirty="0" smtClean="0"/>
              <a:t>Low (0 or False), approximately 0V</a:t>
            </a:r>
          </a:p>
          <a:p>
            <a:pPr lvl="3">
              <a:lnSpc>
                <a:spcPct val="150000"/>
              </a:lnSpc>
              <a:buSzPct val="70000"/>
              <a:buFont typeface="Wingdings" charset="2"/>
              <a:buChar char="ü"/>
            </a:pPr>
            <a:r>
              <a:rPr lang="en-US" dirty="0" smtClean="0"/>
              <a:t>High (1 or True), approximately +5V</a:t>
            </a:r>
          </a:p>
          <a:p>
            <a:pPr lvl="2">
              <a:lnSpc>
                <a:spcPct val="150000"/>
              </a:lnSpc>
              <a:buSzPct val="70000"/>
              <a:buFont typeface="Wingdings" charset="2"/>
              <a:buChar char="q"/>
            </a:pPr>
            <a:r>
              <a:rPr lang="en-US" dirty="0"/>
              <a:t>The results of the input and corresponding output of a logic gate are tabulated in a Truth Table.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dirty="0"/>
              <a:t>The logic state of a terminal can change often as the circuit processes data.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dirty="0" smtClean="0"/>
              <a:t>There are 7 basic logic gates</a:t>
            </a:r>
          </a:p>
          <a:p>
            <a:pPr lvl="2">
              <a:lnSpc>
                <a:spcPct val="150000"/>
              </a:lnSpc>
              <a:buSzPct val="70000"/>
              <a:buFont typeface="Wingdings" charset="2"/>
              <a:buChar char="q"/>
            </a:pPr>
            <a:r>
              <a:rPr lang="en-US" dirty="0"/>
              <a:t>NOT, OR, AND, NOR, NAND, XOR and XNOR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2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6993"/>
            <a:ext cx="7709218" cy="797263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NOT Gate</a:t>
            </a:r>
            <a:endParaRPr lang="en-US" sz="35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2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5626" y="1084951"/>
            <a:ext cx="8902030" cy="388152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Popularly referred to as the logical inverter.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It serves the purpose of reversing the logic state.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Symbol: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800" dirty="0" smtClean="0"/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Truth Table:</a:t>
            </a:r>
          </a:p>
        </p:txBody>
      </p:sp>
      <p:pic>
        <p:nvPicPr>
          <p:cNvPr id="3" name="Picture 2" descr="Screen Shot 2017-10-05 at 9.52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02" y="2607092"/>
            <a:ext cx="1803400" cy="736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20047"/>
              </p:ext>
            </p:extLst>
          </p:nvPr>
        </p:nvGraphicFramePr>
        <p:xfrm>
          <a:off x="2771473" y="4159398"/>
          <a:ext cx="3352114" cy="1614147"/>
        </p:xfrm>
        <a:graphic>
          <a:graphicData uri="http://schemas.openxmlformats.org/drawingml/2006/table">
            <a:tbl>
              <a:tblPr/>
              <a:tblGrid>
                <a:gridCol w="1676057"/>
                <a:gridCol w="1676057"/>
              </a:tblGrid>
              <a:tr h="538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538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55381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OR Gate</a:t>
            </a:r>
            <a:endParaRPr lang="en-US" sz="35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3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8637" y="887686"/>
            <a:ext cx="8951349" cy="58143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Derives its name from the fact that it behaves like the logical inclusive “or”.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2200" dirty="0" smtClean="0"/>
              <a:t>The output is true if either or both of the inputs are true.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2200" dirty="0" smtClean="0"/>
              <a:t>If both inputs are false, then the output is false.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Symbol: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en-US" sz="2800" dirty="0" smtClean="0"/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Truth Table:</a:t>
            </a:r>
          </a:p>
        </p:txBody>
      </p:sp>
      <p:pic>
        <p:nvPicPr>
          <p:cNvPr id="8" name="Picture 7" descr="Screen Shot 2017-10-05 at 10.04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94" y="3143892"/>
            <a:ext cx="2088470" cy="92009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90128"/>
              </p:ext>
            </p:extLst>
          </p:nvPr>
        </p:nvGraphicFramePr>
        <p:xfrm>
          <a:off x="2687390" y="4502067"/>
          <a:ext cx="3832902" cy="2018560"/>
        </p:xfrm>
        <a:graphic>
          <a:graphicData uri="http://schemas.openxmlformats.org/drawingml/2006/table">
            <a:tbl>
              <a:tblPr/>
              <a:tblGrid>
                <a:gridCol w="1277634"/>
                <a:gridCol w="1277634"/>
                <a:gridCol w="1277634"/>
              </a:tblGrid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7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55381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AND Gate</a:t>
            </a:r>
            <a:endParaRPr lang="en-US" sz="35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4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8637" y="887686"/>
            <a:ext cx="8951349" cy="58143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The AND gate acts in the same manner as the logical “and” operator.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2200" dirty="0" smtClean="0"/>
              <a:t>The output is true when both inputs are true, otherwise the output is false.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Symbol: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en-US" sz="2800" dirty="0" smtClean="0"/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Truth Table: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51973"/>
              </p:ext>
            </p:extLst>
          </p:nvPr>
        </p:nvGraphicFramePr>
        <p:xfrm>
          <a:off x="2687390" y="4502067"/>
          <a:ext cx="3832902" cy="2018560"/>
        </p:xfrm>
        <a:graphic>
          <a:graphicData uri="http://schemas.openxmlformats.org/drawingml/2006/table">
            <a:tbl>
              <a:tblPr/>
              <a:tblGrid>
                <a:gridCol w="1277634"/>
                <a:gridCol w="1277634"/>
                <a:gridCol w="1277634"/>
              </a:tblGrid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Screen Shot 2017-10-05 at 10.18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39" y="2966129"/>
            <a:ext cx="2101547" cy="94321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9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55381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NOR Gate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5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8637" y="887686"/>
            <a:ext cx="8951349" cy="58143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Is a combination of the OR gate followed by an inverter.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2200" dirty="0" smtClean="0"/>
              <a:t>Its output is true if both inputs are false.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2200" dirty="0" smtClean="0"/>
              <a:t>Otherwise, the output is false.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Symbol: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1500" dirty="0" smtClean="0"/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Truth Table: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11376"/>
              </p:ext>
            </p:extLst>
          </p:nvPr>
        </p:nvGraphicFramePr>
        <p:xfrm>
          <a:off x="2687390" y="4014437"/>
          <a:ext cx="3832902" cy="2506190"/>
        </p:xfrm>
        <a:graphic>
          <a:graphicData uri="http://schemas.openxmlformats.org/drawingml/2006/table">
            <a:tbl>
              <a:tblPr/>
              <a:tblGrid>
                <a:gridCol w="1277634"/>
                <a:gridCol w="1277634"/>
                <a:gridCol w="1277634"/>
              </a:tblGrid>
              <a:tr h="501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01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Screen Shot 2017-10-05 at 10.20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768600"/>
            <a:ext cx="1714500" cy="6604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9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55381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NAND Gate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6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8637" y="887686"/>
            <a:ext cx="8951349" cy="58143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Operates as an AND gate followed by a NOT gate.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2200" dirty="0" smtClean="0"/>
              <a:t>It acts the same way as the logical operation “and” followed by negation.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2200" dirty="0" smtClean="0"/>
              <a:t>The output is false only when all inputs are true.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Symbol: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en-US" sz="2800" dirty="0" smtClean="0"/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Truth Table: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79019"/>
              </p:ext>
            </p:extLst>
          </p:nvPr>
        </p:nvGraphicFramePr>
        <p:xfrm>
          <a:off x="2687390" y="4502067"/>
          <a:ext cx="3832902" cy="2018560"/>
        </p:xfrm>
        <a:graphic>
          <a:graphicData uri="http://schemas.openxmlformats.org/drawingml/2006/table">
            <a:tbl>
              <a:tblPr/>
              <a:tblGrid>
                <a:gridCol w="1277634"/>
                <a:gridCol w="1277634"/>
                <a:gridCol w="1277634"/>
              </a:tblGrid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Screen Shot 2017-10-05 at 10.29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89" y="2983615"/>
            <a:ext cx="2433647" cy="95974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9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55381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XOR Gate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7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8637" y="887686"/>
            <a:ext cx="8951349" cy="58143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XOR = exclusive-OR.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2200" dirty="0" smtClean="0"/>
              <a:t>Acts in the same way as the exclusive “either/or”.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2200" dirty="0" smtClean="0"/>
              <a:t>The output is true if either but not both of the inputs are true.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Symbol: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en-US" sz="2800" dirty="0" smtClean="0"/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Truth Table: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194507"/>
              </p:ext>
            </p:extLst>
          </p:nvPr>
        </p:nvGraphicFramePr>
        <p:xfrm>
          <a:off x="2562758" y="4105162"/>
          <a:ext cx="3957534" cy="2415465"/>
        </p:xfrm>
        <a:graphic>
          <a:graphicData uri="http://schemas.openxmlformats.org/drawingml/2006/table">
            <a:tbl>
              <a:tblPr/>
              <a:tblGrid>
                <a:gridCol w="1319178"/>
                <a:gridCol w="1319178"/>
                <a:gridCol w="1319178"/>
              </a:tblGrid>
              <a:tr h="483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3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Screen Shot 2017-10-05 at 10.30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17" y="2628010"/>
            <a:ext cx="2461476" cy="91040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9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55381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XNOR Gate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8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8637" y="887686"/>
            <a:ext cx="8951349" cy="58143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XNOR = exclusive-NOR.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2200" dirty="0" smtClean="0"/>
              <a:t>Is a combination of the XOR followed by an inverter.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2200" dirty="0" smtClean="0"/>
              <a:t>Its output is true if both inputs are the same and false if the inputs are different.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Symbol: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en-US" sz="2800" dirty="0" smtClean="0"/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Truth Table: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76342"/>
              </p:ext>
            </p:extLst>
          </p:nvPr>
        </p:nvGraphicFramePr>
        <p:xfrm>
          <a:off x="2687390" y="4502067"/>
          <a:ext cx="3832902" cy="2018560"/>
        </p:xfrm>
        <a:graphic>
          <a:graphicData uri="http://schemas.openxmlformats.org/drawingml/2006/table">
            <a:tbl>
              <a:tblPr/>
              <a:tblGrid>
                <a:gridCol w="1277634"/>
                <a:gridCol w="1277634"/>
                <a:gridCol w="1277634"/>
              </a:tblGrid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Screen Shot 2017-10-05 at 10.30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89" y="2921970"/>
            <a:ext cx="2684759" cy="104407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9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CMU.thmx</Template>
  <TotalTime>30351</TotalTime>
  <Words>986</Words>
  <Application>Microsoft Macintosh PowerPoint</Application>
  <PresentationFormat>On-screen Show (4:3)</PresentationFormat>
  <Paragraphs>311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CMU</vt:lpstr>
      <vt:lpstr>CMP1101: DIODE LOGIC</vt:lpstr>
      <vt:lpstr>Logic Gates</vt:lpstr>
      <vt:lpstr>NOT Gate</vt:lpstr>
      <vt:lpstr>OR Gate</vt:lpstr>
      <vt:lpstr>AND Gate</vt:lpstr>
      <vt:lpstr>NOR Gate</vt:lpstr>
      <vt:lpstr>NAND Gate</vt:lpstr>
      <vt:lpstr>XOR Gate</vt:lpstr>
      <vt:lpstr>XNOR Gate</vt:lpstr>
      <vt:lpstr>Lets Play!!! What logic gate marches the truth table?</vt:lpstr>
      <vt:lpstr>DIODE LOGIC: OR Gate</vt:lpstr>
      <vt:lpstr>DIODE LOGIC – AND Gate</vt:lpstr>
      <vt:lpstr>Diode AND Gate Cont.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SIMULATORS; DATA CONVERSION AND CIRCUITS</dc:title>
  <dc:creator>Carol Ovon</dc:creator>
  <cp:lastModifiedBy>Carol Ovon</cp:lastModifiedBy>
  <cp:revision>149</cp:revision>
  <dcterms:created xsi:type="dcterms:W3CDTF">2017-08-23T21:25:27Z</dcterms:created>
  <dcterms:modified xsi:type="dcterms:W3CDTF">2018-08-24T12:23:49Z</dcterms:modified>
</cp:coreProperties>
</file>