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74" r:id="rId5"/>
    <p:sldId id="279" r:id="rId6"/>
    <p:sldId id="261" r:id="rId7"/>
    <p:sldId id="275" r:id="rId8"/>
    <p:sldId id="280" r:id="rId9"/>
    <p:sldId id="28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5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29146-3571-5543-80C1-57E7E8458694}"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7ED68-500A-C547-BB0A-40F4CD781D73}" type="slidenum">
              <a:rPr lang="en-US" smtClean="0"/>
              <a:t>‹#›</a:t>
            </a:fld>
            <a:endParaRPr lang="en-US"/>
          </a:p>
        </p:txBody>
      </p:sp>
    </p:spTree>
    <p:extLst>
      <p:ext uri="{BB962C8B-B14F-4D97-AF65-F5344CB8AC3E}">
        <p14:creationId xmlns:p14="http://schemas.microsoft.com/office/powerpoint/2010/main" val="141172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29146-3571-5543-80C1-57E7E8458694}"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7ED68-500A-C547-BB0A-40F4CD781D73}" type="slidenum">
              <a:rPr lang="en-US" smtClean="0"/>
              <a:t>‹#›</a:t>
            </a:fld>
            <a:endParaRPr lang="en-US"/>
          </a:p>
        </p:txBody>
      </p:sp>
    </p:spTree>
    <p:extLst>
      <p:ext uri="{BB962C8B-B14F-4D97-AF65-F5344CB8AC3E}">
        <p14:creationId xmlns:p14="http://schemas.microsoft.com/office/powerpoint/2010/main" val="169453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29146-3571-5543-80C1-57E7E8458694}"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7ED68-500A-C547-BB0A-40F4CD781D73}" type="slidenum">
              <a:rPr lang="en-US" smtClean="0"/>
              <a:t>‹#›</a:t>
            </a:fld>
            <a:endParaRPr lang="en-US"/>
          </a:p>
        </p:txBody>
      </p:sp>
    </p:spTree>
    <p:extLst>
      <p:ext uri="{BB962C8B-B14F-4D97-AF65-F5344CB8AC3E}">
        <p14:creationId xmlns:p14="http://schemas.microsoft.com/office/powerpoint/2010/main" val="340424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29146-3571-5543-80C1-57E7E8458694}"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7ED68-500A-C547-BB0A-40F4CD781D73}" type="slidenum">
              <a:rPr lang="en-US" smtClean="0"/>
              <a:t>‹#›</a:t>
            </a:fld>
            <a:endParaRPr lang="en-US"/>
          </a:p>
        </p:txBody>
      </p:sp>
    </p:spTree>
    <p:extLst>
      <p:ext uri="{BB962C8B-B14F-4D97-AF65-F5344CB8AC3E}">
        <p14:creationId xmlns:p14="http://schemas.microsoft.com/office/powerpoint/2010/main" val="206149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29146-3571-5543-80C1-57E7E8458694}" type="datetimeFigureOut">
              <a:rPr lang="en-US" smtClean="0"/>
              <a:t>9/5/18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7ED68-500A-C547-BB0A-40F4CD781D73}" type="slidenum">
              <a:rPr lang="en-US" smtClean="0"/>
              <a:t>‹#›</a:t>
            </a:fld>
            <a:endParaRPr lang="en-US"/>
          </a:p>
        </p:txBody>
      </p:sp>
    </p:spTree>
    <p:extLst>
      <p:ext uri="{BB962C8B-B14F-4D97-AF65-F5344CB8AC3E}">
        <p14:creationId xmlns:p14="http://schemas.microsoft.com/office/powerpoint/2010/main" val="8704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29146-3571-5543-80C1-57E7E8458694}" type="datetimeFigureOut">
              <a:rPr lang="en-US" smtClean="0"/>
              <a:t>9/5/18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7ED68-500A-C547-BB0A-40F4CD781D73}" type="slidenum">
              <a:rPr lang="en-US" smtClean="0"/>
              <a:t>‹#›</a:t>
            </a:fld>
            <a:endParaRPr lang="en-US"/>
          </a:p>
        </p:txBody>
      </p:sp>
    </p:spTree>
    <p:extLst>
      <p:ext uri="{BB962C8B-B14F-4D97-AF65-F5344CB8AC3E}">
        <p14:creationId xmlns:p14="http://schemas.microsoft.com/office/powerpoint/2010/main" val="34563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29146-3571-5543-80C1-57E7E8458694}" type="datetimeFigureOut">
              <a:rPr lang="en-US" smtClean="0"/>
              <a:t>9/5/18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7ED68-500A-C547-BB0A-40F4CD781D73}" type="slidenum">
              <a:rPr lang="en-US" smtClean="0"/>
              <a:t>‹#›</a:t>
            </a:fld>
            <a:endParaRPr lang="en-US"/>
          </a:p>
        </p:txBody>
      </p:sp>
    </p:spTree>
    <p:extLst>
      <p:ext uri="{BB962C8B-B14F-4D97-AF65-F5344CB8AC3E}">
        <p14:creationId xmlns:p14="http://schemas.microsoft.com/office/powerpoint/2010/main" val="66153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29146-3571-5543-80C1-57E7E8458694}" type="datetimeFigureOut">
              <a:rPr lang="en-US" smtClean="0"/>
              <a:t>9/5/18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7ED68-500A-C547-BB0A-40F4CD781D73}" type="slidenum">
              <a:rPr lang="en-US" smtClean="0"/>
              <a:t>‹#›</a:t>
            </a:fld>
            <a:endParaRPr lang="en-US"/>
          </a:p>
        </p:txBody>
      </p:sp>
    </p:spTree>
    <p:extLst>
      <p:ext uri="{BB962C8B-B14F-4D97-AF65-F5344CB8AC3E}">
        <p14:creationId xmlns:p14="http://schemas.microsoft.com/office/powerpoint/2010/main" val="381364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29146-3571-5543-80C1-57E7E8458694}" type="datetimeFigureOut">
              <a:rPr lang="en-US" smtClean="0"/>
              <a:t>9/5/18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7ED68-500A-C547-BB0A-40F4CD781D73}" type="slidenum">
              <a:rPr lang="en-US" smtClean="0"/>
              <a:t>‹#›</a:t>
            </a:fld>
            <a:endParaRPr lang="en-US"/>
          </a:p>
        </p:txBody>
      </p:sp>
    </p:spTree>
    <p:extLst>
      <p:ext uri="{BB962C8B-B14F-4D97-AF65-F5344CB8AC3E}">
        <p14:creationId xmlns:p14="http://schemas.microsoft.com/office/powerpoint/2010/main" val="427080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29146-3571-5543-80C1-57E7E8458694}" type="datetimeFigureOut">
              <a:rPr lang="en-US" smtClean="0"/>
              <a:t>9/5/18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7ED68-500A-C547-BB0A-40F4CD781D73}" type="slidenum">
              <a:rPr lang="en-US" smtClean="0"/>
              <a:t>‹#›</a:t>
            </a:fld>
            <a:endParaRPr lang="en-US"/>
          </a:p>
        </p:txBody>
      </p:sp>
    </p:spTree>
    <p:extLst>
      <p:ext uri="{BB962C8B-B14F-4D97-AF65-F5344CB8AC3E}">
        <p14:creationId xmlns:p14="http://schemas.microsoft.com/office/powerpoint/2010/main" val="42254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29146-3571-5543-80C1-57E7E8458694}" type="datetimeFigureOut">
              <a:rPr lang="en-US" smtClean="0"/>
              <a:t>9/5/18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7ED68-500A-C547-BB0A-40F4CD781D73}" type="slidenum">
              <a:rPr lang="en-US" smtClean="0"/>
              <a:t>‹#›</a:t>
            </a:fld>
            <a:endParaRPr lang="en-US"/>
          </a:p>
        </p:txBody>
      </p:sp>
    </p:spTree>
    <p:extLst>
      <p:ext uri="{BB962C8B-B14F-4D97-AF65-F5344CB8AC3E}">
        <p14:creationId xmlns:p14="http://schemas.microsoft.com/office/powerpoint/2010/main" val="22281057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29146-3571-5543-80C1-57E7E8458694}" type="datetimeFigureOut">
              <a:rPr lang="en-US" smtClean="0"/>
              <a:t>9/5/18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7ED68-500A-C547-BB0A-40F4CD781D73}" type="slidenum">
              <a:rPr lang="en-US" smtClean="0"/>
              <a:t>‹#›</a:t>
            </a:fld>
            <a:endParaRPr lang="en-US"/>
          </a:p>
        </p:txBody>
      </p:sp>
    </p:spTree>
    <p:extLst>
      <p:ext uri="{BB962C8B-B14F-4D97-AF65-F5344CB8AC3E}">
        <p14:creationId xmlns:p14="http://schemas.microsoft.com/office/powerpoint/2010/main" val="413711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90580"/>
            <a:ext cx="7772400" cy="1470025"/>
          </a:xfrm>
        </p:spPr>
        <p:txBody>
          <a:bodyPr>
            <a:normAutofit fontScale="90000"/>
          </a:bodyPr>
          <a:lstStyle/>
          <a:p>
            <a:r>
              <a:rPr lang="en-US" b="1" dirty="0" smtClean="0"/>
              <a:t>CMP1101:</a:t>
            </a:r>
            <a:br>
              <a:rPr lang="en-US" b="1" dirty="0" smtClean="0"/>
            </a:br>
            <a:r>
              <a:rPr lang="en-US" sz="7000" b="1" dirty="0" smtClean="0"/>
              <a:t>DIODE APPLICATIONS</a:t>
            </a:r>
            <a:endParaRPr lang="en-US" sz="7000" b="1" dirty="0"/>
          </a:p>
        </p:txBody>
      </p:sp>
      <p:pic>
        <p:nvPicPr>
          <p:cNvPr id="6" name="Picture 5"/>
          <p:cNvPicPr>
            <a:picLocks noChangeAspect="1"/>
          </p:cNvPicPr>
          <p:nvPr/>
        </p:nvPicPr>
        <p:blipFill>
          <a:blip r:embed="rId2"/>
          <a:stretch>
            <a:fillRect/>
          </a:stretch>
        </p:blipFill>
        <p:spPr>
          <a:xfrm>
            <a:off x="0" y="0"/>
            <a:ext cx="977582" cy="786316"/>
          </a:xfrm>
          <a:prstGeom prst="rect">
            <a:avLst/>
          </a:prstGeom>
        </p:spPr>
      </p:pic>
    </p:spTree>
    <p:extLst>
      <p:ext uri="{BB962C8B-B14F-4D97-AF65-F5344CB8AC3E}">
        <p14:creationId xmlns:p14="http://schemas.microsoft.com/office/powerpoint/2010/main" val="17232357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82" y="-156752"/>
            <a:ext cx="7709218" cy="943068"/>
          </a:xfrm>
        </p:spPr>
        <p:txBody>
          <a:bodyPr>
            <a:normAutofit/>
          </a:bodyPr>
          <a:lstStyle/>
          <a:p>
            <a:r>
              <a:rPr lang="en-US" sz="3500" b="1" u="sng" dirty="0" smtClean="0"/>
              <a:t>DIODE APPLICATIONS</a:t>
            </a:r>
            <a:endParaRPr lang="en-US" sz="3500" b="1" u="sng" dirty="0"/>
          </a:p>
        </p:txBody>
      </p:sp>
      <p:sp>
        <p:nvSpPr>
          <p:cNvPr id="3" name="Content Placeholder 2"/>
          <p:cNvSpPr>
            <a:spLocks noGrp="1"/>
          </p:cNvSpPr>
          <p:nvPr>
            <p:ph idx="1"/>
          </p:nvPr>
        </p:nvSpPr>
        <p:spPr>
          <a:xfrm>
            <a:off x="119529" y="786313"/>
            <a:ext cx="8881138" cy="5462150"/>
          </a:xfrm>
        </p:spPr>
        <p:txBody>
          <a:bodyPr>
            <a:noAutofit/>
          </a:bodyPr>
          <a:lstStyle/>
          <a:p>
            <a:pPr>
              <a:lnSpc>
                <a:spcPct val="120000"/>
              </a:lnSpc>
              <a:spcBef>
                <a:spcPts val="0"/>
              </a:spcBef>
              <a:spcAft>
                <a:spcPts val="600"/>
              </a:spcAft>
              <a:buFont typeface="Wingdings" charset="2"/>
              <a:buChar char="§"/>
            </a:pPr>
            <a:r>
              <a:rPr lang="en-US" sz="2500" dirty="0" smtClean="0"/>
              <a:t>Diodes of 50 Hz to 50 kHz frequencies:</a:t>
            </a:r>
          </a:p>
          <a:p>
            <a:pPr lvl="1">
              <a:lnSpc>
                <a:spcPct val="120000"/>
              </a:lnSpc>
              <a:spcBef>
                <a:spcPts val="0"/>
              </a:spcBef>
              <a:spcAft>
                <a:spcPts val="600"/>
              </a:spcAft>
              <a:buFont typeface="Wingdings" charset="2"/>
              <a:buChar char="Ø"/>
            </a:pPr>
            <a:r>
              <a:rPr lang="en-US" sz="2100" dirty="0" smtClean="0"/>
              <a:t>They are never intentionally operated in the breakdown region, because . . . . . ??</a:t>
            </a:r>
          </a:p>
          <a:p>
            <a:pPr>
              <a:lnSpc>
                <a:spcPct val="120000"/>
              </a:lnSpc>
              <a:spcBef>
                <a:spcPts val="0"/>
              </a:spcBef>
              <a:spcAft>
                <a:spcPts val="600"/>
              </a:spcAft>
              <a:buFont typeface="Wingdings" charset="2"/>
              <a:buChar char="§"/>
            </a:pPr>
            <a:r>
              <a:rPr lang="en-US" sz="2500" dirty="0" smtClean="0"/>
              <a:t>But some special diodes are specifically designed to overcome such shortcomings.</a:t>
            </a:r>
          </a:p>
          <a:p>
            <a:pPr lvl="1">
              <a:lnSpc>
                <a:spcPct val="140000"/>
              </a:lnSpc>
              <a:spcBef>
                <a:spcPts val="0"/>
              </a:spcBef>
              <a:spcAft>
                <a:spcPts val="600"/>
              </a:spcAft>
              <a:buFont typeface="Wingdings" charset="2"/>
              <a:buChar char="ü"/>
            </a:pPr>
            <a:r>
              <a:rPr lang="en-US" sz="2100" dirty="0" err="1" smtClean="0"/>
              <a:t>Zener</a:t>
            </a:r>
            <a:r>
              <a:rPr lang="en-US" sz="2100" dirty="0" smtClean="0"/>
              <a:t> diodes</a:t>
            </a:r>
          </a:p>
          <a:p>
            <a:pPr lvl="1">
              <a:lnSpc>
                <a:spcPct val="140000"/>
              </a:lnSpc>
              <a:spcBef>
                <a:spcPts val="0"/>
              </a:spcBef>
              <a:spcAft>
                <a:spcPts val="600"/>
              </a:spcAft>
              <a:buFont typeface="Wingdings" charset="2"/>
              <a:buChar char="ü"/>
            </a:pPr>
            <a:r>
              <a:rPr lang="en-US" sz="2100" dirty="0" smtClean="0"/>
              <a:t>Schottky diodes</a:t>
            </a:r>
          </a:p>
          <a:p>
            <a:pPr lvl="1">
              <a:lnSpc>
                <a:spcPct val="140000"/>
              </a:lnSpc>
              <a:spcBef>
                <a:spcPts val="0"/>
              </a:spcBef>
              <a:spcAft>
                <a:spcPts val="600"/>
              </a:spcAft>
              <a:buFont typeface="Wingdings" charset="2"/>
              <a:buChar char="ü"/>
            </a:pPr>
            <a:r>
              <a:rPr lang="en-US" sz="2100" dirty="0" smtClean="0"/>
              <a:t>Tunnel diodes</a:t>
            </a:r>
          </a:p>
          <a:p>
            <a:pPr lvl="1">
              <a:lnSpc>
                <a:spcPct val="140000"/>
              </a:lnSpc>
              <a:spcBef>
                <a:spcPts val="0"/>
              </a:spcBef>
              <a:spcAft>
                <a:spcPts val="600"/>
              </a:spcAft>
              <a:buFont typeface="Wingdings" charset="2"/>
              <a:buChar char="ü"/>
            </a:pPr>
            <a:r>
              <a:rPr lang="en-US" sz="2100" dirty="0" smtClean="0"/>
              <a:t>Optoelectronics</a:t>
            </a:r>
          </a:p>
          <a:p>
            <a:pPr lvl="1">
              <a:lnSpc>
                <a:spcPct val="140000"/>
              </a:lnSpc>
              <a:spcBef>
                <a:spcPts val="0"/>
              </a:spcBef>
              <a:spcAft>
                <a:spcPts val="600"/>
              </a:spcAft>
              <a:buFont typeface="Wingdings" charset="2"/>
              <a:buChar char="ü"/>
            </a:pPr>
            <a:r>
              <a:rPr lang="en-US" sz="2100" dirty="0" smtClean="0"/>
              <a:t>Bidirectional breakdown diodes</a:t>
            </a:r>
          </a:p>
          <a:p>
            <a:pPr lvl="1">
              <a:lnSpc>
                <a:spcPct val="140000"/>
              </a:lnSpc>
              <a:spcBef>
                <a:spcPts val="0"/>
              </a:spcBef>
              <a:spcAft>
                <a:spcPts val="600"/>
              </a:spcAft>
              <a:buFont typeface="Wingdings" charset="2"/>
              <a:buChar char="ü"/>
            </a:pPr>
            <a:r>
              <a:rPr lang="en-US" sz="2100" dirty="0" err="1" smtClean="0"/>
              <a:t>Varactor</a:t>
            </a:r>
            <a:endParaRPr lang="en-US" sz="2100" dirty="0" smtClean="0"/>
          </a:p>
          <a:p>
            <a:pPr lvl="1">
              <a:lnSpc>
                <a:spcPct val="140000"/>
              </a:lnSpc>
              <a:spcBef>
                <a:spcPts val="0"/>
              </a:spcBef>
              <a:spcAft>
                <a:spcPts val="600"/>
              </a:spcAft>
              <a:buFont typeface="Wingdings" charset="2"/>
              <a:buChar char="ü"/>
            </a:pPr>
            <a:r>
              <a:rPr lang="en-US" sz="2100" dirty="0" smtClean="0"/>
              <a:t>Rectifier diodes</a:t>
            </a:r>
          </a:p>
        </p:txBody>
      </p:sp>
      <p:sp>
        <p:nvSpPr>
          <p:cNvPr id="5" name="Slide Number Placeholder 4"/>
          <p:cNvSpPr>
            <a:spLocks noGrp="1"/>
          </p:cNvSpPr>
          <p:nvPr>
            <p:ph type="sldNum" sz="quarter" idx="12"/>
          </p:nvPr>
        </p:nvSpPr>
        <p:spPr>
          <a:xfrm>
            <a:off x="7010400" y="19250"/>
            <a:ext cx="2133600" cy="365125"/>
          </a:xfrm>
        </p:spPr>
        <p:txBody>
          <a:bodyPr/>
          <a:lstStyle/>
          <a:p>
            <a:fld id="{FEDCE5C5-1D51-B04D-AB75-92C5BB021305}" type="slidenum">
              <a:rPr lang="en-US" smtClean="0"/>
              <a:t>2</a:t>
            </a:fld>
            <a:r>
              <a:rPr lang="en-US" dirty="0" smtClean="0"/>
              <a:t>/</a:t>
            </a:r>
            <a:r>
              <a:rPr lang="en-US" dirty="0"/>
              <a:t>9</a:t>
            </a:r>
            <a:endParaRPr lang="en-US" dirty="0"/>
          </a:p>
        </p:txBody>
      </p:sp>
      <p:pic>
        <p:nvPicPr>
          <p:cNvPr id="6" name="Picture 5"/>
          <p:cNvPicPr>
            <a:picLocks noChangeAspect="1"/>
          </p:cNvPicPr>
          <p:nvPr/>
        </p:nvPicPr>
        <p:blipFill>
          <a:blip r:embed="rId2"/>
          <a:stretch>
            <a:fillRect/>
          </a:stretch>
        </p:blipFill>
        <p:spPr>
          <a:xfrm>
            <a:off x="0" y="0"/>
            <a:ext cx="977582" cy="786316"/>
          </a:xfrm>
          <a:prstGeom prst="rect">
            <a:avLst/>
          </a:prstGeom>
        </p:spPr>
      </p:pic>
    </p:spTree>
    <p:extLst>
      <p:ext uri="{BB962C8B-B14F-4D97-AF65-F5344CB8AC3E}">
        <p14:creationId xmlns:p14="http://schemas.microsoft.com/office/powerpoint/2010/main" val="18163929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82" y="-156752"/>
            <a:ext cx="7709218" cy="943068"/>
          </a:xfrm>
        </p:spPr>
        <p:txBody>
          <a:bodyPr>
            <a:normAutofit/>
          </a:bodyPr>
          <a:lstStyle/>
          <a:p>
            <a:r>
              <a:rPr lang="en-US" sz="3500" b="1" u="sng" dirty="0" err="1" smtClean="0"/>
              <a:t>Zener</a:t>
            </a:r>
            <a:r>
              <a:rPr lang="en-US" sz="3500" b="1" u="sng" dirty="0" smtClean="0"/>
              <a:t> Diode</a:t>
            </a:r>
            <a:endParaRPr lang="en-US" sz="3500" b="1" u="sng" dirty="0"/>
          </a:p>
        </p:txBody>
      </p:sp>
      <p:sp>
        <p:nvSpPr>
          <p:cNvPr id="5" name="Slide Number Placeholder 4"/>
          <p:cNvSpPr>
            <a:spLocks noGrp="1"/>
          </p:cNvSpPr>
          <p:nvPr>
            <p:ph type="sldNum" sz="quarter" idx="12"/>
          </p:nvPr>
        </p:nvSpPr>
        <p:spPr>
          <a:xfrm>
            <a:off x="7010400" y="19250"/>
            <a:ext cx="2133600" cy="365125"/>
          </a:xfrm>
        </p:spPr>
        <p:txBody>
          <a:bodyPr/>
          <a:lstStyle/>
          <a:p>
            <a:fld id="{FEDCE5C5-1D51-B04D-AB75-92C5BB021305}" type="slidenum">
              <a:rPr lang="en-US" smtClean="0"/>
              <a:t>3</a:t>
            </a:fld>
            <a:r>
              <a:rPr lang="en-US" dirty="0" smtClean="0"/>
              <a:t>/9</a:t>
            </a:r>
            <a:endParaRPr lang="en-US" dirty="0"/>
          </a:p>
        </p:txBody>
      </p:sp>
      <p:pic>
        <p:nvPicPr>
          <p:cNvPr id="6" name="Picture 5"/>
          <p:cNvPicPr>
            <a:picLocks noChangeAspect="1"/>
          </p:cNvPicPr>
          <p:nvPr/>
        </p:nvPicPr>
        <p:blipFill>
          <a:blip r:embed="rId2"/>
          <a:stretch>
            <a:fillRect/>
          </a:stretch>
        </p:blipFill>
        <p:spPr>
          <a:xfrm>
            <a:off x="0" y="0"/>
            <a:ext cx="977582" cy="786316"/>
          </a:xfrm>
          <a:prstGeom prst="rect">
            <a:avLst/>
          </a:prstGeom>
        </p:spPr>
      </p:pic>
      <p:sp>
        <p:nvSpPr>
          <p:cNvPr id="10" name="Content Placeholder 9"/>
          <p:cNvSpPr>
            <a:spLocks noGrp="1"/>
          </p:cNvSpPr>
          <p:nvPr>
            <p:ph idx="1"/>
          </p:nvPr>
        </p:nvSpPr>
        <p:spPr>
          <a:xfrm>
            <a:off x="86308" y="900016"/>
            <a:ext cx="8926689" cy="5843941"/>
          </a:xfrm>
        </p:spPr>
        <p:txBody>
          <a:bodyPr>
            <a:normAutofit fontScale="92500"/>
          </a:bodyPr>
          <a:lstStyle/>
          <a:p>
            <a:pPr>
              <a:lnSpc>
                <a:spcPct val="120000"/>
              </a:lnSpc>
              <a:spcAft>
                <a:spcPts val="600"/>
              </a:spcAft>
              <a:buFont typeface="Wingdings" charset="2"/>
              <a:buChar char="§"/>
            </a:pPr>
            <a:r>
              <a:rPr lang="en-US" sz="2700" dirty="0" smtClean="0"/>
              <a:t>Sometimes called the breakdown diode, the </a:t>
            </a:r>
            <a:r>
              <a:rPr lang="en-US" sz="2700" dirty="0" err="1" smtClean="0"/>
              <a:t>Zener</a:t>
            </a:r>
            <a:r>
              <a:rPr lang="en-US" sz="2700" dirty="0" smtClean="0"/>
              <a:t> diode is constructed from a highly doped p-n junction.</a:t>
            </a:r>
          </a:p>
          <a:p>
            <a:pPr lvl="1">
              <a:lnSpc>
                <a:spcPct val="140000"/>
              </a:lnSpc>
              <a:spcAft>
                <a:spcPts val="600"/>
              </a:spcAft>
              <a:buFont typeface="Wingdings" charset="2"/>
              <a:buChar char="²"/>
            </a:pPr>
            <a:r>
              <a:rPr lang="en-US" sz="2300" dirty="0" smtClean="0"/>
              <a:t>Designed to operate in the forward and also in the reverse breakdown region (</a:t>
            </a:r>
            <a:r>
              <a:rPr lang="en-US" sz="2300" dirty="0" err="1" smtClean="0"/>
              <a:t>Zener</a:t>
            </a:r>
            <a:r>
              <a:rPr lang="en-US" sz="2300" dirty="0" smtClean="0"/>
              <a:t> region) beyond the peak inverse voltage rating of normal diodes.</a:t>
            </a:r>
          </a:p>
          <a:p>
            <a:pPr lvl="1">
              <a:lnSpc>
                <a:spcPct val="140000"/>
              </a:lnSpc>
              <a:spcAft>
                <a:spcPts val="600"/>
              </a:spcAft>
              <a:buFont typeface="Wingdings" charset="2"/>
              <a:buChar char="²"/>
            </a:pPr>
            <a:r>
              <a:rPr lang="en-US" sz="2300" dirty="0" smtClean="0"/>
              <a:t>Reverse breakdown voltage is called the </a:t>
            </a:r>
            <a:r>
              <a:rPr lang="en-US" sz="2300" dirty="0" err="1" smtClean="0"/>
              <a:t>Zener</a:t>
            </a:r>
            <a:r>
              <a:rPr lang="en-US" sz="2300" dirty="0" smtClean="0"/>
              <a:t> or reference voltage, </a:t>
            </a:r>
            <a:r>
              <a:rPr lang="en-US" sz="2300" dirty="0" err="1" smtClean="0"/>
              <a:t>V</a:t>
            </a:r>
            <a:r>
              <a:rPr lang="en-US" sz="2300" baseline="-25000" dirty="0" err="1" smtClean="0"/>
              <a:t>z</a:t>
            </a:r>
            <a:r>
              <a:rPr lang="en-US" sz="2300" dirty="0" smtClean="0"/>
              <a:t> (2.4 V – 200 V)</a:t>
            </a:r>
          </a:p>
          <a:p>
            <a:pPr lvl="1">
              <a:lnSpc>
                <a:spcPct val="140000"/>
              </a:lnSpc>
              <a:spcAft>
                <a:spcPts val="600"/>
              </a:spcAft>
              <a:buFont typeface="Wingdings" charset="2"/>
              <a:buChar char="²"/>
            </a:pPr>
            <a:r>
              <a:rPr lang="en-US" sz="2300" dirty="0" smtClean="0"/>
              <a:t>The </a:t>
            </a:r>
            <a:r>
              <a:rPr lang="en-US" sz="2300" dirty="0" err="1" smtClean="0"/>
              <a:t>Zener</a:t>
            </a:r>
            <a:r>
              <a:rPr lang="en-US" sz="2300" dirty="0" smtClean="0"/>
              <a:t> effect causes a “soft” breakdown while the avalanche effect causes a sharper turnover.</a:t>
            </a:r>
          </a:p>
          <a:p>
            <a:pPr lvl="1">
              <a:lnSpc>
                <a:spcPct val="140000"/>
              </a:lnSpc>
              <a:spcAft>
                <a:spcPts val="600"/>
              </a:spcAft>
              <a:buFont typeface="Wingdings" charset="2"/>
              <a:buChar char="²"/>
            </a:pPr>
            <a:r>
              <a:rPr lang="en-US" sz="2300" dirty="0" smtClean="0"/>
              <a:t>Both effects are used in the </a:t>
            </a:r>
            <a:r>
              <a:rPr lang="en-US" sz="2300" dirty="0" err="1" smtClean="0"/>
              <a:t>Zener</a:t>
            </a:r>
            <a:r>
              <a:rPr lang="en-US" sz="2300" dirty="0" smtClean="0"/>
              <a:t> diode.</a:t>
            </a:r>
          </a:p>
          <a:p>
            <a:pPr lvl="1">
              <a:lnSpc>
                <a:spcPct val="140000"/>
              </a:lnSpc>
              <a:spcAft>
                <a:spcPts val="600"/>
              </a:spcAft>
              <a:buFont typeface="Wingdings" charset="2"/>
              <a:buChar char="²"/>
            </a:pPr>
            <a:r>
              <a:rPr lang="en-US" sz="2300" dirty="0" smtClean="0"/>
              <a:t>The manufacturer predetermines the </a:t>
            </a:r>
            <a:r>
              <a:rPr lang="en-US" sz="2300" dirty="0" err="1" smtClean="0"/>
              <a:t>Zener</a:t>
            </a:r>
            <a:r>
              <a:rPr lang="en-US" sz="2300" dirty="0" smtClean="0"/>
              <a:t> and avalanche voltages.</a:t>
            </a:r>
            <a:endParaRPr lang="en-US" dirty="0" smtClean="0"/>
          </a:p>
          <a:p>
            <a:pPr>
              <a:buFont typeface="Wingdings" charset="2"/>
              <a:buChar char="§"/>
            </a:pPr>
            <a:endParaRPr lang="en-US" dirty="0"/>
          </a:p>
        </p:txBody>
      </p:sp>
    </p:spTree>
    <p:extLst>
      <p:ext uri="{BB962C8B-B14F-4D97-AF65-F5344CB8AC3E}">
        <p14:creationId xmlns:p14="http://schemas.microsoft.com/office/powerpoint/2010/main" val="23389931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82" y="-156752"/>
            <a:ext cx="7709218" cy="943068"/>
          </a:xfrm>
        </p:spPr>
        <p:txBody>
          <a:bodyPr>
            <a:normAutofit/>
          </a:bodyPr>
          <a:lstStyle/>
          <a:p>
            <a:r>
              <a:rPr lang="en-US" sz="3500" b="1" u="sng" dirty="0" err="1" smtClean="0"/>
              <a:t>Zener</a:t>
            </a:r>
            <a:r>
              <a:rPr lang="en-US" sz="3500" b="1" u="sng" dirty="0" smtClean="0"/>
              <a:t> Diode </a:t>
            </a:r>
            <a:r>
              <a:rPr lang="en-US" sz="2000" b="1" u="sng" dirty="0" smtClean="0"/>
              <a:t>Cont.</a:t>
            </a:r>
            <a:endParaRPr lang="en-US" sz="2000" b="1" u="sng" dirty="0"/>
          </a:p>
        </p:txBody>
      </p:sp>
      <p:sp>
        <p:nvSpPr>
          <p:cNvPr id="5" name="Slide Number Placeholder 4"/>
          <p:cNvSpPr>
            <a:spLocks noGrp="1"/>
          </p:cNvSpPr>
          <p:nvPr>
            <p:ph type="sldNum" sz="quarter" idx="12"/>
          </p:nvPr>
        </p:nvSpPr>
        <p:spPr>
          <a:xfrm>
            <a:off x="7010400" y="19250"/>
            <a:ext cx="2133600" cy="365125"/>
          </a:xfrm>
        </p:spPr>
        <p:txBody>
          <a:bodyPr/>
          <a:lstStyle/>
          <a:p>
            <a:fld id="{FEDCE5C5-1D51-B04D-AB75-92C5BB021305}" type="slidenum">
              <a:rPr lang="en-US" smtClean="0"/>
              <a:t>4</a:t>
            </a:fld>
            <a:r>
              <a:rPr lang="en-US" dirty="0" smtClean="0"/>
              <a:t>/9</a:t>
            </a:r>
            <a:endParaRPr lang="en-US" dirty="0"/>
          </a:p>
        </p:txBody>
      </p:sp>
      <p:pic>
        <p:nvPicPr>
          <p:cNvPr id="6" name="Picture 5"/>
          <p:cNvPicPr>
            <a:picLocks noChangeAspect="1"/>
          </p:cNvPicPr>
          <p:nvPr/>
        </p:nvPicPr>
        <p:blipFill>
          <a:blip r:embed="rId2"/>
          <a:stretch>
            <a:fillRect/>
          </a:stretch>
        </p:blipFill>
        <p:spPr>
          <a:xfrm>
            <a:off x="0" y="0"/>
            <a:ext cx="977582" cy="786316"/>
          </a:xfrm>
          <a:prstGeom prst="rect">
            <a:avLst/>
          </a:prstGeom>
        </p:spPr>
      </p:pic>
      <p:sp>
        <p:nvSpPr>
          <p:cNvPr id="10" name="Content Placeholder 9"/>
          <p:cNvSpPr>
            <a:spLocks noGrp="1"/>
          </p:cNvSpPr>
          <p:nvPr>
            <p:ph idx="1"/>
          </p:nvPr>
        </p:nvSpPr>
        <p:spPr>
          <a:xfrm>
            <a:off x="86308" y="786316"/>
            <a:ext cx="8926689" cy="5843941"/>
          </a:xfrm>
        </p:spPr>
        <p:txBody>
          <a:bodyPr>
            <a:normAutofit lnSpcReduction="10000"/>
          </a:bodyPr>
          <a:lstStyle/>
          <a:p>
            <a:pPr marL="342900" lvl="1" indent="-342900">
              <a:lnSpc>
                <a:spcPct val="120000"/>
              </a:lnSpc>
              <a:spcAft>
                <a:spcPts val="600"/>
              </a:spcAft>
              <a:buFont typeface="Wingdings" charset="2"/>
              <a:buChar char="§"/>
            </a:pPr>
            <a:r>
              <a:rPr lang="en-US" sz="2700" dirty="0" smtClean="0"/>
              <a:t>For </a:t>
            </a:r>
            <a:r>
              <a:rPr lang="en-US" sz="2300" dirty="0" err="1"/>
              <a:t>V</a:t>
            </a:r>
            <a:r>
              <a:rPr lang="en-US" sz="2300" baseline="-25000" dirty="0" err="1"/>
              <a:t>z</a:t>
            </a:r>
            <a:r>
              <a:rPr lang="en-US" sz="2300" dirty="0"/>
              <a:t> </a:t>
            </a:r>
            <a:r>
              <a:rPr lang="en-US" sz="2300" dirty="0" smtClean="0"/>
              <a:t>&lt; 6V, the physical breakdown phenomenon is called the </a:t>
            </a:r>
            <a:r>
              <a:rPr lang="en-US" sz="2300" dirty="0" err="1" smtClean="0"/>
              <a:t>Zener</a:t>
            </a:r>
            <a:r>
              <a:rPr lang="en-US" sz="2300" dirty="0" smtClean="0"/>
              <a:t> breakdown characterized with high electric field. </a:t>
            </a:r>
          </a:p>
          <a:p>
            <a:pPr lvl="2">
              <a:lnSpc>
                <a:spcPct val="140000"/>
              </a:lnSpc>
              <a:spcAft>
                <a:spcPts val="600"/>
              </a:spcAft>
              <a:buFont typeface="Wingdings" charset="2"/>
              <a:buChar char="²"/>
            </a:pPr>
            <a:r>
              <a:rPr lang="en-US" sz="2000" dirty="0"/>
              <a:t>It has a negative temperature coefficient.</a:t>
            </a:r>
          </a:p>
          <a:p>
            <a:pPr marL="342900" lvl="1" indent="-342900">
              <a:lnSpc>
                <a:spcPct val="120000"/>
              </a:lnSpc>
              <a:spcAft>
                <a:spcPts val="600"/>
              </a:spcAft>
              <a:buFont typeface="Wingdings" charset="2"/>
              <a:buChar char="§"/>
            </a:pPr>
            <a:r>
              <a:rPr lang="en-US" sz="2700" dirty="0"/>
              <a:t>For </a:t>
            </a:r>
            <a:r>
              <a:rPr lang="en-US" sz="2300" dirty="0" smtClean="0"/>
              <a:t>V</a:t>
            </a:r>
            <a:r>
              <a:rPr lang="en-US" sz="2300" baseline="-25000" dirty="0" smtClean="0"/>
              <a:t>Z</a:t>
            </a:r>
            <a:r>
              <a:rPr lang="en-US" sz="2300" dirty="0" smtClean="0"/>
              <a:t> &gt; </a:t>
            </a:r>
            <a:r>
              <a:rPr lang="en-US" sz="2300" dirty="0"/>
              <a:t>6V, the physical breakdown phenomenon is called </a:t>
            </a:r>
            <a:r>
              <a:rPr lang="en-US" sz="2300" dirty="0" smtClean="0"/>
              <a:t>the avalanche breakdown </a:t>
            </a:r>
            <a:r>
              <a:rPr lang="en-US" sz="2300" dirty="0"/>
              <a:t>characterized with high </a:t>
            </a:r>
            <a:r>
              <a:rPr lang="en-US" sz="2300" dirty="0" smtClean="0"/>
              <a:t>kinetic energy. </a:t>
            </a:r>
            <a:endParaRPr lang="en-US" sz="2300" dirty="0"/>
          </a:p>
          <a:p>
            <a:pPr lvl="2">
              <a:lnSpc>
                <a:spcPct val="140000"/>
              </a:lnSpc>
              <a:spcAft>
                <a:spcPts val="600"/>
              </a:spcAft>
              <a:buFont typeface="Wingdings" charset="2"/>
              <a:buChar char="²"/>
            </a:pPr>
            <a:r>
              <a:rPr lang="en-US" sz="2000" dirty="0"/>
              <a:t>It has a negative temperature coefficient.</a:t>
            </a:r>
          </a:p>
          <a:p>
            <a:pPr marL="342900" lvl="1" indent="-342900">
              <a:lnSpc>
                <a:spcPct val="120000"/>
              </a:lnSpc>
              <a:spcAft>
                <a:spcPts val="600"/>
              </a:spcAft>
              <a:buFont typeface="Wingdings" charset="2"/>
              <a:buChar char="§"/>
            </a:pPr>
            <a:r>
              <a:rPr lang="en-US" sz="2300" dirty="0" smtClean="0"/>
              <a:t>For V</a:t>
            </a:r>
            <a:r>
              <a:rPr lang="en-US" sz="2300" baseline="-25000" dirty="0" smtClean="0"/>
              <a:t>Z</a:t>
            </a:r>
            <a:r>
              <a:rPr lang="en-US" sz="2300" dirty="0" smtClean="0"/>
              <a:t> ≈ 6V, the breakdown voltage has nearly zero temperature coefficient and a nearly vertical </a:t>
            </a:r>
            <a:r>
              <a:rPr lang="en-US" sz="2300" dirty="0" err="1" smtClean="0"/>
              <a:t>i</a:t>
            </a:r>
            <a:r>
              <a:rPr lang="en-US" sz="2300" dirty="0" smtClean="0"/>
              <a:t>-v characteristic in the breakdown region. </a:t>
            </a:r>
          </a:p>
          <a:p>
            <a:pPr lvl="2">
              <a:lnSpc>
                <a:spcPct val="140000"/>
              </a:lnSpc>
              <a:spcAft>
                <a:spcPts val="600"/>
              </a:spcAft>
              <a:buFont typeface="Wingdings" charset="2"/>
              <a:buChar char="²"/>
            </a:pPr>
            <a:r>
              <a:rPr lang="en-US" sz="2000" dirty="0"/>
              <a:t>Essentially this means that there </a:t>
            </a:r>
            <a:r>
              <a:rPr lang="en-US" sz="2000" dirty="0" smtClean="0"/>
              <a:t>exists </a:t>
            </a:r>
            <a:r>
              <a:rPr lang="en-US" sz="2000" dirty="0"/>
              <a:t>a very small resistance R</a:t>
            </a:r>
            <a:r>
              <a:rPr lang="en-US" sz="2000" baseline="-25000" dirty="0"/>
              <a:t>Z</a:t>
            </a:r>
          </a:p>
          <a:p>
            <a:pPr>
              <a:spcBef>
                <a:spcPts val="0"/>
              </a:spcBef>
              <a:spcAft>
                <a:spcPts val="600"/>
              </a:spcAft>
              <a:buFont typeface="Wingdings" charset="2"/>
              <a:buChar char="§"/>
            </a:pPr>
            <a:r>
              <a:rPr lang="en-US" sz="2300" dirty="0" smtClean="0"/>
              <a:t>For near -6V, the temperature coefficient of a </a:t>
            </a:r>
            <a:r>
              <a:rPr lang="en-US" sz="2300" dirty="0" err="1" smtClean="0"/>
              <a:t>Zener</a:t>
            </a:r>
            <a:r>
              <a:rPr lang="en-US" sz="2300" dirty="0" smtClean="0"/>
              <a:t> diode changes from negative to positive.</a:t>
            </a:r>
          </a:p>
          <a:p>
            <a:pPr>
              <a:buFont typeface="Wingdings" charset="2"/>
              <a:buChar char="§"/>
            </a:pPr>
            <a:endParaRPr lang="en-US" dirty="0"/>
          </a:p>
        </p:txBody>
      </p:sp>
    </p:spTree>
    <p:extLst>
      <p:ext uri="{BB962C8B-B14F-4D97-AF65-F5344CB8AC3E}">
        <p14:creationId xmlns:p14="http://schemas.microsoft.com/office/powerpoint/2010/main" val="14086918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82" y="-156752"/>
            <a:ext cx="7709218" cy="943068"/>
          </a:xfrm>
        </p:spPr>
        <p:txBody>
          <a:bodyPr>
            <a:normAutofit/>
          </a:bodyPr>
          <a:lstStyle/>
          <a:p>
            <a:r>
              <a:rPr lang="en-US" sz="3500" b="1" u="sng" dirty="0" err="1" smtClean="0"/>
              <a:t>Zener</a:t>
            </a:r>
            <a:r>
              <a:rPr lang="en-US" sz="3500" b="1" u="sng" dirty="0" smtClean="0"/>
              <a:t> Diode </a:t>
            </a:r>
            <a:r>
              <a:rPr lang="en-US" sz="2000" b="1" u="sng" dirty="0" smtClean="0"/>
              <a:t>Cont.</a:t>
            </a:r>
            <a:endParaRPr lang="en-US" sz="2000" b="1" u="sng" dirty="0"/>
          </a:p>
        </p:txBody>
      </p:sp>
      <p:sp>
        <p:nvSpPr>
          <p:cNvPr id="5" name="Slide Number Placeholder 4"/>
          <p:cNvSpPr>
            <a:spLocks noGrp="1"/>
          </p:cNvSpPr>
          <p:nvPr>
            <p:ph type="sldNum" sz="quarter" idx="12"/>
          </p:nvPr>
        </p:nvSpPr>
        <p:spPr>
          <a:xfrm>
            <a:off x="7010400" y="19250"/>
            <a:ext cx="2133600" cy="365125"/>
          </a:xfrm>
        </p:spPr>
        <p:txBody>
          <a:bodyPr/>
          <a:lstStyle/>
          <a:p>
            <a:fld id="{FEDCE5C5-1D51-B04D-AB75-92C5BB021305}" type="slidenum">
              <a:rPr lang="en-US" smtClean="0"/>
              <a:t>5</a:t>
            </a:fld>
            <a:r>
              <a:rPr lang="en-US" dirty="0" smtClean="0"/>
              <a:t>/9</a:t>
            </a:r>
            <a:endParaRPr lang="en-US" dirty="0"/>
          </a:p>
        </p:txBody>
      </p:sp>
      <p:pic>
        <p:nvPicPr>
          <p:cNvPr id="6" name="Picture 5"/>
          <p:cNvPicPr>
            <a:picLocks noChangeAspect="1"/>
          </p:cNvPicPr>
          <p:nvPr/>
        </p:nvPicPr>
        <p:blipFill>
          <a:blip r:embed="rId2"/>
          <a:stretch>
            <a:fillRect/>
          </a:stretch>
        </p:blipFill>
        <p:spPr>
          <a:xfrm>
            <a:off x="0" y="0"/>
            <a:ext cx="977582" cy="786316"/>
          </a:xfrm>
          <a:prstGeom prst="rect">
            <a:avLst/>
          </a:prstGeom>
        </p:spPr>
      </p:pic>
      <p:sp>
        <p:nvSpPr>
          <p:cNvPr id="10" name="Content Placeholder 9"/>
          <p:cNvSpPr>
            <a:spLocks noGrp="1"/>
          </p:cNvSpPr>
          <p:nvPr>
            <p:ph idx="1"/>
          </p:nvPr>
        </p:nvSpPr>
        <p:spPr>
          <a:xfrm>
            <a:off x="86308" y="786316"/>
            <a:ext cx="8926689" cy="5843941"/>
          </a:xfrm>
        </p:spPr>
        <p:txBody>
          <a:bodyPr>
            <a:normAutofit fontScale="92500" lnSpcReduction="10000"/>
          </a:bodyPr>
          <a:lstStyle/>
          <a:p>
            <a:pPr marL="342900" lvl="1" indent="-342900">
              <a:lnSpc>
                <a:spcPct val="120000"/>
              </a:lnSpc>
              <a:spcAft>
                <a:spcPts val="600"/>
              </a:spcAft>
              <a:buFont typeface="Wingdings" charset="2"/>
              <a:buChar char="§"/>
            </a:pPr>
            <a:r>
              <a:rPr lang="en-US" sz="2700" dirty="0" smtClean="0"/>
              <a:t>The </a:t>
            </a:r>
            <a:r>
              <a:rPr lang="en-US" sz="2700" dirty="0" err="1" smtClean="0"/>
              <a:t>Zener</a:t>
            </a:r>
            <a:r>
              <a:rPr lang="en-US" sz="2700" dirty="0" smtClean="0"/>
              <a:t> diode is the backbone of voltage regulators (circuits that hold the load voltage constant despite large changes in line voltage and load resistance)</a:t>
            </a:r>
            <a:r>
              <a:rPr lang="en-US" sz="2300" dirty="0" smtClean="0"/>
              <a:t>. </a:t>
            </a:r>
          </a:p>
          <a:p>
            <a:pPr marL="342900" lvl="1" indent="-342900">
              <a:lnSpc>
                <a:spcPct val="120000"/>
              </a:lnSpc>
              <a:spcAft>
                <a:spcPts val="600"/>
              </a:spcAft>
              <a:buFont typeface="Wingdings" charset="2"/>
              <a:buChar char="§"/>
            </a:pPr>
            <a:r>
              <a:rPr lang="en-US" sz="2700" dirty="0" smtClean="0"/>
              <a:t>When used as a regulator, the </a:t>
            </a:r>
            <a:r>
              <a:rPr lang="en-US" sz="2700" dirty="0" err="1" smtClean="0"/>
              <a:t>Zener</a:t>
            </a:r>
            <a:r>
              <a:rPr lang="en-US" sz="2700" dirty="0" smtClean="0"/>
              <a:t> diode is reverse biased so that it operates in the breakdown region with a highly stable </a:t>
            </a:r>
            <a:r>
              <a:rPr lang="en-US" sz="2700" dirty="0" err="1" smtClean="0"/>
              <a:t>Zener</a:t>
            </a:r>
            <a:r>
              <a:rPr lang="en-US" sz="2700" dirty="0" smtClean="0"/>
              <a:t> voltage</a:t>
            </a:r>
            <a:r>
              <a:rPr lang="en-US" sz="2300" dirty="0" smtClean="0"/>
              <a:t>. </a:t>
            </a:r>
            <a:endParaRPr lang="en-US" sz="2300" dirty="0"/>
          </a:p>
          <a:p>
            <a:pPr marL="342900" lvl="1" indent="-342900">
              <a:lnSpc>
                <a:spcPct val="120000"/>
              </a:lnSpc>
              <a:spcAft>
                <a:spcPts val="600"/>
              </a:spcAft>
              <a:buFont typeface="Wingdings" charset="2"/>
              <a:buChar char="§"/>
            </a:pPr>
            <a:r>
              <a:rPr lang="en-US" sz="2900" dirty="0" smtClean="0"/>
              <a:t>The power </a:t>
            </a:r>
            <a:r>
              <a:rPr lang="en-US" sz="2900" dirty="0" err="1" smtClean="0"/>
              <a:t>Zener</a:t>
            </a:r>
            <a:r>
              <a:rPr lang="en-US" sz="2900" dirty="0" smtClean="0"/>
              <a:t> diode is called an avalanche diode. It can withstand kilovolts voltages and currents of thousands of amperes. </a:t>
            </a:r>
          </a:p>
          <a:p>
            <a:pPr marL="0" lvl="1" indent="0">
              <a:lnSpc>
                <a:spcPct val="120000"/>
              </a:lnSpc>
              <a:spcAft>
                <a:spcPts val="600"/>
              </a:spcAft>
              <a:buNone/>
            </a:pPr>
            <a:endParaRPr lang="en-US" sz="1100" dirty="0" smtClean="0"/>
          </a:p>
          <a:p>
            <a:pPr>
              <a:spcBef>
                <a:spcPts val="0"/>
              </a:spcBef>
              <a:spcAft>
                <a:spcPts val="600"/>
              </a:spcAft>
              <a:buFont typeface="Wingdings" charset="2"/>
              <a:buChar char="§"/>
            </a:pPr>
            <a:r>
              <a:rPr lang="en-US" sz="2900" dirty="0" smtClean="0"/>
              <a:t>When intended for use as a </a:t>
            </a:r>
            <a:r>
              <a:rPr lang="en-US" sz="2900" dirty="0" err="1" smtClean="0"/>
              <a:t>Zener</a:t>
            </a:r>
            <a:r>
              <a:rPr lang="en-US" sz="2900" dirty="0" smtClean="0"/>
              <a:t> </a:t>
            </a:r>
          </a:p>
          <a:p>
            <a:pPr marL="0" indent="0">
              <a:spcBef>
                <a:spcPts val="0"/>
              </a:spcBef>
              <a:spcAft>
                <a:spcPts val="600"/>
              </a:spcAft>
              <a:buNone/>
            </a:pPr>
            <a:r>
              <a:rPr lang="en-US" sz="2900" dirty="0" smtClean="0"/>
              <a:t>     diode, the diode symbol becomes </a:t>
            </a:r>
          </a:p>
          <a:p>
            <a:pPr>
              <a:buFont typeface="Wingdings" charset="2"/>
              <a:buChar char="§"/>
            </a:pPr>
            <a:endParaRPr lang="en-US" dirty="0"/>
          </a:p>
        </p:txBody>
      </p:sp>
      <p:pic>
        <p:nvPicPr>
          <p:cNvPr id="3" name="Picture 2" descr="Screen Shot 2017-10-18 at 9.21.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939" y="5201889"/>
            <a:ext cx="1813707" cy="1099501"/>
          </a:xfrm>
          <a:prstGeom prst="rect">
            <a:avLst/>
          </a:prstGeom>
        </p:spPr>
      </p:pic>
    </p:spTree>
    <p:extLst>
      <p:ext uri="{BB962C8B-B14F-4D97-AF65-F5344CB8AC3E}">
        <p14:creationId xmlns:p14="http://schemas.microsoft.com/office/powerpoint/2010/main" val="3028845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82" y="-156752"/>
            <a:ext cx="7709218" cy="943068"/>
          </a:xfrm>
        </p:spPr>
        <p:txBody>
          <a:bodyPr>
            <a:normAutofit/>
          </a:bodyPr>
          <a:lstStyle/>
          <a:p>
            <a:r>
              <a:rPr lang="en-US" sz="3500" b="1" u="sng" dirty="0" smtClean="0"/>
              <a:t>Schottky or Reverse Diode</a:t>
            </a:r>
            <a:endParaRPr lang="en-US" sz="3500" b="1" u="sng" dirty="0"/>
          </a:p>
        </p:txBody>
      </p:sp>
      <p:sp>
        <p:nvSpPr>
          <p:cNvPr id="5" name="Slide Number Placeholder 4"/>
          <p:cNvSpPr>
            <a:spLocks noGrp="1"/>
          </p:cNvSpPr>
          <p:nvPr>
            <p:ph type="sldNum" sz="quarter" idx="12"/>
          </p:nvPr>
        </p:nvSpPr>
        <p:spPr>
          <a:xfrm>
            <a:off x="7010400" y="19250"/>
            <a:ext cx="2133600" cy="365125"/>
          </a:xfrm>
        </p:spPr>
        <p:txBody>
          <a:bodyPr/>
          <a:lstStyle/>
          <a:p>
            <a:fld id="{FEDCE5C5-1D51-B04D-AB75-92C5BB021305}" type="slidenum">
              <a:rPr lang="en-US" smtClean="0"/>
              <a:t>6</a:t>
            </a:fld>
            <a:r>
              <a:rPr lang="en-US" dirty="0" smtClean="0"/>
              <a:t>/9</a:t>
            </a:r>
            <a:endParaRPr lang="en-US" dirty="0"/>
          </a:p>
        </p:txBody>
      </p:sp>
      <p:pic>
        <p:nvPicPr>
          <p:cNvPr id="6" name="Picture 5"/>
          <p:cNvPicPr>
            <a:picLocks noChangeAspect="1"/>
          </p:cNvPicPr>
          <p:nvPr/>
        </p:nvPicPr>
        <p:blipFill>
          <a:blip r:embed="rId2"/>
          <a:stretch>
            <a:fillRect/>
          </a:stretch>
        </p:blipFill>
        <p:spPr>
          <a:xfrm>
            <a:off x="0" y="0"/>
            <a:ext cx="977582" cy="786316"/>
          </a:xfrm>
          <a:prstGeom prst="rect">
            <a:avLst/>
          </a:prstGeom>
        </p:spPr>
      </p:pic>
      <p:sp>
        <p:nvSpPr>
          <p:cNvPr id="10" name="Content Placeholder 9"/>
          <p:cNvSpPr>
            <a:spLocks noGrp="1"/>
          </p:cNvSpPr>
          <p:nvPr>
            <p:ph idx="1"/>
          </p:nvPr>
        </p:nvSpPr>
        <p:spPr>
          <a:xfrm>
            <a:off x="86308" y="835631"/>
            <a:ext cx="8865040" cy="5932983"/>
          </a:xfrm>
        </p:spPr>
        <p:txBody>
          <a:bodyPr>
            <a:normAutofit lnSpcReduction="10000"/>
          </a:bodyPr>
          <a:lstStyle/>
          <a:p>
            <a:pPr>
              <a:lnSpc>
                <a:spcPct val="130000"/>
              </a:lnSpc>
              <a:spcAft>
                <a:spcPts val="600"/>
              </a:spcAft>
              <a:buFont typeface="Wingdings" charset="2"/>
              <a:buChar char="§"/>
            </a:pPr>
            <a:r>
              <a:rPr lang="en-US" dirty="0" smtClean="0"/>
              <a:t>As the frequency increases, the ordinary diode reaches where it can not turn off fast enough to prevent noticeable current during the reverse half cycle.</a:t>
            </a:r>
          </a:p>
          <a:p>
            <a:pPr>
              <a:lnSpc>
                <a:spcPct val="130000"/>
              </a:lnSpc>
              <a:spcAft>
                <a:spcPts val="600"/>
              </a:spcAft>
              <a:buFont typeface="Wingdings" charset="2"/>
              <a:buChar char="§"/>
            </a:pPr>
            <a:r>
              <a:rPr lang="en-US" dirty="0" smtClean="0"/>
              <a:t>A special purpose high frequency diode with no depletion layer, no </a:t>
            </a:r>
            <a:r>
              <a:rPr lang="en-US" dirty="0" err="1" smtClean="0"/>
              <a:t>pn</a:t>
            </a:r>
            <a:r>
              <a:rPr lang="en-US" dirty="0" smtClean="0"/>
              <a:t> junction and extremely short recovery time is used.</a:t>
            </a:r>
          </a:p>
          <a:p>
            <a:pPr lvl="1">
              <a:lnSpc>
                <a:spcPct val="130000"/>
              </a:lnSpc>
              <a:spcAft>
                <a:spcPts val="600"/>
              </a:spcAft>
              <a:buFont typeface="Wingdings" charset="2"/>
              <a:buChar char="²"/>
            </a:pPr>
            <a:r>
              <a:rPr lang="en-US" dirty="0" smtClean="0"/>
              <a:t>Acts much faster than the rectifier diode</a:t>
            </a:r>
          </a:p>
          <a:p>
            <a:pPr lvl="1">
              <a:lnSpc>
                <a:spcPct val="130000"/>
              </a:lnSpc>
              <a:spcAft>
                <a:spcPts val="600"/>
              </a:spcAft>
              <a:buFont typeface="Wingdings" charset="2"/>
              <a:buChar char="²"/>
            </a:pPr>
            <a:r>
              <a:rPr lang="en-US" dirty="0" smtClean="0"/>
              <a:t>Has a low breakdown voltage.</a:t>
            </a:r>
          </a:p>
        </p:txBody>
      </p:sp>
    </p:spTree>
    <p:extLst>
      <p:ext uri="{BB962C8B-B14F-4D97-AF65-F5344CB8AC3E}">
        <p14:creationId xmlns:p14="http://schemas.microsoft.com/office/powerpoint/2010/main" val="27677884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82" y="-156752"/>
            <a:ext cx="7709218" cy="943068"/>
          </a:xfrm>
        </p:spPr>
        <p:txBody>
          <a:bodyPr>
            <a:normAutofit/>
          </a:bodyPr>
          <a:lstStyle/>
          <a:p>
            <a:r>
              <a:rPr lang="en-US" sz="3500" b="1" u="sng" dirty="0" smtClean="0"/>
              <a:t>Schottky or Reverse Diode</a:t>
            </a:r>
            <a:endParaRPr lang="en-US" sz="3500" b="1" u="sng" dirty="0"/>
          </a:p>
        </p:txBody>
      </p:sp>
      <p:sp>
        <p:nvSpPr>
          <p:cNvPr id="5" name="Slide Number Placeholder 4"/>
          <p:cNvSpPr>
            <a:spLocks noGrp="1"/>
          </p:cNvSpPr>
          <p:nvPr>
            <p:ph type="sldNum" sz="quarter" idx="12"/>
          </p:nvPr>
        </p:nvSpPr>
        <p:spPr>
          <a:xfrm>
            <a:off x="7010400" y="19250"/>
            <a:ext cx="2133600" cy="365125"/>
          </a:xfrm>
        </p:spPr>
        <p:txBody>
          <a:bodyPr/>
          <a:lstStyle/>
          <a:p>
            <a:fld id="{FEDCE5C5-1D51-B04D-AB75-92C5BB021305}" type="slidenum">
              <a:rPr lang="en-US" smtClean="0"/>
              <a:t>7</a:t>
            </a:fld>
            <a:r>
              <a:rPr lang="en-US" dirty="0" smtClean="0"/>
              <a:t>/9</a:t>
            </a:r>
            <a:endParaRPr lang="en-US" dirty="0"/>
          </a:p>
        </p:txBody>
      </p:sp>
      <p:pic>
        <p:nvPicPr>
          <p:cNvPr id="6" name="Picture 5"/>
          <p:cNvPicPr>
            <a:picLocks noChangeAspect="1"/>
          </p:cNvPicPr>
          <p:nvPr/>
        </p:nvPicPr>
        <p:blipFill>
          <a:blip r:embed="rId2"/>
          <a:stretch>
            <a:fillRect/>
          </a:stretch>
        </p:blipFill>
        <p:spPr>
          <a:xfrm>
            <a:off x="0" y="0"/>
            <a:ext cx="977582" cy="786316"/>
          </a:xfrm>
          <a:prstGeom prst="rect">
            <a:avLst/>
          </a:prstGeom>
        </p:spPr>
      </p:pic>
      <p:sp>
        <p:nvSpPr>
          <p:cNvPr id="10" name="Content Placeholder 9"/>
          <p:cNvSpPr>
            <a:spLocks noGrp="1"/>
          </p:cNvSpPr>
          <p:nvPr>
            <p:ph idx="1"/>
          </p:nvPr>
        </p:nvSpPr>
        <p:spPr>
          <a:xfrm>
            <a:off x="86308" y="835632"/>
            <a:ext cx="8865040" cy="2056126"/>
          </a:xfrm>
        </p:spPr>
        <p:txBody>
          <a:bodyPr>
            <a:normAutofit fontScale="77500" lnSpcReduction="20000"/>
          </a:bodyPr>
          <a:lstStyle/>
          <a:p>
            <a:pPr>
              <a:lnSpc>
                <a:spcPct val="130000"/>
              </a:lnSpc>
              <a:spcAft>
                <a:spcPts val="600"/>
              </a:spcAft>
              <a:buFont typeface="Wingdings" charset="2"/>
              <a:buChar char="§"/>
            </a:pPr>
            <a:r>
              <a:rPr lang="en-US" dirty="0" smtClean="0"/>
              <a:t>The operation of a Schottky diode is based on the concept that water in different materials have different absolute potential energies and the potential energy of electrons in materials is lower than the potential energy of free electrons.</a:t>
            </a:r>
          </a:p>
        </p:txBody>
      </p:sp>
      <p:pic>
        <p:nvPicPr>
          <p:cNvPr id="3" name="Picture 2" descr="Screen Shot 2017-11-07 at 10.00.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240" y="2628824"/>
            <a:ext cx="4210319" cy="3949619"/>
          </a:xfrm>
          <a:prstGeom prst="rect">
            <a:avLst/>
          </a:prstGeom>
        </p:spPr>
      </p:pic>
      <p:sp>
        <p:nvSpPr>
          <p:cNvPr id="4" name="TextBox 3"/>
          <p:cNvSpPr txBox="1"/>
          <p:nvPr/>
        </p:nvSpPr>
        <p:spPr>
          <a:xfrm>
            <a:off x="86308" y="2628824"/>
            <a:ext cx="5379397" cy="4601260"/>
          </a:xfrm>
          <a:prstGeom prst="rect">
            <a:avLst/>
          </a:prstGeom>
          <a:noFill/>
        </p:spPr>
        <p:txBody>
          <a:bodyPr wrap="square" rtlCol="0">
            <a:spAutoFit/>
          </a:bodyPr>
          <a:lstStyle/>
          <a:p>
            <a:pPr>
              <a:lnSpc>
                <a:spcPct val="130000"/>
              </a:lnSpc>
              <a:spcAft>
                <a:spcPts val="600"/>
              </a:spcAft>
              <a:buFont typeface="Wingdings" charset="2"/>
              <a:buChar char="§"/>
            </a:pPr>
            <a:r>
              <a:rPr lang="en-US" sz="2000" dirty="0" smtClean="0"/>
              <a:t>  If an n-type semiconductor is in contact with a metal, the electrons of which have a lower potential energy than those of the semiconductor material.</a:t>
            </a:r>
            <a:endParaRPr lang="en-US" sz="2000" dirty="0"/>
          </a:p>
          <a:p>
            <a:pPr lvl="1">
              <a:lnSpc>
                <a:spcPct val="130000"/>
              </a:lnSpc>
              <a:spcAft>
                <a:spcPts val="600"/>
              </a:spcAft>
              <a:buFont typeface="Wingdings" charset="2"/>
              <a:buChar char="²"/>
            </a:pPr>
            <a:r>
              <a:rPr lang="en-US" sz="2000" dirty="0" smtClean="0"/>
              <a:t>As a result of the ensuing attractive flux, the metal will become negatively while the semiconductor will be positively charged.</a:t>
            </a:r>
            <a:endParaRPr lang="en-US" sz="2000" dirty="0"/>
          </a:p>
          <a:p>
            <a:pPr lvl="1">
              <a:lnSpc>
                <a:spcPct val="130000"/>
              </a:lnSpc>
              <a:spcAft>
                <a:spcPts val="600"/>
              </a:spcAft>
              <a:buFont typeface="Wingdings" charset="2"/>
              <a:buChar char="²"/>
            </a:pPr>
            <a:r>
              <a:rPr lang="en-US" sz="2000" dirty="0" smtClean="0"/>
              <a:t>This way, a metal semiconductor junction is formed where the metal replaces the p-type side of the p-n junction.</a:t>
            </a:r>
            <a:endParaRPr lang="en-US" sz="2000" dirty="0"/>
          </a:p>
          <a:p>
            <a:endParaRPr lang="en-US" dirty="0"/>
          </a:p>
        </p:txBody>
      </p:sp>
    </p:spTree>
    <p:extLst>
      <p:ext uri="{BB962C8B-B14F-4D97-AF65-F5344CB8AC3E}">
        <p14:creationId xmlns:p14="http://schemas.microsoft.com/office/powerpoint/2010/main" val="1010175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82" y="-156753"/>
            <a:ext cx="7709218" cy="1214995"/>
          </a:xfrm>
        </p:spPr>
        <p:txBody>
          <a:bodyPr>
            <a:normAutofit/>
          </a:bodyPr>
          <a:lstStyle/>
          <a:p>
            <a:r>
              <a:rPr lang="en-US" sz="3500" b="1" u="sng" dirty="0" smtClean="0"/>
              <a:t>Homework 2</a:t>
            </a:r>
            <a:br>
              <a:rPr lang="en-US" sz="3500" b="1" u="sng" dirty="0" smtClean="0"/>
            </a:br>
            <a:r>
              <a:rPr lang="en-US" sz="2500" u="sng" dirty="0"/>
              <a:t>D</a:t>
            </a:r>
            <a:r>
              <a:rPr lang="en-US" sz="2500" u="sng" dirty="0" smtClean="0"/>
              <a:t>ue: September 14, 2018 at Noon</a:t>
            </a:r>
            <a:endParaRPr lang="en-US" sz="2500" u="sng" dirty="0"/>
          </a:p>
        </p:txBody>
      </p:sp>
      <p:sp>
        <p:nvSpPr>
          <p:cNvPr id="5" name="Slide Number Placeholder 4"/>
          <p:cNvSpPr>
            <a:spLocks noGrp="1"/>
          </p:cNvSpPr>
          <p:nvPr>
            <p:ph type="sldNum" sz="quarter" idx="12"/>
          </p:nvPr>
        </p:nvSpPr>
        <p:spPr>
          <a:xfrm>
            <a:off x="7010400" y="19250"/>
            <a:ext cx="2133600" cy="365125"/>
          </a:xfrm>
        </p:spPr>
        <p:txBody>
          <a:bodyPr/>
          <a:lstStyle/>
          <a:p>
            <a:fld id="{FEDCE5C5-1D51-B04D-AB75-92C5BB021305}" type="slidenum">
              <a:rPr lang="en-US" smtClean="0"/>
              <a:t>8</a:t>
            </a:fld>
            <a:r>
              <a:rPr lang="en-US" dirty="0" smtClean="0"/>
              <a:t>/9</a:t>
            </a:r>
            <a:endParaRPr lang="en-US" dirty="0"/>
          </a:p>
        </p:txBody>
      </p:sp>
      <p:pic>
        <p:nvPicPr>
          <p:cNvPr id="6" name="Picture 5"/>
          <p:cNvPicPr>
            <a:picLocks noChangeAspect="1"/>
          </p:cNvPicPr>
          <p:nvPr/>
        </p:nvPicPr>
        <p:blipFill>
          <a:blip r:embed="rId2"/>
          <a:stretch>
            <a:fillRect/>
          </a:stretch>
        </p:blipFill>
        <p:spPr>
          <a:xfrm>
            <a:off x="0" y="0"/>
            <a:ext cx="977582" cy="786316"/>
          </a:xfrm>
          <a:prstGeom prst="rect">
            <a:avLst/>
          </a:prstGeom>
        </p:spPr>
      </p:pic>
      <p:sp>
        <p:nvSpPr>
          <p:cNvPr id="10" name="Content Placeholder 9"/>
          <p:cNvSpPr>
            <a:spLocks noGrp="1"/>
          </p:cNvSpPr>
          <p:nvPr>
            <p:ph idx="1"/>
          </p:nvPr>
        </p:nvSpPr>
        <p:spPr>
          <a:xfrm>
            <a:off x="86308" y="1035521"/>
            <a:ext cx="8865040" cy="5607891"/>
          </a:xfrm>
        </p:spPr>
        <p:txBody>
          <a:bodyPr>
            <a:normAutofit/>
          </a:bodyPr>
          <a:lstStyle/>
          <a:p>
            <a:pPr>
              <a:lnSpc>
                <a:spcPct val="130000"/>
              </a:lnSpc>
              <a:spcAft>
                <a:spcPts val="600"/>
              </a:spcAft>
              <a:buFont typeface="Wingdings" charset="2"/>
              <a:buChar char="§"/>
            </a:pPr>
            <a:r>
              <a:rPr lang="en-US" sz="2400" dirty="0" smtClean="0"/>
              <a:t>For the diodes listed below, discuss their operation highlighting the diode’s region of operation, mode of operation showing the technical specifications and the diode applications in electronics: </a:t>
            </a:r>
          </a:p>
          <a:p>
            <a:pPr marL="971550" lvl="1" indent="-514350">
              <a:lnSpc>
                <a:spcPct val="130000"/>
              </a:lnSpc>
              <a:spcAft>
                <a:spcPts val="600"/>
              </a:spcAft>
              <a:buFont typeface="+mj-lt"/>
              <a:buAutoNum type="arabicPeriod"/>
            </a:pPr>
            <a:r>
              <a:rPr lang="en-US" sz="2300" dirty="0" smtClean="0"/>
              <a:t>Tunnel diodes</a:t>
            </a:r>
          </a:p>
          <a:p>
            <a:pPr marL="971550" lvl="1" indent="-514350">
              <a:lnSpc>
                <a:spcPct val="130000"/>
              </a:lnSpc>
              <a:spcAft>
                <a:spcPts val="600"/>
              </a:spcAft>
              <a:buFont typeface="+mj-lt"/>
              <a:buAutoNum type="arabicPeriod"/>
            </a:pPr>
            <a:r>
              <a:rPr lang="en-US" sz="2300" dirty="0" err="1" smtClean="0"/>
              <a:t>Photoelectronics</a:t>
            </a:r>
            <a:endParaRPr lang="en-US" sz="2300" dirty="0" smtClean="0"/>
          </a:p>
          <a:p>
            <a:pPr marL="971550" lvl="1" indent="-514350">
              <a:lnSpc>
                <a:spcPct val="130000"/>
              </a:lnSpc>
              <a:spcAft>
                <a:spcPts val="600"/>
              </a:spcAft>
              <a:buFont typeface="+mj-lt"/>
              <a:buAutoNum type="arabicPeriod"/>
            </a:pPr>
            <a:r>
              <a:rPr lang="en-US" sz="2300" dirty="0" smtClean="0"/>
              <a:t>Bidirectional breakdown diodes</a:t>
            </a:r>
          </a:p>
          <a:p>
            <a:pPr marL="971550" lvl="1" indent="-514350">
              <a:lnSpc>
                <a:spcPct val="130000"/>
              </a:lnSpc>
              <a:spcAft>
                <a:spcPts val="600"/>
              </a:spcAft>
              <a:buFont typeface="+mj-lt"/>
              <a:buAutoNum type="arabicPeriod"/>
            </a:pPr>
            <a:r>
              <a:rPr lang="en-US" sz="2300" dirty="0" err="1" smtClean="0"/>
              <a:t>Varactors</a:t>
            </a:r>
            <a:endParaRPr lang="en-US" sz="2300" dirty="0" smtClean="0"/>
          </a:p>
          <a:p>
            <a:pPr marL="971550" lvl="1" indent="-514350">
              <a:lnSpc>
                <a:spcPct val="130000"/>
              </a:lnSpc>
              <a:spcAft>
                <a:spcPts val="600"/>
              </a:spcAft>
              <a:buFont typeface="+mj-lt"/>
              <a:buAutoNum type="arabicPeriod"/>
            </a:pPr>
            <a:r>
              <a:rPr lang="en-US" sz="2300" dirty="0" smtClean="0"/>
              <a:t>Rectifier diodes</a:t>
            </a:r>
          </a:p>
          <a:p>
            <a:pPr>
              <a:lnSpc>
                <a:spcPct val="130000"/>
              </a:lnSpc>
              <a:spcAft>
                <a:spcPts val="600"/>
              </a:spcAft>
              <a:buFont typeface="Wingdings" charset="2"/>
              <a:buChar char="§"/>
            </a:pPr>
            <a:endParaRPr lang="en-US" dirty="0" smtClean="0"/>
          </a:p>
          <a:p>
            <a:pPr>
              <a:lnSpc>
                <a:spcPct val="130000"/>
              </a:lnSpc>
              <a:spcAft>
                <a:spcPts val="600"/>
              </a:spcAft>
              <a:buFont typeface="Wingdings" charset="2"/>
              <a:buChar char="§"/>
            </a:pPr>
            <a:endParaRPr lang="en-US" dirty="0" smtClean="0"/>
          </a:p>
        </p:txBody>
      </p:sp>
    </p:spTree>
    <p:extLst>
      <p:ext uri="{BB962C8B-B14F-4D97-AF65-F5344CB8AC3E}">
        <p14:creationId xmlns:p14="http://schemas.microsoft.com/office/powerpoint/2010/main" val="12030891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82" y="-156753"/>
            <a:ext cx="7709218" cy="1214995"/>
          </a:xfrm>
        </p:spPr>
        <p:txBody>
          <a:bodyPr>
            <a:normAutofit/>
          </a:bodyPr>
          <a:lstStyle/>
          <a:p>
            <a:r>
              <a:rPr lang="en-US" sz="3500" b="1" u="sng" dirty="0" smtClean="0"/>
              <a:t>Cover Page</a:t>
            </a:r>
            <a:endParaRPr lang="en-US" sz="2500" u="sng" dirty="0"/>
          </a:p>
        </p:txBody>
      </p:sp>
      <p:sp>
        <p:nvSpPr>
          <p:cNvPr id="5" name="Slide Number Placeholder 4"/>
          <p:cNvSpPr>
            <a:spLocks noGrp="1"/>
          </p:cNvSpPr>
          <p:nvPr>
            <p:ph type="sldNum" sz="quarter" idx="12"/>
          </p:nvPr>
        </p:nvSpPr>
        <p:spPr>
          <a:xfrm>
            <a:off x="7010400" y="19250"/>
            <a:ext cx="2133600" cy="365125"/>
          </a:xfrm>
        </p:spPr>
        <p:txBody>
          <a:bodyPr/>
          <a:lstStyle/>
          <a:p>
            <a:fld id="{FEDCE5C5-1D51-B04D-AB75-92C5BB021305}" type="slidenum">
              <a:rPr lang="en-US" smtClean="0"/>
              <a:t>9</a:t>
            </a:fld>
            <a:r>
              <a:rPr lang="en-US" dirty="0" smtClean="0"/>
              <a:t>/9</a:t>
            </a:r>
            <a:endParaRPr lang="en-US" dirty="0"/>
          </a:p>
        </p:txBody>
      </p:sp>
      <p:pic>
        <p:nvPicPr>
          <p:cNvPr id="6" name="Picture 5"/>
          <p:cNvPicPr>
            <a:picLocks noChangeAspect="1"/>
          </p:cNvPicPr>
          <p:nvPr/>
        </p:nvPicPr>
        <p:blipFill>
          <a:blip r:embed="rId2"/>
          <a:stretch>
            <a:fillRect/>
          </a:stretch>
        </p:blipFill>
        <p:spPr>
          <a:xfrm>
            <a:off x="0" y="0"/>
            <a:ext cx="977582" cy="786316"/>
          </a:xfrm>
          <a:prstGeom prst="rect">
            <a:avLst/>
          </a:prstGeom>
        </p:spPr>
      </p:pic>
      <p:sp>
        <p:nvSpPr>
          <p:cNvPr id="10" name="Content Placeholder 9"/>
          <p:cNvSpPr>
            <a:spLocks noGrp="1"/>
          </p:cNvSpPr>
          <p:nvPr>
            <p:ph idx="1"/>
          </p:nvPr>
        </p:nvSpPr>
        <p:spPr>
          <a:xfrm>
            <a:off x="86308" y="1035521"/>
            <a:ext cx="8865040" cy="5607891"/>
          </a:xfrm>
        </p:spPr>
        <p:txBody>
          <a:bodyPr>
            <a:normAutofit/>
          </a:bodyPr>
          <a:lstStyle/>
          <a:p>
            <a:pPr marL="0" indent="0">
              <a:lnSpc>
                <a:spcPct val="130000"/>
              </a:lnSpc>
              <a:spcAft>
                <a:spcPts val="600"/>
              </a:spcAft>
              <a:buNone/>
            </a:pPr>
            <a:endParaRPr lang="en-US" dirty="0" smtClean="0"/>
          </a:p>
          <a:p>
            <a:pPr>
              <a:lnSpc>
                <a:spcPct val="130000"/>
              </a:lnSpc>
              <a:spcAft>
                <a:spcPts val="600"/>
              </a:spcAft>
              <a:buFont typeface="Wingdings" charset="2"/>
              <a:buChar char="§"/>
            </a:pPr>
            <a:endParaRPr lang="en-US" dirty="0" smtClean="0"/>
          </a:p>
        </p:txBody>
      </p:sp>
      <p:pic>
        <p:nvPicPr>
          <p:cNvPr id="3" name="Picture 2" descr="CoverPage.pdf"/>
          <p:cNvPicPr>
            <a:picLocks noChangeAspect="1"/>
          </p:cNvPicPr>
          <p:nvPr/>
        </p:nvPicPr>
        <p:blipFill rotWithShape="1">
          <a:blip r:embed="rId3">
            <a:extLst>
              <a:ext uri="{28A0092B-C50C-407E-A947-70E740481C1C}">
                <a14:useLocalDpi xmlns:a14="http://schemas.microsoft.com/office/drawing/2010/main" val="0"/>
              </a:ext>
            </a:extLst>
          </a:blip>
          <a:srcRect t="8200"/>
          <a:stretch/>
        </p:blipFill>
        <p:spPr>
          <a:xfrm>
            <a:off x="2467439" y="773912"/>
            <a:ext cx="4940656" cy="5869499"/>
          </a:xfrm>
          <a:prstGeom prst="rect">
            <a:avLst/>
          </a:prstGeom>
        </p:spPr>
      </p:pic>
    </p:spTree>
    <p:extLst>
      <p:ext uri="{BB962C8B-B14F-4D97-AF65-F5344CB8AC3E}">
        <p14:creationId xmlns:p14="http://schemas.microsoft.com/office/powerpoint/2010/main" val="25523296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717</TotalTime>
  <Words>621</Words>
  <Application>Microsoft Macintosh PowerPoint</Application>
  <PresentationFormat>On-screen Show (4:3)</PresentationFormat>
  <Paragraphs>60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CMP1101: DIODE APPLICATIONS</vt:lpstr>
      <vt:lpstr>DIODE APPLICATIONS</vt:lpstr>
      <vt:lpstr>Zener Diode</vt:lpstr>
      <vt:lpstr>Zener Diode Cont.</vt:lpstr>
      <vt:lpstr>Zener Diode Cont.</vt:lpstr>
      <vt:lpstr>Schottky or Reverse Diode</vt:lpstr>
      <vt:lpstr>Schottky or Reverse Diode</vt:lpstr>
      <vt:lpstr>Homework 2 Due: September 14, 2018 at Noon</vt:lpstr>
      <vt:lpstr>Cover Page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CMP1101: DIODE APPLICATIONS</dc:title>
  <dc:creator>Carol Ovon</dc:creator>
  <cp:lastModifiedBy>Carol Ovon</cp:lastModifiedBy>
  <cp:revision>13</cp:revision>
  <dcterms:created xsi:type="dcterms:W3CDTF">2017-10-18T06:29:03Z</dcterms:created>
  <dcterms:modified xsi:type="dcterms:W3CDTF">2018-09-05T08:36:36Z</dcterms:modified>
</cp:coreProperties>
</file>