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6" r:id="rId3"/>
    <p:sldId id="312" r:id="rId4"/>
    <p:sldId id="341" r:id="rId5"/>
    <p:sldId id="340" r:id="rId6"/>
    <p:sldId id="354" r:id="rId7"/>
    <p:sldId id="313" r:id="rId8"/>
    <p:sldId id="355" r:id="rId9"/>
    <p:sldId id="344" r:id="rId10"/>
    <p:sldId id="345" r:id="rId11"/>
    <p:sldId id="34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512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05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CMP1101: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7000" b="1" smtClean="0"/>
              <a:t>DIODE ANALYSIS</a:t>
            </a:r>
            <a:endParaRPr lang="en-US" sz="7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Shockley Ideal Diode Equation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786316"/>
            <a:ext cx="9144000" cy="16424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500" dirty="0" smtClean="0"/>
              <a:t>Formulates the </a:t>
            </a:r>
            <a:r>
              <a:rPr lang="en-US" sz="2500" dirty="0" err="1" smtClean="0"/>
              <a:t>i</a:t>
            </a:r>
            <a:r>
              <a:rPr lang="en-US" sz="2500" dirty="0" smtClean="0"/>
              <a:t>-v characteristic of an idealized diode in either the forward or reverse bias.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500" dirty="0" smtClean="0"/>
              <a:t>Provide accuracy in the analysis of diode circuits. </a:t>
            </a:r>
          </a:p>
        </p:txBody>
      </p:sp>
      <p:pic>
        <p:nvPicPr>
          <p:cNvPr id="3" name="Picture 2" descr="Screen Shot 2017-09-22 at 9.56.0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" b="51456"/>
          <a:stretch/>
        </p:blipFill>
        <p:spPr>
          <a:xfrm>
            <a:off x="718659" y="2339465"/>
            <a:ext cx="2889984" cy="1033836"/>
          </a:xfrm>
          <a:prstGeom prst="rect">
            <a:avLst/>
          </a:prstGeom>
        </p:spPr>
      </p:pic>
      <p:pic>
        <p:nvPicPr>
          <p:cNvPr id="7" name="Picture 6" descr="Screen Shot 2017-09-22 at 9.56.0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56439"/>
          <a:stretch/>
        </p:blipFill>
        <p:spPr>
          <a:xfrm>
            <a:off x="5536027" y="2339465"/>
            <a:ext cx="2692314" cy="9277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5356" y="2428809"/>
            <a:ext cx="80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OR</a:t>
            </a:r>
            <a:endParaRPr lang="en-US" sz="4000" dirty="0"/>
          </a:p>
        </p:txBody>
      </p:sp>
      <p:pic>
        <p:nvPicPr>
          <p:cNvPr id="8" name="Picture 7" descr="Screen Shot 2017-09-22 at 9.57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2" y="3267182"/>
            <a:ext cx="5390213" cy="1652085"/>
          </a:xfrm>
          <a:prstGeom prst="rect">
            <a:avLst/>
          </a:prstGeom>
        </p:spPr>
      </p:pic>
      <p:pic>
        <p:nvPicPr>
          <p:cNvPr id="9" name="Picture 8" descr="Screen Shot 2017-09-22 at 9.57.25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2" b="38450"/>
          <a:stretch/>
        </p:blipFill>
        <p:spPr>
          <a:xfrm>
            <a:off x="27613" y="4919267"/>
            <a:ext cx="4588223" cy="1490266"/>
          </a:xfrm>
          <a:prstGeom prst="rect">
            <a:avLst/>
          </a:prstGeom>
        </p:spPr>
      </p:pic>
      <p:pic>
        <p:nvPicPr>
          <p:cNvPr id="12" name="Picture 11" descr="Screen Shot 2017-09-22 at 10.02.50 AM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69" y="5642162"/>
            <a:ext cx="4036105" cy="58441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215356" y="4297945"/>
            <a:ext cx="1495429" cy="124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0785" y="3601419"/>
            <a:ext cx="243153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referred to as the ideality factor or the quality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Shockley Equation Approximations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4735" y="873198"/>
            <a:ext cx="8833577" cy="58402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Forward bias: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Reverse bias: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High current: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3" name="Picture 2" descr="Screen Shot 2017-09-22 at 10.09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371904"/>
            <a:ext cx="7200680" cy="426140"/>
          </a:xfrm>
          <a:prstGeom prst="rect">
            <a:avLst/>
          </a:prstGeom>
        </p:spPr>
      </p:pic>
      <p:pic>
        <p:nvPicPr>
          <p:cNvPr id="4" name="Picture 3" descr="Screen Shot 2017-09-22 at 10.09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30" y="1765300"/>
            <a:ext cx="2052352" cy="910993"/>
          </a:xfrm>
          <a:prstGeom prst="rect">
            <a:avLst/>
          </a:prstGeom>
        </p:spPr>
      </p:pic>
      <p:pic>
        <p:nvPicPr>
          <p:cNvPr id="7" name="Picture 6" descr="Screen Shot 2017-09-22 at 10.09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36900"/>
            <a:ext cx="6927625" cy="489510"/>
          </a:xfrm>
          <a:prstGeom prst="rect">
            <a:avLst/>
          </a:prstGeom>
        </p:spPr>
      </p:pic>
      <p:pic>
        <p:nvPicPr>
          <p:cNvPr id="9" name="Picture 8" descr="Screen Shot 2017-09-22 at 10.09.4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36" y="3648667"/>
            <a:ext cx="1206500" cy="711200"/>
          </a:xfrm>
          <a:prstGeom prst="rect">
            <a:avLst/>
          </a:prstGeom>
        </p:spPr>
      </p:pic>
      <p:pic>
        <p:nvPicPr>
          <p:cNvPr id="11" name="Picture 10" descr="Screen Shot 2017-09-22 at 10.09.5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05" y="4958160"/>
            <a:ext cx="3644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1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Review</a:t>
            </a:r>
            <a:endParaRPr lang="en-US" sz="3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9" y="665869"/>
            <a:ext cx="9024471" cy="161783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5300" dirty="0" smtClean="0"/>
              <a:t>Bias: the application of a voltage across a p-n junction.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3800" dirty="0" smtClean="0"/>
              <a:t>Zero bias – no voltage applied, device attains a built in voltage at equilibrium.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3800" dirty="0" smtClean="0"/>
              <a:t>Forward bias – direction of easy current flow.</a:t>
            </a:r>
          </a:p>
          <a:p>
            <a:pPr lvl="1">
              <a:lnSpc>
                <a:spcPct val="150000"/>
              </a:lnSpc>
              <a:buSzPct val="70000"/>
              <a:buFont typeface="Wingdings" charset="2"/>
              <a:buChar char="Ø"/>
            </a:pPr>
            <a:r>
              <a:rPr lang="en-US" sz="3800" dirty="0"/>
              <a:t>Reverse bias – direction of little or no current flow</a:t>
            </a:r>
            <a:r>
              <a:rPr lang="en-US" sz="38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4" name="Picture 3" descr="Screen Shot 2017-09-20 at 10.24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/>
          <a:stretch/>
        </p:blipFill>
        <p:spPr>
          <a:xfrm>
            <a:off x="723683" y="2404153"/>
            <a:ext cx="2997749" cy="1572269"/>
          </a:xfrm>
          <a:prstGeom prst="rect">
            <a:avLst/>
          </a:prstGeom>
        </p:spPr>
      </p:pic>
      <p:pic>
        <p:nvPicPr>
          <p:cNvPr id="7" name="Picture 6" descr="Screen Shot 2017-09-20 at 10.35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86" y="1585515"/>
            <a:ext cx="2484373" cy="1526542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4631765" y="2283706"/>
            <a:ext cx="4195" cy="4453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3858734"/>
            <a:ext cx="4635960" cy="288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v"/>
            </a:pPr>
            <a:r>
              <a:rPr lang="en-US" sz="2000" dirty="0"/>
              <a:t>With the battery connected this way, 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The </a:t>
            </a:r>
            <a:r>
              <a:rPr lang="en-US" sz="1500" dirty="0"/>
              <a:t>holes in the p-</a:t>
            </a:r>
            <a:r>
              <a:rPr lang="en-US" sz="1500" dirty="0" smtClean="0"/>
              <a:t>type push towards the junction.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Electrons </a:t>
            </a:r>
            <a:r>
              <a:rPr lang="en-US" sz="1500" dirty="0"/>
              <a:t>in the n-type </a:t>
            </a:r>
            <a:r>
              <a:rPr lang="en-US" sz="1500" dirty="0" smtClean="0"/>
              <a:t>push </a:t>
            </a:r>
            <a:r>
              <a:rPr lang="en-US" sz="1500" dirty="0"/>
              <a:t>towards the </a:t>
            </a:r>
            <a:r>
              <a:rPr lang="en-US" sz="1500" dirty="0" smtClean="0"/>
              <a:t>junction.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The depletion zone becomes neutralized.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The electric field resistance continues to fall.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Electrons and holes diffuse cross the junction in opposite directions.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Electric current flows through the semiconductor device.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4635960" y="3112057"/>
            <a:ext cx="4572000" cy="31416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v"/>
            </a:pPr>
            <a:r>
              <a:rPr lang="en-US" dirty="0"/>
              <a:t>With the battery connected this way, 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/>
              <a:t>The holes </a:t>
            </a:r>
            <a:r>
              <a:rPr lang="en-US" sz="1500" dirty="0" smtClean="0"/>
              <a:t>and electrons are respectively pulled away from the </a:t>
            </a:r>
            <a:r>
              <a:rPr lang="en-US" sz="1500" dirty="0"/>
              <a:t>junction.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The </a:t>
            </a:r>
            <a:r>
              <a:rPr lang="en-US" sz="1500" dirty="0"/>
              <a:t>depletion </a:t>
            </a:r>
            <a:r>
              <a:rPr lang="en-US" sz="1500" dirty="0" smtClean="0"/>
              <a:t>zone and the electric field grow.</a:t>
            </a:r>
            <a:endParaRPr lang="en-US" sz="1500" dirty="0"/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Electrons </a:t>
            </a:r>
            <a:r>
              <a:rPr lang="en-US" sz="1500" dirty="0"/>
              <a:t>and </a:t>
            </a:r>
            <a:r>
              <a:rPr lang="en-US" sz="1500" dirty="0" smtClean="0"/>
              <a:t>holes cannot </a:t>
            </a:r>
            <a:r>
              <a:rPr lang="en-US" sz="1500" dirty="0"/>
              <a:t>cross the </a:t>
            </a:r>
            <a:r>
              <a:rPr lang="en-US" sz="1500" dirty="0" smtClean="0"/>
              <a:t>junction.</a:t>
            </a:r>
            <a:endParaRPr lang="en-US" sz="1500" dirty="0"/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/>
              <a:t>Electric current </a:t>
            </a:r>
            <a:r>
              <a:rPr lang="en-US" sz="1500" dirty="0" smtClean="0"/>
              <a:t>cannot flow </a:t>
            </a:r>
            <a:r>
              <a:rPr lang="en-US" sz="1500" dirty="0"/>
              <a:t>through the semiconductor device</a:t>
            </a:r>
            <a:r>
              <a:rPr lang="en-US" sz="1500" dirty="0" smtClean="0"/>
              <a:t>.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Depletion region can break down if the electric field intensity exceeds a critical level. </a:t>
            </a:r>
          </a:p>
          <a:p>
            <a:pPr marL="530352" lvl="1" indent="-164592">
              <a:lnSpc>
                <a:spcPct val="130000"/>
              </a:lnSpc>
              <a:buFont typeface="Arial"/>
              <a:buChar char="•"/>
            </a:pPr>
            <a:r>
              <a:rPr lang="en-US" sz="1500" dirty="0" smtClean="0"/>
              <a:t>Current then flows through the semiconductor.</a:t>
            </a:r>
            <a:endParaRPr lang="en-US" sz="150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3312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1118414"/>
          </a:xfrm>
        </p:spPr>
        <p:txBody>
          <a:bodyPr>
            <a:normAutofit/>
          </a:bodyPr>
          <a:lstStyle/>
          <a:p>
            <a:r>
              <a:rPr lang="en-US" sz="3500" b="1" u="sng" dirty="0"/>
              <a:t>Depletion </a:t>
            </a:r>
            <a:r>
              <a:rPr lang="en-US" sz="3500" b="1" u="sng" dirty="0" smtClean="0"/>
              <a:t>Region Size and Voltage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5626" y="961661"/>
            <a:ext cx="8902030" cy="5806953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 smtClean="0"/>
              <a:t>For a p-n junction,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 smtClean="0"/>
              <a:t>Let: 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900" dirty="0" smtClean="0"/>
              <a:t>C</a:t>
            </a:r>
            <a:r>
              <a:rPr lang="en-US" sz="1900" i="1" baseline="-25000" dirty="0" smtClean="0"/>
              <a:t>A</a:t>
            </a:r>
            <a:r>
              <a:rPr lang="en-US" sz="1900" dirty="0" smtClean="0"/>
              <a:t>(x) and C</a:t>
            </a:r>
            <a:r>
              <a:rPr lang="en-US" sz="1900" i="1" baseline="-25000" dirty="0" smtClean="0"/>
              <a:t>D</a:t>
            </a:r>
            <a:r>
              <a:rPr lang="en-US" sz="1900" dirty="0" smtClean="0"/>
              <a:t>(</a:t>
            </a:r>
            <a:r>
              <a:rPr lang="en-US" sz="1900" dirty="0"/>
              <a:t>x)</a:t>
            </a:r>
            <a:r>
              <a:rPr lang="en-US" sz="1900" dirty="0" smtClean="0"/>
              <a:t> be the concentrations of the acceptor and donor atoms respectively.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900" dirty="0" smtClean="0"/>
              <a:t>N</a:t>
            </a:r>
            <a:r>
              <a:rPr lang="en-US" sz="1900" i="1" baseline="-25000" dirty="0" smtClean="0"/>
              <a:t>o</a:t>
            </a:r>
            <a:r>
              <a:rPr lang="en-US" sz="1900" dirty="0" smtClean="0"/>
              <a:t>(</a:t>
            </a:r>
            <a:r>
              <a:rPr lang="en-US" sz="1900" dirty="0"/>
              <a:t>x) and </a:t>
            </a:r>
            <a:r>
              <a:rPr lang="en-US" sz="1900" dirty="0" smtClean="0"/>
              <a:t>P</a:t>
            </a:r>
            <a:r>
              <a:rPr lang="en-US" sz="1900" i="1" baseline="-25000" dirty="0" smtClean="0"/>
              <a:t>o</a:t>
            </a:r>
            <a:r>
              <a:rPr lang="en-US" sz="1900" dirty="0" smtClean="0"/>
              <a:t>(</a:t>
            </a:r>
            <a:r>
              <a:rPr lang="en-US" sz="1900" dirty="0"/>
              <a:t>x) </a:t>
            </a:r>
            <a:r>
              <a:rPr lang="en-US" sz="1900" dirty="0" smtClean="0"/>
              <a:t>be the equilibrium concentrations of the electrons and holes respectively.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900" dirty="0" err="1" smtClean="0"/>
              <a:t>d</a:t>
            </a:r>
            <a:r>
              <a:rPr lang="en-US" sz="1900" baseline="-25000" dirty="0" err="1" smtClean="0"/>
              <a:t>p</a:t>
            </a:r>
            <a:r>
              <a:rPr lang="en-US" sz="1900" dirty="0" smtClean="0"/>
              <a:t> and </a:t>
            </a:r>
            <a:r>
              <a:rPr lang="en-US" sz="1900" dirty="0" err="1" smtClean="0"/>
              <a:t>d</a:t>
            </a:r>
            <a:r>
              <a:rPr lang="en-US" sz="1900" baseline="-25000" dirty="0" err="1" smtClean="0"/>
              <a:t>n</a:t>
            </a:r>
            <a:r>
              <a:rPr lang="en-US" sz="1900" dirty="0" smtClean="0"/>
              <a:t> be the widths of the depletion region within the p-side and the n-side respectively.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900" dirty="0" smtClean="0"/>
              <a:t>D and ΔV be the represent the entire depletion region and the potential difference across it respectively.</a:t>
            </a:r>
            <a:endParaRPr lang="en-US" dirty="0" smtClean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/>
              <a:t>Since the total charge on either side of the depletion region must cancel out.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/>
              <a:t>I</a:t>
            </a:r>
            <a:r>
              <a:rPr lang="en-US" sz="2300" dirty="0" smtClean="0"/>
              <a:t>t must be that:</a:t>
            </a:r>
          </a:p>
          <a:p>
            <a:pPr marL="0" indent="0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sz="2300" dirty="0" smtClean="0"/>
              <a:t>				</a:t>
            </a:r>
            <a:r>
              <a:rPr lang="en-US" sz="2300" dirty="0" err="1" smtClean="0"/>
              <a:t>d</a:t>
            </a:r>
            <a:r>
              <a:rPr lang="en-US" sz="2300" i="1" baseline="-25000" dirty="0" err="1" smtClean="0"/>
              <a:t>p</a:t>
            </a:r>
            <a:r>
              <a:rPr lang="en-US" sz="2300" dirty="0" err="1" smtClean="0"/>
              <a:t>C</a:t>
            </a:r>
            <a:r>
              <a:rPr lang="en-US" sz="2300" i="1" baseline="-25000" dirty="0" err="1" smtClean="0"/>
              <a:t>A</a:t>
            </a:r>
            <a:r>
              <a:rPr lang="en-US" sz="2300" dirty="0" smtClean="0"/>
              <a:t> = </a:t>
            </a:r>
            <a:r>
              <a:rPr lang="en-US" sz="2300" dirty="0" err="1" smtClean="0"/>
              <a:t>d</a:t>
            </a:r>
            <a:r>
              <a:rPr lang="en-US" sz="2300" i="1" baseline="-25000" dirty="0" err="1" smtClean="0"/>
              <a:t>n</a:t>
            </a:r>
            <a:r>
              <a:rPr lang="en-US" sz="2300" dirty="0" err="1" smtClean="0"/>
              <a:t>C</a:t>
            </a:r>
            <a:r>
              <a:rPr lang="en-US" sz="2300" i="1" baseline="-25000" dirty="0" err="1" smtClean="0"/>
              <a:t>D</a:t>
            </a:r>
            <a:endParaRPr lang="en-US" sz="2300" i="1" dirty="0" smtClean="0"/>
          </a:p>
        </p:txBody>
      </p:sp>
    </p:spTree>
    <p:extLst>
      <p:ext uri="{BB962C8B-B14F-4D97-AF65-F5344CB8AC3E}">
        <p14:creationId xmlns:p14="http://schemas.microsoft.com/office/powerpoint/2010/main" val="1968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/>
              <a:t>Depletion Region Size and Voltage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8637" y="887687"/>
            <a:ext cx="8951349" cy="5856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Thus:</a:t>
            </a:r>
          </a:p>
          <a:p>
            <a:pPr>
              <a:buFont typeface="Wingdings" charset="2"/>
              <a:buChar char="§"/>
            </a:pPr>
            <a:r>
              <a:rPr lang="en-US" sz="2000" dirty="0" smtClean="0"/>
              <a:t>The equilibrium voltage is given by: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" dirty="0" smtClean="0">
                <a:latin typeface="Avenir Light"/>
                <a:cs typeface="Avenir Light"/>
              </a:rPr>
              <a:t>	 </a:t>
            </a:r>
          </a:p>
          <a:p>
            <a:pPr marL="0" indent="0">
              <a:buNone/>
            </a:pPr>
            <a:r>
              <a:rPr lang="en-US" sz="500" dirty="0" smtClean="0">
                <a:latin typeface="Avenir Light"/>
                <a:cs typeface="Avenir Light"/>
              </a:rPr>
              <a:t>           </a:t>
            </a:r>
            <a:r>
              <a:rPr lang="en-US" sz="2400" dirty="0" smtClean="0">
                <a:latin typeface="Baskerville"/>
                <a:cs typeface="Baskerville"/>
              </a:rPr>
              <a:t>ΔV = ΔV</a:t>
            </a:r>
            <a:r>
              <a:rPr lang="en-US" sz="2400" baseline="-25000" dirty="0" smtClean="0">
                <a:latin typeface="Baskerville"/>
                <a:cs typeface="Baskerville"/>
              </a:rPr>
              <a:t>o </a:t>
            </a:r>
            <a:r>
              <a:rPr lang="en-US" sz="2400" dirty="0" smtClean="0">
                <a:latin typeface="Baskerville"/>
                <a:cs typeface="Baskerville"/>
              </a:rPr>
              <a:t>+ ΔV</a:t>
            </a:r>
            <a:r>
              <a:rPr lang="en-US" sz="2400" baseline="-25000" dirty="0" smtClean="0">
                <a:latin typeface="Baskerville"/>
                <a:cs typeface="Baskerville"/>
              </a:rPr>
              <a:t>ext </a:t>
            </a:r>
            <a:endParaRPr lang="en-US" sz="2400" dirty="0" smtClean="0">
              <a:latin typeface="Baskerville"/>
              <a:cs typeface="Baskerville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 smtClean="0"/>
              <a:t>Where</a:t>
            </a:r>
            <a:r>
              <a:rPr lang="en-US" dirty="0" smtClean="0"/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>
                <a:latin typeface="Baskerville"/>
                <a:cs typeface="Baskerville"/>
              </a:rPr>
              <a:t>ΔV</a:t>
            </a:r>
            <a:r>
              <a:rPr lang="en-US" sz="2000" baseline="-25000" dirty="0" smtClean="0">
                <a:latin typeface="Baskerville"/>
                <a:cs typeface="Baskerville"/>
              </a:rPr>
              <a:t>o </a:t>
            </a:r>
            <a:r>
              <a:rPr lang="en-US" sz="2000" dirty="0" smtClean="0">
                <a:latin typeface="Baskerville"/>
                <a:cs typeface="Baskerville"/>
              </a:rPr>
              <a:t> and ΔV</a:t>
            </a:r>
            <a:r>
              <a:rPr lang="en-US" sz="2000" baseline="-25000" dirty="0" smtClean="0">
                <a:latin typeface="Baskerville"/>
                <a:cs typeface="Baskerville"/>
              </a:rPr>
              <a:t>ext </a:t>
            </a:r>
            <a:r>
              <a:rPr lang="en-US" sz="2000" dirty="0" smtClean="0"/>
              <a:t>are the equilibrium voltage and the bias voltage respectively.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i="1" dirty="0"/>
              <a:t>q</a:t>
            </a:r>
            <a:r>
              <a:rPr lang="en-US" sz="2000" dirty="0"/>
              <a:t> i</a:t>
            </a:r>
            <a:r>
              <a:rPr lang="en-US" sz="2000" dirty="0" smtClean="0"/>
              <a:t>s the magnitude of the electron charge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err="1" smtClean="0"/>
              <a:t>ε</a:t>
            </a:r>
            <a:r>
              <a:rPr lang="en-US" sz="2000" dirty="0" smtClean="0"/>
              <a:t> is the permittivity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300" dirty="0" smtClean="0"/>
              <a:t>Since N</a:t>
            </a:r>
            <a:r>
              <a:rPr lang="en-US" sz="2300" i="1" baseline="-25000" dirty="0" smtClean="0"/>
              <a:t>o</a:t>
            </a:r>
            <a:r>
              <a:rPr lang="en-US" sz="2300" dirty="0"/>
              <a:t> </a:t>
            </a:r>
            <a:r>
              <a:rPr lang="en-US" sz="2300" dirty="0" smtClean="0"/>
              <a:t>= P</a:t>
            </a:r>
            <a:r>
              <a:rPr lang="en-US" sz="2300" i="1" baseline="-25000" dirty="0" smtClean="0"/>
              <a:t>o</a:t>
            </a:r>
            <a:r>
              <a:rPr lang="en-US" sz="2300" dirty="0"/>
              <a:t> </a:t>
            </a:r>
            <a:r>
              <a:rPr lang="en-US" sz="2300" dirty="0" smtClean="0"/>
              <a:t>= 0, because . . . . . .  .  . . . 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300" dirty="0" smtClean="0"/>
              <a:t>Letting </a:t>
            </a:r>
            <a:r>
              <a:rPr lang="en-US" sz="2300" i="1" dirty="0" smtClean="0"/>
              <a:t>d</a:t>
            </a:r>
            <a:r>
              <a:rPr lang="en-US" sz="2300" dirty="0" smtClean="0"/>
              <a:t> be the total width of the depletion region,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3" name="Picture 2" descr="Screen Shot 2017-09-21 at 9.35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0" y="1739173"/>
            <a:ext cx="4977653" cy="495329"/>
          </a:xfrm>
          <a:prstGeom prst="rect">
            <a:avLst/>
          </a:prstGeom>
        </p:spPr>
      </p:pic>
      <p:pic>
        <p:nvPicPr>
          <p:cNvPr id="4" name="Picture 3" descr="Screen Shot 2017-09-21 at 9.36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93" y="1738180"/>
            <a:ext cx="2904179" cy="457572"/>
          </a:xfrm>
          <a:prstGeom prst="rect">
            <a:avLst/>
          </a:prstGeom>
        </p:spPr>
      </p:pic>
      <p:pic>
        <p:nvPicPr>
          <p:cNvPr id="7" name="Picture 6" descr="Screen Shot 2017-09-21 at 9.47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41" y="5778756"/>
            <a:ext cx="2988251" cy="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7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Diode</a:t>
            </a:r>
            <a:endParaRPr lang="en-US" sz="3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9" y="786314"/>
            <a:ext cx="8856479" cy="585901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A discrete component that allows current to flow in one direction only.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General applications of diodes: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1600" dirty="0" smtClean="0"/>
              <a:t>Rectifiers – circuits that convert alternating current or alternative voltage into direct current or voltage.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1600" dirty="0" smtClean="0"/>
              <a:t>Detectors – circuits that find signals in noisy operation conditions.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1600" dirty="0" smtClean="0"/>
              <a:t>Switching circuits – since an ideal diode acts like a perfect conductor when forward biased and acts like a perfect insulator when reverse biased.</a:t>
            </a:r>
            <a:endParaRPr lang="en-US" sz="16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/>
              <a:t>The p-n junction effectively a diode.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000" dirty="0" smtClean="0"/>
              <a:t>The anode has positive potential and therefore collects electrons in the device. The reverse is true for the cathode. 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9" name="Picture 8" descr="Screen Shot 2017-09-21 at 3.56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06" y="4118726"/>
            <a:ext cx="4056463" cy="15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Diode</a:t>
            </a:r>
            <a:endParaRPr lang="en-US" sz="3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9" y="786314"/>
            <a:ext cx="8881138" cy="190140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A diode is a nonlinear device and therefore it’s output current is not proportional to the input voltage.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A plot of the diode current against the input voltage (</a:t>
            </a:r>
            <a:r>
              <a:rPr lang="en-US" sz="1900" dirty="0" err="1" smtClean="0"/>
              <a:t>i</a:t>
            </a:r>
            <a:r>
              <a:rPr lang="en-US" sz="1900" dirty="0" smtClean="0"/>
              <a:t>-v characteristic or output characteristic) produces a nonlinear trace. 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1900" dirty="0" smtClean="0"/>
              <a:t>Typical </a:t>
            </a:r>
            <a:r>
              <a:rPr lang="en-US" sz="1900" dirty="0" err="1" smtClean="0"/>
              <a:t>i</a:t>
            </a:r>
            <a:r>
              <a:rPr lang="en-US" sz="1900" dirty="0" smtClean="0"/>
              <a:t>-v characteristic of a diode is as represented below.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4" name="Picture 3" descr="Screen Shot 2017-09-21 at 3.4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6" y="2724706"/>
            <a:ext cx="3670707" cy="2384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9543" y="2724706"/>
            <a:ext cx="40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F</a:t>
            </a:r>
            <a:r>
              <a:rPr lang="en-US" dirty="0" smtClean="0"/>
              <a:t>: Forward Voltage, typically 0.3V - 0.7V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9544" y="3219563"/>
            <a:ext cx="3431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r>
              <a:rPr lang="en-US" dirty="0" smtClean="0"/>
              <a:t>: Breakdown </a:t>
            </a:r>
            <a:r>
              <a:rPr lang="en-US" dirty="0"/>
              <a:t>Voltage</a:t>
            </a:r>
          </a:p>
          <a:p>
            <a:r>
              <a:rPr lang="en-US" dirty="0"/>
              <a:t>       (Typically </a:t>
            </a:r>
            <a:r>
              <a:rPr lang="en-US" dirty="0" smtClean="0"/>
              <a:t>between 3.3V - kV)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529" y="5565166"/>
            <a:ext cx="8757842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 smtClean="0"/>
              <a:t>Above </a:t>
            </a:r>
            <a:r>
              <a:rPr lang="en-US" dirty="0"/>
              <a:t>this voltage, the slightest increase in voltage results in a large current growth.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dirty="0"/>
              <a:t>Only the bulk resistance (of less than </a:t>
            </a:r>
            <a:r>
              <a:rPr lang="en-US" dirty="0" smtClean="0"/>
              <a:t>1Ω </a:t>
            </a:r>
            <a:r>
              <a:rPr lang="en-US" dirty="0"/>
              <a:t>) impedes the flow of current</a:t>
            </a:r>
            <a:r>
              <a:rPr lang="en-US" dirty="0" smtClean="0"/>
              <a:t>.</a:t>
            </a:r>
            <a:r>
              <a:rPr lang="en-US" dirty="0"/>
              <a:t> Typical </a:t>
            </a:r>
            <a:r>
              <a:rPr lang="en-US" dirty="0" err="1"/>
              <a:t>i</a:t>
            </a:r>
            <a:r>
              <a:rPr lang="en-US" dirty="0"/>
              <a:t>-v characteristic of a diode is as represented </a:t>
            </a:r>
            <a:r>
              <a:rPr lang="en-US" dirty="0" smtClean="0"/>
              <a:t>above.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799" y="4025025"/>
            <a:ext cx="4762571" cy="15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900" dirty="0"/>
              <a:t>A small current is witnessed for the first small fraction of voltage application</a:t>
            </a:r>
            <a:r>
              <a:rPr lang="en-US" sz="1900" dirty="0" smtClean="0"/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900" dirty="0"/>
              <a:t>After approaching some voltage begin to cross the junction in large numbers</a:t>
            </a:r>
            <a:r>
              <a:rPr lang="en-US" sz="1900" dirty="0" smtClean="0"/>
              <a:t>.</a:t>
            </a:r>
            <a:endParaRPr lang="en-US" sz="19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0991" y="3975709"/>
            <a:ext cx="1269958" cy="869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8154" y="4739661"/>
            <a:ext cx="1172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rgbClr val="008000"/>
                </a:solidFill>
                <a:latin typeface="Comic Sans MS"/>
                <a:cs typeface="Comic Sans MS"/>
              </a:rPr>
              <a:t>Knee voltage</a:t>
            </a:r>
            <a:endParaRPr lang="en-US" sz="1200" i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9968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05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Graphical Analysis of Diode Circuits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900016"/>
            <a:ext cx="8926689" cy="584394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700" dirty="0" smtClean="0"/>
              <a:t>Derived through the use of Thevenin’s equivalent circuits.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300" dirty="0" smtClean="0"/>
              <a:t>Built on determining the short circuit current </a:t>
            </a:r>
            <a:r>
              <a:rPr lang="en-US" sz="2300" dirty="0" err="1" smtClean="0"/>
              <a:t>I</a:t>
            </a:r>
            <a:r>
              <a:rPr lang="en-US" sz="2300" baseline="-25000" dirty="0" err="1" smtClean="0"/>
              <a:t>sc</a:t>
            </a:r>
            <a:r>
              <a:rPr lang="en-US" sz="2300" dirty="0" smtClean="0"/>
              <a:t> and open circuit voltage </a:t>
            </a:r>
            <a:r>
              <a:rPr lang="en-US" sz="2300" dirty="0" err="1" smtClean="0"/>
              <a:t>V</a:t>
            </a:r>
            <a:r>
              <a:rPr lang="en-US" sz="2300" baseline="-25000" dirty="0" err="1" smtClean="0"/>
              <a:t>oc</a:t>
            </a:r>
            <a:r>
              <a:rPr lang="en-US" sz="2300" dirty="0" smtClean="0"/>
              <a:t> operational on a circuit with a Thevenin equivalent resistance R</a:t>
            </a:r>
            <a:r>
              <a:rPr lang="en-US" sz="2300" baseline="-25000" dirty="0" smtClean="0"/>
              <a:t>TH</a:t>
            </a:r>
            <a:r>
              <a:rPr lang="en-US" sz="2300" dirty="0" smtClean="0"/>
              <a:t>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300" dirty="0" smtClean="0"/>
              <a:t>Thus: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²"/>
            </a:pPr>
            <a:endParaRPr lang="en-US" sz="2300" dirty="0" smtClean="0"/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300" dirty="0" smtClean="0"/>
              <a:t>The circuit current and voltage are plotted along side the diode </a:t>
            </a:r>
            <a:r>
              <a:rPr lang="en-US" sz="2300" dirty="0" err="1" smtClean="0"/>
              <a:t>i</a:t>
            </a:r>
            <a:r>
              <a:rPr lang="en-US" sz="2300" dirty="0" smtClean="0"/>
              <a:t>-v characteristic.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300" dirty="0"/>
              <a:t>T</a:t>
            </a:r>
            <a:r>
              <a:rPr lang="en-US" sz="2300" dirty="0" smtClean="0"/>
              <a:t>he process is referred to as load line analysis.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700" dirty="0" smtClean="0"/>
              <a:t>Graphical solutions provide insight but are neither convenient nor accurate.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11" name="Picture 10" descr="Screen Shot 2017-09-22 at 9.30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933700"/>
            <a:ext cx="5092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505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Graphical Analysis of Diode Circuits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3" name="Content Placeholder 2" descr="Screen Shot 2018-09-12 at 10.17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r="-13260"/>
          <a:stretch>
            <a:fillRect/>
          </a:stretch>
        </p:blipFill>
        <p:spPr>
          <a:xfrm>
            <a:off x="85725" y="900113"/>
            <a:ext cx="8926513" cy="5843587"/>
          </a:xfrm>
        </p:spPr>
      </p:pic>
    </p:spTree>
    <p:extLst>
      <p:ext uri="{BB962C8B-B14F-4D97-AF65-F5344CB8AC3E}">
        <p14:creationId xmlns:p14="http://schemas.microsoft.com/office/powerpoint/2010/main" val="20153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156752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Analysis Through Diode Models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</a:t>
            </a:r>
            <a:r>
              <a:rPr lang="en-US" dirty="0"/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1"/>
            <a:ext cx="8865040" cy="59329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Diode models provide more accuracy and/or convenience than the graphical analysis method.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Examples include: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dirty="0" smtClean="0"/>
              <a:t>Shockley equation:</a:t>
            </a:r>
          </a:p>
          <a:p>
            <a:pPr lvl="2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Provides accuracy but is not so convenient. </a:t>
            </a:r>
          </a:p>
          <a:p>
            <a:pPr lvl="2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diode </a:t>
            </a:r>
            <a:r>
              <a:rPr lang="en-US" dirty="0" err="1" smtClean="0"/>
              <a:t>i</a:t>
            </a:r>
            <a:r>
              <a:rPr lang="en-US" dirty="0" smtClean="0"/>
              <a:t>-v characteristic is often approximated to provide convenience.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dirty="0" smtClean="0"/>
              <a:t>Ideal diode model:</a:t>
            </a:r>
          </a:p>
          <a:p>
            <a:pPr lvl="2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The diode breakdown regions are ignored.</a:t>
            </a:r>
          </a:p>
          <a:p>
            <a:pPr lvl="2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Both diode operation regions are thus analyzed as being linear.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dirty="0" smtClean="0"/>
              <a:t>Linear diode model:</a:t>
            </a:r>
          </a:p>
          <a:p>
            <a:pPr lvl="2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sz="2500" dirty="0"/>
              <a:t>Generalizes the ideal diode concept and uses linear approximations for all nonlinear portions of the diode </a:t>
            </a:r>
            <a:r>
              <a:rPr lang="en-US" sz="2500" dirty="0" err="1"/>
              <a:t>i</a:t>
            </a:r>
            <a:r>
              <a:rPr lang="en-US" sz="2500" dirty="0"/>
              <a:t>-v characteristic.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21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28515</TotalTime>
  <Words>825</Words>
  <Application>Microsoft Macintosh PowerPoint</Application>
  <PresentationFormat>On-screen Show (4:3)</PresentationFormat>
  <Paragraphs>113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CMU</vt:lpstr>
      <vt:lpstr>CMP1101: DIODE ANALYSIS</vt:lpstr>
      <vt:lpstr>Review</vt:lpstr>
      <vt:lpstr>Depletion Region Size and Voltage</vt:lpstr>
      <vt:lpstr>Depletion Region Size and Voltage</vt:lpstr>
      <vt:lpstr>Diode</vt:lpstr>
      <vt:lpstr>Diode</vt:lpstr>
      <vt:lpstr>Graphical Analysis of Diode Circuits</vt:lpstr>
      <vt:lpstr>Graphical Analysis of Diode Circuits</vt:lpstr>
      <vt:lpstr>Analysis Through Diode Models</vt:lpstr>
      <vt:lpstr>Shockley Ideal Diode Equation</vt:lpstr>
      <vt:lpstr>Shockley Equation Approximations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Carol Ovon</cp:lastModifiedBy>
  <cp:revision>119</cp:revision>
  <dcterms:created xsi:type="dcterms:W3CDTF">2017-08-23T21:25:27Z</dcterms:created>
  <dcterms:modified xsi:type="dcterms:W3CDTF">2018-09-23T18:32:39Z</dcterms:modified>
</cp:coreProperties>
</file>