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2" r:id="rId3"/>
    <p:sldId id="326" r:id="rId4"/>
    <p:sldId id="314" r:id="rId5"/>
    <p:sldId id="327" r:id="rId6"/>
    <p:sldId id="328" r:id="rId7"/>
    <p:sldId id="341" r:id="rId8"/>
    <p:sldId id="330" r:id="rId9"/>
    <p:sldId id="331" r:id="rId10"/>
    <p:sldId id="334" r:id="rId11"/>
    <p:sldId id="332" r:id="rId12"/>
    <p:sldId id="333" r:id="rId13"/>
    <p:sldId id="33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8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81472-E360-7448-9C21-8837DB27CDED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AF8ED-05BA-2746-8BA1-53CC17E1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079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E945-0A9B-D440-A15D-3AA007E3D0D2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EEAE-4C61-E544-88D6-046E274CE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27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CBC9-9D1F-3146-8E53-A6599A906CD3}" type="datetime1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2A4A-EDEC-364D-BA03-17CD52A0DE9A}" type="datetime1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4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0647-0A34-9F42-ADD7-B71411B6FEB0}" type="datetime1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9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E167-9066-394B-A880-5B5CB0355481}" type="datetime1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7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085-95F3-6846-BDE1-6665BB49AA28}" type="datetime1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7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00EB-11E1-D941-AA90-00E026BBB184}" type="datetime1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1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08B-D7A5-E94B-B19E-DC3B08353A64}" type="datetime1">
              <a:rPr lang="en-US" smtClean="0"/>
              <a:t>10/12/18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6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FDBE-0E5D-224E-B718-C2D5F789F37F}" type="datetime1">
              <a:rPr lang="en-US" smtClean="0"/>
              <a:t>10/12/18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373C-10C5-C04A-83DC-28DD2AFE9ADA}" type="datetime1">
              <a:rPr lang="en-US" smtClean="0"/>
              <a:t>10/12/18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0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306F-0C63-404B-94CD-3FA4858CD40E}" type="datetime1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9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732-0BAA-DF47-A569-663A310ECDB9}" type="datetime1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2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96AA-D396-024C-BB3A-019696B085C4}" type="datetime1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4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335" y="538094"/>
            <a:ext cx="8611184" cy="2225096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b="1" dirty="0" smtClean="0"/>
              <a:t>CMP1101:</a:t>
            </a:r>
            <a:r>
              <a:rPr lang="en-US" b="1" dirty="0"/>
              <a:t/>
            </a:r>
            <a:br>
              <a:rPr lang="en-US" b="1" dirty="0"/>
            </a:br>
            <a:endParaRPr lang="en-US" sz="45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8335" y="2304618"/>
            <a:ext cx="86111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1800"/>
              </a:spcAft>
            </a:pPr>
            <a:r>
              <a:rPr lang="en-US" sz="9000" b="1" dirty="0" smtClean="0"/>
              <a:t>TRANSISTORS</a:t>
            </a:r>
            <a:endParaRPr lang="en-US" sz="9000" dirty="0"/>
          </a:p>
        </p:txBody>
      </p:sp>
    </p:spTree>
    <p:extLst>
      <p:ext uri="{BB962C8B-B14F-4D97-AF65-F5344CB8AC3E}">
        <p14:creationId xmlns:p14="http://schemas.microsoft.com/office/powerpoint/2010/main" val="341705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Common Base Configuration </a:t>
            </a:r>
            <a:r>
              <a:rPr lang="en-US" sz="2000" b="1" dirty="0" smtClean="0"/>
              <a:t>Contd.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9</a:t>
            </a:fld>
            <a:r>
              <a:rPr lang="en-US" dirty="0" smtClean="0"/>
              <a:t>/12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786316"/>
            <a:ext cx="8901473" cy="5801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500" b="1" dirty="0" smtClean="0"/>
              <a:t>The Common-base configuration is: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A non-inverting voltage amplifier circuit, </a:t>
            </a:r>
            <a:r>
              <a:rPr lang="en-US" sz="2000" dirty="0" err="1" smtClean="0"/>
              <a:t>i.e</a:t>
            </a:r>
            <a:r>
              <a:rPr lang="en-US" sz="2000" dirty="0" smtClean="0"/>
              <a:t> 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and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out</a:t>
            </a:r>
            <a:r>
              <a:rPr lang="en-US" sz="2000" dirty="0" smtClean="0"/>
              <a:t> are in-phase.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Application of this transistor configuration is not very common due to its unusually high voltage gain characteristics.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This configuration also has a high ratio of output resistance (R</a:t>
            </a:r>
            <a:r>
              <a:rPr lang="en-US" sz="2000" baseline="-25000" dirty="0" smtClean="0"/>
              <a:t>L</a:t>
            </a:r>
            <a:r>
              <a:rPr lang="en-US" sz="2000" dirty="0" smtClean="0"/>
              <a:t>) to input resistance (R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)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Thus the voltage gain A</a:t>
            </a:r>
            <a:r>
              <a:rPr lang="en-US" sz="2000" baseline="-25000" dirty="0" smtClean="0"/>
              <a:t>V</a:t>
            </a:r>
            <a:r>
              <a:rPr lang="en-US" sz="2000" dirty="0" smtClean="0"/>
              <a:t> is given by </a:t>
            </a:r>
          </a:p>
          <a:p>
            <a:pPr lvl="1">
              <a:lnSpc>
                <a:spcPct val="130000"/>
              </a:lnSpc>
            </a:pPr>
            <a:endParaRPr lang="en-US" sz="2000" dirty="0" smtClean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The common base circuit is generally only used in single stage amplifier circuits such as microphone pre-amplifier or RF amplifiers due to its very good frequency response.</a:t>
            </a:r>
          </a:p>
        </p:txBody>
      </p:sp>
      <p:pic>
        <p:nvPicPr>
          <p:cNvPr id="7" name="Picture 6" descr="Screen Shot 2017-11-02 at 9.59.3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76" y="3365728"/>
            <a:ext cx="2808215" cy="107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95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COMMON-EMITTER CIRCUIT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10</a:t>
            </a:fld>
            <a:r>
              <a:rPr lang="en-US" dirty="0" smtClean="0"/>
              <a:t>/12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8901473" cy="5801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en-US" sz="2500" dirty="0" smtClean="0"/>
              <a:t>Common-emitter: has both voltage and current gain.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Since I</a:t>
            </a:r>
            <a:r>
              <a:rPr lang="en-US" sz="2000" baseline="-25000" dirty="0"/>
              <a:t>E</a:t>
            </a:r>
            <a:r>
              <a:rPr lang="en-US" sz="2000" dirty="0"/>
              <a:t> = I</a:t>
            </a:r>
            <a:r>
              <a:rPr lang="en-US" sz="2000" baseline="-25000" dirty="0"/>
              <a:t>B</a:t>
            </a:r>
            <a:r>
              <a:rPr lang="en-US" sz="2000" dirty="0"/>
              <a:t> + I</a:t>
            </a:r>
            <a:r>
              <a:rPr lang="en-US" sz="2000" baseline="-25000" dirty="0"/>
              <a:t>C</a:t>
            </a:r>
            <a:r>
              <a:rPr lang="en-US" sz="2000" dirty="0"/>
              <a:t>, the the current flowing into the transistor must equal the current flowing out of the transistor</a:t>
            </a:r>
            <a:r>
              <a:rPr lang="en-US" sz="2000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The current gain of the common-emitter configuration is quite large as it is 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This transistor configuration has a greater input impedance, current and power gain than that of the common-base configuration.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It is an inverting amplifier circuit, and thus its resulting output signal is 180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 out of phase with the input voltage signal.</a:t>
            </a:r>
            <a:endParaRPr lang="en-US" sz="2000" dirty="0"/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Font typeface="Wingdings" charset="2"/>
              <a:buChar char="§"/>
            </a:pPr>
            <a:endParaRPr lang="en-US" sz="2400" baseline="-250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Char char="§"/>
            </a:pPr>
            <a:endParaRPr lang="en-US" sz="25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Screen Shot 2017-10-25 at 10.22.34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4" t="4802" r="11833" b="4936"/>
          <a:stretch/>
        </p:blipFill>
        <p:spPr>
          <a:xfrm>
            <a:off x="2453499" y="4550443"/>
            <a:ext cx="4378411" cy="2307557"/>
          </a:xfrm>
          <a:prstGeom prst="rect">
            <a:avLst/>
          </a:prstGeom>
        </p:spPr>
      </p:pic>
      <p:pic>
        <p:nvPicPr>
          <p:cNvPr id="4" name="Picture 3" descr="Screen Shot 2017-11-02 at 10.33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64" y="2398815"/>
            <a:ext cx="293203" cy="62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12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COMMON COLLECTOR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11</a:t>
            </a:fld>
            <a:r>
              <a:rPr lang="en-US" dirty="0" smtClean="0"/>
              <a:t>/12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Screen Shot 2017-11-02 at 10.38.05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r="2307"/>
          <a:stretch>
            <a:fillRect/>
          </a:stretch>
        </p:blipFill>
        <p:spPr>
          <a:xfrm>
            <a:off x="2633990" y="4245388"/>
            <a:ext cx="4009008" cy="2612612"/>
          </a:xfrm>
        </p:spPr>
      </p:pic>
      <p:sp>
        <p:nvSpPr>
          <p:cNvPr id="7" name="Rectangle 6"/>
          <p:cNvSpPr/>
          <p:nvPr/>
        </p:nvSpPr>
        <p:spPr>
          <a:xfrm>
            <a:off x="87089" y="925047"/>
            <a:ext cx="8943732" cy="3647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en-US" sz="2500" dirty="0"/>
              <a:t>Common</a:t>
            </a:r>
            <a:r>
              <a:rPr lang="en-US" sz="2500" dirty="0" smtClean="0"/>
              <a:t>-collector: </a:t>
            </a:r>
            <a:r>
              <a:rPr lang="en-US" sz="2500" dirty="0"/>
              <a:t>has current </a:t>
            </a:r>
            <a:r>
              <a:rPr lang="en-US" sz="2500" dirty="0" smtClean="0"/>
              <a:t>gain but no </a:t>
            </a:r>
            <a:r>
              <a:rPr lang="en-US" sz="2500" dirty="0"/>
              <a:t>voltage </a:t>
            </a:r>
            <a:r>
              <a:rPr lang="en-US" sz="2500" dirty="0" smtClean="0"/>
              <a:t>gain.</a:t>
            </a:r>
            <a:endParaRPr lang="en-US" sz="2500" dirty="0"/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 typeface="Arial"/>
              <a:buChar char="–"/>
            </a:pPr>
            <a:r>
              <a:rPr lang="en-US" sz="2000" dirty="0"/>
              <a:t>Since I</a:t>
            </a:r>
            <a:r>
              <a:rPr lang="en-US" sz="2000" baseline="-25000" dirty="0"/>
              <a:t>E</a:t>
            </a:r>
            <a:r>
              <a:rPr lang="en-US" sz="2000" dirty="0"/>
              <a:t> = I</a:t>
            </a:r>
            <a:r>
              <a:rPr lang="en-US" sz="2000" baseline="-25000" dirty="0"/>
              <a:t>B</a:t>
            </a:r>
            <a:r>
              <a:rPr lang="en-US" sz="2000" dirty="0"/>
              <a:t> + I</a:t>
            </a:r>
            <a:r>
              <a:rPr lang="en-US" sz="2000" baseline="-25000" dirty="0"/>
              <a:t>C</a:t>
            </a:r>
            <a:r>
              <a:rPr lang="en-US" sz="2000" dirty="0"/>
              <a:t>, the the current flowing into the transistor must equal the current flowing out of the transistor</a:t>
            </a:r>
            <a:r>
              <a:rPr lang="en-US" sz="2000" dirty="0" smtClean="0"/>
              <a:t>.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 typeface="Arial"/>
              <a:buChar char="–"/>
            </a:pPr>
            <a:r>
              <a:rPr lang="en-US" sz="2000" dirty="0" smtClean="0"/>
              <a:t>The current gain is given by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 typeface="Arial"/>
              <a:buChar char="–"/>
            </a:pPr>
            <a:endParaRPr lang="en-US" sz="2000" dirty="0"/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 typeface="Arial"/>
              <a:buChar char="–"/>
            </a:pPr>
            <a:endParaRPr lang="en-US" sz="2000" dirty="0" smtClean="0"/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 typeface="Arial"/>
              <a:buChar char="–"/>
            </a:pPr>
            <a:r>
              <a:rPr lang="en-US" sz="2000" dirty="0" smtClean="0"/>
              <a:t>The common collector configuration is non-inverting and as such, the input and output voltages are in-phase.</a:t>
            </a:r>
            <a:endParaRPr lang="en-US" sz="2000" dirty="0"/>
          </a:p>
        </p:txBody>
      </p:sp>
      <p:pic>
        <p:nvPicPr>
          <p:cNvPr id="8" name="Picture 7" descr="Screen Shot 2017-11-02 at 11.03.4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2731926"/>
            <a:ext cx="3149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BJT CONFIGURATION SUMMARY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12</a:t>
            </a:fld>
            <a:r>
              <a:rPr lang="en-US" dirty="0" smtClean="0"/>
              <a:t>/12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8901473" cy="5801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11-02 at 11.06.4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82" y="2603500"/>
            <a:ext cx="7112000" cy="4216400"/>
          </a:xfrm>
          <a:prstGeom prst="rect">
            <a:avLst/>
          </a:prstGeom>
        </p:spPr>
      </p:pic>
      <p:pic>
        <p:nvPicPr>
          <p:cNvPr id="7" name="Picture 6" descr="Screen Shot 2017-11-02 at 11.07.0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912888"/>
            <a:ext cx="5854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7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ANNOUNCEMENTS</a:t>
            </a:r>
            <a:endParaRPr lang="en-US" sz="35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</a:t>
            </a:fld>
            <a:r>
              <a:rPr lang="en-US" dirty="0" smtClean="0"/>
              <a:t>/12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8901473" cy="580107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LABS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iLabs</a:t>
            </a:r>
            <a:r>
              <a:rPr lang="en-US" dirty="0"/>
              <a:t> needs you to complete an already loaded lab assignment by end of next week – Nov 3rd. </a:t>
            </a:r>
            <a:endParaRPr lang="en-US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CAT1 Results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Due Friday, Nov 27th</a:t>
            </a:r>
            <a:r>
              <a:rPr lang="en-US" dirty="0" smtClean="0"/>
              <a:t>.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CAT2 or extensive homework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Simulation project.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Not much time left to finals period.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Proposal: Do it as extra credit.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9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WHAT IS A TRANSISTOR</a:t>
            </a:r>
            <a:endParaRPr lang="en-US" sz="35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2</a:t>
            </a:fld>
            <a:r>
              <a:rPr lang="en-US" dirty="0" smtClean="0"/>
              <a:t>/12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8901473" cy="580107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A semiconductor device that switches or amplifies electrical signals or electrical power.</a:t>
            </a:r>
          </a:p>
          <a:p>
            <a:pPr>
              <a:lnSpc>
                <a:spcPct val="120000"/>
              </a:lnSpc>
            </a:pPr>
            <a:endParaRPr lang="en-US" sz="1500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A transistor is a fundamental building block of electronic circuits. 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The name is coined from the combination of two words “transfer” and “resistor”</a:t>
            </a:r>
          </a:p>
          <a:p>
            <a:pPr>
              <a:lnSpc>
                <a:spcPct val="120000"/>
              </a:lnSpc>
            </a:pPr>
            <a:endParaRPr lang="en-US" sz="1500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Early research in the creation of transistors was started in Bell Labs after the successful use of semiconductor devices in the U.S.A radar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41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SEVERAL FORMS OF TRANSISTORS</a:t>
            </a:r>
            <a:endParaRPr lang="en-US" sz="35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3</a:t>
            </a:fld>
            <a:r>
              <a:rPr lang="en-US" dirty="0" smtClean="0"/>
              <a:t>/12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8901473" cy="5801073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The basic junction transistor is derived from the operation of the p-n junction.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The rectifying characteristics of the p-n junction that allows for the flow of current in one direction and blocks it in the opposite direction.</a:t>
            </a:r>
          </a:p>
          <a:p>
            <a:r>
              <a:rPr lang="en-US" sz="2800" dirty="0" smtClean="0"/>
              <a:t>Arranging two p-n junctions in opposite directions to each other is the basis for the 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n-</a:t>
            </a:r>
            <a:r>
              <a:rPr lang="en-US" sz="2400" dirty="0"/>
              <a:t>p-n junction transistor 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p</a:t>
            </a:r>
            <a:r>
              <a:rPr lang="en-US" sz="2400" dirty="0" smtClean="0"/>
              <a:t>-</a:t>
            </a:r>
            <a:r>
              <a:rPr lang="en-US" sz="2400" dirty="0"/>
              <a:t>n-p junction transistor</a:t>
            </a:r>
          </a:p>
          <a:p>
            <a:r>
              <a:rPr lang="en-US" sz="2800" dirty="0" smtClean="0"/>
              <a:t>These kinds of transistors are popular referred to as the bipolar junction transistors because: 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both electrons and holes must coexist in the middle layer for some time during the operation of the transistor.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6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BIPOLAR JUNCTION TRANSISTOR (BJT)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4</a:t>
            </a:fld>
            <a:r>
              <a:rPr lang="en-US" dirty="0" smtClean="0"/>
              <a:t>/12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8901473" cy="580107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1100" b="1" dirty="0" smtClean="0"/>
          </a:p>
          <a:p>
            <a:r>
              <a:rPr lang="en-US" sz="2800" dirty="0" smtClean="0"/>
              <a:t>A three layer device constructed from two diode junctions joined together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One p-n junction in the forward bias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Second p-n junction in the reverse bias</a:t>
            </a:r>
            <a:endParaRPr lang="en-US" sz="2400" dirty="0"/>
          </a:p>
          <a:p>
            <a:r>
              <a:rPr lang="en-US" sz="2800" dirty="0" smtClean="0"/>
              <a:t>Two main types of BJTs exist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NPN transistor</a:t>
            </a:r>
            <a:endParaRPr lang="en-US" sz="2400" dirty="0"/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PNP transistor</a:t>
            </a:r>
            <a:endParaRPr lang="en-US" sz="2400" dirty="0"/>
          </a:p>
          <a:p>
            <a:r>
              <a:rPr lang="en-US" sz="2800" dirty="0" smtClean="0"/>
              <a:t>BJTs are current regulating devices that control the amount of current flowing through them in proportion to the amount of biasing voltage.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It thus acts like a current-controlled switch.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0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BJT PHYSICAL CONSTRUCTION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5</a:t>
            </a:fld>
            <a:r>
              <a:rPr lang="en-US" dirty="0" smtClean="0"/>
              <a:t>/12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8901473" cy="5801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10-25 at 9.55.3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547" y="912888"/>
            <a:ext cx="9284547" cy="550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9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BJT CIRCUIT SYMBOLS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6</a:t>
            </a:fld>
            <a:r>
              <a:rPr lang="en-US" dirty="0" smtClean="0"/>
              <a:t>/12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8901473" cy="5801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10-25 at 9.58.0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808"/>
            <a:ext cx="8866196" cy="588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0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BJT OPERATION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7</a:t>
            </a:fld>
            <a:r>
              <a:rPr lang="en-US" dirty="0" smtClean="0"/>
              <a:t>/12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8901473" cy="580107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500" dirty="0" smtClean="0"/>
              <a:t>The </a:t>
            </a:r>
            <a:r>
              <a:rPr lang="en-US" sz="2500" dirty="0"/>
              <a:t>base-emitter junction is always forward biased while the base-collector junction is always reverse biased</a:t>
            </a:r>
            <a:r>
              <a:rPr lang="en-US" sz="25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500" dirty="0" smtClean="0"/>
              <a:t>For either the NPN or PNP BJTs, the standard current equation is given by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/>
              <a:t>   							I</a:t>
            </a:r>
            <a:r>
              <a:rPr lang="en-US" sz="2400" baseline="-25000" dirty="0" smtClean="0"/>
              <a:t>E</a:t>
            </a:r>
            <a:r>
              <a:rPr lang="en-US" sz="2400" dirty="0" smtClean="0"/>
              <a:t> </a:t>
            </a:r>
            <a:r>
              <a:rPr lang="en-US" sz="2400" dirty="0"/>
              <a:t>= I</a:t>
            </a:r>
            <a:r>
              <a:rPr lang="en-US" sz="2400" baseline="-25000" dirty="0"/>
              <a:t>B</a:t>
            </a:r>
            <a:r>
              <a:rPr lang="en-US" sz="2400" dirty="0"/>
              <a:t> + I</a:t>
            </a:r>
            <a:r>
              <a:rPr lang="en-US" sz="2400" baseline="-25000" dirty="0"/>
              <a:t>C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500" dirty="0" smtClean="0"/>
              <a:t>The NPN transistor requires the base to be more positive than the emitter while the reverse is true for the PNP transistor.</a:t>
            </a:r>
          </a:p>
          <a:p>
            <a:pPr lvl="1">
              <a:spcAft>
                <a:spcPts val="1200"/>
              </a:spcAft>
            </a:pPr>
            <a:r>
              <a:rPr lang="en-US" sz="2600" dirty="0" smtClean="0"/>
              <a:t>Thus the biasing and polarity of the power supplies for each type are different.</a:t>
            </a:r>
          </a:p>
          <a:p>
            <a:pPr lvl="1">
              <a:spcAft>
                <a:spcPts val="1200"/>
              </a:spcAft>
            </a:pPr>
            <a:r>
              <a:rPr lang="en-US" sz="2600" dirty="0" smtClean="0"/>
              <a:t>Otherwise</a:t>
            </a:r>
            <a:r>
              <a:rPr lang="en-US" sz="2600" dirty="0"/>
              <a:t>, the principle of operation of a PNP and an NPN is exactly the same.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500" dirty="0" smtClean="0"/>
              <a:t>Since the BJT is a 3 terminal device, there’s 3 different ways  (configurations) of connecting it within an electronic with one terminal being common to both the input and the output.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401845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BJT CONFIGURATIONS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8</a:t>
            </a:fld>
            <a:r>
              <a:rPr lang="en-US" dirty="0" smtClean="0"/>
              <a:t>/12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786316"/>
            <a:ext cx="8901473" cy="5801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500" b="1" dirty="0" smtClean="0"/>
              <a:t>Common-base: has voltage gain and no current gain.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Also called </a:t>
            </a:r>
            <a:r>
              <a:rPr lang="en-US" sz="2000" dirty="0"/>
              <a:t>the grounded </a:t>
            </a:r>
            <a:r>
              <a:rPr lang="en-US" sz="2000" dirty="0" smtClean="0"/>
              <a:t>base, </a:t>
            </a:r>
            <a:r>
              <a:rPr lang="en-US" sz="2000" dirty="0"/>
              <a:t>the base terminal is grounded or can be connected to some fixed reference voltage point.</a:t>
            </a:r>
            <a:endParaRPr lang="en-US" sz="2000" dirty="0" smtClean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The base connection is common to both the input and the output.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The input signal is applied between the base and the emitter while the output signal is picked between the base and the collector.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The input current through the emitter is larger than (sum of) the base and collector currents thus this configuration attenuates the input signal.</a:t>
            </a:r>
            <a:endParaRPr lang="en-US" sz="2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sz="25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10-25 at 10.19.48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" t="5763" r="5522"/>
          <a:stretch/>
        </p:blipFill>
        <p:spPr>
          <a:xfrm>
            <a:off x="2481123" y="4632751"/>
            <a:ext cx="4367247" cy="222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15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M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CMU.thmx</Template>
  <TotalTime>45387</TotalTime>
  <Words>780</Words>
  <Application>Microsoft Macintosh PowerPoint</Application>
  <PresentationFormat>On-screen Show (4:3)</PresentationFormat>
  <Paragraphs>107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CMU</vt:lpstr>
      <vt:lpstr>CMP1101: </vt:lpstr>
      <vt:lpstr>ANNOUNCEMENTS</vt:lpstr>
      <vt:lpstr>WHAT IS A TRANSISTOR</vt:lpstr>
      <vt:lpstr>SEVERAL FORMS OF TRANSISTORS</vt:lpstr>
      <vt:lpstr>BIPOLAR JUNCTION TRANSISTOR (BJT)</vt:lpstr>
      <vt:lpstr>BJT PHYSICAL CONSTRUCTION</vt:lpstr>
      <vt:lpstr>BJT CIRCUIT SYMBOLS</vt:lpstr>
      <vt:lpstr>BJT OPERATION</vt:lpstr>
      <vt:lpstr>BJT CONFIGURATIONS</vt:lpstr>
      <vt:lpstr>Common Base Configuration Contd.</vt:lpstr>
      <vt:lpstr>COMMON-EMITTER CIRCUIT</vt:lpstr>
      <vt:lpstr>COMMON COLLECTOR</vt:lpstr>
      <vt:lpstr>BJT CONFIGURATION 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SIMULATORS; DATA CONVERSION AND CIRCUITS</dc:title>
  <dc:creator>Carol Ovon</dc:creator>
  <cp:lastModifiedBy>Carol Ovon</cp:lastModifiedBy>
  <cp:revision>184</cp:revision>
  <dcterms:created xsi:type="dcterms:W3CDTF">2017-08-23T21:25:27Z</dcterms:created>
  <dcterms:modified xsi:type="dcterms:W3CDTF">2018-10-12T12:41:47Z</dcterms:modified>
</cp:coreProperties>
</file>