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8" r:id="rId3"/>
    <p:sldId id="353" r:id="rId4"/>
    <p:sldId id="354" r:id="rId5"/>
    <p:sldId id="329" r:id="rId6"/>
    <p:sldId id="336" r:id="rId7"/>
    <p:sldId id="337" r:id="rId8"/>
    <p:sldId id="338" r:id="rId9"/>
    <p:sldId id="335" r:id="rId10"/>
    <p:sldId id="340" r:id="rId11"/>
    <p:sldId id="341" r:id="rId12"/>
    <p:sldId id="342" r:id="rId13"/>
    <p:sldId id="344" r:id="rId14"/>
    <p:sldId id="345" r:id="rId15"/>
    <p:sldId id="346" r:id="rId16"/>
    <p:sldId id="347" r:id="rId17"/>
    <p:sldId id="356" r:id="rId18"/>
    <p:sldId id="34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89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81472-E360-7448-9C21-8837DB27CDED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AF8ED-05BA-2746-8BA1-53CC17E1BF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9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E945-0A9B-D440-A15D-3AA007E3D0D2}" type="datetimeFigureOut">
              <a:rPr lang="en-US" smtClean="0"/>
              <a:t>10/12/18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EEAE-4C61-E544-88D6-046E274CE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27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F7EEAE-4C61-E544-88D6-046E274CE3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36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CBC9-9D1F-3146-8E53-A6599A906CD3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2A4A-EDEC-364D-BA03-17CD52A0DE9A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30647-0A34-9F42-ADD7-B71411B6FEB0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E167-9066-394B-A880-5B5CB0355481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64085-95F3-6846-BDE1-6665BB49AA28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300EB-11E1-D941-AA90-00E026BBB184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08B-D7A5-E94B-B19E-DC3B08353A64}" type="datetime1">
              <a:rPr lang="en-US" smtClean="0"/>
              <a:t>10/12/18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6FDBE-0E5D-224E-B718-C2D5F789F37F}" type="datetime1">
              <a:rPr lang="en-US" smtClean="0"/>
              <a:t>10/12/18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373C-10C5-C04A-83DC-28DD2AFE9ADA}" type="datetime1">
              <a:rPr lang="en-US" smtClean="0"/>
              <a:t>10/12/18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0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306F-0C63-404B-94CD-3FA4858CD40E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D732-0BAA-DF47-A569-663A310ECDB9}" type="datetime1">
              <a:rPr lang="en-US" smtClean="0"/>
              <a:t>10/12/18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2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F96AA-D396-024C-BB3A-019696B085C4}" type="datetime1">
              <a:rPr lang="en-US" smtClean="0"/>
              <a:t>10/12/18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CE5C5-1D51-B04D-AB75-92C5BB021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335" y="538094"/>
            <a:ext cx="8611184" cy="2225096"/>
          </a:xfrm>
        </p:spPr>
        <p:txBody>
          <a:bodyPr>
            <a:noAutofit/>
          </a:bodyPr>
          <a:lstStyle/>
          <a:p>
            <a:pPr>
              <a:spcAft>
                <a:spcPts val="1800"/>
              </a:spcAft>
            </a:pPr>
            <a:r>
              <a:rPr lang="en-US" sz="5000" b="1" dirty="0" smtClean="0"/>
              <a:t>CMP1101:</a:t>
            </a:r>
            <a:r>
              <a:rPr lang="en-US" sz="9000" b="1" dirty="0"/>
              <a:t/>
            </a:r>
            <a:br>
              <a:rPr lang="en-US" sz="9000" b="1" dirty="0"/>
            </a:br>
            <a:endParaRPr lang="en-US" sz="9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335" y="1881321"/>
            <a:ext cx="8611184" cy="373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800"/>
              </a:spcAft>
            </a:pPr>
            <a:r>
              <a:rPr lang="en-US" sz="10000" b="1" dirty="0" smtClean="0"/>
              <a:t>MOS TRANSISTORS </a:t>
            </a:r>
          </a:p>
        </p:txBody>
      </p:sp>
    </p:spTree>
    <p:extLst>
      <p:ext uri="{BB962C8B-B14F-4D97-AF65-F5344CB8AC3E}">
        <p14:creationId xmlns:p14="http://schemas.microsoft.com/office/powerpoint/2010/main" val="3417059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MOSFETs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9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The MOSFET is the most common transistor in digital circuits.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Up </a:t>
            </a:r>
            <a:r>
              <a:rPr lang="en-US" sz="2200" dirty="0"/>
              <a:t>to millions of them may be included in a memory chip or microprocessor.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The semiconductor of choice in MOSFETs is silicon but 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R</a:t>
            </a:r>
            <a:r>
              <a:rPr lang="en-US" sz="2200" dirty="0" smtClean="0"/>
              <a:t>ecently, some manufacturers started using silicon and germanium (</a:t>
            </a:r>
            <a:r>
              <a:rPr lang="en-US" sz="2200" dirty="0" err="1"/>
              <a:t>S</a:t>
            </a:r>
            <a:r>
              <a:rPr lang="en-US" sz="2200" dirty="0" err="1" smtClean="0"/>
              <a:t>iGe</a:t>
            </a:r>
            <a:r>
              <a:rPr lang="en-US" sz="2200" dirty="0" smtClean="0"/>
              <a:t>) in MOSFET channels.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Unfortunately, some very good semiconductors such as gallium arsenide don’t form good semiconductor-to-insulator interfaces and as such are not suitable for MOSFETs.</a:t>
            </a:r>
          </a:p>
        </p:txBody>
      </p:sp>
    </p:spTree>
    <p:extLst>
      <p:ext uri="{BB962C8B-B14F-4D97-AF65-F5344CB8AC3E}">
        <p14:creationId xmlns:p14="http://schemas.microsoft.com/office/powerpoint/2010/main" val="2427212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MOSFET Construction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10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The traditional MOS structure is obtained by growing a layer of silicon dioxide (SiO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 on top of a silicon substrate.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A layer of metal or polycrystalline silicon is then deposited on top.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Since silicon dioxide is a dielectric material, the MOSFET structure at the gate area is equivalent to a planar </a:t>
            </a:r>
            <a:r>
              <a:rPr lang="en-US" dirty="0" smtClean="0"/>
              <a:t>capacitor. 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The semiconductor material replaces one of the electrodes.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A MOS capacitance is created between the body electrode and the gate electrode. 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The gate electrode is insulated from all other device regions by the gate dielectric layer. </a:t>
            </a:r>
          </a:p>
          <a:p>
            <a:pPr lvl="1">
              <a:lnSpc>
                <a:spcPct val="13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MOSFET Construction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11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24647"/>
            <a:ext cx="9049929" cy="507556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</a:pPr>
            <a:r>
              <a:rPr lang="en-US" sz="2200" dirty="0" smtClean="0"/>
              <a:t>The gate electrode is electrically isolated from the main semiconductor.</a:t>
            </a:r>
          </a:p>
        </p:txBody>
      </p:sp>
      <p:pic>
        <p:nvPicPr>
          <p:cNvPr id="4" name="Picture 3" descr="Screen Shot 2017-11-14 at 8.42.3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202" y="1787254"/>
            <a:ext cx="4552342" cy="32452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071" y="1432203"/>
            <a:ext cx="4433098" cy="428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200" dirty="0" smtClean="0"/>
              <a:t>MOSFETs also contain a pair of highly doped n-type or p-type regions right under the drain and source electrodes to give: 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1900" dirty="0"/>
              <a:t>N-channel (NMOS) and 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1900" dirty="0"/>
              <a:t>P-channel (PMOS) respectively. </a:t>
            </a:r>
            <a:endParaRPr lang="en-US" sz="1900" dirty="0" smtClean="0"/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endParaRPr lang="en-US" sz="800" dirty="0" smtClean="0"/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200" dirty="0" smtClean="0"/>
              <a:t>The </a:t>
            </a:r>
            <a:r>
              <a:rPr lang="en-US" sz="2200" dirty="0"/>
              <a:t>isolation of the controlling gate makes the input resistance of the MOSFET almost infinite (MΩ</a:t>
            </a:r>
            <a:r>
              <a:rPr lang="en-US" sz="2200" dirty="0" smtClean="0"/>
              <a:t>).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4071" y="5839583"/>
            <a:ext cx="8901473" cy="95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 typeface="Wingdings" charset="2"/>
              <a:buChar char="§"/>
            </a:pPr>
            <a:r>
              <a:rPr lang="en-US" sz="2200" dirty="0"/>
              <a:t>All MOSFETs use an electric field produced by a gate voltage to alter the flow of charge </a:t>
            </a:r>
            <a:r>
              <a:rPr lang="en-US" sz="2200" dirty="0" smtClean="0"/>
              <a:t>carriers; e</a:t>
            </a:r>
            <a:r>
              <a:rPr lang="en-US" sz="1900" dirty="0" smtClean="0"/>
              <a:t>lectrons </a:t>
            </a:r>
            <a:r>
              <a:rPr lang="en-US" sz="1900" dirty="0"/>
              <a:t>for N-</a:t>
            </a:r>
            <a:r>
              <a:rPr lang="en-US" sz="1900" dirty="0" smtClean="0"/>
              <a:t>type and holes for P-type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MOSFET Operation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12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The operation of MOSFETs is broadly categorized under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Enhancement mode MOSFETs (</a:t>
            </a:r>
            <a:r>
              <a:rPr lang="en-US" sz="2200" dirty="0" err="1" smtClean="0"/>
              <a:t>eMOSFET</a:t>
            </a:r>
            <a:r>
              <a:rPr lang="en-US" sz="2200" dirty="0" smtClean="0"/>
              <a:t>)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Depletion mode MOSFETs 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/>
              <a:t>These two </a:t>
            </a:r>
            <a:r>
              <a:rPr lang="en-US" dirty="0" smtClean="0"/>
              <a:t>categories </a:t>
            </a:r>
            <a:r>
              <a:rPr lang="en-US" dirty="0"/>
              <a:t>of MOSFETs operate in reverse of each other</a:t>
            </a:r>
            <a:r>
              <a:rPr lang="en-US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The </a:t>
            </a:r>
            <a:r>
              <a:rPr lang="en-US" sz="2200" dirty="0" err="1"/>
              <a:t>eMOSFET</a:t>
            </a:r>
            <a:r>
              <a:rPr lang="en-US" sz="2200" dirty="0"/>
              <a:t> is always OFF and requires a voltage to get to the ON state while,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The depletion mode MOSFET is always ON and requires a voltage to get to the OFF state.</a:t>
            </a:r>
          </a:p>
          <a:p>
            <a:pPr marL="342900" lvl="1" indent="-342900">
              <a:lnSpc>
                <a:spcPct val="130000"/>
              </a:lnSpc>
              <a:buFont typeface="Wingdings" charset="2"/>
              <a:buChar char="§"/>
            </a:pPr>
            <a:r>
              <a:rPr lang="en-US" dirty="0" smtClean="0"/>
              <a:t>The </a:t>
            </a:r>
            <a:r>
              <a:rPr lang="en-US" dirty="0" err="1" smtClean="0"/>
              <a:t>eMOSFET</a:t>
            </a:r>
            <a:r>
              <a:rPr lang="en-US" dirty="0" smtClean="0"/>
              <a:t> is more common than the depletion mode MOSFET </a:t>
            </a:r>
            <a:endParaRPr lang="en-US" dirty="0"/>
          </a:p>
          <a:p>
            <a:pPr lvl="1">
              <a:lnSpc>
                <a:spcPct val="130000"/>
              </a:lnSpc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 fontScale="90000"/>
          </a:bodyPr>
          <a:lstStyle/>
          <a:p>
            <a:r>
              <a:rPr lang="en-US" sz="3500" b="1" dirty="0" smtClean="0"/>
              <a:t>Enhancement Mode MOSFETs (</a:t>
            </a:r>
            <a:r>
              <a:rPr lang="en-US" sz="3500" b="1" dirty="0" err="1" smtClean="0"/>
              <a:t>eMOSFET</a:t>
            </a:r>
            <a:r>
              <a:rPr lang="en-US" sz="3500" b="1" dirty="0" smtClean="0"/>
              <a:t>)</a:t>
            </a:r>
            <a:endParaRPr lang="en-US" sz="35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13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700" dirty="0" smtClean="0"/>
              <a:t>eMOSFETs can be N-channel or P-channel, are always OFF and require a voltage to get ON.</a:t>
            </a:r>
            <a:endParaRPr lang="en-US" sz="27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Thus, the conducting channel is lightly doped or even undoped making it non-conductive.</a:t>
            </a:r>
          </a:p>
        </p:txBody>
      </p:sp>
      <p:pic>
        <p:nvPicPr>
          <p:cNvPr id="9" name="Picture 8" descr="Screen Shot 2017-11-15 at 8.49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47" y="2457474"/>
            <a:ext cx="1773180" cy="2175277"/>
          </a:xfrm>
          <a:prstGeom prst="rect">
            <a:avLst/>
          </a:prstGeom>
        </p:spPr>
      </p:pic>
      <p:pic>
        <p:nvPicPr>
          <p:cNvPr id="10" name="Picture 9" descr="Screen Shot 2017-11-15 at 8.50.14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" y="2857255"/>
            <a:ext cx="1566187" cy="2067367"/>
          </a:xfrm>
          <a:prstGeom prst="rect">
            <a:avLst/>
          </a:prstGeom>
        </p:spPr>
      </p:pic>
      <p:pic>
        <p:nvPicPr>
          <p:cNvPr id="11" name="Picture 10" descr="Screen Shot 2017-11-15 at 8.53.17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4" y="4820883"/>
            <a:ext cx="2275868" cy="2025358"/>
          </a:xfrm>
          <a:prstGeom prst="rect">
            <a:avLst/>
          </a:prstGeom>
        </p:spPr>
      </p:pic>
      <p:pic>
        <p:nvPicPr>
          <p:cNvPr id="12" name="Picture 11" descr="Screen Shot 2017-11-15 at 8.53.51 A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6045"/>
            <a:ext cx="2257705" cy="17901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3535" y="3714807"/>
            <a:ext cx="4303751" cy="183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200" dirty="0"/>
              <a:t>The circuit symbol for the </a:t>
            </a:r>
            <a:r>
              <a:rPr lang="en-US" sz="2200" dirty="0" err="1"/>
              <a:t>eMOSFET</a:t>
            </a:r>
            <a:r>
              <a:rPr lang="en-US" sz="2200" dirty="0"/>
              <a:t> uses a broken line to signify a normally open (non-conductive) channel.</a:t>
            </a:r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N-channel eMOSFETs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14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9"/>
            <a:ext cx="8901473" cy="162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A drain current only flows when a gate voltage, V</a:t>
            </a:r>
            <a:r>
              <a:rPr lang="en-US" sz="2800" baseline="-25000" dirty="0" smtClean="0"/>
              <a:t>GS</a:t>
            </a:r>
            <a:r>
              <a:rPr lang="en-US" sz="2800" dirty="0" smtClean="0"/>
              <a:t> (greater than the threshold </a:t>
            </a:r>
            <a:r>
              <a:rPr lang="en-US" sz="2800" dirty="0"/>
              <a:t>voltage, </a:t>
            </a:r>
            <a:r>
              <a:rPr lang="en-US" sz="2800" dirty="0" smtClean="0"/>
              <a:t>V</a:t>
            </a:r>
            <a:r>
              <a:rPr lang="en-US" sz="2800" baseline="-25000" dirty="0" smtClean="0"/>
              <a:t>TH</a:t>
            </a:r>
            <a:r>
              <a:rPr lang="en-US" sz="2800" dirty="0" smtClean="0"/>
              <a:t>) is applied to the gate terminal.</a:t>
            </a:r>
          </a:p>
        </p:txBody>
      </p:sp>
      <p:pic>
        <p:nvPicPr>
          <p:cNvPr id="7" name="Picture 6" descr="Screen Shot 2017-11-15 at 8.49.5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247" y="2457474"/>
            <a:ext cx="1773180" cy="2175277"/>
          </a:xfrm>
          <a:prstGeom prst="rect">
            <a:avLst/>
          </a:prstGeom>
        </p:spPr>
      </p:pic>
      <p:pic>
        <p:nvPicPr>
          <p:cNvPr id="8" name="Picture 7" descr="Screen Shot 2017-11-15 at 8.53.17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34" y="4820883"/>
            <a:ext cx="2275868" cy="20253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4071" y="2539783"/>
            <a:ext cx="6702563" cy="414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§"/>
            </a:pPr>
            <a:r>
              <a:rPr lang="en-US" sz="2800" dirty="0"/>
              <a:t>The application of a positive gate </a:t>
            </a:r>
            <a:r>
              <a:rPr lang="en-US" sz="2800" dirty="0" smtClean="0"/>
              <a:t>voltage: </a:t>
            </a:r>
            <a:endParaRPr lang="en-US" sz="2800" dirty="0"/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Attracts more electrons towards the oxide layer around the gate.</a:t>
            </a:r>
          </a:p>
          <a:p>
            <a:pPr marL="1371600" lvl="2" indent="-457200">
              <a:lnSpc>
                <a:spcPct val="130000"/>
              </a:lnSpc>
              <a:buFont typeface="Wingdings" charset="2"/>
              <a:buChar char="§"/>
            </a:pPr>
            <a:r>
              <a:rPr lang="en-US" sz="2200" dirty="0" smtClean="0"/>
              <a:t>This increases (enhances) the thickness of the channel allowing more current to flow.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Increasing the positive voltage causes the channel resistance to decrease further resulting in an increase in the drain current, I</a:t>
            </a:r>
            <a:r>
              <a:rPr lang="en-US" sz="2200" baseline="-25000" dirty="0" smtClean="0"/>
              <a:t>D</a:t>
            </a:r>
            <a:r>
              <a:rPr lang="en-US" sz="2200" dirty="0" smtClean="0"/>
              <a:t>.</a:t>
            </a:r>
          </a:p>
          <a:p>
            <a:pPr marL="914400" lvl="1" indent="-457200">
              <a:lnSpc>
                <a:spcPct val="130000"/>
              </a:lnSpc>
              <a:buFont typeface="+mj-lt"/>
              <a:buAutoNum type="arabicPeriod"/>
            </a:pPr>
            <a:r>
              <a:rPr lang="en-US" sz="2200" dirty="0" smtClean="0"/>
              <a:t>A zero voltage or –</a:t>
            </a:r>
            <a:r>
              <a:rPr lang="en-US" sz="2400" dirty="0"/>
              <a:t>V</a:t>
            </a:r>
            <a:r>
              <a:rPr lang="en-US" sz="2400" baseline="-25000" dirty="0"/>
              <a:t>GS</a:t>
            </a:r>
            <a:r>
              <a:rPr lang="en-US" sz="2200" dirty="0" smtClean="0"/>
              <a:t> turns the MOSFET OFF.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N-channel eMOSFETs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15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9"/>
            <a:ext cx="8901473" cy="15989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 err="1" smtClean="0"/>
              <a:t>i</a:t>
            </a:r>
            <a:r>
              <a:rPr lang="en-US" sz="2800" dirty="0" smtClean="0"/>
              <a:t>-v characteristic of the n-channel </a:t>
            </a:r>
            <a:r>
              <a:rPr lang="en-US" sz="2800" dirty="0" err="1" smtClean="0"/>
              <a:t>eMOSFET</a:t>
            </a:r>
            <a:r>
              <a:rPr lang="en-US" sz="2800" dirty="0" smtClean="0"/>
              <a:t> thus shows an upward variation in the drain current, I</a:t>
            </a:r>
            <a:r>
              <a:rPr lang="en-US" sz="2800" baseline="-25000" dirty="0" smtClean="0"/>
              <a:t>D</a:t>
            </a:r>
            <a:r>
              <a:rPr lang="en-US" sz="2800" dirty="0" smtClean="0"/>
              <a:t> for increases in the </a:t>
            </a:r>
            <a:r>
              <a:rPr lang="en-US" sz="2800" dirty="0"/>
              <a:t>gate voltage V</a:t>
            </a:r>
            <a:r>
              <a:rPr lang="en-US" sz="2800" baseline="-25000" dirty="0"/>
              <a:t>GS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4" name="Picture 3" descr="Screen Shot 2017-11-15 at 9.1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" y="2511802"/>
            <a:ext cx="4851400" cy="4064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50390" y="2867489"/>
            <a:ext cx="3845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The cut off region: </a:t>
            </a:r>
          </a:p>
          <a:p>
            <a:r>
              <a:rPr lang="en-US" dirty="0" smtClean="0"/>
              <a:t>V</a:t>
            </a:r>
            <a:r>
              <a:rPr lang="en-US" baseline="-25000" dirty="0" smtClean="0"/>
              <a:t>GS </a:t>
            </a:r>
            <a:r>
              <a:rPr lang="en-US" dirty="0" smtClean="0"/>
              <a:t>less than V</a:t>
            </a:r>
            <a:r>
              <a:rPr lang="en-US" baseline="-25000" dirty="0" smtClean="0"/>
              <a:t>GS</a:t>
            </a:r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 gate-source voltage is less than the threshold voltage and so the MOSFET is in the full OFF state (open circuit).</a:t>
            </a:r>
          </a:p>
          <a:p>
            <a:endParaRPr lang="en-US" dirty="0"/>
          </a:p>
          <a:p>
            <a:r>
              <a:rPr lang="en-US" u="sng" dirty="0" smtClean="0"/>
              <a:t>Ohmic (Linear) Region:</a:t>
            </a:r>
          </a:p>
          <a:p>
            <a:r>
              <a:rPr lang="en-US" dirty="0"/>
              <a:t>V</a:t>
            </a:r>
            <a:r>
              <a:rPr lang="en-US" baseline="-25000" dirty="0"/>
              <a:t>GS </a:t>
            </a:r>
            <a:r>
              <a:rPr lang="en-US" dirty="0" smtClean="0"/>
              <a:t>greater </a:t>
            </a:r>
            <a:r>
              <a:rPr lang="en-US" dirty="0"/>
              <a:t>than </a:t>
            </a:r>
            <a:r>
              <a:rPr lang="en-US" dirty="0" smtClean="0"/>
              <a:t>V</a:t>
            </a:r>
            <a:r>
              <a:rPr lang="en-US" baseline="-25000" dirty="0" smtClean="0"/>
              <a:t>GS; </a:t>
            </a:r>
            <a:r>
              <a:rPr lang="en-US" dirty="0" smtClean="0"/>
              <a:t>V</a:t>
            </a:r>
            <a:r>
              <a:rPr lang="en-US" baseline="-25000" dirty="0" smtClean="0"/>
              <a:t>DS </a:t>
            </a:r>
            <a:r>
              <a:rPr lang="en-US" dirty="0"/>
              <a:t>less than V</a:t>
            </a:r>
            <a:r>
              <a:rPr lang="en-US" baseline="-25000" dirty="0"/>
              <a:t>GS</a:t>
            </a:r>
            <a:endParaRPr lang="en-US" dirty="0"/>
          </a:p>
          <a:p>
            <a:r>
              <a:rPr lang="en-US" dirty="0" smtClean="0"/>
              <a:t>The transistor is in it’s constant resistance region and behaves as a voltage controlled resistor whose resistive value is determined by the gate voltage, V</a:t>
            </a:r>
            <a:r>
              <a:rPr lang="en-US" baseline="-25000" dirty="0" smtClean="0"/>
              <a:t>GS</a:t>
            </a:r>
            <a:r>
              <a:rPr lang="en-US" dirty="0" smtClean="0"/>
              <a:t>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N-channel eMOSFETs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16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032" y="1675545"/>
            <a:ext cx="4327268" cy="23928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0" indent="0">
              <a:buNone/>
            </a:pPr>
            <a:r>
              <a:rPr lang="en-US" sz="2000" u="sng" dirty="0" smtClean="0"/>
              <a:t>Saturation region:</a:t>
            </a:r>
          </a:p>
          <a:p>
            <a:pPr marL="0" indent="0">
              <a:buNone/>
            </a:pPr>
            <a:r>
              <a:rPr lang="en-US" sz="2000" dirty="0"/>
              <a:t>V</a:t>
            </a:r>
            <a:r>
              <a:rPr lang="en-US" sz="2000" baseline="-25000" dirty="0"/>
              <a:t>GS </a:t>
            </a:r>
            <a:r>
              <a:rPr lang="en-US" sz="2000" dirty="0" smtClean="0"/>
              <a:t>greater </a:t>
            </a:r>
            <a:r>
              <a:rPr lang="en-US" sz="2000" dirty="0"/>
              <a:t>than </a:t>
            </a:r>
            <a:r>
              <a:rPr lang="en-US" sz="2000" dirty="0" smtClean="0"/>
              <a:t>V</a:t>
            </a:r>
            <a:r>
              <a:rPr lang="en-US" sz="2000" baseline="-25000" dirty="0" smtClean="0"/>
              <a:t>TH</a:t>
            </a:r>
          </a:p>
          <a:p>
            <a:pPr marL="0" indent="0">
              <a:buNone/>
            </a:pPr>
            <a:r>
              <a:rPr lang="en-US" sz="2000" dirty="0" smtClean="0"/>
              <a:t>The transistor is in its constant current region and is switched fully ON. The current reaches its maximum as the transistor acts as a closed circuit. </a:t>
            </a:r>
            <a:endParaRPr lang="en-US" sz="2000" dirty="0"/>
          </a:p>
        </p:txBody>
      </p:sp>
      <p:pic>
        <p:nvPicPr>
          <p:cNvPr id="4" name="Picture 3" descr="Screen Shot 2017-11-15 at 9.18.4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0" y="1006746"/>
            <a:ext cx="4150885" cy="34771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4070" y="4679784"/>
            <a:ext cx="890147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200" dirty="0" smtClean="0"/>
              <a:t>eMOSFETs are very popular electronics switches due to their low ON resistance and extremely high OFF resistance. </a:t>
            </a:r>
          </a:p>
          <a:p>
            <a:pPr marL="342900" indent="-342900">
              <a:buFont typeface="Wingdings" charset="2"/>
              <a:buChar char="§"/>
            </a:pPr>
            <a:endParaRPr lang="en-US" sz="2200" dirty="0" smtClean="0"/>
          </a:p>
          <a:p>
            <a:pPr marL="342900" indent="-342900">
              <a:buFont typeface="Wingdings" charset="2"/>
              <a:buChar char="§"/>
            </a:pPr>
            <a:r>
              <a:rPr lang="en-US" sz="2200" dirty="0" smtClean="0"/>
              <a:t>eMOSFETs are used in integrated circuits to produce CMOS type logic gates in the form of PMOS (P-channel) and NMOS (N-channel) gates.</a:t>
            </a:r>
          </a:p>
        </p:txBody>
      </p:sp>
    </p:spTree>
    <p:extLst>
      <p:ext uri="{BB962C8B-B14F-4D97-AF65-F5344CB8AC3E}">
        <p14:creationId xmlns:p14="http://schemas.microsoft.com/office/powerpoint/2010/main" val="311810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P-channel eMOSFETs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17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9"/>
            <a:ext cx="8830919" cy="2300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The operation of P-channel eMOSFETs is in reverse to it’s N-channel counterparts.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When </a:t>
            </a:r>
            <a:r>
              <a:rPr lang="en-US" sz="2400" dirty="0" smtClean="0"/>
              <a:t>V</a:t>
            </a:r>
            <a:r>
              <a:rPr lang="en-US" sz="2400" baseline="-25000" dirty="0" smtClean="0"/>
              <a:t>GS</a:t>
            </a:r>
            <a:r>
              <a:rPr lang="en-US" sz="2200" dirty="0" smtClean="0"/>
              <a:t> is equal to 0V or even positive, the device is OFF and the channel is open.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072" y="3228775"/>
            <a:ext cx="4480134" cy="212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200" dirty="0"/>
              <a:t>The application of a negative gate voltage to the P-channel enhances the channel conductivity turning it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71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Review: BJT TYPES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1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0-25 at 9.55.3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1" y="889371"/>
            <a:ext cx="8788708" cy="582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Review: BJTs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2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1100" b="1" dirty="0" smtClean="0"/>
          </a:p>
          <a:p>
            <a:r>
              <a:rPr lang="en-US" sz="2800" dirty="0" smtClean="0"/>
              <a:t>BJTs are bipolar three layer device constructed from two diode junctions joined together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One p-n junction in the forward bias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Second p-n junction in the reverse bias</a:t>
            </a:r>
            <a:endParaRPr lang="en-US" sz="2400" dirty="0"/>
          </a:p>
          <a:p>
            <a:r>
              <a:rPr lang="en-US" sz="2800" dirty="0" smtClean="0"/>
              <a:t>Two main types of BJTs exist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NPN transistor</a:t>
            </a:r>
            <a:endParaRPr lang="en-US" sz="2400" dirty="0"/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PNP transistor</a:t>
            </a:r>
            <a:endParaRPr lang="en-US" sz="2400" dirty="0"/>
          </a:p>
          <a:p>
            <a:r>
              <a:rPr lang="en-US" sz="2800" dirty="0" smtClean="0"/>
              <a:t>BJTs are current regulating devices that control the amount of current flowing through them in proportion to the amount of biasing voltage.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It thus acts like a current-controlled switch.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73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BJT OPERATION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3</a:t>
            </a:fld>
            <a:r>
              <a:rPr lang="en-US" dirty="0" smtClean="0"/>
              <a:t>/12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945112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The </a:t>
            </a:r>
            <a:r>
              <a:rPr lang="en-US" sz="2500" dirty="0"/>
              <a:t>base-emitter junction is always forward biased while the base-collector junction is always reverse biased</a:t>
            </a:r>
            <a:r>
              <a:rPr lang="en-US" sz="2500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For either the NPN or PNP BJTs, the standard current equation is given by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 smtClean="0"/>
              <a:t>   							I</a:t>
            </a:r>
            <a:r>
              <a:rPr lang="en-US" sz="2400" baseline="-25000" dirty="0" smtClean="0"/>
              <a:t>E</a:t>
            </a:r>
            <a:r>
              <a:rPr lang="en-US" sz="2400" dirty="0" smtClean="0"/>
              <a:t> </a:t>
            </a:r>
            <a:r>
              <a:rPr lang="en-US" sz="2400" dirty="0"/>
              <a:t>= I</a:t>
            </a:r>
            <a:r>
              <a:rPr lang="en-US" sz="2400" baseline="-25000" dirty="0"/>
              <a:t>B</a:t>
            </a:r>
            <a:r>
              <a:rPr lang="en-US" sz="2400" dirty="0"/>
              <a:t> + I</a:t>
            </a:r>
            <a:r>
              <a:rPr lang="en-US" sz="2400" baseline="-25000" dirty="0"/>
              <a:t>C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The NPN transistor requires the base to be more positive than the emitter while the reverse is true for the PNP transistor.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Thus the biasing and polarity of the power supplies for each type are different.</a:t>
            </a:r>
          </a:p>
          <a:p>
            <a:pPr lvl="1">
              <a:spcAft>
                <a:spcPts val="1200"/>
              </a:spcAft>
            </a:pPr>
            <a:r>
              <a:rPr lang="en-US" sz="2600" dirty="0" smtClean="0"/>
              <a:t>Otherwise</a:t>
            </a:r>
            <a:r>
              <a:rPr lang="en-US" sz="2600" dirty="0"/>
              <a:t>, the principle of operation of a PNP and an NPN is exactly the same.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500" dirty="0" smtClean="0"/>
              <a:t>Since the BJT is a 3 terminal device, there’s 3 different ways  (configurations) of connecting it within an electronic with one terminal being common to both the input and the output: Common-base, common-emitter and common collector configurations.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781738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FIELD EFFECT TRANSISTORS (FETs)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4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9049929" cy="594511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FETs (unipolar transistors) are voltage operated devices with high input resistance such that very little or no current flows into the input terminal.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This makes them ideal for use as electronic switches</a:t>
            </a:r>
            <a:r>
              <a:rPr lang="en-US" sz="22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They either use electrons or holes for conduction (unipolar).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They are operated using an electric field to control the behavior of the device.</a:t>
            </a:r>
          </a:p>
          <a:p>
            <a:pPr lvl="1">
              <a:lnSpc>
                <a:spcPct val="130000"/>
              </a:lnSpc>
            </a:pPr>
            <a:endParaRPr lang="en-US" sz="1200" dirty="0"/>
          </a:p>
          <a:p>
            <a:pPr>
              <a:buFont typeface="Wingdings" charset="2"/>
              <a:buChar char="§"/>
            </a:pPr>
            <a:r>
              <a:rPr lang="en-US" sz="2500" dirty="0" smtClean="0"/>
              <a:t>FETs are divided into 2 types: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Junction gate devices (JFETs) and the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Insulated-gate devices (IGFETs) or more commonly referred to as Metal Oxide Semiconductor FET (MOSFET</a:t>
            </a:r>
            <a:r>
              <a:rPr lang="en-US" sz="2200" dirty="0" smtClean="0"/>
              <a:t>)</a:t>
            </a:r>
          </a:p>
          <a:p>
            <a:pPr lvl="1">
              <a:lnSpc>
                <a:spcPct val="130000"/>
              </a:lnSpc>
            </a:pPr>
            <a:endParaRPr lang="en-US" sz="1200" dirty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MOSFETs are further subdivided into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Enhancement </a:t>
            </a:r>
            <a:r>
              <a:rPr lang="en-US" sz="2200" dirty="0" smtClean="0"/>
              <a:t>type (always OFF) </a:t>
            </a:r>
            <a:r>
              <a:rPr lang="en-US" sz="2200" dirty="0"/>
              <a:t>and depletion </a:t>
            </a:r>
            <a:r>
              <a:rPr lang="en-US" sz="2200" dirty="0" smtClean="0"/>
              <a:t>type (always ON)</a:t>
            </a:r>
            <a:endParaRPr lang="en-US" sz="2200" dirty="0"/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Both forms </a:t>
            </a:r>
            <a:r>
              <a:rPr lang="en-US" sz="2200" dirty="0"/>
              <a:t>are available in N-</a:t>
            </a:r>
            <a:r>
              <a:rPr lang="en-US" sz="2200" dirty="0" smtClean="0"/>
              <a:t>channel (NMOS) </a:t>
            </a:r>
            <a:r>
              <a:rPr lang="en-US" sz="2200" dirty="0"/>
              <a:t>and P-</a:t>
            </a:r>
            <a:r>
              <a:rPr lang="en-US" sz="2200" dirty="0" smtClean="0"/>
              <a:t>channel (PMOS).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65556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5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FETs have a much higher current gain as compared to BJTs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This makes them ideal for use as electronic switches</a:t>
            </a:r>
            <a:r>
              <a:rPr lang="en-US" sz="24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Just like BJTs, FETs have three terminals (technically 4)</a:t>
            </a:r>
          </a:p>
          <a:p>
            <a:pPr lvl="2">
              <a:lnSpc>
                <a:spcPct val="130000"/>
              </a:lnSpc>
              <a:buFont typeface="Wingdings" charset="2"/>
              <a:buChar char="Ø"/>
            </a:pPr>
            <a:r>
              <a:rPr lang="en-US" sz="2200" dirty="0" smtClean="0"/>
              <a:t>The gate, source and the drain.</a:t>
            </a:r>
          </a:p>
          <a:p>
            <a:pPr lvl="2">
              <a:lnSpc>
                <a:spcPct val="130000"/>
              </a:lnSpc>
              <a:buFont typeface="Wingdings" charset="2"/>
              <a:buChar char="Ø"/>
            </a:pPr>
            <a:r>
              <a:rPr lang="en-US" sz="2200" dirty="0" smtClean="0"/>
              <a:t>The fourth terminal is the body (substrate) which is connected to the source.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The most common </a:t>
            </a:r>
            <a:r>
              <a:rPr lang="en-US" sz="2400" dirty="0" smtClean="0"/>
              <a:t>FET connection is the common-source configuration but common-gate and common-drain configurations are also in use.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FETs can be used to replace BJTs in electron circuits with a few tradeoffs as illustrated in the following chart.</a:t>
            </a:r>
            <a:endParaRPr lang="en-US" sz="2400" dirty="0"/>
          </a:p>
          <a:p>
            <a:pPr lvl="1">
              <a:lnSpc>
                <a:spcPct val="130000"/>
              </a:lnSpc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773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6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Screen Shot 2017-11-03 at 9.38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9" y="786316"/>
            <a:ext cx="6174247" cy="607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80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FETs </a:t>
            </a:r>
            <a:r>
              <a:rPr lang="en-US" sz="2000" b="1" dirty="0" smtClean="0"/>
              <a:t>contd.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7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 marL="457200" lvl="1" indent="0">
              <a:lnSpc>
                <a:spcPct val="130000"/>
              </a:lnSpc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7-11-03 at 9.35.2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4" y="912888"/>
            <a:ext cx="8830160" cy="553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582" y="-30180"/>
            <a:ext cx="7709218" cy="943068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MOSFETs</a:t>
            </a:r>
            <a:endParaRPr lang="en-US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7582" cy="786316"/>
          </a:xfrm>
          <a:prstGeom prst="rect">
            <a:avLst/>
          </a:prstGeom>
        </p:spPr>
      </p:pic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19250"/>
            <a:ext cx="2133600" cy="365125"/>
          </a:xfrm>
        </p:spPr>
        <p:txBody>
          <a:bodyPr/>
          <a:lstStyle/>
          <a:p>
            <a:fld id="{FEDCE5C5-1D51-B04D-AB75-92C5BB021305}" type="slidenum">
              <a:rPr lang="en-US" smtClean="0"/>
              <a:t>8</a:t>
            </a:fld>
            <a:r>
              <a:rPr lang="en-US" dirty="0" smtClean="0"/>
              <a:t>/7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814256"/>
            <a:ext cx="9144000" cy="0"/>
          </a:xfrm>
          <a:prstGeom prst="line">
            <a:avLst/>
          </a:prstGeom>
          <a:ln w="57150" cmpd="thinThick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71" y="912888"/>
            <a:ext cx="8901473" cy="5801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" b="1" dirty="0" smtClean="0"/>
          </a:p>
          <a:p>
            <a:pPr>
              <a:buFont typeface="Wingdings" charset="2"/>
              <a:buChar char="§"/>
            </a:pPr>
            <a:r>
              <a:rPr lang="en-US" sz="2800" dirty="0" smtClean="0"/>
              <a:t>MOSFETs are the most common type of insulated gate .</a:t>
            </a:r>
            <a:endParaRPr lang="en-US" sz="2800" dirty="0"/>
          </a:p>
          <a:p>
            <a:pPr lvl="1">
              <a:lnSpc>
                <a:spcPct val="130000"/>
              </a:lnSpc>
            </a:pPr>
            <a:r>
              <a:rPr lang="en-US" sz="2200" dirty="0"/>
              <a:t>This makes them ideal for use as electronic switches</a:t>
            </a:r>
            <a:r>
              <a:rPr lang="en-US" sz="2200" dirty="0" smtClean="0"/>
              <a:t>.</a:t>
            </a:r>
          </a:p>
          <a:p>
            <a:pPr lvl="1">
              <a:lnSpc>
                <a:spcPct val="130000"/>
              </a:lnSpc>
            </a:pPr>
            <a:r>
              <a:rPr lang="en-US" sz="2200" dirty="0" smtClean="0"/>
              <a:t>They are voltage controlled devices with a much higher input impedance than the JFETs.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071" y="3398389"/>
            <a:ext cx="4572000" cy="2716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 typeface="Arial"/>
              <a:buChar char="–"/>
            </a:pPr>
            <a:r>
              <a:rPr lang="en-US" sz="2200" dirty="0" smtClean="0"/>
              <a:t>The gate is electrically insulated from the main semiconductor P-channel or N-channel by a very thin layer of insulating material usually silicon dioxide (glass).</a:t>
            </a:r>
            <a:endParaRPr lang="en-US" sz="2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597400" y="2722998"/>
            <a:ext cx="4546600" cy="3911600"/>
            <a:chOff x="4597400" y="2946400"/>
            <a:chExt cx="4546600" cy="3911600"/>
          </a:xfrm>
        </p:grpSpPr>
        <p:pic>
          <p:nvPicPr>
            <p:cNvPr id="7" name="Picture 6" descr="Screen Shot 2017-11-03 at 9.56.04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7400" y="2946400"/>
              <a:ext cx="4546600" cy="3911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91298" y="3504212"/>
              <a:ext cx="1164130" cy="861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chemeClr val="bg1"/>
                  </a:solidFill>
                </a:rPr>
                <a:t>The boy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1398" y="2969712"/>
              <a:ext cx="2927961" cy="1000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900" dirty="0" smtClean="0">
                  <a:solidFill>
                    <a:schemeClr val="bg1"/>
                  </a:solidFill>
                </a:rPr>
                <a:t>The boy</a:t>
              </a:r>
              <a:endParaRPr lang="en-US" sz="59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34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M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CMU.thmx</Template>
  <TotalTime>54604</TotalTime>
  <Words>1309</Words>
  <Application>Microsoft Macintosh PowerPoint</Application>
  <PresentationFormat>On-screen Show (4:3)</PresentationFormat>
  <Paragraphs>159</Paragraphs>
  <Slides>18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CMU</vt:lpstr>
      <vt:lpstr>CMP1101: </vt:lpstr>
      <vt:lpstr>Review: BJT TYPES</vt:lpstr>
      <vt:lpstr>Review: BJTs contd.</vt:lpstr>
      <vt:lpstr>BJT OPERATION</vt:lpstr>
      <vt:lpstr>FIELD EFFECT TRANSISTORS (FETs)</vt:lpstr>
      <vt:lpstr>FETs contd.</vt:lpstr>
      <vt:lpstr>FETs contd.</vt:lpstr>
      <vt:lpstr>FETs contd.</vt:lpstr>
      <vt:lpstr>MOSFETs</vt:lpstr>
      <vt:lpstr>MOSFETs contd.</vt:lpstr>
      <vt:lpstr>MOSFET Construction</vt:lpstr>
      <vt:lpstr>MOSFET Construction contd.</vt:lpstr>
      <vt:lpstr>MOSFET Operation</vt:lpstr>
      <vt:lpstr>Enhancement Mode MOSFETs (eMOSFET)</vt:lpstr>
      <vt:lpstr>N-channel eMOSFETs</vt:lpstr>
      <vt:lpstr>N-channel eMOSFETs contd.</vt:lpstr>
      <vt:lpstr>N-channel eMOSFETs contd.</vt:lpstr>
      <vt:lpstr>P-channel eMOSFETs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 SIMULATORS; DATA CONVERSION AND CIRCUITS</dc:title>
  <dc:creator>Carol Ovon</dc:creator>
  <cp:lastModifiedBy>Carol Ovon</cp:lastModifiedBy>
  <cp:revision>214</cp:revision>
  <dcterms:created xsi:type="dcterms:W3CDTF">2017-08-23T21:25:27Z</dcterms:created>
  <dcterms:modified xsi:type="dcterms:W3CDTF">2018-10-12T12:42:40Z</dcterms:modified>
</cp:coreProperties>
</file>