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52"/>
  </p:notesMasterIdLst>
  <p:sldIdLst>
    <p:sldId id="256" r:id="rId2"/>
    <p:sldId id="259" r:id="rId3"/>
    <p:sldId id="257" r:id="rId4"/>
    <p:sldId id="271"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126" autoAdjust="0"/>
  </p:normalViewPr>
  <p:slideViewPr>
    <p:cSldViewPr snapToGrid="0">
      <p:cViewPr varScale="1">
        <p:scale>
          <a:sx n="67" d="100"/>
          <a:sy n="67" d="100"/>
        </p:scale>
        <p:origin x="85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3AF718-BB2F-41D9-99A5-02F775EE333F}" type="datetimeFigureOut">
              <a:rPr lang="en-US" smtClean="0"/>
              <a:t>3/20/2016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28D45F-CB96-497E-9F11-CDC6971EA3C3}" type="slidenum">
              <a:rPr lang="en-US" smtClean="0"/>
              <a:t>‹#›</a:t>
            </a:fld>
            <a:endParaRPr lang="en-US"/>
          </a:p>
        </p:txBody>
      </p:sp>
    </p:spTree>
    <p:extLst>
      <p:ext uri="{BB962C8B-B14F-4D97-AF65-F5344CB8AC3E}">
        <p14:creationId xmlns:p14="http://schemas.microsoft.com/office/powerpoint/2010/main" val="3501299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We cover the basics of properly securing your network, which includes learning about threats and vulnerabilities, encryption, firewalls and best practices.</a:t>
            </a:r>
          </a:p>
          <a:p>
            <a:endParaRPr lang="en-US" sz="1200" b="0" i="0" u="none" strike="noStrike" kern="1200" baseline="0" dirty="0" smtClean="0">
              <a:solidFill>
                <a:schemeClr val="tx1"/>
              </a:solidFill>
              <a:latin typeface="+mn-lt"/>
              <a:ea typeface="+mn-ea"/>
              <a:cs typeface="+mn-cs"/>
            </a:endParaRPr>
          </a:p>
          <a:p>
            <a:pPr>
              <a:lnSpc>
                <a:spcPct val="80000"/>
              </a:lnSpc>
            </a:pPr>
            <a:r>
              <a:rPr lang="en-US" sz="1200" dirty="0" smtClean="0"/>
              <a:t>Computer security is designed to protect your computer and everything associated with it --- the building, the workstations and printers, cabling, and disks and other storage media. Most importantly, computer security protects the information stored in your system. </a:t>
            </a:r>
          </a:p>
          <a:p>
            <a:pPr>
              <a:lnSpc>
                <a:spcPct val="80000"/>
              </a:lnSpc>
            </a:pPr>
            <a:r>
              <a:rPr lang="en-US" sz="1200" dirty="0" smtClean="0"/>
              <a:t>Computer security is not only designed to protect against outside intruders who break into systems, but also dangers arising from sharing a password with a friend, failing to back up a disk, spilling a soda on a keyboard.</a:t>
            </a:r>
            <a:br>
              <a:rPr lang="en-US" sz="1200" dirty="0" smtClean="0"/>
            </a:br>
            <a:r>
              <a:rPr lang="en-US" sz="1200" dirty="0" smtClean="0"/>
              <a:t>There are three distinct aspects of security: secrecy, accuracy, and availability.</a:t>
            </a:r>
          </a:p>
          <a:p>
            <a:endParaRPr lang="en-US" dirty="0"/>
          </a:p>
        </p:txBody>
      </p:sp>
      <p:sp>
        <p:nvSpPr>
          <p:cNvPr id="4" name="Slide Number Placeholder 3"/>
          <p:cNvSpPr>
            <a:spLocks noGrp="1"/>
          </p:cNvSpPr>
          <p:nvPr>
            <p:ph type="sldNum" sz="quarter" idx="10"/>
          </p:nvPr>
        </p:nvSpPr>
        <p:spPr/>
        <p:txBody>
          <a:bodyPr/>
          <a:lstStyle/>
          <a:p>
            <a:fld id="{C728D45F-CB96-497E-9F11-CDC6971EA3C3}" type="slidenum">
              <a:rPr lang="en-US" smtClean="0"/>
              <a:t>3</a:t>
            </a:fld>
            <a:endParaRPr lang="en-US"/>
          </a:p>
        </p:txBody>
      </p:sp>
    </p:spTree>
    <p:extLst>
      <p:ext uri="{BB962C8B-B14F-4D97-AF65-F5344CB8AC3E}">
        <p14:creationId xmlns:p14="http://schemas.microsoft.com/office/powerpoint/2010/main" val="3605166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basic idea of cryptography is to hide information from prying eyes. On the Internet this can be your credit card numbers, bank account information, health/social security information, or personal correspondence with someone else.</a:t>
            </a:r>
          </a:p>
          <a:p>
            <a:r>
              <a:rPr lang="en-US" sz="1200" b="0" i="0" u="none" strike="noStrike" kern="1200" baseline="0" dirty="0" smtClean="0">
                <a:solidFill>
                  <a:schemeClr val="tx1"/>
                </a:solidFill>
                <a:latin typeface="+mn-lt"/>
                <a:ea typeface="+mn-ea"/>
                <a:cs typeface="+mn-cs"/>
              </a:rPr>
              <a:t>The easy part of encryption is applying a mathematical function to the plaintext and converting it to an encrypted cipher. The harder part is to ensure that the people who are supposed to decipher this message can do so with ease, yet only those authorized are able to decipher it.</a:t>
            </a:r>
            <a:endParaRPr lang="en-US" dirty="0"/>
          </a:p>
        </p:txBody>
      </p:sp>
      <p:sp>
        <p:nvSpPr>
          <p:cNvPr id="4" name="Slide Number Placeholder 3"/>
          <p:cNvSpPr>
            <a:spLocks noGrp="1"/>
          </p:cNvSpPr>
          <p:nvPr>
            <p:ph type="sldNum" sz="quarter" idx="10"/>
          </p:nvPr>
        </p:nvSpPr>
        <p:spPr/>
        <p:txBody>
          <a:bodyPr/>
          <a:lstStyle/>
          <a:p>
            <a:fld id="{C728D45F-CB96-497E-9F11-CDC6971EA3C3}" type="slidenum">
              <a:rPr lang="en-US" smtClean="0"/>
              <a:t>21</a:t>
            </a:fld>
            <a:endParaRPr lang="en-US"/>
          </a:p>
        </p:txBody>
      </p:sp>
    </p:spTree>
    <p:extLst>
      <p:ext uri="{BB962C8B-B14F-4D97-AF65-F5344CB8AC3E}">
        <p14:creationId xmlns:p14="http://schemas.microsoft.com/office/powerpoint/2010/main" val="2033191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When using this form of encryption, it is essential that the sender and receiver have a way to exchange secret keys in a secure manner. If someone knows the secret key and can figure out the algorithm, communications will be insecure. There is also the need for a strong encryption algorithm. What this means is that if someone were to have a </a:t>
            </a:r>
            <a:r>
              <a:rPr lang="en-US" sz="1200" b="0" i="0" u="none" strike="noStrike" kern="1200" baseline="0" dirty="0" err="1" smtClean="0">
                <a:solidFill>
                  <a:schemeClr val="tx1"/>
                </a:solidFill>
                <a:latin typeface="+mn-lt"/>
                <a:ea typeface="+mn-ea"/>
                <a:cs typeface="+mn-cs"/>
              </a:rPr>
              <a:t>ciphertext</a:t>
            </a:r>
            <a:r>
              <a:rPr lang="en-US" sz="1200" b="0" i="0" u="none" strike="noStrike" kern="1200" baseline="0" dirty="0" smtClean="0">
                <a:solidFill>
                  <a:schemeClr val="tx1"/>
                </a:solidFill>
                <a:latin typeface="+mn-lt"/>
                <a:ea typeface="+mn-ea"/>
                <a:cs typeface="+mn-cs"/>
              </a:rPr>
              <a:t> and a corresponding plaintext message, they would be unable to determine the encryption algorithm.</a:t>
            </a:r>
            <a:endParaRPr lang="en-US" dirty="0"/>
          </a:p>
        </p:txBody>
      </p:sp>
      <p:sp>
        <p:nvSpPr>
          <p:cNvPr id="4" name="Slide Number Placeholder 3"/>
          <p:cNvSpPr>
            <a:spLocks noGrp="1"/>
          </p:cNvSpPr>
          <p:nvPr>
            <p:ph type="sldNum" sz="quarter" idx="10"/>
          </p:nvPr>
        </p:nvSpPr>
        <p:spPr/>
        <p:txBody>
          <a:bodyPr/>
          <a:lstStyle/>
          <a:p>
            <a:fld id="{C728D45F-CB96-497E-9F11-CDC6971EA3C3}" type="slidenum">
              <a:rPr lang="en-US" smtClean="0"/>
              <a:t>22</a:t>
            </a:fld>
            <a:endParaRPr lang="en-US"/>
          </a:p>
        </p:txBody>
      </p:sp>
    </p:spTree>
    <p:extLst>
      <p:ext uri="{BB962C8B-B14F-4D97-AF65-F5344CB8AC3E}">
        <p14:creationId xmlns:p14="http://schemas.microsoft.com/office/powerpoint/2010/main" val="1129840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key is a randomly generated set of numbers/ characters that is used to encrypt/decrypt information.</a:t>
            </a:r>
            <a:endParaRPr lang="en-US" dirty="0" smtClean="0">
              <a:solidFill>
                <a:srgbClr val="0070C0"/>
              </a:solidFill>
            </a:endParaRPr>
          </a:p>
          <a:p>
            <a:endParaRPr lang="en-US" dirty="0"/>
          </a:p>
        </p:txBody>
      </p:sp>
      <p:sp>
        <p:nvSpPr>
          <p:cNvPr id="4" name="Slide Number Placeholder 3"/>
          <p:cNvSpPr>
            <a:spLocks noGrp="1"/>
          </p:cNvSpPr>
          <p:nvPr>
            <p:ph type="sldNum" sz="quarter" idx="10"/>
          </p:nvPr>
        </p:nvSpPr>
        <p:spPr/>
        <p:txBody>
          <a:bodyPr/>
          <a:lstStyle/>
          <a:p>
            <a:fld id="{C728D45F-CB96-497E-9F11-CDC6971EA3C3}" type="slidenum">
              <a:rPr lang="en-US" smtClean="0"/>
              <a:t>24</a:t>
            </a:fld>
            <a:endParaRPr lang="en-US"/>
          </a:p>
        </p:txBody>
      </p:sp>
    </p:spTree>
    <p:extLst>
      <p:ext uri="{BB962C8B-B14F-4D97-AF65-F5344CB8AC3E}">
        <p14:creationId xmlns:p14="http://schemas.microsoft.com/office/powerpoint/2010/main" val="2336511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Secret key algorithms are symmetric in the sense that both participants in the communication share a single key. In contrast to a pair of</a:t>
            </a:r>
          </a:p>
          <a:p>
            <a:r>
              <a:rPr lang="en-US" sz="1200" b="0" i="0" u="none" strike="noStrike" kern="1200" baseline="0" dirty="0" smtClean="0">
                <a:solidFill>
                  <a:schemeClr val="tx1"/>
                </a:solidFill>
                <a:latin typeface="+mn-lt"/>
                <a:ea typeface="+mn-ea"/>
                <a:cs typeface="+mn-cs"/>
              </a:rPr>
              <a:t>participants sharing a single secret key, public key cryptography involves each participant having a private key that is shared with no one else and a public key that is published so everyone knows it. To send a secure message to this participant, you encrypt the message using the widely known public key. The participant then decrypts the message using his or her private key.</a:t>
            </a:r>
            <a:endParaRPr lang="en-US" dirty="0"/>
          </a:p>
        </p:txBody>
      </p:sp>
      <p:sp>
        <p:nvSpPr>
          <p:cNvPr id="4" name="Slide Number Placeholder 3"/>
          <p:cNvSpPr>
            <a:spLocks noGrp="1"/>
          </p:cNvSpPr>
          <p:nvPr>
            <p:ph type="sldNum" sz="quarter" idx="10"/>
          </p:nvPr>
        </p:nvSpPr>
        <p:spPr/>
        <p:txBody>
          <a:bodyPr/>
          <a:lstStyle/>
          <a:p>
            <a:fld id="{C728D45F-CB96-497E-9F11-CDC6971EA3C3}" type="slidenum">
              <a:rPr lang="en-US" smtClean="0"/>
              <a:t>25</a:t>
            </a:fld>
            <a:endParaRPr lang="en-US"/>
          </a:p>
        </p:txBody>
      </p:sp>
    </p:spTree>
    <p:extLst>
      <p:ext uri="{BB962C8B-B14F-4D97-AF65-F5344CB8AC3E}">
        <p14:creationId xmlns:p14="http://schemas.microsoft.com/office/powerpoint/2010/main" val="2558894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Bruce </a:t>
            </a:r>
            <a:r>
              <a:rPr lang="en-US" sz="1200" b="0" i="0" u="none" strike="noStrike" kern="1200" baseline="0" dirty="0" err="1" smtClean="0">
                <a:solidFill>
                  <a:schemeClr val="tx1"/>
                </a:solidFill>
                <a:latin typeface="+mn-lt"/>
                <a:ea typeface="+mn-ea"/>
                <a:cs typeface="+mn-cs"/>
              </a:rPr>
              <a:t>Schneier</a:t>
            </a:r>
            <a:r>
              <a:rPr lang="en-US" sz="1200" b="0" i="0" u="none" strike="noStrike" kern="1200" baseline="0" dirty="0" smtClean="0">
                <a:solidFill>
                  <a:schemeClr val="tx1"/>
                </a:solidFill>
                <a:latin typeface="+mn-lt"/>
                <a:ea typeface="+mn-ea"/>
                <a:cs typeface="+mn-cs"/>
              </a:rPr>
              <a:t> designed Blowfish in 1993 as a fast, free alternative to the then existing encryption algorithms. Since then Blowfish has been analyzed considerably, and is gaining acceptance as a strong encryption algorithm.</a:t>
            </a:r>
            <a:endParaRPr lang="en-US" dirty="0"/>
          </a:p>
        </p:txBody>
      </p:sp>
      <p:sp>
        <p:nvSpPr>
          <p:cNvPr id="4" name="Slide Number Placeholder 3"/>
          <p:cNvSpPr>
            <a:spLocks noGrp="1"/>
          </p:cNvSpPr>
          <p:nvPr>
            <p:ph type="sldNum" sz="quarter" idx="10"/>
          </p:nvPr>
        </p:nvSpPr>
        <p:spPr/>
        <p:txBody>
          <a:bodyPr/>
          <a:lstStyle/>
          <a:p>
            <a:fld id="{C728D45F-CB96-497E-9F11-CDC6971EA3C3}" type="slidenum">
              <a:rPr lang="en-US" smtClean="0"/>
              <a:t>27</a:t>
            </a:fld>
            <a:endParaRPr lang="en-US"/>
          </a:p>
        </p:txBody>
      </p:sp>
    </p:spTree>
    <p:extLst>
      <p:ext uri="{BB962C8B-B14F-4D97-AF65-F5344CB8AC3E}">
        <p14:creationId xmlns:p14="http://schemas.microsoft.com/office/powerpoint/2010/main" val="730383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Verifying the identity of a remote process in the face of a malicious, active intruder is surprisingly difficult and requires complex protocols based on cryptography.</a:t>
            </a:r>
          </a:p>
          <a:p>
            <a:r>
              <a:rPr lang="en-US" sz="1200" b="0" i="0" u="none" strike="noStrike" kern="1200" baseline="0" dirty="0" smtClean="0">
                <a:solidFill>
                  <a:schemeClr val="tx1"/>
                </a:solidFill>
                <a:latin typeface="+mn-lt"/>
                <a:ea typeface="+mn-ea"/>
                <a:cs typeface="+mn-cs"/>
              </a:rPr>
              <a:t>The authentication question is really the key one. Once the file server knows to whom it is talking, checking authorization is just a matter of looking up entries in local tables or databases.</a:t>
            </a:r>
            <a:endParaRPr lang="en-US" dirty="0"/>
          </a:p>
        </p:txBody>
      </p:sp>
      <p:sp>
        <p:nvSpPr>
          <p:cNvPr id="4" name="Slide Number Placeholder 3"/>
          <p:cNvSpPr>
            <a:spLocks noGrp="1"/>
          </p:cNvSpPr>
          <p:nvPr>
            <p:ph type="sldNum" sz="quarter" idx="10"/>
          </p:nvPr>
        </p:nvSpPr>
        <p:spPr/>
        <p:txBody>
          <a:bodyPr/>
          <a:lstStyle/>
          <a:p>
            <a:fld id="{C728D45F-CB96-497E-9F11-CDC6971EA3C3}" type="slidenum">
              <a:rPr lang="en-US" smtClean="0"/>
              <a:t>29</a:t>
            </a:fld>
            <a:endParaRPr lang="en-US"/>
          </a:p>
        </p:txBody>
      </p:sp>
    </p:spTree>
    <p:extLst>
      <p:ext uri="{BB962C8B-B14F-4D97-AF65-F5344CB8AC3E}">
        <p14:creationId xmlns:p14="http://schemas.microsoft.com/office/powerpoint/2010/main" val="1890627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George Orwell was born as Eric Arthur Blair on June 25, 1903 in </a:t>
            </a:r>
            <a:r>
              <a:rPr lang="en-US" sz="1200" b="0" i="0" u="none" strike="noStrike" kern="1200" baseline="0" dirty="0" err="1" smtClean="0">
                <a:solidFill>
                  <a:schemeClr val="tx1"/>
                </a:solidFill>
                <a:latin typeface="+mn-lt"/>
                <a:ea typeface="+mn-ea"/>
                <a:cs typeface="+mn-cs"/>
              </a:rPr>
              <a:t>Motihari</a:t>
            </a:r>
            <a:r>
              <a:rPr lang="en-US" sz="1200" b="0" i="0" u="none" strike="noStrike" kern="1200" baseline="0" dirty="0" smtClean="0">
                <a:solidFill>
                  <a:schemeClr val="tx1"/>
                </a:solidFill>
                <a:latin typeface="+mn-lt"/>
                <a:ea typeface="+mn-ea"/>
                <a:cs typeface="+mn-cs"/>
              </a:rPr>
              <a:t>, Bengal, India. He was a prolific writer with such classics as 1984 in 1949 and Animal Farm in 1945. Though the year 1984 came and passed, many of his points regarding the lack of privacy and freedoms are coming true. They might not be as blatant as in his book, but they are being passed as laws and implemented every day. It is not just governments around the world that want to gain this control, but corporations are also looking to gain profits by getting more and more information on their customers.</a:t>
            </a:r>
            <a:endParaRPr lang="en-US" dirty="0"/>
          </a:p>
        </p:txBody>
      </p:sp>
      <p:sp>
        <p:nvSpPr>
          <p:cNvPr id="4" name="Slide Number Placeholder 3"/>
          <p:cNvSpPr>
            <a:spLocks noGrp="1"/>
          </p:cNvSpPr>
          <p:nvPr>
            <p:ph type="sldNum" sz="quarter" idx="10"/>
          </p:nvPr>
        </p:nvSpPr>
        <p:spPr/>
        <p:txBody>
          <a:bodyPr/>
          <a:lstStyle/>
          <a:p>
            <a:fld id="{C728D45F-CB96-497E-9F11-CDC6971EA3C3}" type="slidenum">
              <a:rPr lang="en-US" smtClean="0"/>
              <a:t>31</a:t>
            </a:fld>
            <a:endParaRPr lang="en-US"/>
          </a:p>
        </p:txBody>
      </p:sp>
    </p:spTree>
    <p:extLst>
      <p:ext uri="{BB962C8B-B14F-4D97-AF65-F5344CB8AC3E}">
        <p14:creationId xmlns:p14="http://schemas.microsoft.com/office/powerpoint/2010/main" val="3852172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many companies that have proprietary or sensitive information, field personnel are required to encrypt their entire laptops fearing that in the wrong hands this information could cause a huge damage.</a:t>
            </a:r>
            <a:endParaRPr lang="en-US" dirty="0"/>
          </a:p>
        </p:txBody>
      </p:sp>
      <p:sp>
        <p:nvSpPr>
          <p:cNvPr id="4" name="Slide Number Placeholder 3"/>
          <p:cNvSpPr>
            <a:spLocks noGrp="1"/>
          </p:cNvSpPr>
          <p:nvPr>
            <p:ph type="sldNum" sz="quarter" idx="10"/>
          </p:nvPr>
        </p:nvSpPr>
        <p:spPr/>
        <p:txBody>
          <a:bodyPr/>
          <a:lstStyle/>
          <a:p>
            <a:fld id="{C728D45F-CB96-497E-9F11-CDC6971EA3C3}" type="slidenum">
              <a:rPr lang="en-US" smtClean="0"/>
              <a:t>32</a:t>
            </a:fld>
            <a:endParaRPr lang="en-US"/>
          </a:p>
        </p:txBody>
      </p:sp>
    </p:spTree>
    <p:extLst>
      <p:ext uri="{BB962C8B-B14F-4D97-AF65-F5344CB8AC3E}">
        <p14:creationId xmlns:p14="http://schemas.microsoft.com/office/powerpoint/2010/main" val="1172635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fact, your responses will go to whomever the attacker is pretending to be, not to the attacker. However, if the attacker can predict your responses, he doesn't need to see them. Many (if not most) protocols are predictable enough for a skilled attacker to be successful at this. There are plenty of attacks that can be carried out without the attacker needing to see the results directly. For example, suppose an attacker issues a command to your system that causes it to email your password file to him; if your system is going to send the attacker the password file in the mail, there is no need for him to see it during the attack itself.</a:t>
            </a:r>
            <a:endParaRPr lang="en-US" dirty="0"/>
          </a:p>
        </p:txBody>
      </p:sp>
      <p:sp>
        <p:nvSpPr>
          <p:cNvPr id="4" name="Slide Number Placeholder 3"/>
          <p:cNvSpPr>
            <a:spLocks noGrp="1"/>
          </p:cNvSpPr>
          <p:nvPr>
            <p:ph type="sldNum" sz="quarter" idx="10"/>
          </p:nvPr>
        </p:nvSpPr>
        <p:spPr/>
        <p:txBody>
          <a:bodyPr/>
          <a:lstStyle/>
          <a:p>
            <a:fld id="{C728D45F-CB96-497E-9F11-CDC6971EA3C3}" type="slidenum">
              <a:rPr lang="en-US" smtClean="0"/>
              <a:t>34</a:t>
            </a:fld>
            <a:endParaRPr lang="en-US"/>
          </a:p>
        </p:txBody>
      </p:sp>
    </p:spTree>
    <p:extLst>
      <p:ext uri="{BB962C8B-B14F-4D97-AF65-F5344CB8AC3E}">
        <p14:creationId xmlns:p14="http://schemas.microsoft.com/office/powerpoint/2010/main" val="7644280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If only one router connects your site to the Internet, you gain tremendous leverage on network security, regardless of the size of your site, by doing packet filtering on that router.</a:t>
            </a:r>
            <a:endParaRPr lang="en-US" dirty="0"/>
          </a:p>
        </p:txBody>
      </p:sp>
      <p:sp>
        <p:nvSpPr>
          <p:cNvPr id="4" name="Slide Number Placeholder 3"/>
          <p:cNvSpPr>
            <a:spLocks noGrp="1"/>
          </p:cNvSpPr>
          <p:nvPr>
            <p:ph type="sldNum" sz="quarter" idx="10"/>
          </p:nvPr>
        </p:nvSpPr>
        <p:spPr/>
        <p:txBody>
          <a:bodyPr/>
          <a:lstStyle/>
          <a:p>
            <a:fld id="{C728D45F-CB96-497E-9F11-CDC6971EA3C3}" type="slidenum">
              <a:rPr lang="en-US" smtClean="0"/>
              <a:t>37</a:t>
            </a:fld>
            <a:endParaRPr lang="en-US"/>
          </a:p>
        </p:txBody>
      </p:sp>
    </p:spTree>
    <p:extLst>
      <p:ext uri="{BB962C8B-B14F-4D97-AF65-F5344CB8AC3E}">
        <p14:creationId xmlns:p14="http://schemas.microsoft.com/office/powerpoint/2010/main" val="1999220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You can never finish the project of securing a network and you can’t ever be</a:t>
            </a:r>
          </a:p>
          <a:p>
            <a:r>
              <a:rPr lang="en-US" sz="1200" b="0" i="0" u="none" strike="noStrike" kern="1200" baseline="0" dirty="0" smtClean="0">
                <a:solidFill>
                  <a:schemeClr val="tx1"/>
                </a:solidFill>
                <a:latin typeface="+mn-lt"/>
                <a:ea typeface="+mn-ea"/>
                <a:cs typeface="+mn-cs"/>
              </a:rPr>
              <a:t>completely certain that a network is secure. How much money you invest in securing a</a:t>
            </a:r>
          </a:p>
          <a:p>
            <a:r>
              <a:rPr lang="en-US" sz="1200" b="0" i="0" u="none" strike="noStrike" kern="1200" baseline="0" dirty="0" smtClean="0">
                <a:solidFill>
                  <a:schemeClr val="tx1"/>
                </a:solidFill>
                <a:latin typeface="+mn-lt"/>
                <a:ea typeface="+mn-ea"/>
                <a:cs typeface="+mn-cs"/>
              </a:rPr>
              <a:t>network, how much time you devote to the job, or how much fancy security hardware and</a:t>
            </a:r>
          </a:p>
          <a:p>
            <a:endParaRPr lang="en-US" dirty="0"/>
          </a:p>
        </p:txBody>
      </p:sp>
      <p:sp>
        <p:nvSpPr>
          <p:cNvPr id="4" name="Slide Number Placeholder 3"/>
          <p:cNvSpPr>
            <a:spLocks noGrp="1"/>
          </p:cNvSpPr>
          <p:nvPr>
            <p:ph type="sldNum" sz="quarter" idx="10"/>
          </p:nvPr>
        </p:nvSpPr>
        <p:spPr/>
        <p:txBody>
          <a:bodyPr/>
          <a:lstStyle/>
          <a:p>
            <a:fld id="{C728D45F-CB96-497E-9F11-CDC6971EA3C3}" type="slidenum">
              <a:rPr lang="en-US" smtClean="0"/>
              <a:t>5</a:t>
            </a:fld>
            <a:endParaRPr lang="en-US"/>
          </a:p>
        </p:txBody>
      </p:sp>
    </p:spTree>
    <p:extLst>
      <p:ext uri="{BB962C8B-B14F-4D97-AF65-F5344CB8AC3E}">
        <p14:creationId xmlns:p14="http://schemas.microsoft.com/office/powerpoint/2010/main" val="1020597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This problem is eased by using more intelligent packet filters; however, in each case, you have to give up some of the advantages of normal packet filtering. For instance, a packet filter can insist that users authenticate themselves before sending packets, and then it can</a:t>
            </a:r>
          </a:p>
          <a:p>
            <a:r>
              <a:rPr lang="en-US" sz="1200" b="0" i="0" u="none" strike="noStrike" kern="1200" baseline="0" dirty="0" smtClean="0">
                <a:solidFill>
                  <a:schemeClr val="tx1"/>
                </a:solidFill>
                <a:latin typeface="+mn-lt"/>
                <a:ea typeface="+mn-ea"/>
                <a:cs typeface="+mn-cs"/>
              </a:rPr>
              <a:t>filter packets by username. However, this removes the transparency advantage of normal packet filtering. A packet filter can also do protocol validity checking, but this is less than perfect and also increases filtering overhead.</a:t>
            </a:r>
            <a:endParaRPr lang="en-US" dirty="0"/>
          </a:p>
        </p:txBody>
      </p:sp>
      <p:sp>
        <p:nvSpPr>
          <p:cNvPr id="4" name="Slide Number Placeholder 3"/>
          <p:cNvSpPr>
            <a:spLocks noGrp="1"/>
          </p:cNvSpPr>
          <p:nvPr>
            <p:ph type="sldNum" sz="quarter" idx="10"/>
          </p:nvPr>
        </p:nvSpPr>
        <p:spPr/>
        <p:txBody>
          <a:bodyPr/>
          <a:lstStyle/>
          <a:p>
            <a:fld id="{C728D45F-CB96-497E-9F11-CDC6971EA3C3}" type="slidenum">
              <a:rPr lang="en-US" smtClean="0"/>
              <a:t>38</a:t>
            </a:fld>
            <a:endParaRPr lang="en-US"/>
          </a:p>
        </p:txBody>
      </p:sp>
    </p:spTree>
    <p:extLst>
      <p:ext uri="{BB962C8B-B14F-4D97-AF65-F5344CB8AC3E}">
        <p14:creationId xmlns:p14="http://schemas.microsoft.com/office/powerpoint/2010/main" val="23684296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Many times the DMZ contains devices that need Internet</a:t>
            </a:r>
          </a:p>
          <a:p>
            <a:r>
              <a:rPr lang="en-US" sz="1200" b="0" i="0" u="none" strike="noStrike" kern="1200" baseline="0" dirty="0" smtClean="0">
                <a:solidFill>
                  <a:schemeClr val="tx1"/>
                </a:solidFill>
                <a:latin typeface="+mn-lt"/>
                <a:ea typeface="+mn-ea"/>
                <a:cs typeface="+mn-cs"/>
              </a:rPr>
              <a:t>access: Web, DNS, and e-mail servers. These servers all have to be hardened to keep them</a:t>
            </a:r>
          </a:p>
          <a:p>
            <a:r>
              <a:rPr lang="en-US" sz="1200" b="0" i="0" u="none" strike="noStrike" kern="1200" baseline="0" dirty="0" smtClean="0">
                <a:solidFill>
                  <a:schemeClr val="tx1"/>
                </a:solidFill>
                <a:latin typeface="+mn-lt"/>
                <a:ea typeface="+mn-ea"/>
                <a:cs typeface="+mn-cs"/>
              </a:rPr>
              <a:t>from being attacked by malicious users. Also, care should be taken when choosing what data</a:t>
            </a:r>
          </a:p>
          <a:p>
            <a:r>
              <a:rPr lang="en-US" sz="1200" b="0" i="0" u="none" strike="noStrike" kern="1200" baseline="0" dirty="0" smtClean="0">
                <a:solidFill>
                  <a:schemeClr val="tx1"/>
                </a:solidFill>
                <a:latin typeface="+mn-lt"/>
                <a:ea typeface="+mn-ea"/>
                <a:cs typeface="+mn-cs"/>
              </a:rPr>
              <a:t>and services are available on these machines.</a:t>
            </a:r>
            <a:endParaRPr lang="en-US" dirty="0"/>
          </a:p>
        </p:txBody>
      </p:sp>
      <p:sp>
        <p:nvSpPr>
          <p:cNvPr id="4" name="Slide Number Placeholder 3"/>
          <p:cNvSpPr>
            <a:spLocks noGrp="1"/>
          </p:cNvSpPr>
          <p:nvPr>
            <p:ph type="sldNum" sz="quarter" idx="10"/>
          </p:nvPr>
        </p:nvSpPr>
        <p:spPr/>
        <p:txBody>
          <a:bodyPr/>
          <a:lstStyle/>
          <a:p>
            <a:fld id="{C728D45F-CB96-497E-9F11-CDC6971EA3C3}" type="slidenum">
              <a:rPr lang="en-US" smtClean="0"/>
              <a:t>40</a:t>
            </a:fld>
            <a:endParaRPr lang="en-US"/>
          </a:p>
        </p:txBody>
      </p:sp>
    </p:spTree>
    <p:extLst>
      <p:ext uri="{BB962C8B-B14F-4D97-AF65-F5344CB8AC3E}">
        <p14:creationId xmlns:p14="http://schemas.microsoft.com/office/powerpoint/2010/main" val="21358824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Because a proxy imitates both the client and the server, it necessarily has application knowledge built into it.</a:t>
            </a:r>
            <a:endParaRPr lang="en-US" dirty="0"/>
          </a:p>
        </p:txBody>
      </p:sp>
      <p:sp>
        <p:nvSpPr>
          <p:cNvPr id="4" name="Slide Number Placeholder 3"/>
          <p:cNvSpPr>
            <a:spLocks noGrp="1"/>
          </p:cNvSpPr>
          <p:nvPr>
            <p:ph type="sldNum" sz="quarter" idx="10"/>
          </p:nvPr>
        </p:nvSpPr>
        <p:spPr/>
        <p:txBody>
          <a:bodyPr/>
          <a:lstStyle/>
          <a:p>
            <a:fld id="{C728D45F-CB96-497E-9F11-CDC6971EA3C3}" type="slidenum">
              <a:rPr lang="en-US" smtClean="0"/>
              <a:t>43</a:t>
            </a:fld>
            <a:endParaRPr lang="en-US"/>
          </a:p>
        </p:txBody>
      </p:sp>
    </p:spTree>
    <p:extLst>
      <p:ext uri="{BB962C8B-B14F-4D97-AF65-F5344CB8AC3E}">
        <p14:creationId xmlns:p14="http://schemas.microsoft.com/office/powerpoint/2010/main" val="24328859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If the request is not allowed, the proxy does not create this second connection, but instead returns an error to the source. In a sense, the firewall dynamically</a:t>
            </a:r>
          </a:p>
          <a:p>
            <a:r>
              <a:rPr lang="en-US" sz="1200" b="0" i="0" u="none" strike="noStrike" kern="1200" baseline="0" dirty="0" smtClean="0">
                <a:solidFill>
                  <a:schemeClr val="tx1"/>
                </a:solidFill>
                <a:latin typeface="+mn-lt"/>
                <a:ea typeface="+mn-ea"/>
                <a:cs typeface="+mn-cs"/>
              </a:rPr>
              <a:t>decides what packets to forward and what packets to drop, with the policy embodied in the application-specific proxy.</a:t>
            </a:r>
            <a:endParaRPr lang="en-US" dirty="0"/>
          </a:p>
        </p:txBody>
      </p:sp>
      <p:sp>
        <p:nvSpPr>
          <p:cNvPr id="4" name="Slide Number Placeholder 3"/>
          <p:cNvSpPr>
            <a:spLocks noGrp="1"/>
          </p:cNvSpPr>
          <p:nvPr>
            <p:ph type="sldNum" sz="quarter" idx="10"/>
          </p:nvPr>
        </p:nvSpPr>
        <p:spPr/>
        <p:txBody>
          <a:bodyPr/>
          <a:lstStyle/>
          <a:p>
            <a:fld id="{C728D45F-CB96-497E-9F11-CDC6971EA3C3}" type="slidenum">
              <a:rPr lang="en-US" smtClean="0"/>
              <a:t>44</a:t>
            </a:fld>
            <a:endParaRPr lang="en-US"/>
          </a:p>
        </p:txBody>
      </p:sp>
    </p:spTree>
    <p:extLst>
      <p:ext uri="{BB962C8B-B14F-4D97-AF65-F5344CB8AC3E}">
        <p14:creationId xmlns:p14="http://schemas.microsoft.com/office/powerpoint/2010/main" val="22675160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TLS is an IETF (Internet Engineering Task Force) standard for communicating e-mail</a:t>
            </a:r>
          </a:p>
          <a:p>
            <a:r>
              <a:rPr lang="en-US" sz="1200" b="0" i="0" u="none" strike="noStrike" kern="1200" baseline="0" dirty="0" smtClean="0">
                <a:solidFill>
                  <a:schemeClr val="tx1"/>
                </a:solidFill>
                <a:latin typeface="+mn-lt"/>
                <a:ea typeface="+mn-ea"/>
                <a:cs typeface="+mn-cs"/>
              </a:rPr>
              <a:t>securely. When TLS is enabled on the mail servers of both the sender and the receiver of the</a:t>
            </a:r>
          </a:p>
          <a:p>
            <a:r>
              <a:rPr lang="en-US" sz="1200" b="0" i="0" u="none" strike="noStrike" kern="1200" baseline="0" dirty="0" smtClean="0">
                <a:solidFill>
                  <a:schemeClr val="tx1"/>
                </a:solidFill>
                <a:latin typeface="+mn-lt"/>
                <a:ea typeface="+mn-ea"/>
                <a:cs typeface="+mn-cs"/>
              </a:rPr>
              <a:t>e-mail, information exchanged between the servers is encrypted in a format that encodes</a:t>
            </a:r>
          </a:p>
          <a:p>
            <a:r>
              <a:rPr lang="en-US" sz="1200" b="0" i="0" u="none" strike="noStrike" kern="1200" baseline="0" dirty="0" smtClean="0">
                <a:solidFill>
                  <a:schemeClr val="tx1"/>
                </a:solidFill>
                <a:latin typeface="+mn-lt"/>
                <a:ea typeface="+mn-ea"/>
                <a:cs typeface="+mn-cs"/>
              </a:rPr>
              <a:t>plain text into non-readable form. Mail servers use Simple Mail Transfer Protocol (SMTP) to</a:t>
            </a:r>
          </a:p>
          <a:p>
            <a:r>
              <a:rPr lang="en-US" sz="1200" b="0" i="0" u="none" strike="noStrike" kern="1200" baseline="0" dirty="0" smtClean="0">
                <a:solidFill>
                  <a:schemeClr val="tx1"/>
                </a:solidFill>
                <a:latin typeface="+mn-lt"/>
                <a:ea typeface="+mn-ea"/>
                <a:cs typeface="+mn-cs"/>
              </a:rPr>
              <a:t>send and receive messages.</a:t>
            </a:r>
            <a:endParaRPr lang="en-US" dirty="0"/>
          </a:p>
        </p:txBody>
      </p:sp>
      <p:sp>
        <p:nvSpPr>
          <p:cNvPr id="4" name="Slide Number Placeholder 3"/>
          <p:cNvSpPr>
            <a:spLocks noGrp="1"/>
          </p:cNvSpPr>
          <p:nvPr>
            <p:ph type="sldNum" sz="quarter" idx="10"/>
          </p:nvPr>
        </p:nvSpPr>
        <p:spPr/>
        <p:txBody>
          <a:bodyPr/>
          <a:lstStyle/>
          <a:p>
            <a:fld id="{C728D45F-CB96-497E-9F11-CDC6971EA3C3}" type="slidenum">
              <a:rPr lang="en-US" smtClean="0"/>
              <a:t>47</a:t>
            </a:fld>
            <a:endParaRPr lang="en-US"/>
          </a:p>
        </p:txBody>
      </p:sp>
    </p:spTree>
    <p:extLst>
      <p:ext uri="{BB962C8B-B14F-4D97-AF65-F5344CB8AC3E}">
        <p14:creationId xmlns:p14="http://schemas.microsoft.com/office/powerpoint/2010/main" val="30986939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after messages move inside</a:t>
            </a:r>
          </a:p>
          <a:p>
            <a:r>
              <a:rPr lang="en-US" sz="1200" b="0" i="0" u="none" strike="noStrike" kern="1200" baseline="0" dirty="0" smtClean="0">
                <a:solidFill>
                  <a:schemeClr val="tx1"/>
                </a:solidFill>
                <a:latin typeface="+mn-lt"/>
                <a:ea typeface="+mn-ea"/>
                <a:cs typeface="+mn-cs"/>
              </a:rPr>
              <a:t>a company’s DMZ firewall, they can be treated just like regular SMTP traffic.</a:t>
            </a:r>
          </a:p>
          <a:p>
            <a:r>
              <a:rPr lang="en-US" sz="1200" b="0" i="0" u="none" strike="noStrike" kern="1200" baseline="0" dirty="0" smtClean="0">
                <a:solidFill>
                  <a:schemeClr val="tx1"/>
                </a:solidFill>
                <a:latin typeface="+mn-lt"/>
                <a:ea typeface="+mn-ea"/>
                <a:cs typeface="+mn-cs"/>
              </a:rPr>
              <a:t>Messages can be inspected, scanned and analyzed for malicious content to comply</a:t>
            </a:r>
          </a:p>
          <a:p>
            <a:r>
              <a:rPr lang="en-US" sz="1200" b="0" i="0" u="none" strike="noStrike" kern="1200" baseline="0" dirty="0" smtClean="0">
                <a:solidFill>
                  <a:schemeClr val="tx1"/>
                </a:solidFill>
                <a:latin typeface="+mn-lt"/>
                <a:ea typeface="+mn-ea"/>
                <a:cs typeface="+mn-cs"/>
              </a:rPr>
              <a:t>with corporate security policies. This is in sharp contrast to PGP- or S/MIME-style</a:t>
            </a:r>
          </a:p>
          <a:p>
            <a:r>
              <a:rPr lang="en-US" sz="1200" b="0" i="0" u="none" strike="noStrike" kern="1200" baseline="0" dirty="0" smtClean="0">
                <a:solidFill>
                  <a:schemeClr val="tx1"/>
                </a:solidFill>
                <a:latin typeface="+mn-lt"/>
                <a:ea typeface="+mn-ea"/>
                <a:cs typeface="+mn-cs"/>
              </a:rPr>
              <a:t>encryption schemes, in which messages are decrypted only at the point of receipt.</a:t>
            </a:r>
            <a:endParaRPr lang="en-US" dirty="0"/>
          </a:p>
        </p:txBody>
      </p:sp>
      <p:sp>
        <p:nvSpPr>
          <p:cNvPr id="4" name="Slide Number Placeholder 3"/>
          <p:cNvSpPr>
            <a:spLocks noGrp="1"/>
          </p:cNvSpPr>
          <p:nvPr>
            <p:ph type="sldNum" sz="quarter" idx="10"/>
          </p:nvPr>
        </p:nvSpPr>
        <p:spPr/>
        <p:txBody>
          <a:bodyPr/>
          <a:lstStyle/>
          <a:p>
            <a:fld id="{C728D45F-CB96-497E-9F11-CDC6971EA3C3}" type="slidenum">
              <a:rPr lang="en-US" smtClean="0"/>
              <a:t>49</a:t>
            </a:fld>
            <a:endParaRPr lang="en-US"/>
          </a:p>
        </p:txBody>
      </p:sp>
    </p:spTree>
    <p:extLst>
      <p:ext uri="{BB962C8B-B14F-4D97-AF65-F5344CB8AC3E}">
        <p14:creationId xmlns:p14="http://schemas.microsoft.com/office/powerpoint/2010/main" val="790978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Most things you will learn about networking are relatively straightforward and can be</a:t>
            </a:r>
          </a:p>
          <a:p>
            <a:r>
              <a:rPr lang="en-US" sz="1200" b="0" i="0" u="none" strike="noStrike" kern="1200" baseline="0" dirty="0" smtClean="0">
                <a:solidFill>
                  <a:schemeClr val="tx1"/>
                </a:solidFill>
                <a:latin typeface="+mn-lt"/>
                <a:ea typeface="+mn-ea"/>
                <a:cs typeface="+mn-cs"/>
              </a:rPr>
              <a:t>accomplished. Do you want a new file and print server? You install it and set it up, and it</a:t>
            </a:r>
          </a:p>
          <a:p>
            <a:r>
              <a:rPr lang="en-US" sz="1200" b="0" i="0" u="none" strike="noStrike" kern="1200" baseline="0" dirty="0" smtClean="0">
                <a:solidFill>
                  <a:schemeClr val="tx1"/>
                </a:solidFill>
                <a:latin typeface="+mn-lt"/>
                <a:ea typeface="+mn-ea"/>
                <a:cs typeface="+mn-cs"/>
              </a:rPr>
              <a:t>either works or it doesn’t. If it doesn’t work, you proceed to troubleshoot it, fix any issues,</a:t>
            </a:r>
          </a:p>
          <a:p>
            <a:r>
              <a:rPr lang="en-US" sz="1200" b="0" i="0" u="none" strike="noStrike" kern="1200" baseline="0" dirty="0" smtClean="0">
                <a:solidFill>
                  <a:schemeClr val="tx1"/>
                </a:solidFill>
                <a:latin typeface="+mn-lt"/>
                <a:ea typeface="+mn-ea"/>
                <a:cs typeface="+mn-cs"/>
              </a:rPr>
              <a:t>and ultimately you complete the task. Network security, on the other hand, is a horse of a</a:t>
            </a:r>
          </a:p>
          <a:p>
            <a:r>
              <a:rPr lang="en-US" sz="1200" b="0" i="0" u="none" strike="noStrike" kern="1200" baseline="0" dirty="0" smtClean="0">
                <a:solidFill>
                  <a:schemeClr val="tx1"/>
                </a:solidFill>
                <a:latin typeface="+mn-lt"/>
                <a:ea typeface="+mn-ea"/>
                <a:cs typeface="+mn-cs"/>
              </a:rPr>
              <a:t>different color. You can never finish the project of securing a network and you can’t ever be</a:t>
            </a:r>
          </a:p>
          <a:p>
            <a:r>
              <a:rPr lang="en-US" sz="1200" b="0" i="0" u="none" strike="noStrike" kern="1200" baseline="0" dirty="0" smtClean="0">
                <a:solidFill>
                  <a:schemeClr val="tx1"/>
                </a:solidFill>
                <a:latin typeface="+mn-lt"/>
                <a:ea typeface="+mn-ea"/>
                <a:cs typeface="+mn-cs"/>
              </a:rPr>
              <a:t>completely certain that a network is secure. How much money you invest in securing a</a:t>
            </a:r>
          </a:p>
          <a:p>
            <a:r>
              <a:rPr lang="en-US" sz="1200" b="0" i="0" u="none" strike="noStrike" kern="1200" baseline="0" dirty="0" smtClean="0">
                <a:solidFill>
                  <a:schemeClr val="tx1"/>
                </a:solidFill>
                <a:latin typeface="+mn-lt"/>
                <a:ea typeface="+mn-ea"/>
                <a:cs typeface="+mn-cs"/>
              </a:rPr>
              <a:t>network, how much time you devote to the job, or how much fancy security hardware and</a:t>
            </a:r>
          </a:p>
          <a:p>
            <a:r>
              <a:rPr lang="en-US" sz="1200" b="0" i="0" u="none" strike="noStrike" kern="1200" baseline="0" dirty="0" smtClean="0">
                <a:solidFill>
                  <a:schemeClr val="tx1"/>
                </a:solidFill>
                <a:latin typeface="+mn-lt"/>
                <a:ea typeface="+mn-ea"/>
                <a:cs typeface="+mn-cs"/>
              </a:rPr>
              <a:t>software you install doesn’t matter: No network is ever completely secure. (Hilariously,</a:t>
            </a:r>
          </a:p>
          <a:p>
            <a:r>
              <a:rPr lang="en-US" sz="1200" b="0" i="0" u="none" strike="noStrike" kern="1200" baseline="0" dirty="0" smtClean="0">
                <a:solidFill>
                  <a:schemeClr val="tx1"/>
                </a:solidFill>
                <a:latin typeface="+mn-lt"/>
                <a:ea typeface="+mn-ea"/>
                <a:cs typeface="+mn-cs"/>
              </a:rPr>
              <a:t>there’s a corollary to this: The only secure network is the one nobody can use.)</a:t>
            </a:r>
            <a:endParaRPr lang="en-US" dirty="0"/>
          </a:p>
        </p:txBody>
      </p:sp>
      <p:sp>
        <p:nvSpPr>
          <p:cNvPr id="4" name="Slide Number Placeholder 3"/>
          <p:cNvSpPr>
            <a:spLocks noGrp="1"/>
          </p:cNvSpPr>
          <p:nvPr>
            <p:ph type="sldNum" sz="quarter" idx="10"/>
          </p:nvPr>
        </p:nvSpPr>
        <p:spPr/>
        <p:txBody>
          <a:bodyPr/>
          <a:lstStyle/>
          <a:p>
            <a:fld id="{C728D45F-CB96-497E-9F11-CDC6971EA3C3}" type="slidenum">
              <a:rPr lang="en-US" smtClean="0"/>
              <a:t>6</a:t>
            </a:fld>
            <a:endParaRPr lang="en-US"/>
          </a:p>
        </p:txBody>
      </p:sp>
    </p:spTree>
    <p:extLst>
      <p:ext uri="{BB962C8B-B14F-4D97-AF65-F5344CB8AC3E}">
        <p14:creationId xmlns:p14="http://schemas.microsoft.com/office/powerpoint/2010/main" val="1171650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first thing you</a:t>
            </a:r>
          </a:p>
          <a:p>
            <a:r>
              <a:rPr lang="en-US" sz="1200" b="0" i="0" u="none" strike="noStrike" kern="1200" baseline="0" dirty="0" smtClean="0">
                <a:solidFill>
                  <a:schemeClr val="tx1"/>
                </a:solidFill>
                <a:latin typeface="+mn-lt"/>
                <a:ea typeface="+mn-ea"/>
                <a:cs typeface="+mn-cs"/>
              </a:rPr>
              <a:t>need to do is know what you intend to do and why. Know what you're going to secure and</a:t>
            </a:r>
          </a:p>
          <a:p>
            <a:r>
              <a:rPr lang="en-US" sz="1200" b="0" i="0" u="none" strike="noStrike" kern="1200" baseline="0" dirty="0" smtClean="0">
                <a:solidFill>
                  <a:schemeClr val="tx1"/>
                </a:solidFill>
                <a:latin typeface="+mn-lt"/>
                <a:ea typeface="+mn-ea"/>
                <a:cs typeface="+mn-cs"/>
              </a:rPr>
              <a:t>how you're going to secure it, what you're going to block and allow and in order to do this,</a:t>
            </a:r>
          </a:p>
          <a:p>
            <a:r>
              <a:rPr lang="en-US" sz="1200" b="0" i="0" u="none" strike="noStrike" kern="1200" baseline="0" dirty="0" smtClean="0">
                <a:solidFill>
                  <a:schemeClr val="tx1"/>
                </a:solidFill>
                <a:latin typeface="+mn-lt"/>
                <a:ea typeface="+mn-ea"/>
                <a:cs typeface="+mn-cs"/>
              </a:rPr>
              <a:t>Remember, the security</a:t>
            </a:r>
          </a:p>
          <a:p>
            <a:r>
              <a:rPr lang="en-US" sz="1200" b="0" i="0" u="none" strike="noStrike" kern="1200" baseline="0" dirty="0" smtClean="0">
                <a:solidFill>
                  <a:schemeClr val="tx1"/>
                </a:solidFill>
                <a:latin typeface="+mn-lt"/>
                <a:ea typeface="+mn-ea"/>
                <a:cs typeface="+mn-cs"/>
              </a:rPr>
              <a:t>policies pretty much dictate what goes on in a network and why. That way you'll know what</a:t>
            </a:r>
          </a:p>
          <a:p>
            <a:r>
              <a:rPr lang="en-US" sz="1200" b="0" i="0" u="none" strike="noStrike" kern="1200" baseline="0" dirty="0" smtClean="0">
                <a:solidFill>
                  <a:schemeClr val="tx1"/>
                </a:solidFill>
                <a:latin typeface="+mn-lt"/>
                <a:ea typeface="+mn-ea"/>
                <a:cs typeface="+mn-cs"/>
              </a:rPr>
              <a:t>you need to do to implement those policies.</a:t>
            </a:r>
            <a:endParaRPr lang="en-US" dirty="0"/>
          </a:p>
        </p:txBody>
      </p:sp>
      <p:sp>
        <p:nvSpPr>
          <p:cNvPr id="4" name="Slide Number Placeholder 3"/>
          <p:cNvSpPr>
            <a:spLocks noGrp="1"/>
          </p:cNvSpPr>
          <p:nvPr>
            <p:ph type="sldNum" sz="quarter" idx="10"/>
          </p:nvPr>
        </p:nvSpPr>
        <p:spPr/>
        <p:txBody>
          <a:bodyPr/>
          <a:lstStyle/>
          <a:p>
            <a:fld id="{C728D45F-CB96-497E-9F11-CDC6971EA3C3}" type="slidenum">
              <a:rPr lang="en-US" smtClean="0"/>
              <a:t>7</a:t>
            </a:fld>
            <a:endParaRPr lang="en-US"/>
          </a:p>
        </p:txBody>
      </p:sp>
    </p:spTree>
    <p:extLst>
      <p:ext uri="{BB962C8B-B14F-4D97-AF65-F5344CB8AC3E}">
        <p14:creationId xmlns:p14="http://schemas.microsoft.com/office/powerpoint/2010/main" val="2289653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To managing security, you need to expect the worst of people and then you must take steps to prevent those actions you expect.</a:t>
            </a:r>
            <a:endParaRPr lang="en-US" dirty="0"/>
          </a:p>
        </p:txBody>
      </p:sp>
      <p:sp>
        <p:nvSpPr>
          <p:cNvPr id="4" name="Slide Number Placeholder 3"/>
          <p:cNvSpPr>
            <a:spLocks noGrp="1"/>
          </p:cNvSpPr>
          <p:nvPr>
            <p:ph type="sldNum" sz="quarter" idx="10"/>
          </p:nvPr>
        </p:nvSpPr>
        <p:spPr/>
        <p:txBody>
          <a:bodyPr/>
          <a:lstStyle/>
          <a:p>
            <a:fld id="{C728D45F-CB96-497E-9F11-CDC6971EA3C3}" type="slidenum">
              <a:rPr lang="en-US" smtClean="0"/>
              <a:t>9</a:t>
            </a:fld>
            <a:endParaRPr lang="en-US"/>
          </a:p>
        </p:txBody>
      </p:sp>
    </p:spTree>
    <p:extLst>
      <p:ext uri="{BB962C8B-B14F-4D97-AF65-F5344CB8AC3E}">
        <p14:creationId xmlns:p14="http://schemas.microsoft.com/office/powerpoint/2010/main" val="2587810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u="none" strike="noStrike" kern="1200" baseline="0" dirty="0" smtClean="0">
                <a:solidFill>
                  <a:schemeClr val="tx1"/>
                </a:solidFill>
                <a:latin typeface="+mn-lt"/>
                <a:ea typeface="+mn-ea"/>
                <a:cs typeface="+mn-cs"/>
              </a:rPr>
              <a:t>TIP: </a:t>
            </a:r>
            <a:r>
              <a:rPr lang="en-US" sz="1200" b="0" i="0" u="none" strike="noStrike" kern="1200" baseline="0" dirty="0" smtClean="0">
                <a:solidFill>
                  <a:schemeClr val="tx1"/>
                </a:solidFill>
                <a:latin typeface="+mn-lt"/>
                <a:ea typeface="+mn-ea"/>
                <a:cs typeface="+mn-cs"/>
              </a:rPr>
              <a:t>As a safety measure, also create a new account to be a backup of your administrative</a:t>
            </a:r>
          </a:p>
          <a:p>
            <a:r>
              <a:rPr lang="en-US" sz="1200" b="0" i="0" u="none" strike="noStrike" kern="1200" baseline="0" dirty="0" smtClean="0">
                <a:solidFill>
                  <a:schemeClr val="tx1"/>
                </a:solidFill>
                <a:latin typeface="+mn-lt"/>
                <a:ea typeface="+mn-ea"/>
                <a:cs typeface="+mn-cs"/>
              </a:rPr>
              <a:t>account. Call it whatever you like (although less obvious names are better), give the account</a:t>
            </a:r>
          </a:p>
          <a:p>
            <a:r>
              <a:rPr lang="en-US" sz="1200" b="0" i="0" u="none" strike="noStrike" kern="1200" baseline="0" dirty="0" smtClean="0">
                <a:solidFill>
                  <a:schemeClr val="tx1"/>
                </a:solidFill>
                <a:latin typeface="+mn-lt"/>
                <a:ea typeface="+mn-ea"/>
                <a:cs typeface="+mn-cs"/>
              </a:rPr>
              <a:t>security equivalence to the administrative account, and safely store the password. Should</a:t>
            </a:r>
          </a:p>
          <a:p>
            <a:r>
              <a:rPr lang="en-US" sz="1200" b="0" i="0" u="none" strike="noStrike" kern="1200" baseline="0" dirty="0" smtClean="0">
                <a:solidFill>
                  <a:schemeClr val="tx1"/>
                </a:solidFill>
                <a:latin typeface="+mn-lt"/>
                <a:ea typeface="+mn-ea"/>
                <a:cs typeface="+mn-cs"/>
              </a:rPr>
              <a:t>something happen that locks you out of the real administrative account, you can use the</a:t>
            </a:r>
          </a:p>
          <a:p>
            <a:r>
              <a:rPr lang="en-US" sz="1200" b="0" i="0" u="none" strike="noStrike" kern="1200" baseline="0" dirty="0" smtClean="0">
                <a:solidFill>
                  <a:schemeClr val="tx1"/>
                </a:solidFill>
                <a:latin typeface="+mn-lt"/>
                <a:ea typeface="+mn-ea"/>
                <a:cs typeface="+mn-cs"/>
              </a:rPr>
              <a:t>backup account to regain access and correct the problem.</a:t>
            </a:r>
            <a:endParaRPr lang="en-US" dirty="0"/>
          </a:p>
        </p:txBody>
      </p:sp>
      <p:sp>
        <p:nvSpPr>
          <p:cNvPr id="4" name="Slide Number Placeholder 3"/>
          <p:cNvSpPr>
            <a:spLocks noGrp="1"/>
          </p:cNvSpPr>
          <p:nvPr>
            <p:ph type="sldNum" sz="quarter" idx="10"/>
          </p:nvPr>
        </p:nvSpPr>
        <p:spPr/>
        <p:txBody>
          <a:bodyPr/>
          <a:lstStyle/>
          <a:p>
            <a:fld id="{C728D45F-CB96-497E-9F11-CDC6971EA3C3}" type="slidenum">
              <a:rPr lang="en-US" smtClean="0"/>
              <a:t>10</a:t>
            </a:fld>
            <a:endParaRPr lang="en-US"/>
          </a:p>
        </p:txBody>
      </p:sp>
    </p:spTree>
    <p:extLst>
      <p:ext uri="{BB962C8B-B14F-4D97-AF65-F5344CB8AC3E}">
        <p14:creationId xmlns:p14="http://schemas.microsoft.com/office/powerpoint/2010/main" val="1888749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Create only </a:t>
            </a:r>
            <a:r>
              <a:rPr lang="en-US" sz="1200" b="0" i="0" u="none" strike="noStrike" kern="1200" baseline="0" dirty="0" smtClean="0">
                <a:solidFill>
                  <a:schemeClr val="tx1"/>
                </a:solidFill>
                <a:latin typeface="+mn-lt"/>
                <a:ea typeface="+mn-ea"/>
                <a:cs typeface="+mn-cs"/>
              </a:rPr>
              <a:t>This type of role enables users to add a new file to a directory, but restricts</a:t>
            </a:r>
          </a:p>
          <a:p>
            <a:r>
              <a:rPr lang="en-US" sz="1200" b="0" i="0" u="none" strike="noStrike" kern="1200" baseline="0" dirty="0" smtClean="0">
                <a:solidFill>
                  <a:schemeClr val="tx1"/>
                </a:solidFill>
                <a:latin typeface="+mn-lt"/>
                <a:ea typeface="+mn-ea"/>
                <a:cs typeface="+mn-cs"/>
              </a:rPr>
              <a:t>them from seeing, editing, or deleting existing files, including any they’ve created.</a:t>
            </a:r>
          </a:p>
          <a:p>
            <a:r>
              <a:rPr lang="en-US" sz="1200" b="0" i="0" u="none" strike="noStrike" kern="1200" baseline="0" dirty="0" smtClean="0">
                <a:solidFill>
                  <a:schemeClr val="tx1"/>
                </a:solidFill>
                <a:latin typeface="+mn-lt"/>
                <a:ea typeface="+mn-ea"/>
                <a:cs typeface="+mn-cs"/>
              </a:rPr>
              <a:t>This type of role is perfect to enable a person to add new information to a directory</a:t>
            </a:r>
          </a:p>
          <a:p>
            <a:r>
              <a:rPr lang="en-US" sz="1200" b="0" i="0" u="none" strike="noStrike" kern="1200" baseline="0" dirty="0" smtClean="0">
                <a:solidFill>
                  <a:schemeClr val="tx1"/>
                </a:solidFill>
                <a:latin typeface="+mn-lt"/>
                <a:ea typeface="+mn-ea"/>
                <a:cs typeface="+mn-cs"/>
              </a:rPr>
              <a:t>to which they shouldn’t otherwise have access. The directory becomes almost like a</a:t>
            </a:r>
          </a:p>
          <a:p>
            <a:r>
              <a:rPr lang="en-US" sz="1200" b="0" i="0" u="none" strike="noStrike" kern="1200" baseline="0" dirty="0" smtClean="0">
                <a:solidFill>
                  <a:schemeClr val="tx1"/>
                </a:solidFill>
                <a:latin typeface="+mn-lt"/>
                <a:ea typeface="+mn-ea"/>
                <a:cs typeface="+mn-cs"/>
              </a:rPr>
              <a:t>mailbox on a street corner: You can put only new things in it. Of course, another user</a:t>
            </a:r>
          </a:p>
          <a:p>
            <a:r>
              <a:rPr lang="en-US" sz="1200" b="0" i="0" u="none" strike="noStrike" kern="1200" baseline="0" dirty="0" smtClean="0">
                <a:solidFill>
                  <a:schemeClr val="tx1"/>
                </a:solidFill>
                <a:latin typeface="+mn-lt"/>
                <a:ea typeface="+mn-ea"/>
                <a:cs typeface="+mn-cs"/>
              </a:rPr>
              <a:t>will have full access to the directory to retrieve and work with the files.</a:t>
            </a:r>
          </a:p>
          <a:p>
            <a:r>
              <a:rPr lang="en-US" sz="1200" b="1" i="0" u="none" strike="noStrike" kern="1200" baseline="0" dirty="0" smtClean="0">
                <a:solidFill>
                  <a:schemeClr val="tx1"/>
                </a:solidFill>
                <a:latin typeface="+mn-lt"/>
                <a:ea typeface="+mn-ea"/>
                <a:cs typeface="+mn-cs"/>
              </a:rPr>
              <a:t>Read only </a:t>
            </a:r>
            <a:r>
              <a:rPr lang="en-US" sz="1200" b="0" i="0" u="none" strike="noStrike" kern="1200" baseline="0" dirty="0" smtClean="0">
                <a:solidFill>
                  <a:schemeClr val="tx1"/>
                </a:solidFill>
                <a:latin typeface="+mn-lt"/>
                <a:ea typeface="+mn-ea"/>
                <a:cs typeface="+mn-cs"/>
              </a:rPr>
              <a:t>This role enables users to see the files in a directory and even to pull up the</a:t>
            </a:r>
          </a:p>
          <a:p>
            <a:r>
              <a:rPr lang="en-US" sz="1200" b="0" i="0" u="none" strike="noStrike" kern="1200" baseline="0" dirty="0" smtClean="0">
                <a:solidFill>
                  <a:schemeClr val="tx1"/>
                </a:solidFill>
                <a:latin typeface="+mn-lt"/>
                <a:ea typeface="+mn-ea"/>
                <a:cs typeface="+mn-cs"/>
              </a:rPr>
              <a:t>files for viewing on their computer. However, the users cannot edit or change the</a:t>
            </a:r>
          </a:p>
          <a:p>
            <a:r>
              <a:rPr lang="en-US" sz="1200" b="0" i="0" u="none" strike="noStrike" kern="1200" baseline="0" dirty="0" smtClean="0">
                <a:solidFill>
                  <a:schemeClr val="tx1"/>
                </a:solidFill>
                <a:latin typeface="+mn-lt"/>
                <a:ea typeface="+mn-ea"/>
                <a:cs typeface="+mn-cs"/>
              </a:rPr>
              <a:t>stored files in any way. This type of role is good for material published to users who</a:t>
            </a:r>
          </a:p>
          <a:p>
            <a:r>
              <a:rPr lang="en-US" sz="1200" b="0" i="0" u="none" strike="noStrike" kern="1200" baseline="0" dirty="0" smtClean="0">
                <a:solidFill>
                  <a:schemeClr val="tx1"/>
                </a:solidFill>
                <a:latin typeface="+mn-lt"/>
                <a:ea typeface="+mn-ea"/>
                <a:cs typeface="+mn-cs"/>
              </a:rPr>
              <a:t>need to view the information, but which they should not change. (Users with read</a:t>
            </a:r>
          </a:p>
          <a:p>
            <a:r>
              <a:rPr lang="en-US" sz="1200" b="0" i="0" u="none" strike="noStrike" kern="1200" baseline="0" dirty="0" smtClean="0">
                <a:solidFill>
                  <a:schemeClr val="tx1"/>
                </a:solidFill>
                <a:latin typeface="+mn-lt"/>
                <a:ea typeface="+mn-ea"/>
                <a:cs typeface="+mn-cs"/>
              </a:rPr>
              <a:t>privileges can copy a file from a read-only directory to another directory and then do</a:t>
            </a:r>
          </a:p>
          <a:p>
            <a:r>
              <a:rPr lang="en-US" sz="1200" b="0" i="0" u="none" strike="noStrike" kern="1200" baseline="0" dirty="0" smtClean="0">
                <a:solidFill>
                  <a:schemeClr val="tx1"/>
                </a:solidFill>
                <a:latin typeface="+mn-lt"/>
                <a:ea typeface="+mn-ea"/>
                <a:cs typeface="+mn-cs"/>
              </a:rPr>
              <a:t>whatever they like with the copy they made. They simply cannot change the copy</a:t>
            </a:r>
          </a:p>
          <a:p>
            <a:r>
              <a:rPr lang="en-US" sz="1200" b="0" i="0" u="none" strike="noStrike" kern="1200" baseline="0" dirty="0" smtClean="0">
                <a:solidFill>
                  <a:schemeClr val="tx1"/>
                </a:solidFill>
                <a:latin typeface="+mn-lt"/>
                <a:ea typeface="+mn-ea"/>
                <a:cs typeface="+mn-cs"/>
              </a:rPr>
              <a:t>stored in the read-only directory itself.)</a:t>
            </a:r>
          </a:p>
          <a:p>
            <a:r>
              <a:rPr lang="en-US" sz="1200" b="1" i="0" u="none" strike="noStrike" kern="1200" baseline="0" dirty="0" smtClean="0">
                <a:solidFill>
                  <a:schemeClr val="tx1"/>
                </a:solidFill>
                <a:latin typeface="+mn-lt"/>
                <a:ea typeface="+mn-ea"/>
                <a:cs typeface="+mn-cs"/>
              </a:rPr>
              <a:t>Change </a:t>
            </a:r>
            <a:r>
              <a:rPr lang="en-US" sz="1200" b="0" i="0" u="none" strike="noStrike" kern="1200" baseline="0" dirty="0" smtClean="0">
                <a:solidFill>
                  <a:schemeClr val="tx1"/>
                </a:solidFill>
                <a:latin typeface="+mn-lt"/>
                <a:ea typeface="+mn-ea"/>
                <a:cs typeface="+mn-cs"/>
              </a:rPr>
              <a:t>This role lets users do whatever they like with the files in a directory, except</a:t>
            </a:r>
          </a:p>
          <a:p>
            <a:r>
              <a:rPr lang="en-US" sz="1200" b="0" i="0" u="none" strike="noStrike" kern="1200" baseline="0" dirty="0" smtClean="0">
                <a:solidFill>
                  <a:schemeClr val="tx1"/>
                </a:solidFill>
                <a:latin typeface="+mn-lt"/>
                <a:ea typeface="+mn-ea"/>
                <a:cs typeface="+mn-cs"/>
              </a:rPr>
              <a:t>they cannot give other users access to the directory.</a:t>
            </a:r>
          </a:p>
          <a:p>
            <a:r>
              <a:rPr lang="en-US" sz="1200" b="1" i="0" u="none" strike="noStrike" kern="1200" baseline="0" dirty="0" smtClean="0">
                <a:solidFill>
                  <a:schemeClr val="tx1"/>
                </a:solidFill>
                <a:latin typeface="+mn-lt"/>
                <a:ea typeface="+mn-ea"/>
                <a:cs typeface="+mn-cs"/>
              </a:rPr>
              <a:t>Full control </a:t>
            </a:r>
            <a:r>
              <a:rPr lang="en-US" sz="1200" b="0" i="0" u="none" strike="noStrike" kern="1200" baseline="0" dirty="0" smtClean="0">
                <a:solidFill>
                  <a:schemeClr val="tx1"/>
                </a:solidFill>
                <a:latin typeface="+mn-lt"/>
                <a:ea typeface="+mn-ea"/>
                <a:cs typeface="+mn-cs"/>
              </a:rPr>
              <a:t>Usually reserved for the “owner” of a directory, this role enables the</a:t>
            </a:r>
          </a:p>
          <a:p>
            <a:r>
              <a:rPr lang="en-US" sz="1200" b="0" i="0" u="none" strike="noStrike" kern="1200" baseline="0" dirty="0" smtClean="0">
                <a:solidFill>
                  <a:schemeClr val="tx1"/>
                </a:solidFill>
                <a:latin typeface="+mn-lt"/>
                <a:ea typeface="+mn-ea"/>
                <a:cs typeface="+mn-cs"/>
              </a:rPr>
              <a:t>owner(s) to do whatever they like with the files in a directory and, further, enables</a:t>
            </a:r>
          </a:p>
          <a:p>
            <a:r>
              <a:rPr lang="en-US" sz="1200" b="0" i="0" u="none" strike="noStrike" kern="1200" baseline="0" dirty="0" smtClean="0">
                <a:solidFill>
                  <a:schemeClr val="tx1"/>
                </a:solidFill>
                <a:latin typeface="+mn-lt"/>
                <a:ea typeface="+mn-ea"/>
                <a:cs typeface="+mn-cs"/>
              </a:rPr>
              <a:t>them to grant other users access to the directory. These roles are created in different</a:t>
            </a:r>
          </a:p>
          <a:p>
            <a:r>
              <a:rPr lang="en-US" sz="1200" b="0" i="0" u="none" strike="noStrike" kern="1200" baseline="0" dirty="0" smtClean="0">
                <a:solidFill>
                  <a:schemeClr val="tx1"/>
                </a:solidFill>
                <a:latin typeface="+mn-lt"/>
                <a:ea typeface="+mn-ea"/>
                <a:cs typeface="+mn-cs"/>
              </a:rPr>
              <a:t>ways on different NOSs.</a:t>
            </a:r>
            <a:endParaRPr lang="en-US" dirty="0"/>
          </a:p>
        </p:txBody>
      </p:sp>
      <p:sp>
        <p:nvSpPr>
          <p:cNvPr id="4" name="Slide Number Placeholder 3"/>
          <p:cNvSpPr>
            <a:spLocks noGrp="1"/>
          </p:cNvSpPr>
          <p:nvPr>
            <p:ph type="sldNum" sz="quarter" idx="10"/>
          </p:nvPr>
        </p:nvSpPr>
        <p:spPr/>
        <p:txBody>
          <a:bodyPr/>
          <a:lstStyle/>
          <a:p>
            <a:fld id="{C728D45F-CB96-497E-9F11-CDC6971EA3C3}" type="slidenum">
              <a:rPr lang="en-US" smtClean="0"/>
              <a:t>12</a:t>
            </a:fld>
            <a:endParaRPr lang="en-US"/>
          </a:p>
        </p:txBody>
      </p:sp>
    </p:spTree>
    <p:extLst>
      <p:ext uri="{BB962C8B-B14F-4D97-AF65-F5344CB8AC3E}">
        <p14:creationId xmlns:p14="http://schemas.microsoft.com/office/powerpoint/2010/main" val="2739832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data and telecommunications, cryptography is necessary when communicating over any un-trusted medium, which </a:t>
            </a:r>
            <a:r>
              <a:rPr lang="en-US" sz="1200" b="0" i="0" u="none" strike="noStrike" kern="1200" baseline="0" dirty="0" err="1" smtClean="0">
                <a:solidFill>
                  <a:schemeClr val="tx1"/>
                </a:solidFill>
                <a:latin typeface="+mn-lt"/>
                <a:ea typeface="+mn-ea"/>
                <a:cs typeface="+mn-cs"/>
              </a:rPr>
              <a:t>includesjust</a:t>
            </a:r>
            <a:r>
              <a:rPr lang="en-US" sz="1200" b="0" i="0" u="none" strike="noStrike" kern="1200" baseline="0" dirty="0" smtClean="0">
                <a:solidFill>
                  <a:schemeClr val="tx1"/>
                </a:solidFill>
                <a:latin typeface="+mn-lt"/>
                <a:ea typeface="+mn-ea"/>
                <a:cs typeface="+mn-cs"/>
              </a:rPr>
              <a:t> about any network, particularly the Internet.</a:t>
            </a:r>
          </a:p>
          <a:p>
            <a:r>
              <a:rPr lang="en-US" sz="1200" b="0" i="0" u="none" strike="noStrike" kern="1200" baseline="0" dirty="0" smtClean="0">
                <a:solidFill>
                  <a:schemeClr val="tx1"/>
                </a:solidFill>
                <a:latin typeface="+mn-lt"/>
                <a:ea typeface="+mn-ea"/>
                <a:cs typeface="+mn-cs"/>
              </a:rPr>
              <a:t>Cryptography comes from the Greek words for ''secret writing.'' It has a long and colorful history going back thousands of years.</a:t>
            </a:r>
            <a:endParaRPr lang="en-US" dirty="0"/>
          </a:p>
        </p:txBody>
      </p:sp>
      <p:sp>
        <p:nvSpPr>
          <p:cNvPr id="4" name="Slide Number Placeholder 3"/>
          <p:cNvSpPr>
            <a:spLocks noGrp="1"/>
          </p:cNvSpPr>
          <p:nvPr>
            <p:ph type="sldNum" sz="quarter" idx="10"/>
          </p:nvPr>
        </p:nvSpPr>
        <p:spPr/>
        <p:txBody>
          <a:bodyPr/>
          <a:lstStyle/>
          <a:p>
            <a:fld id="{C728D45F-CB96-497E-9F11-CDC6971EA3C3}" type="slidenum">
              <a:rPr lang="en-US" smtClean="0"/>
              <a:t>17</a:t>
            </a:fld>
            <a:endParaRPr lang="en-US"/>
          </a:p>
        </p:txBody>
      </p:sp>
    </p:spTree>
    <p:extLst>
      <p:ext uri="{BB962C8B-B14F-4D97-AF65-F5344CB8AC3E}">
        <p14:creationId xmlns:p14="http://schemas.microsoft.com/office/powerpoint/2010/main" val="2680520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art of breaking ciphers, called cryptanalysis, and the art devising them (cryptography) is collectively known as cryptology.</a:t>
            </a:r>
          </a:p>
          <a:p>
            <a:endParaRPr lang="en-US" dirty="0"/>
          </a:p>
        </p:txBody>
      </p:sp>
      <p:sp>
        <p:nvSpPr>
          <p:cNvPr id="4" name="Slide Number Placeholder 3"/>
          <p:cNvSpPr>
            <a:spLocks noGrp="1"/>
          </p:cNvSpPr>
          <p:nvPr>
            <p:ph type="sldNum" sz="quarter" idx="10"/>
          </p:nvPr>
        </p:nvSpPr>
        <p:spPr/>
        <p:txBody>
          <a:bodyPr/>
          <a:lstStyle/>
          <a:p>
            <a:fld id="{C728D45F-CB96-497E-9F11-CDC6971EA3C3}" type="slidenum">
              <a:rPr lang="en-US" smtClean="0"/>
              <a:t>20</a:t>
            </a:fld>
            <a:endParaRPr lang="en-US"/>
          </a:p>
        </p:txBody>
      </p:sp>
    </p:spTree>
    <p:extLst>
      <p:ext uri="{BB962C8B-B14F-4D97-AF65-F5344CB8AC3E}">
        <p14:creationId xmlns:p14="http://schemas.microsoft.com/office/powerpoint/2010/main" val="787219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297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787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47606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7176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60933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475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4043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1751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0608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180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6643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5222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2819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358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9265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6510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3/20/2016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493465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Data Security &amp; Integrity</a:t>
            </a:r>
          </a:p>
        </p:txBody>
      </p:sp>
      <p:sp>
        <p:nvSpPr>
          <p:cNvPr id="3" name="Subtitle 2"/>
          <p:cNvSpPr>
            <a:spLocks noGrp="1"/>
          </p:cNvSpPr>
          <p:nvPr>
            <p:ph type="subTitle" idx="1"/>
          </p:nvPr>
        </p:nvSpPr>
        <p:spPr/>
        <p:txBody>
          <a:bodyPr/>
          <a:lstStyle/>
          <a:p>
            <a:r>
              <a:rPr lang="en-US" dirty="0" smtClean="0"/>
              <a:t>Authentication and authorization </a:t>
            </a:r>
            <a:endParaRPr lang="en-US" dirty="0"/>
          </a:p>
        </p:txBody>
      </p:sp>
    </p:spTree>
    <p:extLst>
      <p:ext uri="{BB962C8B-B14F-4D97-AF65-F5344CB8AC3E}">
        <p14:creationId xmlns:p14="http://schemas.microsoft.com/office/powerpoint/2010/main" val="14090159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81133"/>
          </a:xfrm>
        </p:spPr>
        <p:txBody>
          <a:bodyPr>
            <a:normAutofit/>
          </a:bodyPr>
          <a:lstStyle/>
          <a:p>
            <a:r>
              <a:rPr lang="en-US" sz="3100" b="1" dirty="0"/>
              <a:t>Account </a:t>
            </a:r>
            <a:r>
              <a:rPr lang="en-US" sz="3100" b="1" dirty="0" smtClean="0"/>
              <a:t>Security</a:t>
            </a:r>
            <a:br>
              <a:rPr lang="en-US" sz="3100" b="1" dirty="0" smtClean="0"/>
            </a:br>
            <a:r>
              <a:rPr lang="en-US" sz="1600" dirty="0" smtClean="0">
                <a:solidFill>
                  <a:srgbClr val="31B4E6">
                    <a:lumMod val="75000"/>
                  </a:srgbClr>
                </a:solidFill>
              </a:rPr>
              <a:t>(providing internal </a:t>
            </a:r>
            <a:r>
              <a:rPr lang="en-US" sz="1600" dirty="0">
                <a:solidFill>
                  <a:srgbClr val="31B4E6">
                    <a:lumMod val="75000"/>
                  </a:srgbClr>
                </a:solidFill>
              </a:rPr>
              <a:t>security)</a:t>
            </a:r>
            <a:endParaRPr lang="en-US" dirty="0"/>
          </a:p>
        </p:txBody>
      </p:sp>
      <p:sp>
        <p:nvSpPr>
          <p:cNvPr id="3" name="Content Placeholder 2"/>
          <p:cNvSpPr>
            <a:spLocks noGrp="1"/>
          </p:cNvSpPr>
          <p:nvPr>
            <p:ph idx="1"/>
          </p:nvPr>
        </p:nvSpPr>
        <p:spPr>
          <a:xfrm>
            <a:off x="2589212" y="1505243"/>
            <a:ext cx="8915400" cy="5233182"/>
          </a:xfrm>
        </p:spPr>
        <p:txBody>
          <a:bodyPr>
            <a:noAutofit/>
          </a:bodyPr>
          <a:lstStyle/>
          <a:p>
            <a:pPr marL="0" indent="0">
              <a:buNone/>
            </a:pPr>
            <a:r>
              <a:rPr lang="en-US" dirty="0"/>
              <a:t>Account security refers to the process of managing the user accounts enabled on the network</a:t>
            </a:r>
            <a:r>
              <a:rPr lang="en-US" dirty="0" smtClean="0"/>
              <a:t>.</a:t>
            </a:r>
          </a:p>
          <a:p>
            <a:pPr marL="0" indent="0">
              <a:buNone/>
            </a:pPr>
            <a:r>
              <a:rPr lang="en-US" dirty="0"/>
              <a:t>A number of tasks are required to manage user accounts properly, and the accounts </a:t>
            </a:r>
            <a:r>
              <a:rPr lang="en-US" dirty="0" smtClean="0"/>
              <a:t>should be </a:t>
            </a:r>
            <a:r>
              <a:rPr lang="en-US" dirty="0"/>
              <a:t>periodically audited (preferably by a different person than the one who manages </a:t>
            </a:r>
            <a:r>
              <a:rPr lang="en-US" dirty="0" smtClean="0"/>
              <a:t>them daily</a:t>
            </a:r>
            <a:r>
              <a:rPr lang="en-US" dirty="0"/>
              <a:t>) to ensure that no holes exist</a:t>
            </a:r>
            <a:r>
              <a:rPr lang="en-US" dirty="0" smtClean="0"/>
              <a:t>.</a:t>
            </a:r>
          </a:p>
          <a:p>
            <a:r>
              <a:rPr lang="en-US" dirty="0">
                <a:solidFill>
                  <a:srgbClr val="0070C0"/>
                </a:solidFill>
              </a:rPr>
              <a:t>Most NOSs start up with a user account called “Guest.” You should remove </a:t>
            </a:r>
            <a:r>
              <a:rPr lang="en-US" dirty="0" smtClean="0">
                <a:solidFill>
                  <a:srgbClr val="0070C0"/>
                </a:solidFill>
              </a:rPr>
              <a:t>this account </a:t>
            </a:r>
            <a:r>
              <a:rPr lang="en-US" dirty="0">
                <a:solidFill>
                  <a:srgbClr val="0070C0"/>
                </a:solidFill>
              </a:rPr>
              <a:t>immediately because it is the frequent target of crackers</a:t>
            </a:r>
            <a:r>
              <a:rPr lang="en-US" dirty="0" smtClean="0">
                <a:solidFill>
                  <a:srgbClr val="0070C0"/>
                </a:solidFill>
              </a:rPr>
              <a:t>.</a:t>
            </a:r>
          </a:p>
          <a:p>
            <a:r>
              <a:rPr lang="en-US" dirty="0">
                <a:solidFill>
                  <a:srgbClr val="0070C0"/>
                </a:solidFill>
              </a:rPr>
              <a:t>Most NOSs start up with a default name for the administrative account</a:t>
            </a:r>
            <a:r>
              <a:rPr lang="en-US" dirty="0" smtClean="0">
                <a:solidFill>
                  <a:srgbClr val="0070C0"/>
                </a:solidFill>
              </a:rPr>
              <a:t>. </a:t>
            </a:r>
            <a:r>
              <a:rPr lang="en-US" dirty="0">
                <a:solidFill>
                  <a:srgbClr val="0070C0"/>
                </a:solidFill>
              </a:rPr>
              <a:t>R</a:t>
            </a:r>
            <a:r>
              <a:rPr lang="en-US" dirty="0" smtClean="0">
                <a:solidFill>
                  <a:srgbClr val="0070C0"/>
                </a:solidFill>
              </a:rPr>
              <a:t>ename </a:t>
            </a:r>
            <a:r>
              <a:rPr lang="en-US" dirty="0">
                <a:solidFill>
                  <a:srgbClr val="0070C0"/>
                </a:solidFill>
              </a:rPr>
              <a:t>this account to avoid directed attacks against the </a:t>
            </a:r>
            <a:r>
              <a:rPr lang="en-US" dirty="0" smtClean="0">
                <a:solidFill>
                  <a:srgbClr val="0070C0"/>
                </a:solidFill>
              </a:rPr>
              <a:t>account</a:t>
            </a:r>
          </a:p>
          <a:p>
            <a:r>
              <a:rPr lang="en-US" dirty="0" smtClean="0">
                <a:solidFill>
                  <a:srgbClr val="0070C0"/>
                </a:solidFill>
              </a:rPr>
              <a:t>know </a:t>
            </a:r>
            <a:r>
              <a:rPr lang="en-US" dirty="0">
                <a:solidFill>
                  <a:srgbClr val="0070C0"/>
                </a:solidFill>
              </a:rPr>
              <a:t>the steps required to remove access to network resources </a:t>
            </a:r>
            <a:r>
              <a:rPr lang="en-US" dirty="0" smtClean="0">
                <a:solidFill>
                  <a:srgbClr val="0070C0"/>
                </a:solidFill>
              </a:rPr>
              <a:t>from </a:t>
            </a:r>
            <a:r>
              <a:rPr lang="en-US" dirty="0">
                <a:solidFill>
                  <a:srgbClr val="0070C0"/>
                </a:solidFill>
              </a:rPr>
              <a:t>any account and be sure to explore all network resources that might </a:t>
            </a:r>
            <a:r>
              <a:rPr lang="en-US" dirty="0" smtClean="0">
                <a:solidFill>
                  <a:srgbClr val="0070C0"/>
                </a:solidFill>
              </a:rPr>
              <a:t>contain their </a:t>
            </a:r>
            <a:r>
              <a:rPr lang="en-US" dirty="0">
                <a:solidFill>
                  <a:srgbClr val="0070C0"/>
                </a:solidFill>
              </a:rPr>
              <a:t>own security </a:t>
            </a:r>
            <a:r>
              <a:rPr lang="en-US" dirty="0" smtClean="0">
                <a:solidFill>
                  <a:srgbClr val="0070C0"/>
                </a:solidFill>
              </a:rPr>
              <a:t>systems</a:t>
            </a:r>
          </a:p>
          <a:p>
            <a:r>
              <a:rPr lang="en-US" dirty="0">
                <a:solidFill>
                  <a:srgbClr val="0070C0"/>
                </a:solidFill>
              </a:rPr>
              <a:t>Work closely with the Human Resources department </a:t>
            </a:r>
            <a:r>
              <a:rPr lang="en-US" dirty="0" smtClean="0">
                <a:solidFill>
                  <a:srgbClr val="0070C0"/>
                </a:solidFill>
              </a:rPr>
              <a:t>to handle </a:t>
            </a:r>
            <a:r>
              <a:rPr lang="en-US" dirty="0">
                <a:solidFill>
                  <a:srgbClr val="0070C0"/>
                </a:solidFill>
              </a:rPr>
              <a:t>security issues related to employee departures</a:t>
            </a:r>
          </a:p>
        </p:txBody>
      </p:sp>
    </p:spTree>
    <p:extLst>
      <p:ext uri="{BB962C8B-B14F-4D97-AF65-F5344CB8AC3E}">
        <p14:creationId xmlns:p14="http://schemas.microsoft.com/office/powerpoint/2010/main" val="15002910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68592"/>
          </a:xfrm>
        </p:spPr>
        <p:txBody>
          <a:bodyPr>
            <a:normAutofit fontScale="90000"/>
          </a:bodyPr>
          <a:lstStyle/>
          <a:p>
            <a:r>
              <a:rPr lang="en-US" sz="3100" b="1" dirty="0"/>
              <a:t>Account </a:t>
            </a:r>
            <a:r>
              <a:rPr lang="en-US" sz="3100" b="1" dirty="0" smtClean="0"/>
              <a:t>Security</a:t>
            </a:r>
            <a:r>
              <a:rPr lang="en-US" b="1" dirty="0" smtClean="0"/>
              <a:t/>
            </a:r>
            <a:br>
              <a:rPr lang="en-US" b="1" dirty="0" smtClean="0"/>
            </a:br>
            <a:r>
              <a:rPr lang="en-US" sz="1800" dirty="0" smtClean="0">
                <a:solidFill>
                  <a:srgbClr val="31B4E6">
                    <a:lumMod val="75000"/>
                  </a:srgbClr>
                </a:solidFill>
              </a:rPr>
              <a:t>(providing internal </a:t>
            </a:r>
            <a:r>
              <a:rPr lang="en-US" sz="1800" dirty="0">
                <a:solidFill>
                  <a:srgbClr val="31B4E6">
                    <a:lumMod val="75000"/>
                  </a:srgbClr>
                </a:solidFill>
              </a:rPr>
              <a:t>security)</a:t>
            </a:r>
            <a:endParaRPr lang="en-US" dirty="0"/>
          </a:p>
        </p:txBody>
      </p:sp>
      <p:sp>
        <p:nvSpPr>
          <p:cNvPr id="3" name="Content Placeholder 2"/>
          <p:cNvSpPr>
            <a:spLocks noGrp="1"/>
          </p:cNvSpPr>
          <p:nvPr>
            <p:ph idx="1"/>
          </p:nvPr>
        </p:nvSpPr>
        <p:spPr>
          <a:xfrm>
            <a:off x="2589212" y="1505243"/>
            <a:ext cx="8915400" cy="4405979"/>
          </a:xfrm>
        </p:spPr>
        <p:txBody>
          <a:bodyPr>
            <a:normAutofit/>
          </a:bodyPr>
          <a:lstStyle/>
          <a:p>
            <a:r>
              <a:rPr lang="en-US" sz="2000" dirty="0" smtClean="0">
                <a:solidFill>
                  <a:srgbClr val="0070C0"/>
                </a:solidFill>
              </a:rPr>
              <a:t>Setup policy </a:t>
            </a:r>
            <a:r>
              <a:rPr lang="en-US" sz="2000" dirty="0">
                <a:solidFill>
                  <a:srgbClr val="0070C0"/>
                </a:solidFill>
              </a:rPr>
              <a:t>whereby new users on the network have their </a:t>
            </a:r>
            <a:r>
              <a:rPr lang="en-US" sz="2000" dirty="0" smtClean="0">
                <a:solidFill>
                  <a:srgbClr val="0070C0"/>
                </a:solidFill>
              </a:rPr>
              <a:t>assigned permissions </a:t>
            </a:r>
            <a:r>
              <a:rPr lang="en-US" sz="2000" dirty="0">
                <a:solidFill>
                  <a:srgbClr val="0070C0"/>
                </a:solidFill>
              </a:rPr>
              <a:t>reviewed and signed off by their supervisor. </a:t>
            </a:r>
            <a:endParaRPr lang="en-US" sz="2000" dirty="0" smtClean="0">
              <a:solidFill>
                <a:srgbClr val="0070C0"/>
              </a:solidFill>
            </a:endParaRPr>
          </a:p>
          <a:p>
            <a:r>
              <a:rPr lang="en-US" sz="2000" dirty="0" smtClean="0">
                <a:solidFill>
                  <a:srgbClr val="0070C0"/>
                </a:solidFill>
              </a:rPr>
              <a:t>Account </a:t>
            </a:r>
            <a:r>
              <a:rPr lang="en-US" sz="2000" dirty="0">
                <a:solidFill>
                  <a:srgbClr val="0070C0"/>
                </a:solidFill>
              </a:rPr>
              <a:t>password </a:t>
            </a:r>
            <a:r>
              <a:rPr lang="en-US" sz="2000" dirty="0" smtClean="0">
                <a:solidFill>
                  <a:srgbClr val="0070C0"/>
                </a:solidFill>
              </a:rPr>
              <a:t>security policy.</a:t>
            </a:r>
            <a:r>
              <a:rPr lang="en-US" sz="2000" dirty="0" smtClean="0"/>
              <a:t> (enable this for NOS)</a:t>
            </a:r>
            <a:r>
              <a:rPr lang="en-US" sz="2000" dirty="0"/>
              <a:t> You should cause users to change their main network password every 90 to 180 </a:t>
            </a:r>
            <a:r>
              <a:rPr lang="en-US" sz="2000" dirty="0" smtClean="0"/>
              <a:t>days (30 </a:t>
            </a:r>
            <a:r>
              <a:rPr lang="en-US" sz="2000" dirty="0"/>
              <a:t>days is a common recommendation, but this may be too frequent in </a:t>
            </a:r>
            <a:r>
              <a:rPr lang="en-US" sz="2000" dirty="0" smtClean="0"/>
              <a:t>most environments</a:t>
            </a:r>
            <a:r>
              <a:rPr lang="en-US" sz="2000" dirty="0"/>
              <a:t>).</a:t>
            </a:r>
            <a:endParaRPr lang="en-US" sz="2000" dirty="0" smtClean="0"/>
          </a:p>
          <a:p>
            <a:r>
              <a:rPr lang="en-US" sz="2000" dirty="0" smtClean="0"/>
              <a:t>Set </a:t>
            </a:r>
            <a:r>
              <a:rPr lang="en-US" sz="2000" dirty="0"/>
              <a:t>the reuse policy so that passwords cannot be reused for at least a </a:t>
            </a:r>
            <a:r>
              <a:rPr lang="en-US" sz="2000" dirty="0" smtClean="0"/>
              <a:t>year.</a:t>
            </a:r>
          </a:p>
          <a:p>
            <a:r>
              <a:rPr lang="en-US" sz="2000" dirty="0" smtClean="0">
                <a:solidFill>
                  <a:srgbClr val="0070C0"/>
                </a:solidFill>
              </a:rPr>
              <a:t>Intruder detection</a:t>
            </a:r>
            <a:r>
              <a:rPr lang="en-US" sz="2000" dirty="0" smtClean="0"/>
              <a:t>. Make </a:t>
            </a:r>
            <a:r>
              <a:rPr lang="en-US" sz="2000" dirty="0"/>
              <a:t>sure that you turn on any policies that monitor for and deal with </a:t>
            </a:r>
            <a:r>
              <a:rPr lang="en-US" sz="2000" dirty="0" smtClean="0"/>
              <a:t>people entering </a:t>
            </a:r>
            <a:r>
              <a:rPr lang="en-US" sz="2000" dirty="0"/>
              <a:t>in wrong passwords</a:t>
            </a:r>
            <a:r>
              <a:rPr lang="en-US" sz="2000" dirty="0" smtClean="0"/>
              <a:t>.</a:t>
            </a:r>
          </a:p>
          <a:p>
            <a:r>
              <a:rPr lang="en-US" sz="2000" dirty="0">
                <a:solidFill>
                  <a:srgbClr val="0070C0"/>
                </a:solidFill>
              </a:rPr>
              <a:t>E</a:t>
            </a:r>
            <a:r>
              <a:rPr lang="en-US" sz="2000" dirty="0" smtClean="0">
                <a:solidFill>
                  <a:srgbClr val="0070C0"/>
                </a:solidFill>
              </a:rPr>
              <a:t>stablish </a:t>
            </a:r>
            <a:r>
              <a:rPr lang="en-US" sz="2000" dirty="0">
                <a:solidFill>
                  <a:srgbClr val="0070C0"/>
                </a:solidFill>
              </a:rPr>
              <a:t>limits on when and where </a:t>
            </a:r>
            <a:r>
              <a:rPr lang="en-US" sz="2000" dirty="0" smtClean="0">
                <a:solidFill>
                  <a:srgbClr val="0070C0"/>
                </a:solidFill>
              </a:rPr>
              <a:t>certain users </a:t>
            </a:r>
            <a:r>
              <a:rPr lang="en-US" sz="2000" dirty="0">
                <a:solidFill>
                  <a:srgbClr val="0070C0"/>
                </a:solidFill>
              </a:rPr>
              <a:t>can log on to the </a:t>
            </a:r>
            <a:r>
              <a:rPr lang="en-US" sz="2000" dirty="0" smtClean="0">
                <a:solidFill>
                  <a:srgbClr val="0070C0"/>
                </a:solidFill>
              </a:rPr>
              <a:t>network if NOS has this feature. </a:t>
            </a:r>
            <a:r>
              <a:rPr lang="en-US" sz="2000" dirty="0" smtClean="0"/>
              <a:t>(</a:t>
            </a:r>
            <a:r>
              <a:rPr lang="en-US" sz="2000" dirty="0"/>
              <a:t>Novell NetWare and Windows </a:t>
            </a:r>
            <a:r>
              <a:rPr lang="en-US" sz="2000" dirty="0" smtClean="0"/>
              <a:t>NT)</a:t>
            </a:r>
            <a:endParaRPr lang="en-US" sz="2000" dirty="0"/>
          </a:p>
        </p:txBody>
      </p:sp>
    </p:spTree>
    <p:extLst>
      <p:ext uri="{BB962C8B-B14F-4D97-AF65-F5344CB8AC3E}">
        <p14:creationId xmlns:p14="http://schemas.microsoft.com/office/powerpoint/2010/main" val="4563844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10795"/>
          </a:xfrm>
        </p:spPr>
        <p:txBody>
          <a:bodyPr>
            <a:normAutofit fontScale="90000"/>
          </a:bodyPr>
          <a:lstStyle/>
          <a:p>
            <a:r>
              <a:rPr lang="en-US" sz="3100" b="1" dirty="0"/>
              <a:t>File and Directory </a:t>
            </a:r>
            <a:r>
              <a:rPr lang="en-US" sz="3100" b="1" dirty="0" smtClean="0"/>
              <a:t>Permissions</a:t>
            </a:r>
            <a:br>
              <a:rPr lang="en-US" sz="3100" b="1" dirty="0" smtClean="0"/>
            </a:br>
            <a:r>
              <a:rPr lang="en-US" sz="1800" dirty="0" smtClean="0"/>
              <a:t>(providing internal security)</a:t>
            </a:r>
            <a:endParaRPr lang="en-US" sz="1800" dirty="0"/>
          </a:p>
        </p:txBody>
      </p:sp>
      <p:sp>
        <p:nvSpPr>
          <p:cNvPr id="3" name="Content Placeholder 2"/>
          <p:cNvSpPr>
            <a:spLocks noGrp="1"/>
          </p:cNvSpPr>
          <p:nvPr>
            <p:ph idx="1"/>
          </p:nvPr>
        </p:nvSpPr>
        <p:spPr>
          <a:xfrm>
            <a:off x="2589212" y="1434905"/>
            <a:ext cx="8915400" cy="5289451"/>
          </a:xfrm>
        </p:spPr>
        <p:txBody>
          <a:bodyPr>
            <a:normAutofit lnSpcReduction="10000"/>
          </a:bodyPr>
          <a:lstStyle/>
          <a:p>
            <a:r>
              <a:rPr lang="en-US" dirty="0"/>
              <a:t>E</a:t>
            </a:r>
            <a:r>
              <a:rPr lang="en-US" dirty="0" smtClean="0"/>
              <a:t>stablish </a:t>
            </a:r>
            <a:r>
              <a:rPr lang="en-US" dirty="0"/>
              <a:t>regular procedures, then follow them and then periodically spot-audit parts of </a:t>
            </a:r>
            <a:r>
              <a:rPr lang="en-US" dirty="0" smtClean="0"/>
              <a:t>the directory </a:t>
            </a:r>
            <a:r>
              <a:rPr lang="en-US" dirty="0"/>
              <a:t>tree, particularly areas that contain sensitive </a:t>
            </a:r>
            <a:r>
              <a:rPr lang="en-US" dirty="0" smtClean="0"/>
              <a:t>files</a:t>
            </a:r>
          </a:p>
          <a:p>
            <a:r>
              <a:rPr lang="en-US" dirty="0"/>
              <a:t>Also, structure the overall network directories so that you can, for the most part, </a:t>
            </a:r>
            <a:r>
              <a:rPr lang="en-US" dirty="0" smtClean="0"/>
              <a:t>simply assign </a:t>
            </a:r>
            <a:r>
              <a:rPr lang="en-US" dirty="0"/>
              <a:t>permissions at the top levels. These permissions will “flow down” to </a:t>
            </a:r>
            <a:r>
              <a:rPr lang="en-US" dirty="0" smtClean="0"/>
              <a:t>subdirectories automatically</a:t>
            </a:r>
            <a:r>
              <a:rPr lang="en-US" dirty="0"/>
              <a:t>, which makes it much easier to review who has access to which directories</a:t>
            </a:r>
            <a:r>
              <a:rPr lang="en-US" dirty="0" smtClean="0"/>
              <a:t>.</a:t>
            </a:r>
          </a:p>
          <a:p>
            <a:r>
              <a:rPr lang="en-US" dirty="0">
                <a:solidFill>
                  <a:srgbClr val="0070C0"/>
                </a:solidFill>
              </a:rPr>
              <a:t>NOSs allow considerable flexibility in the </a:t>
            </a:r>
            <a:r>
              <a:rPr lang="en-US" dirty="0" smtClean="0">
                <a:solidFill>
                  <a:srgbClr val="0070C0"/>
                </a:solidFill>
              </a:rPr>
              <a:t>permissions </a:t>
            </a:r>
            <a:r>
              <a:rPr lang="en-US" dirty="0">
                <a:solidFill>
                  <a:srgbClr val="0070C0"/>
                </a:solidFill>
              </a:rPr>
              <a:t>on files </a:t>
            </a:r>
            <a:r>
              <a:rPr lang="en-US" dirty="0" smtClean="0">
                <a:solidFill>
                  <a:srgbClr val="0070C0"/>
                </a:solidFill>
              </a:rPr>
              <a:t>and directories</a:t>
            </a:r>
            <a:r>
              <a:rPr lang="en-US" dirty="0">
                <a:solidFill>
                  <a:srgbClr val="0070C0"/>
                </a:solidFill>
              </a:rPr>
              <a:t>. Using the built-in permissions, you can enable users for different roles in </a:t>
            </a:r>
            <a:r>
              <a:rPr lang="en-US" dirty="0" smtClean="0">
                <a:solidFill>
                  <a:srgbClr val="0070C0"/>
                </a:solidFill>
              </a:rPr>
              <a:t>any given </a:t>
            </a:r>
            <a:r>
              <a:rPr lang="en-US" dirty="0">
                <a:solidFill>
                  <a:srgbClr val="0070C0"/>
                </a:solidFill>
              </a:rPr>
              <a:t>directory</a:t>
            </a:r>
            <a:r>
              <a:rPr lang="en-US" dirty="0" smtClean="0">
                <a:solidFill>
                  <a:srgbClr val="0070C0"/>
                </a:solidFill>
              </a:rPr>
              <a:t>.</a:t>
            </a:r>
          </a:p>
          <a:p>
            <a:r>
              <a:rPr lang="en-US" dirty="0" smtClean="0">
                <a:solidFill>
                  <a:srgbClr val="0070C0"/>
                </a:solidFill>
              </a:rPr>
              <a:t> </a:t>
            </a:r>
            <a:r>
              <a:rPr lang="en-US" dirty="0">
                <a:solidFill>
                  <a:srgbClr val="0070C0"/>
                </a:solidFill>
              </a:rPr>
              <a:t>These roles control what the user can and cannot do within that directory</a:t>
            </a:r>
            <a:r>
              <a:rPr lang="en-US" dirty="0" smtClean="0">
                <a:solidFill>
                  <a:srgbClr val="0070C0"/>
                </a:solidFill>
              </a:rPr>
              <a:t>.</a:t>
            </a:r>
          </a:p>
          <a:p>
            <a:r>
              <a:rPr lang="en-US" dirty="0">
                <a:solidFill>
                  <a:srgbClr val="0070C0"/>
                </a:solidFill>
              </a:rPr>
              <a:t>Examples of generic directory roles include the following</a:t>
            </a:r>
            <a:r>
              <a:rPr lang="en-US" dirty="0" smtClean="0">
                <a:solidFill>
                  <a:srgbClr val="0070C0"/>
                </a:solidFill>
              </a:rPr>
              <a:t>:</a:t>
            </a:r>
          </a:p>
          <a:p>
            <a:pPr marL="800100" lvl="1" indent="-342900">
              <a:buFont typeface="+mj-lt"/>
              <a:buAutoNum type="arabicParenR"/>
            </a:pPr>
            <a:r>
              <a:rPr lang="en-US" dirty="0" smtClean="0">
                <a:solidFill>
                  <a:srgbClr val="0070C0"/>
                </a:solidFill>
              </a:rPr>
              <a:t>Create only</a:t>
            </a:r>
          </a:p>
          <a:p>
            <a:pPr marL="800100" lvl="1" indent="-342900">
              <a:buFont typeface="+mj-lt"/>
              <a:buAutoNum type="arabicParenR"/>
            </a:pPr>
            <a:r>
              <a:rPr lang="en-US" dirty="0" smtClean="0">
                <a:solidFill>
                  <a:srgbClr val="0070C0"/>
                </a:solidFill>
              </a:rPr>
              <a:t>Read only</a:t>
            </a:r>
          </a:p>
          <a:p>
            <a:pPr marL="800100" lvl="1" indent="-342900">
              <a:buFont typeface="+mj-lt"/>
              <a:buAutoNum type="arabicParenR"/>
            </a:pPr>
            <a:r>
              <a:rPr lang="en-US" dirty="0" smtClean="0">
                <a:solidFill>
                  <a:srgbClr val="0070C0"/>
                </a:solidFill>
              </a:rPr>
              <a:t>Change</a:t>
            </a:r>
          </a:p>
          <a:p>
            <a:pPr marL="800100" lvl="1" indent="-342900">
              <a:buFont typeface="+mj-lt"/>
              <a:buAutoNum type="arabicParenR"/>
            </a:pPr>
            <a:r>
              <a:rPr lang="en-US" dirty="0" smtClean="0">
                <a:solidFill>
                  <a:srgbClr val="0070C0"/>
                </a:solidFill>
              </a:rPr>
              <a:t>Full control</a:t>
            </a:r>
          </a:p>
          <a:p>
            <a:pPr marL="457200" lvl="1" indent="0">
              <a:buNone/>
            </a:pPr>
            <a:r>
              <a:rPr lang="en-US" dirty="0" smtClean="0">
                <a:solidFill>
                  <a:srgbClr val="0070C0"/>
                </a:solidFill>
              </a:rPr>
              <a:t>Just </a:t>
            </a:r>
            <a:r>
              <a:rPr lang="en-US" dirty="0">
                <a:solidFill>
                  <a:srgbClr val="0070C0"/>
                </a:solidFill>
              </a:rPr>
              <a:t>as you can set permissions for directories, you can also set security for specific files.</a:t>
            </a:r>
            <a:endParaRPr lang="en-US" dirty="0" smtClean="0">
              <a:solidFill>
                <a:srgbClr val="0070C0"/>
              </a:solidFill>
            </a:endParaRPr>
          </a:p>
        </p:txBody>
      </p:sp>
    </p:spTree>
    <p:extLst>
      <p:ext uri="{BB962C8B-B14F-4D97-AF65-F5344CB8AC3E}">
        <p14:creationId xmlns:p14="http://schemas.microsoft.com/office/powerpoint/2010/main" val="27713678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95201"/>
          </a:xfrm>
        </p:spPr>
        <p:txBody>
          <a:bodyPr>
            <a:normAutofit/>
          </a:bodyPr>
          <a:lstStyle/>
          <a:p>
            <a:r>
              <a:rPr lang="en-US" sz="3100" b="1" dirty="0"/>
              <a:t>Practices and User Education</a:t>
            </a:r>
            <a:r>
              <a:rPr lang="en-US" b="1" dirty="0"/>
              <a:t/>
            </a:r>
            <a:br>
              <a:rPr lang="en-US" b="1" dirty="0"/>
            </a:br>
            <a:r>
              <a:rPr lang="en-US" sz="1800" dirty="0" smtClean="0"/>
              <a:t>(providing internal security)</a:t>
            </a:r>
            <a:endParaRPr lang="en-US" sz="1800" dirty="0"/>
          </a:p>
        </p:txBody>
      </p:sp>
      <p:sp>
        <p:nvSpPr>
          <p:cNvPr id="3" name="Content Placeholder 2"/>
          <p:cNvSpPr>
            <a:spLocks noGrp="1"/>
          </p:cNvSpPr>
          <p:nvPr>
            <p:ph idx="1"/>
          </p:nvPr>
        </p:nvSpPr>
        <p:spPr>
          <a:xfrm>
            <a:off x="2589212" y="1519311"/>
            <a:ext cx="8915400" cy="5233181"/>
          </a:xfrm>
        </p:spPr>
        <p:txBody>
          <a:bodyPr>
            <a:normAutofit fontScale="92500" lnSpcReduction="10000"/>
          </a:bodyPr>
          <a:lstStyle/>
          <a:p>
            <a:pPr marL="0" indent="0">
              <a:buNone/>
            </a:pPr>
            <a:r>
              <a:rPr lang="en-US" dirty="0"/>
              <a:t>Another important type of internal security concerns the most insecure part of any </a:t>
            </a:r>
            <a:r>
              <a:rPr lang="en-US" dirty="0" smtClean="0"/>
              <a:t>network: the </a:t>
            </a:r>
            <a:r>
              <a:rPr lang="en-US" dirty="0"/>
              <a:t>people</a:t>
            </a:r>
            <a:r>
              <a:rPr lang="en-US" dirty="0" smtClean="0"/>
              <a:t>.</a:t>
            </a:r>
          </a:p>
          <a:p>
            <a:r>
              <a:rPr lang="en-US" dirty="0" smtClean="0"/>
              <a:t>It’s important to establish good security </a:t>
            </a:r>
            <a:r>
              <a:rPr lang="en-US" dirty="0"/>
              <a:t>practices and </a:t>
            </a:r>
            <a:r>
              <a:rPr lang="en-US" dirty="0" smtClean="0"/>
              <a:t>habits</a:t>
            </a:r>
          </a:p>
          <a:p>
            <a:r>
              <a:rPr lang="en-US" dirty="0" smtClean="0"/>
              <a:t>Document the security procedures and ensure employees follow them regularly. </a:t>
            </a:r>
          </a:p>
          <a:p>
            <a:r>
              <a:rPr lang="en-US" dirty="0" smtClean="0"/>
              <a:t>Keep the </a:t>
            </a:r>
            <a:r>
              <a:rPr lang="en-US" dirty="0"/>
              <a:t>overall network security design as simple as possible consistent with the needs of </a:t>
            </a:r>
            <a:r>
              <a:rPr lang="en-US" dirty="0" smtClean="0"/>
              <a:t>the company.</a:t>
            </a:r>
          </a:p>
          <a:p>
            <a:r>
              <a:rPr lang="en-US" dirty="0">
                <a:solidFill>
                  <a:srgbClr val="0070C0"/>
                </a:solidFill>
              </a:rPr>
              <a:t>Some </a:t>
            </a:r>
            <a:r>
              <a:rPr lang="en-US" dirty="0" smtClean="0">
                <a:solidFill>
                  <a:srgbClr val="0070C0"/>
                </a:solidFill>
              </a:rPr>
              <a:t>more tips are </a:t>
            </a:r>
            <a:r>
              <a:rPr lang="en-US" dirty="0">
                <a:solidFill>
                  <a:srgbClr val="0070C0"/>
                </a:solidFill>
              </a:rPr>
              <a:t>as follows</a:t>
            </a:r>
            <a:r>
              <a:rPr lang="en-US" dirty="0" smtClean="0">
                <a:solidFill>
                  <a:srgbClr val="0070C0"/>
                </a:solidFill>
              </a:rPr>
              <a:t>:</a:t>
            </a:r>
          </a:p>
          <a:p>
            <a:pPr marL="800100" lvl="1" indent="-342900">
              <a:buFont typeface="+mj-lt"/>
              <a:buAutoNum type="arabicParenR"/>
            </a:pPr>
            <a:r>
              <a:rPr lang="en-US" dirty="0">
                <a:solidFill>
                  <a:srgbClr val="0070C0"/>
                </a:solidFill>
              </a:rPr>
              <a:t>Spell out for users what is expected of them in terms of </a:t>
            </a:r>
            <a:r>
              <a:rPr lang="en-US" dirty="0" smtClean="0">
                <a:solidFill>
                  <a:srgbClr val="0070C0"/>
                </a:solidFill>
              </a:rPr>
              <a:t>security.</a:t>
            </a:r>
          </a:p>
          <a:p>
            <a:pPr marL="800100" lvl="1" indent="-342900">
              <a:buFont typeface="+mj-lt"/>
              <a:buAutoNum type="arabicParenR"/>
            </a:pPr>
            <a:r>
              <a:rPr lang="en-US" dirty="0" smtClean="0">
                <a:solidFill>
                  <a:srgbClr val="0070C0"/>
                </a:solidFill>
              </a:rPr>
              <a:t>Discuss security issues with new </a:t>
            </a:r>
            <a:r>
              <a:rPr lang="en-US" dirty="0">
                <a:solidFill>
                  <a:srgbClr val="0070C0"/>
                </a:solidFill>
              </a:rPr>
              <a:t>employees </a:t>
            </a:r>
            <a:r>
              <a:rPr lang="en-US" dirty="0" smtClean="0">
                <a:solidFill>
                  <a:srgbClr val="0070C0"/>
                </a:solidFill>
              </a:rPr>
              <a:t>as soon as they join </a:t>
            </a:r>
            <a:r>
              <a:rPr lang="en-US" dirty="0">
                <a:solidFill>
                  <a:srgbClr val="0070C0"/>
                </a:solidFill>
              </a:rPr>
              <a:t>the company and are oriented on using the </a:t>
            </a:r>
            <a:r>
              <a:rPr lang="en-US" dirty="0" smtClean="0">
                <a:solidFill>
                  <a:srgbClr val="0070C0"/>
                </a:solidFill>
              </a:rPr>
              <a:t>network,</a:t>
            </a:r>
          </a:p>
          <a:p>
            <a:pPr marL="800100" lvl="1" indent="-342900">
              <a:buFont typeface="+mj-lt"/>
              <a:buAutoNum type="arabicParenR"/>
            </a:pPr>
            <a:r>
              <a:rPr lang="en-US" dirty="0">
                <a:solidFill>
                  <a:srgbClr val="0070C0"/>
                </a:solidFill>
              </a:rPr>
              <a:t>Periodically audit users’ security </a:t>
            </a:r>
            <a:r>
              <a:rPr lang="en-US" dirty="0" smtClean="0">
                <a:solidFill>
                  <a:srgbClr val="0070C0"/>
                </a:solidFill>
              </a:rPr>
              <a:t>actions.</a:t>
            </a:r>
          </a:p>
          <a:p>
            <a:pPr marL="800100" lvl="1" indent="-342900">
              <a:buFont typeface="+mj-lt"/>
              <a:buAutoNum type="arabicParenR"/>
            </a:pPr>
            <a:r>
              <a:rPr lang="en-US" dirty="0" smtClean="0">
                <a:solidFill>
                  <a:srgbClr val="0070C0"/>
                </a:solidFill>
              </a:rPr>
              <a:t>Make </a:t>
            </a:r>
            <a:r>
              <a:rPr lang="en-US" dirty="0">
                <a:solidFill>
                  <a:srgbClr val="0070C0"/>
                </a:solidFill>
              </a:rPr>
              <a:t>sure that you review the security logs of the NOS you use. Investigate </a:t>
            </a:r>
            <a:r>
              <a:rPr lang="en-US" dirty="0" smtClean="0">
                <a:solidFill>
                  <a:srgbClr val="0070C0"/>
                </a:solidFill>
              </a:rPr>
              <a:t>and follow </a:t>
            </a:r>
            <a:r>
              <a:rPr lang="en-US" dirty="0">
                <a:solidFill>
                  <a:srgbClr val="0070C0"/>
                </a:solidFill>
              </a:rPr>
              <a:t>up on any problems </a:t>
            </a:r>
            <a:r>
              <a:rPr lang="en-US" dirty="0" smtClean="0">
                <a:solidFill>
                  <a:srgbClr val="0070C0"/>
                </a:solidFill>
              </a:rPr>
              <a:t>reported.</a:t>
            </a:r>
          </a:p>
          <a:p>
            <a:pPr marL="800100" lvl="1" indent="-342900">
              <a:buFont typeface="+mj-lt"/>
              <a:buAutoNum type="arabicParenR"/>
            </a:pPr>
            <a:r>
              <a:rPr lang="en-US" dirty="0" smtClean="0">
                <a:solidFill>
                  <a:srgbClr val="0070C0"/>
                </a:solidFill>
              </a:rPr>
              <a:t>Depending </a:t>
            </a:r>
            <a:r>
              <a:rPr lang="en-US" dirty="0">
                <a:solidFill>
                  <a:srgbClr val="0070C0"/>
                </a:solidFill>
              </a:rPr>
              <a:t>on the culture of the company, consider having users sign a </a:t>
            </a:r>
            <a:r>
              <a:rPr lang="en-US" dirty="0" smtClean="0">
                <a:solidFill>
                  <a:srgbClr val="0070C0"/>
                </a:solidFill>
              </a:rPr>
              <a:t>form acknowledging </a:t>
            </a:r>
            <a:r>
              <a:rPr lang="en-US" dirty="0">
                <a:solidFill>
                  <a:srgbClr val="0070C0"/>
                </a:solidFill>
              </a:rPr>
              <a:t>their understanding of important security procedures that </a:t>
            </a:r>
            <a:r>
              <a:rPr lang="en-US" dirty="0" smtClean="0">
                <a:solidFill>
                  <a:srgbClr val="0070C0"/>
                </a:solidFill>
              </a:rPr>
              <a:t>the company </a:t>
            </a:r>
            <a:r>
              <a:rPr lang="en-US" dirty="0">
                <a:solidFill>
                  <a:srgbClr val="0070C0"/>
                </a:solidFill>
              </a:rPr>
              <a:t>expects them to follow.</a:t>
            </a:r>
          </a:p>
        </p:txBody>
      </p:sp>
    </p:spTree>
    <p:extLst>
      <p:ext uri="{BB962C8B-B14F-4D97-AF65-F5344CB8AC3E}">
        <p14:creationId xmlns:p14="http://schemas.microsoft.com/office/powerpoint/2010/main" val="19247224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6388"/>
          </a:xfrm>
        </p:spPr>
        <p:txBody>
          <a:bodyPr>
            <a:normAutofit/>
          </a:bodyPr>
          <a:lstStyle/>
          <a:p>
            <a:r>
              <a:rPr lang="en-US" sz="2800" b="1" dirty="0"/>
              <a:t>External Security</a:t>
            </a:r>
            <a:endParaRPr lang="en-US" sz="2800" dirty="0"/>
          </a:p>
        </p:txBody>
      </p:sp>
      <p:sp>
        <p:nvSpPr>
          <p:cNvPr id="3" name="Content Placeholder 2"/>
          <p:cNvSpPr>
            <a:spLocks noGrp="1"/>
          </p:cNvSpPr>
          <p:nvPr>
            <p:ph idx="1"/>
          </p:nvPr>
        </p:nvSpPr>
        <p:spPr>
          <a:xfrm>
            <a:off x="2589212" y="1547446"/>
            <a:ext cx="8915400" cy="4363776"/>
          </a:xfrm>
        </p:spPr>
        <p:txBody>
          <a:bodyPr>
            <a:normAutofit/>
          </a:bodyPr>
          <a:lstStyle/>
          <a:p>
            <a:r>
              <a:rPr lang="en-US" sz="2000" dirty="0"/>
              <a:t>External security is the process of securing the network from external threats</a:t>
            </a:r>
            <a:r>
              <a:rPr lang="en-US" sz="2000" dirty="0" smtClean="0"/>
              <a:t>.</a:t>
            </a:r>
          </a:p>
          <a:p>
            <a:r>
              <a:rPr lang="en-US" sz="2000" dirty="0" smtClean="0"/>
              <a:t>“No </a:t>
            </a:r>
            <a:r>
              <a:rPr lang="en-US" sz="2000" dirty="0"/>
              <a:t>network is ever totally </a:t>
            </a:r>
            <a:r>
              <a:rPr lang="en-US" sz="2000" dirty="0" smtClean="0"/>
              <a:t>secure”. </a:t>
            </a:r>
            <a:r>
              <a:rPr lang="en-US" sz="2000" dirty="0"/>
              <a:t>This is especially true when </a:t>
            </a:r>
            <a:r>
              <a:rPr lang="en-US" sz="2000" dirty="0" smtClean="0"/>
              <a:t>dealing with </a:t>
            </a:r>
            <a:r>
              <a:rPr lang="en-US" sz="2000" dirty="0"/>
              <a:t>external security for a network connected to the Internet</a:t>
            </a:r>
            <a:r>
              <a:rPr lang="en-US" sz="2000" dirty="0" smtClean="0"/>
              <a:t>.</a:t>
            </a:r>
          </a:p>
          <a:p>
            <a:r>
              <a:rPr lang="en-US" sz="2000" dirty="0">
                <a:solidFill>
                  <a:srgbClr val="0070C0"/>
                </a:solidFill>
              </a:rPr>
              <a:t>Three basic types of external security threats exist</a:t>
            </a:r>
            <a:r>
              <a:rPr lang="en-US" sz="2000" dirty="0" smtClean="0">
                <a:solidFill>
                  <a:srgbClr val="0070C0"/>
                </a:solidFill>
              </a:rPr>
              <a:t>:</a:t>
            </a:r>
          </a:p>
          <a:p>
            <a:r>
              <a:rPr lang="en-US" sz="2000" b="1" i="1" dirty="0">
                <a:solidFill>
                  <a:srgbClr val="0070C0"/>
                </a:solidFill>
              </a:rPr>
              <a:t>Front-door threats</a:t>
            </a:r>
            <a:r>
              <a:rPr lang="en-US" sz="2000" dirty="0">
                <a:solidFill>
                  <a:srgbClr val="0070C0"/>
                </a:solidFill>
              </a:rPr>
              <a:t>: </a:t>
            </a:r>
            <a:r>
              <a:rPr lang="en-US" sz="2000" dirty="0"/>
              <a:t>These threats arise when a user from outside the company </a:t>
            </a:r>
            <a:r>
              <a:rPr lang="en-US" sz="2000" dirty="0" smtClean="0"/>
              <a:t>somehow finds</a:t>
            </a:r>
            <a:r>
              <a:rPr lang="en-US" sz="2000" dirty="0"/>
              <a:t>, guesses, or cracks a user password and then logs on to the network. The </a:t>
            </a:r>
            <a:r>
              <a:rPr lang="en-US" sz="2000" dirty="0" smtClean="0"/>
              <a:t>perpetrator could </a:t>
            </a:r>
            <a:r>
              <a:rPr lang="en-US" sz="2000" dirty="0"/>
              <a:t>be someone who had an association with the company at some point or could </a:t>
            </a:r>
            <a:r>
              <a:rPr lang="en-US" sz="2000" dirty="0" smtClean="0"/>
              <a:t>be someone </a:t>
            </a:r>
            <a:r>
              <a:rPr lang="en-US" sz="2000" dirty="0"/>
              <a:t>totally unrelated to the company</a:t>
            </a:r>
            <a:r>
              <a:rPr lang="en-US" sz="2000" dirty="0" smtClean="0"/>
              <a:t>.</a:t>
            </a:r>
          </a:p>
        </p:txBody>
      </p:sp>
    </p:spTree>
    <p:extLst>
      <p:ext uri="{BB962C8B-B14F-4D97-AF65-F5344CB8AC3E}">
        <p14:creationId xmlns:p14="http://schemas.microsoft.com/office/powerpoint/2010/main" val="31876384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71644"/>
          </a:xfrm>
        </p:spPr>
        <p:txBody>
          <a:bodyPr>
            <a:normAutofit fontScale="90000"/>
          </a:bodyPr>
          <a:lstStyle/>
          <a:p>
            <a:r>
              <a:rPr lang="en-US" sz="1800" b="1" dirty="0"/>
              <a:t>External Security</a:t>
            </a:r>
            <a:r>
              <a:rPr lang="en-US" sz="2000" dirty="0" smtClean="0">
                <a:solidFill>
                  <a:srgbClr val="0070C0"/>
                </a:solidFill>
              </a:rPr>
              <a:t/>
            </a:r>
            <a:br>
              <a:rPr lang="en-US" sz="2000" dirty="0" smtClean="0">
                <a:solidFill>
                  <a:srgbClr val="0070C0"/>
                </a:solidFill>
              </a:rPr>
            </a:br>
            <a:r>
              <a:rPr lang="en-US" sz="2000" dirty="0" smtClean="0">
                <a:solidFill>
                  <a:srgbClr val="0070C0"/>
                </a:solidFill>
              </a:rPr>
              <a:t>basic </a:t>
            </a:r>
            <a:r>
              <a:rPr lang="en-US" sz="2000" dirty="0">
                <a:solidFill>
                  <a:srgbClr val="0070C0"/>
                </a:solidFill>
              </a:rPr>
              <a:t>types of external security threats</a:t>
            </a:r>
            <a:endParaRPr lang="en-US" dirty="0"/>
          </a:p>
        </p:txBody>
      </p:sp>
      <p:sp>
        <p:nvSpPr>
          <p:cNvPr id="3" name="Content Placeholder 2"/>
          <p:cNvSpPr>
            <a:spLocks noGrp="1"/>
          </p:cNvSpPr>
          <p:nvPr>
            <p:ph idx="1"/>
          </p:nvPr>
        </p:nvSpPr>
        <p:spPr>
          <a:xfrm>
            <a:off x="2589212" y="1378634"/>
            <a:ext cx="8915400" cy="5134708"/>
          </a:xfrm>
        </p:spPr>
        <p:txBody>
          <a:bodyPr>
            <a:normAutofit/>
          </a:bodyPr>
          <a:lstStyle/>
          <a:p>
            <a:pPr>
              <a:buFont typeface="+mj-lt"/>
              <a:buAutoNum type="arabicParenR"/>
            </a:pPr>
            <a:r>
              <a:rPr lang="en-US" sz="2000" b="1" i="1" dirty="0">
                <a:solidFill>
                  <a:srgbClr val="0070C0"/>
                </a:solidFill>
              </a:rPr>
              <a:t>Back-door threats</a:t>
            </a:r>
            <a:r>
              <a:rPr lang="en-US" sz="2000" b="1" i="1" dirty="0"/>
              <a:t>: </a:t>
            </a:r>
            <a:r>
              <a:rPr lang="en-US" sz="2000" dirty="0"/>
              <a:t>These are threats where software or hardware bugs in the network’s OS and hardware enable an outsider to crack the network’s security. After accomplishing this, the outsider often finds a way to log in to the administrative account and then can do anything he or she likes.</a:t>
            </a:r>
            <a:endParaRPr lang="en-US" sz="2000" dirty="0">
              <a:solidFill>
                <a:srgbClr val="0070C0"/>
              </a:solidFill>
            </a:endParaRPr>
          </a:p>
          <a:p>
            <a:pPr>
              <a:buFont typeface="+mj-lt"/>
              <a:buAutoNum type="arabicParenR"/>
            </a:pPr>
            <a:r>
              <a:rPr lang="en-US" sz="2000" b="1" i="1" dirty="0">
                <a:solidFill>
                  <a:srgbClr val="0070C0"/>
                </a:solidFill>
              </a:rPr>
              <a:t>Denial of service: </a:t>
            </a:r>
            <a:r>
              <a:rPr lang="en-US" sz="2000" dirty="0"/>
              <a:t>These are attacks that deny service to the network. Examples </a:t>
            </a:r>
            <a:r>
              <a:rPr lang="en-US" sz="2000" dirty="0" smtClean="0"/>
              <a:t>include committing </a:t>
            </a:r>
            <a:r>
              <a:rPr lang="en-US" sz="2000" dirty="0"/>
              <a:t>specific actions that are known to crash different types of servers or flooding </a:t>
            </a:r>
            <a:r>
              <a:rPr lang="en-US" sz="2000" dirty="0" smtClean="0"/>
              <a:t>the company’s </a:t>
            </a:r>
            <a:r>
              <a:rPr lang="en-US" sz="2000" dirty="0"/>
              <a:t>Internet connection with useless traffic (such as a downloading a huge file </a:t>
            </a:r>
            <a:r>
              <a:rPr lang="en-US" sz="2000" dirty="0" smtClean="0"/>
              <a:t>during working </a:t>
            </a:r>
            <a:r>
              <a:rPr lang="en-US" sz="2000" dirty="0"/>
              <a:t>hours</a:t>
            </a:r>
            <a:r>
              <a:rPr lang="en-US" sz="2000" dirty="0" smtClean="0"/>
              <a:t>).</a:t>
            </a:r>
          </a:p>
          <a:p>
            <a:pPr marL="0" indent="0">
              <a:buNone/>
            </a:pPr>
            <a:r>
              <a:rPr lang="en-US" sz="2000" dirty="0">
                <a:solidFill>
                  <a:srgbClr val="0070C0"/>
                </a:solidFill>
              </a:rPr>
              <a:t>A fourth type of external threat exists: computer viruses, Trojan horses, worms, and </a:t>
            </a:r>
            <a:r>
              <a:rPr lang="en-US" sz="2000" dirty="0" smtClean="0">
                <a:solidFill>
                  <a:srgbClr val="0070C0"/>
                </a:solidFill>
              </a:rPr>
              <a:t>other malicious </a:t>
            </a:r>
            <a:r>
              <a:rPr lang="en-US" sz="2000" dirty="0">
                <a:solidFill>
                  <a:srgbClr val="0070C0"/>
                </a:solidFill>
              </a:rPr>
              <a:t>software from outside the company</a:t>
            </a:r>
          </a:p>
        </p:txBody>
      </p:sp>
    </p:spTree>
    <p:extLst>
      <p:ext uri="{BB962C8B-B14F-4D97-AF65-F5344CB8AC3E}">
        <p14:creationId xmlns:p14="http://schemas.microsoft.com/office/powerpoint/2010/main" val="16036052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84185"/>
          </a:xfrm>
        </p:spPr>
        <p:txBody>
          <a:bodyPr/>
          <a:lstStyle/>
          <a:p>
            <a:r>
              <a:rPr lang="en-US" sz="1600" b="1" dirty="0">
                <a:solidFill>
                  <a:srgbClr val="31B4E6">
                    <a:lumMod val="75000"/>
                  </a:srgbClr>
                </a:solidFill>
              </a:rPr>
              <a:t>External Security</a:t>
            </a:r>
            <a:r>
              <a:rPr lang="en-US" sz="1800" dirty="0">
                <a:solidFill>
                  <a:srgbClr val="0070C0"/>
                </a:solidFill>
              </a:rPr>
              <a:t/>
            </a:r>
            <a:br>
              <a:rPr lang="en-US" sz="1800" dirty="0">
                <a:solidFill>
                  <a:srgbClr val="0070C0"/>
                </a:solidFill>
              </a:rPr>
            </a:br>
            <a:r>
              <a:rPr lang="en-US" sz="1800" dirty="0">
                <a:solidFill>
                  <a:srgbClr val="0070C0"/>
                </a:solidFill>
              </a:rPr>
              <a:t>basic types of external security threats</a:t>
            </a:r>
            <a:endParaRPr lang="en-US" dirty="0"/>
          </a:p>
        </p:txBody>
      </p:sp>
      <p:sp>
        <p:nvSpPr>
          <p:cNvPr id="3" name="Content Placeholder 2"/>
          <p:cNvSpPr>
            <a:spLocks noGrp="1"/>
          </p:cNvSpPr>
          <p:nvPr>
            <p:ph idx="1"/>
          </p:nvPr>
        </p:nvSpPr>
        <p:spPr>
          <a:xfrm>
            <a:off x="2589212" y="1463039"/>
            <a:ext cx="8915400" cy="5162843"/>
          </a:xfrm>
        </p:spPr>
        <p:txBody>
          <a:bodyPr>
            <a:normAutofit/>
          </a:bodyPr>
          <a:lstStyle/>
          <a:p>
            <a:r>
              <a:rPr lang="en-US" b="1" i="1" dirty="0">
                <a:solidFill>
                  <a:srgbClr val="0070C0"/>
                </a:solidFill>
              </a:rPr>
              <a:t>Viruses: </a:t>
            </a:r>
            <a:r>
              <a:rPr lang="en-US" dirty="0">
                <a:solidFill>
                  <a:srgbClr val="0070C0"/>
                </a:solidFill>
              </a:rPr>
              <a:t>A computer virus is a program that spreads by infecting other files with a copy </a:t>
            </a:r>
            <a:r>
              <a:rPr lang="en-US" dirty="0" smtClean="0">
                <a:solidFill>
                  <a:srgbClr val="0070C0"/>
                </a:solidFill>
              </a:rPr>
              <a:t>of itself</a:t>
            </a:r>
            <a:r>
              <a:rPr lang="en-US" dirty="0">
                <a:solidFill>
                  <a:srgbClr val="0070C0"/>
                </a:solidFill>
              </a:rPr>
              <a:t>. </a:t>
            </a:r>
            <a:r>
              <a:rPr lang="en-US" dirty="0"/>
              <a:t>Files that can be infected by viruses include program files (.COM, .EXE, and .</a:t>
            </a:r>
            <a:r>
              <a:rPr lang="en-US" dirty="0" smtClean="0"/>
              <a:t>DLL) and </a:t>
            </a:r>
            <a:r>
              <a:rPr lang="en-US" dirty="0"/>
              <a:t>document files for applications that support macro languages sophisticated enough </a:t>
            </a:r>
            <a:r>
              <a:rPr lang="en-US" dirty="0" smtClean="0"/>
              <a:t>to allow </a:t>
            </a:r>
            <a:r>
              <a:rPr lang="en-US" dirty="0"/>
              <a:t>virus behavior (Microsoft Word and Excel are common </a:t>
            </a:r>
            <a:r>
              <a:rPr lang="en-US" dirty="0" smtClean="0"/>
              <a:t>targets </a:t>
            </a:r>
            <a:r>
              <a:rPr lang="en-US" dirty="0"/>
              <a:t>of macro-based viruses</a:t>
            </a:r>
            <a:r>
              <a:rPr lang="en-US" dirty="0" smtClean="0"/>
              <a:t>).</a:t>
            </a:r>
          </a:p>
          <a:p>
            <a:r>
              <a:rPr lang="en-US" b="1" i="1" dirty="0">
                <a:solidFill>
                  <a:srgbClr val="0070C0"/>
                </a:solidFill>
              </a:rPr>
              <a:t>Worms: </a:t>
            </a:r>
            <a:r>
              <a:rPr lang="en-US" dirty="0">
                <a:solidFill>
                  <a:srgbClr val="0070C0"/>
                </a:solidFill>
              </a:rPr>
              <a:t>A worm is a program that propagates by sending copies of itself to other </a:t>
            </a:r>
            <a:r>
              <a:rPr lang="en-US" dirty="0" smtClean="0">
                <a:solidFill>
                  <a:srgbClr val="0070C0"/>
                </a:solidFill>
              </a:rPr>
              <a:t>computers, which </a:t>
            </a:r>
            <a:r>
              <a:rPr lang="en-US" dirty="0">
                <a:solidFill>
                  <a:srgbClr val="0070C0"/>
                </a:solidFill>
              </a:rPr>
              <a:t>run the worm and then send copies to other computers</a:t>
            </a:r>
            <a:r>
              <a:rPr lang="en-US" dirty="0" smtClean="0">
                <a:solidFill>
                  <a:srgbClr val="0070C0"/>
                </a:solidFill>
              </a:rPr>
              <a:t>. </a:t>
            </a:r>
            <a:endParaRPr lang="en-US" dirty="0">
              <a:solidFill>
                <a:srgbClr val="0070C0"/>
              </a:solidFill>
            </a:endParaRPr>
          </a:p>
          <a:p>
            <a:r>
              <a:rPr lang="en-US" b="1" i="1" dirty="0">
                <a:solidFill>
                  <a:srgbClr val="0070C0"/>
                </a:solidFill>
              </a:rPr>
              <a:t>Trojan horses: </a:t>
            </a:r>
            <a:r>
              <a:rPr lang="en-US" dirty="0">
                <a:solidFill>
                  <a:srgbClr val="0070C0"/>
                </a:solidFill>
              </a:rPr>
              <a:t>A Trojan horse is a program that purports to do something interesting </a:t>
            </a:r>
            <a:r>
              <a:rPr lang="en-US" dirty="0" smtClean="0">
                <a:solidFill>
                  <a:srgbClr val="0070C0"/>
                </a:solidFill>
              </a:rPr>
              <a:t>or useful </a:t>
            </a:r>
            <a:r>
              <a:rPr lang="en-US" dirty="0">
                <a:solidFill>
                  <a:srgbClr val="0070C0"/>
                </a:solidFill>
              </a:rPr>
              <a:t>and then performs malicious actions in the background while the user is </a:t>
            </a:r>
            <a:r>
              <a:rPr lang="en-US" dirty="0" smtClean="0">
                <a:solidFill>
                  <a:srgbClr val="0070C0"/>
                </a:solidFill>
              </a:rPr>
              <a:t>interacting with </a:t>
            </a:r>
            <a:r>
              <a:rPr lang="en-US" dirty="0">
                <a:solidFill>
                  <a:srgbClr val="0070C0"/>
                </a:solidFill>
              </a:rPr>
              <a:t>the main program</a:t>
            </a:r>
            <a:r>
              <a:rPr lang="en-US" dirty="0" smtClean="0">
                <a:solidFill>
                  <a:srgbClr val="0070C0"/>
                </a:solidFill>
              </a:rPr>
              <a:t>.</a:t>
            </a:r>
          </a:p>
          <a:p>
            <a:r>
              <a:rPr lang="en-US" b="1" i="1" dirty="0">
                <a:solidFill>
                  <a:srgbClr val="0070C0"/>
                </a:solidFill>
              </a:rPr>
              <a:t>Logic bombs: </a:t>
            </a:r>
            <a:r>
              <a:rPr lang="en-US" dirty="0">
                <a:solidFill>
                  <a:srgbClr val="0070C0"/>
                </a:solidFill>
              </a:rPr>
              <a:t>Logic bombs are malicious pieces of programming code inserted into </a:t>
            </a:r>
            <a:r>
              <a:rPr lang="en-US" dirty="0" smtClean="0">
                <a:solidFill>
                  <a:srgbClr val="0070C0"/>
                </a:solidFill>
              </a:rPr>
              <a:t>an otherwise </a:t>
            </a:r>
            <a:r>
              <a:rPr lang="en-US" dirty="0">
                <a:solidFill>
                  <a:srgbClr val="0070C0"/>
                </a:solidFill>
              </a:rPr>
              <a:t>normal program. </a:t>
            </a:r>
            <a:r>
              <a:rPr lang="en-US" dirty="0"/>
              <a:t>They are often included by the program’s original author or </a:t>
            </a:r>
            <a:r>
              <a:rPr lang="en-US" dirty="0" smtClean="0"/>
              <a:t>by someone </a:t>
            </a:r>
            <a:r>
              <a:rPr lang="en-US" dirty="0"/>
              <a:t>else who participated in developing the source code. Logic bombs can be timed </a:t>
            </a:r>
            <a:r>
              <a:rPr lang="en-US" dirty="0" smtClean="0"/>
              <a:t>to execute </a:t>
            </a:r>
            <a:r>
              <a:rPr lang="en-US" dirty="0"/>
              <a:t>at a certain time, erasing key files or performing other actions.</a:t>
            </a:r>
            <a:endParaRPr lang="en-US" dirty="0">
              <a:solidFill>
                <a:srgbClr val="0070C0"/>
              </a:solidFill>
            </a:endParaRPr>
          </a:p>
        </p:txBody>
      </p:sp>
    </p:spTree>
    <p:extLst>
      <p:ext uri="{BB962C8B-B14F-4D97-AF65-F5344CB8AC3E}">
        <p14:creationId xmlns:p14="http://schemas.microsoft.com/office/powerpoint/2010/main" val="42298690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Cryptography</a:t>
            </a:r>
            <a:endParaRPr lang="en-US" dirty="0"/>
          </a:p>
        </p:txBody>
      </p:sp>
      <p:sp>
        <p:nvSpPr>
          <p:cNvPr id="3" name="Text Placeholder 2"/>
          <p:cNvSpPr>
            <a:spLocks noGrp="1"/>
          </p:cNvSpPr>
          <p:nvPr>
            <p:ph type="body" idx="1"/>
          </p:nvPr>
        </p:nvSpPr>
        <p:spPr>
          <a:xfrm>
            <a:off x="2589212" y="3727075"/>
            <a:ext cx="9340191" cy="1112209"/>
          </a:xfrm>
        </p:spPr>
        <p:txBody>
          <a:bodyPr>
            <a:normAutofit/>
          </a:bodyPr>
          <a:lstStyle/>
          <a:p>
            <a:r>
              <a:rPr lang="en-US" dirty="0"/>
              <a:t>Cryptography can be defined as the conversion of data into a </a:t>
            </a:r>
            <a:r>
              <a:rPr lang="en-US" dirty="0" smtClean="0"/>
              <a:t>scrambled </a:t>
            </a:r>
            <a:r>
              <a:rPr lang="en-US" dirty="0"/>
              <a:t>code that can </a:t>
            </a:r>
            <a:r>
              <a:rPr lang="en-US" dirty="0" smtClean="0"/>
              <a:t>be translated </a:t>
            </a:r>
            <a:r>
              <a:rPr lang="en-US" dirty="0"/>
              <a:t>and sent across a public or private network.</a:t>
            </a:r>
          </a:p>
        </p:txBody>
      </p:sp>
    </p:spTree>
    <p:extLst>
      <p:ext uri="{BB962C8B-B14F-4D97-AF65-F5344CB8AC3E}">
        <p14:creationId xmlns:p14="http://schemas.microsoft.com/office/powerpoint/2010/main" val="33802869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07742"/>
          </a:xfrm>
        </p:spPr>
        <p:txBody>
          <a:bodyPr/>
          <a:lstStyle/>
          <a:p>
            <a:r>
              <a:rPr lang="en-US" b="1" dirty="0" smtClean="0"/>
              <a:t>Cryptography </a:t>
            </a:r>
            <a:br>
              <a:rPr lang="en-US" b="1" dirty="0" smtClean="0"/>
            </a:br>
            <a:r>
              <a:rPr lang="en-US" sz="2400" dirty="0" smtClean="0"/>
              <a:t>example</a:t>
            </a:r>
            <a:endParaRPr lang="en-US" sz="2400" dirty="0"/>
          </a:p>
        </p:txBody>
      </p:sp>
      <p:sp>
        <p:nvSpPr>
          <p:cNvPr id="3" name="Content Placeholder 2"/>
          <p:cNvSpPr>
            <a:spLocks noGrp="1"/>
          </p:cNvSpPr>
          <p:nvPr>
            <p:ph idx="1"/>
          </p:nvPr>
        </p:nvSpPr>
        <p:spPr>
          <a:xfrm>
            <a:off x="2589212" y="1800665"/>
            <a:ext cx="8915400" cy="4656406"/>
          </a:xfrm>
        </p:spPr>
        <p:txBody>
          <a:bodyPr>
            <a:normAutofit/>
          </a:bodyPr>
          <a:lstStyle/>
          <a:p>
            <a:r>
              <a:rPr lang="en-US" sz="2000" dirty="0"/>
              <a:t>Julius Caesar was an early user of cryptography. </a:t>
            </a:r>
            <a:endParaRPr lang="en-US" sz="2000" dirty="0" smtClean="0"/>
          </a:p>
          <a:p>
            <a:r>
              <a:rPr lang="en-US" sz="2000" dirty="0" smtClean="0"/>
              <a:t>He </a:t>
            </a:r>
            <a:r>
              <a:rPr lang="en-US" sz="2000" dirty="0"/>
              <a:t>sent messages to his troops in </a:t>
            </a:r>
            <a:r>
              <a:rPr lang="en-US" sz="2000" dirty="0" smtClean="0"/>
              <a:t>a simple </a:t>
            </a:r>
            <a:r>
              <a:rPr lang="en-US" sz="2000" dirty="0"/>
              <a:t>but </a:t>
            </a:r>
            <a:r>
              <a:rPr lang="en-US" sz="2000" dirty="0" err="1"/>
              <a:t>ingeneous</a:t>
            </a:r>
            <a:r>
              <a:rPr lang="en-US" sz="2000" dirty="0"/>
              <a:t> method. </a:t>
            </a:r>
            <a:endParaRPr lang="en-US" sz="2000" dirty="0" smtClean="0"/>
          </a:p>
          <a:p>
            <a:r>
              <a:rPr lang="en-US" sz="2000" dirty="0" smtClean="0">
                <a:solidFill>
                  <a:srgbClr val="0070C0"/>
                </a:solidFill>
              </a:rPr>
              <a:t>A </a:t>
            </a:r>
            <a:r>
              <a:rPr lang="en-US" sz="2000" dirty="0">
                <a:solidFill>
                  <a:srgbClr val="0070C0"/>
                </a:solidFill>
              </a:rPr>
              <a:t>letter in the alphabet was replaced by one say </a:t>
            </a:r>
            <a:r>
              <a:rPr lang="en-US" sz="2000" b="1" dirty="0">
                <a:solidFill>
                  <a:srgbClr val="0070C0"/>
                </a:solidFill>
              </a:rPr>
              <a:t>5</a:t>
            </a:r>
            <a:r>
              <a:rPr lang="en-US" sz="2000" dirty="0">
                <a:solidFill>
                  <a:srgbClr val="0070C0"/>
                </a:solidFill>
              </a:rPr>
              <a:t> positions </a:t>
            </a:r>
            <a:r>
              <a:rPr lang="en-US" sz="2000" dirty="0" smtClean="0">
                <a:solidFill>
                  <a:srgbClr val="0070C0"/>
                </a:solidFill>
              </a:rPr>
              <a:t>to the </a:t>
            </a:r>
            <a:r>
              <a:rPr lang="en-US" sz="2000" dirty="0">
                <a:solidFill>
                  <a:srgbClr val="0070C0"/>
                </a:solidFill>
              </a:rPr>
              <a:t>right. So, an "</a:t>
            </a:r>
            <a:r>
              <a:rPr lang="en-US" sz="2000" b="1" dirty="0">
                <a:solidFill>
                  <a:srgbClr val="0070C0"/>
                </a:solidFill>
              </a:rPr>
              <a:t>A</a:t>
            </a:r>
            <a:r>
              <a:rPr lang="en-US" sz="2000" dirty="0">
                <a:solidFill>
                  <a:srgbClr val="0070C0"/>
                </a:solidFill>
              </a:rPr>
              <a:t>" would be replaced by an "</a:t>
            </a:r>
            <a:r>
              <a:rPr lang="en-US" sz="2000" b="1" dirty="0">
                <a:solidFill>
                  <a:srgbClr val="0070C0"/>
                </a:solidFill>
              </a:rPr>
              <a:t>E</a:t>
            </a:r>
            <a:r>
              <a:rPr lang="en-US" sz="2000" dirty="0">
                <a:solidFill>
                  <a:srgbClr val="0070C0"/>
                </a:solidFill>
              </a:rPr>
              <a:t>", "</a:t>
            </a:r>
            <a:r>
              <a:rPr lang="en-US" sz="2000" b="1" dirty="0">
                <a:solidFill>
                  <a:srgbClr val="0070C0"/>
                </a:solidFill>
              </a:rPr>
              <a:t>B</a:t>
            </a:r>
            <a:r>
              <a:rPr lang="en-US" sz="2000" dirty="0">
                <a:solidFill>
                  <a:srgbClr val="0070C0"/>
                </a:solidFill>
              </a:rPr>
              <a:t>" by "</a:t>
            </a:r>
            <a:r>
              <a:rPr lang="en-US" sz="2000" b="1" dirty="0">
                <a:solidFill>
                  <a:srgbClr val="0070C0"/>
                </a:solidFill>
              </a:rPr>
              <a:t>F</a:t>
            </a:r>
            <a:r>
              <a:rPr lang="en-US" sz="2000" dirty="0">
                <a:solidFill>
                  <a:srgbClr val="0070C0"/>
                </a:solidFill>
              </a:rPr>
              <a:t>" and so on. </a:t>
            </a:r>
            <a:endParaRPr lang="en-US" sz="2000" dirty="0" smtClean="0">
              <a:solidFill>
                <a:srgbClr val="0070C0"/>
              </a:solidFill>
            </a:endParaRPr>
          </a:p>
          <a:p>
            <a:r>
              <a:rPr lang="en-US" sz="2000" dirty="0" smtClean="0">
                <a:solidFill>
                  <a:srgbClr val="0070C0"/>
                </a:solidFill>
              </a:rPr>
              <a:t>Hence </a:t>
            </a:r>
            <a:r>
              <a:rPr lang="en-US" sz="2000" b="1" dirty="0" smtClean="0">
                <a:solidFill>
                  <a:srgbClr val="0070C0"/>
                </a:solidFill>
              </a:rPr>
              <a:t>RETURN </a:t>
            </a:r>
            <a:r>
              <a:rPr lang="en-US" sz="2000" dirty="0" smtClean="0">
                <a:solidFill>
                  <a:srgbClr val="0070C0"/>
                </a:solidFill>
              </a:rPr>
              <a:t>would </a:t>
            </a:r>
            <a:r>
              <a:rPr lang="en-US" sz="2000" dirty="0">
                <a:solidFill>
                  <a:srgbClr val="0070C0"/>
                </a:solidFill>
              </a:rPr>
              <a:t>become </a:t>
            </a:r>
            <a:r>
              <a:rPr lang="en-US" sz="2000" b="1" dirty="0">
                <a:solidFill>
                  <a:srgbClr val="0070C0"/>
                </a:solidFill>
              </a:rPr>
              <a:t>VJYZVS</a:t>
            </a:r>
            <a:r>
              <a:rPr lang="en-US" sz="2000" dirty="0">
                <a:solidFill>
                  <a:srgbClr val="0070C0"/>
                </a:solidFill>
              </a:rPr>
              <a:t>. </a:t>
            </a:r>
            <a:endParaRPr lang="en-US" sz="2000" dirty="0" smtClean="0">
              <a:solidFill>
                <a:srgbClr val="0070C0"/>
              </a:solidFill>
            </a:endParaRPr>
          </a:p>
          <a:p>
            <a:r>
              <a:rPr lang="en-US" sz="2000" dirty="0" smtClean="0"/>
              <a:t>But </a:t>
            </a:r>
            <a:r>
              <a:rPr lang="en-US" sz="2000" dirty="0"/>
              <a:t>as it can be seen, this cipher can be easily broken by </a:t>
            </a:r>
            <a:r>
              <a:rPr lang="en-US" sz="2000" dirty="0" smtClean="0"/>
              <a:t>either figuring </a:t>
            </a:r>
            <a:r>
              <a:rPr lang="en-US" sz="2000" dirty="0"/>
              <a:t>out a pattern, by brute force or by getting ones hands on a plaintext and </a:t>
            </a:r>
            <a:r>
              <a:rPr lang="en-US" sz="2000" dirty="0" err="1" smtClean="0"/>
              <a:t>ciphertext</a:t>
            </a:r>
            <a:r>
              <a:rPr lang="en-US" sz="2000" dirty="0" smtClean="0"/>
              <a:t> combination </a:t>
            </a:r>
            <a:r>
              <a:rPr lang="en-US" sz="2000" dirty="0"/>
              <a:t>to deduce the pattern.</a:t>
            </a:r>
          </a:p>
        </p:txBody>
      </p:sp>
    </p:spTree>
    <p:extLst>
      <p:ext uri="{BB962C8B-B14F-4D97-AF65-F5344CB8AC3E}">
        <p14:creationId xmlns:p14="http://schemas.microsoft.com/office/powerpoint/2010/main" val="35399393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1"/>
            <a:ext cx="8911687" cy="754524"/>
          </a:xfrm>
        </p:spPr>
        <p:txBody>
          <a:bodyPr>
            <a:normAutofit/>
          </a:bodyPr>
          <a:lstStyle/>
          <a:p>
            <a:r>
              <a:rPr lang="en-US" sz="2800" b="1" dirty="0" smtClean="0">
                <a:latin typeface="Bodoni MT" panose="02070603080606020203" pitchFamily="18" charset="0"/>
              </a:rPr>
              <a:t>Basic </a:t>
            </a:r>
            <a:r>
              <a:rPr lang="en-US" sz="2800" b="1" dirty="0">
                <a:latin typeface="Bodoni MT" panose="02070603080606020203" pitchFamily="18" charset="0"/>
              </a:rPr>
              <a:t>encryption model</a:t>
            </a:r>
            <a:endParaRPr lang="en-US" sz="2800" b="1" dirty="0"/>
          </a:p>
        </p:txBody>
      </p:sp>
      <p:pic>
        <p:nvPicPr>
          <p:cNvPr id="4" name="Content Placeholder 3"/>
          <p:cNvPicPr>
            <a:picLocks noGrp="1" noChangeAspect="1"/>
          </p:cNvPicPr>
          <p:nvPr>
            <p:ph idx="1"/>
          </p:nvPr>
        </p:nvPicPr>
        <p:blipFill>
          <a:blip r:embed="rId2"/>
          <a:stretch>
            <a:fillRect/>
          </a:stretch>
        </p:blipFill>
        <p:spPr>
          <a:xfrm>
            <a:off x="1603717" y="1636355"/>
            <a:ext cx="10193628" cy="4469023"/>
          </a:xfrm>
          <a:prstGeom prst="rect">
            <a:avLst/>
          </a:prstGeom>
        </p:spPr>
      </p:pic>
    </p:spTree>
    <p:extLst>
      <p:ext uri="{BB962C8B-B14F-4D97-AF65-F5344CB8AC3E}">
        <p14:creationId xmlns:p14="http://schemas.microsoft.com/office/powerpoint/2010/main" val="17097258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Integrity</a:t>
            </a:r>
          </a:p>
        </p:txBody>
      </p:sp>
      <p:sp>
        <p:nvSpPr>
          <p:cNvPr id="3" name="Content Placeholder 2"/>
          <p:cNvSpPr>
            <a:spLocks noGrp="1"/>
          </p:cNvSpPr>
          <p:nvPr>
            <p:ph idx="1"/>
          </p:nvPr>
        </p:nvSpPr>
        <p:spPr/>
        <p:txBody>
          <a:bodyPr>
            <a:normAutofit/>
          </a:bodyPr>
          <a:lstStyle/>
          <a:p>
            <a:r>
              <a:rPr lang="en-US" sz="2000" dirty="0"/>
              <a:t>Data Integrity – Primarily concerned with the accidental damage and recovery of data. </a:t>
            </a:r>
          </a:p>
          <a:p>
            <a:r>
              <a:rPr lang="en-US" sz="2000" dirty="0"/>
              <a:t>System Integrity – Ensures there is no way for any unauthorized program to:</a:t>
            </a:r>
          </a:p>
          <a:p>
            <a:pPr lvl="1"/>
            <a:r>
              <a:rPr lang="en-US" sz="2000" dirty="0" smtClean="0"/>
              <a:t>Bypass </a:t>
            </a:r>
            <a:r>
              <a:rPr lang="en-US" sz="2000" dirty="0"/>
              <a:t>security checking</a:t>
            </a:r>
          </a:p>
          <a:p>
            <a:pPr lvl="1"/>
            <a:r>
              <a:rPr lang="en-US" sz="2000" dirty="0"/>
              <a:t>Obtain control in an authorized </a:t>
            </a:r>
            <a:r>
              <a:rPr lang="en-US" sz="2000" dirty="0" smtClean="0"/>
              <a:t>state</a:t>
            </a:r>
          </a:p>
          <a:p>
            <a:pPr lvl="1"/>
            <a:r>
              <a:rPr lang="en-US" sz="2000" dirty="0"/>
              <a:t>Bypass store or fetch protection</a:t>
            </a:r>
          </a:p>
          <a:p>
            <a:pPr lvl="1"/>
            <a:endParaRPr lang="en-US" sz="2000" dirty="0"/>
          </a:p>
          <a:p>
            <a:endParaRPr lang="en-US" sz="2000" dirty="0"/>
          </a:p>
        </p:txBody>
      </p:sp>
    </p:spTree>
    <p:extLst>
      <p:ext uri="{BB962C8B-B14F-4D97-AF65-F5344CB8AC3E}">
        <p14:creationId xmlns:p14="http://schemas.microsoft.com/office/powerpoint/2010/main" val="10181640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70118"/>
          </a:xfrm>
        </p:spPr>
        <p:txBody>
          <a:bodyPr/>
          <a:lstStyle/>
          <a:p>
            <a:r>
              <a:rPr lang="en-US" b="1" dirty="0">
                <a:latin typeface="Bodoni MT" panose="02070603080606020203" pitchFamily="18" charset="0"/>
              </a:rPr>
              <a:t>Basic encryption model</a:t>
            </a:r>
            <a:endParaRPr lang="en-US" dirty="0"/>
          </a:p>
        </p:txBody>
      </p:sp>
      <p:sp>
        <p:nvSpPr>
          <p:cNvPr id="3" name="Content Placeholder 2"/>
          <p:cNvSpPr>
            <a:spLocks noGrp="1"/>
          </p:cNvSpPr>
          <p:nvPr>
            <p:ph idx="1"/>
          </p:nvPr>
        </p:nvSpPr>
        <p:spPr>
          <a:xfrm>
            <a:off x="2589212" y="1463040"/>
            <a:ext cx="8915400" cy="5134708"/>
          </a:xfrm>
        </p:spPr>
        <p:txBody>
          <a:bodyPr>
            <a:normAutofit/>
          </a:bodyPr>
          <a:lstStyle/>
          <a:p>
            <a:r>
              <a:rPr lang="en-US" sz="2000" dirty="0"/>
              <a:t>The messages to be encrypted, known as the </a:t>
            </a:r>
            <a:r>
              <a:rPr lang="en-US" sz="2000" b="1" dirty="0" smtClean="0">
                <a:solidFill>
                  <a:srgbClr val="0070C0"/>
                </a:solidFill>
              </a:rPr>
              <a:t>plaintext</a:t>
            </a:r>
            <a:r>
              <a:rPr lang="en-US" sz="2000" dirty="0" smtClean="0"/>
              <a:t>, are </a:t>
            </a:r>
            <a:r>
              <a:rPr lang="en-US" sz="2000" dirty="0"/>
              <a:t>transformed by a function that </a:t>
            </a:r>
            <a:r>
              <a:rPr lang="en-US" sz="2000" dirty="0" smtClean="0"/>
              <a:t>is parameterized </a:t>
            </a:r>
            <a:r>
              <a:rPr lang="en-US" sz="2000" dirty="0"/>
              <a:t>by a key</a:t>
            </a:r>
            <a:r>
              <a:rPr lang="en-US" sz="2000" dirty="0" smtClean="0"/>
              <a:t>.</a:t>
            </a:r>
          </a:p>
          <a:p>
            <a:r>
              <a:rPr lang="en-US" sz="2000" dirty="0"/>
              <a:t>The output of the encryption process, known as the </a:t>
            </a:r>
            <a:r>
              <a:rPr lang="en-US" sz="2000" b="1" dirty="0" smtClean="0">
                <a:solidFill>
                  <a:srgbClr val="0070C0"/>
                </a:solidFill>
              </a:rPr>
              <a:t>cipher text</a:t>
            </a:r>
            <a:r>
              <a:rPr lang="en-US" sz="2000" dirty="0" smtClean="0"/>
              <a:t>, is then </a:t>
            </a:r>
            <a:r>
              <a:rPr lang="en-US" sz="2000" dirty="0"/>
              <a:t>transmitted, often by messenger or radio</a:t>
            </a:r>
            <a:r>
              <a:rPr lang="en-US" sz="2000" dirty="0" smtClean="0"/>
              <a:t>.</a:t>
            </a:r>
          </a:p>
          <a:p>
            <a:r>
              <a:rPr lang="en-US" sz="2000" dirty="0"/>
              <a:t>We assume that the enemy, or intruder, </a:t>
            </a:r>
            <a:r>
              <a:rPr lang="en-US" sz="2000" dirty="0" smtClean="0"/>
              <a:t>hears and </a:t>
            </a:r>
            <a:r>
              <a:rPr lang="en-US" sz="2000" dirty="0"/>
              <a:t>accurately copies down the complete </a:t>
            </a:r>
            <a:r>
              <a:rPr lang="en-US" sz="2000" dirty="0" err="1"/>
              <a:t>ciphertext</a:t>
            </a:r>
            <a:r>
              <a:rPr lang="en-US" sz="2000" dirty="0"/>
              <a:t>. However, unlike the intended </a:t>
            </a:r>
            <a:r>
              <a:rPr lang="en-US" sz="2000" dirty="0" smtClean="0"/>
              <a:t>recipient, he </a:t>
            </a:r>
            <a:r>
              <a:rPr lang="en-US" sz="2000" dirty="0"/>
              <a:t>does not know what the </a:t>
            </a:r>
            <a:r>
              <a:rPr lang="en-US" sz="2000" b="1" dirty="0">
                <a:solidFill>
                  <a:srgbClr val="0070C0"/>
                </a:solidFill>
              </a:rPr>
              <a:t>decryption key</a:t>
            </a:r>
            <a:r>
              <a:rPr lang="en-US" sz="2000" dirty="0"/>
              <a:t> is and so cannot decrypt the </a:t>
            </a:r>
            <a:r>
              <a:rPr lang="en-US" sz="2000" dirty="0" err="1"/>
              <a:t>ciphertext</a:t>
            </a:r>
            <a:r>
              <a:rPr lang="en-US" sz="2000" dirty="0"/>
              <a:t> easily</a:t>
            </a:r>
            <a:r>
              <a:rPr lang="en-US" sz="2000" dirty="0" smtClean="0"/>
              <a:t>.</a:t>
            </a:r>
          </a:p>
          <a:p>
            <a:r>
              <a:rPr lang="en-US" sz="2000" dirty="0"/>
              <a:t>Sometimes </a:t>
            </a:r>
            <a:r>
              <a:rPr lang="en-US" sz="2000" dirty="0" smtClean="0"/>
              <a:t>we only have </a:t>
            </a:r>
            <a:r>
              <a:rPr lang="en-US" sz="2000" dirty="0" smtClean="0">
                <a:solidFill>
                  <a:srgbClr val="0070C0"/>
                </a:solidFill>
              </a:rPr>
              <a:t>passive intruder </a:t>
            </a:r>
            <a:r>
              <a:rPr lang="en-US" sz="2000" dirty="0" smtClean="0"/>
              <a:t>(just listen to message)</a:t>
            </a:r>
          </a:p>
          <a:p>
            <a:r>
              <a:rPr lang="en-US" sz="2000" dirty="0" smtClean="0">
                <a:solidFill>
                  <a:srgbClr val="0070C0"/>
                </a:solidFill>
              </a:rPr>
              <a:t>Active intruders </a:t>
            </a:r>
            <a:r>
              <a:rPr lang="en-US" sz="2000" dirty="0" smtClean="0"/>
              <a:t>can also can </a:t>
            </a:r>
            <a:r>
              <a:rPr lang="en-US" sz="2000" dirty="0"/>
              <a:t>also record </a:t>
            </a:r>
            <a:r>
              <a:rPr lang="en-US" sz="2000" dirty="0" smtClean="0"/>
              <a:t>messages, </a:t>
            </a:r>
            <a:r>
              <a:rPr lang="en-US" sz="2000" dirty="0"/>
              <a:t>play them back later, inject </a:t>
            </a:r>
            <a:r>
              <a:rPr lang="en-US" sz="2000" dirty="0" smtClean="0"/>
              <a:t>their </a:t>
            </a:r>
            <a:r>
              <a:rPr lang="en-US" sz="2000" dirty="0"/>
              <a:t>own messages, or </a:t>
            </a:r>
            <a:r>
              <a:rPr lang="en-US" sz="2000" dirty="0" smtClean="0"/>
              <a:t>modify legitimate </a:t>
            </a:r>
            <a:r>
              <a:rPr lang="en-US" sz="2000" dirty="0"/>
              <a:t>messages before they get to the receiver (active intruder). </a:t>
            </a:r>
            <a:endParaRPr lang="en-US" sz="2000" dirty="0" smtClean="0"/>
          </a:p>
        </p:txBody>
      </p:sp>
    </p:spTree>
    <p:extLst>
      <p:ext uri="{BB962C8B-B14F-4D97-AF65-F5344CB8AC3E}">
        <p14:creationId xmlns:p14="http://schemas.microsoft.com/office/powerpoint/2010/main" val="25250081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82659"/>
          </a:xfrm>
        </p:spPr>
        <p:txBody>
          <a:bodyPr/>
          <a:lstStyle/>
          <a:p>
            <a:r>
              <a:rPr lang="en-US" b="1" dirty="0"/>
              <a:t>Encryption</a:t>
            </a:r>
            <a:endParaRPr lang="en-US" dirty="0"/>
          </a:p>
        </p:txBody>
      </p:sp>
      <p:sp>
        <p:nvSpPr>
          <p:cNvPr id="3" name="Content Placeholder 2"/>
          <p:cNvSpPr>
            <a:spLocks noGrp="1"/>
          </p:cNvSpPr>
          <p:nvPr>
            <p:ph idx="1"/>
          </p:nvPr>
        </p:nvSpPr>
        <p:spPr>
          <a:xfrm>
            <a:off x="2589211" y="1603717"/>
            <a:ext cx="9243397" cy="4307505"/>
          </a:xfrm>
        </p:spPr>
        <p:txBody>
          <a:bodyPr>
            <a:normAutofit/>
          </a:bodyPr>
          <a:lstStyle/>
          <a:p>
            <a:r>
              <a:rPr lang="en-US" sz="2000" dirty="0">
                <a:solidFill>
                  <a:srgbClr val="0070C0"/>
                </a:solidFill>
              </a:rPr>
              <a:t>The concept behind encryption is quite simple - make the data ineligible for everyone </a:t>
            </a:r>
            <a:r>
              <a:rPr lang="en-US" sz="2000" dirty="0" smtClean="0">
                <a:solidFill>
                  <a:srgbClr val="0070C0"/>
                </a:solidFill>
              </a:rPr>
              <a:t>else except </a:t>
            </a:r>
            <a:r>
              <a:rPr lang="en-US" sz="2000" dirty="0">
                <a:solidFill>
                  <a:srgbClr val="0070C0"/>
                </a:solidFill>
              </a:rPr>
              <a:t>those specified</a:t>
            </a:r>
            <a:r>
              <a:rPr lang="en-US" sz="2000" dirty="0" smtClean="0">
                <a:solidFill>
                  <a:srgbClr val="0070C0"/>
                </a:solidFill>
              </a:rPr>
              <a:t>.</a:t>
            </a:r>
          </a:p>
          <a:p>
            <a:r>
              <a:rPr lang="en-US" sz="2000" dirty="0"/>
              <a:t>This is done using cryptography - the study of sending 'messages' in </a:t>
            </a:r>
            <a:r>
              <a:rPr lang="en-US" sz="2000" dirty="0" smtClean="0"/>
              <a:t>a secret </a:t>
            </a:r>
            <a:r>
              <a:rPr lang="en-US" sz="2000" dirty="0"/>
              <a:t>form so that only those authorized to receive the 'message' be able to read it</a:t>
            </a:r>
            <a:r>
              <a:rPr lang="en-US" sz="2000" dirty="0" smtClean="0"/>
              <a:t>.</a:t>
            </a:r>
          </a:p>
          <a:p>
            <a:r>
              <a:rPr lang="en-US" sz="2000" dirty="0">
                <a:solidFill>
                  <a:srgbClr val="0070C0"/>
                </a:solidFill>
              </a:rPr>
              <a:t>The two ways of going about this process are conventional (or </a:t>
            </a:r>
            <a:r>
              <a:rPr lang="en-US" sz="2000" dirty="0" smtClean="0">
                <a:solidFill>
                  <a:srgbClr val="0070C0"/>
                </a:solidFill>
              </a:rPr>
              <a:t>symmetric) encryption </a:t>
            </a:r>
            <a:r>
              <a:rPr lang="en-US" sz="2000" dirty="0">
                <a:solidFill>
                  <a:srgbClr val="0070C0"/>
                </a:solidFill>
              </a:rPr>
              <a:t>and public key (or asymmetric) encryption.</a:t>
            </a:r>
          </a:p>
        </p:txBody>
      </p:sp>
    </p:spTree>
    <p:extLst>
      <p:ext uri="{BB962C8B-B14F-4D97-AF65-F5344CB8AC3E}">
        <p14:creationId xmlns:p14="http://schemas.microsoft.com/office/powerpoint/2010/main" val="42760356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67962"/>
          </a:xfrm>
        </p:spPr>
        <p:txBody>
          <a:bodyPr>
            <a:normAutofit/>
          </a:bodyPr>
          <a:lstStyle/>
          <a:p>
            <a:r>
              <a:rPr lang="en-US" sz="2800" b="1" dirty="0"/>
              <a:t>Private Key (Symmetric) Encryption</a:t>
            </a:r>
            <a:endParaRPr lang="en-US" sz="2800" dirty="0"/>
          </a:p>
        </p:txBody>
      </p:sp>
      <p:sp>
        <p:nvSpPr>
          <p:cNvPr id="3" name="Content Placeholder 2"/>
          <p:cNvSpPr>
            <a:spLocks noGrp="1"/>
          </p:cNvSpPr>
          <p:nvPr>
            <p:ph idx="1"/>
          </p:nvPr>
        </p:nvSpPr>
        <p:spPr>
          <a:xfrm>
            <a:off x="2589212" y="1392072"/>
            <a:ext cx="8915400" cy="5115139"/>
          </a:xfrm>
        </p:spPr>
        <p:txBody>
          <a:bodyPr>
            <a:noAutofit/>
          </a:bodyPr>
          <a:lstStyle/>
          <a:p>
            <a:r>
              <a:rPr lang="en-US" sz="1900" dirty="0">
                <a:solidFill>
                  <a:srgbClr val="0070C0"/>
                </a:solidFill>
              </a:rPr>
              <a:t>Private Key encryption also referred to as conventional, single-key or </a:t>
            </a:r>
            <a:r>
              <a:rPr lang="en-US" sz="1900" i="1" dirty="0">
                <a:solidFill>
                  <a:srgbClr val="0070C0"/>
                </a:solidFill>
              </a:rPr>
              <a:t>symmetric encryption </a:t>
            </a:r>
            <a:r>
              <a:rPr lang="en-US" sz="1900" i="1" dirty="0" smtClean="0">
                <a:solidFill>
                  <a:srgbClr val="0070C0"/>
                </a:solidFill>
              </a:rPr>
              <a:t>requires </a:t>
            </a:r>
            <a:r>
              <a:rPr lang="en-US" sz="1900" i="1" dirty="0">
                <a:solidFill>
                  <a:srgbClr val="0070C0"/>
                </a:solidFill>
              </a:rPr>
              <a:t>all parties that are communicating to share a common key</a:t>
            </a:r>
            <a:r>
              <a:rPr lang="en-US" sz="1900" i="1" dirty="0" smtClean="0">
                <a:solidFill>
                  <a:srgbClr val="0070C0"/>
                </a:solidFill>
              </a:rPr>
              <a:t>. (for encrypting and decrypting)</a:t>
            </a:r>
          </a:p>
          <a:p>
            <a:r>
              <a:rPr lang="en-US" sz="1900" dirty="0"/>
              <a:t>A </a:t>
            </a:r>
            <a:r>
              <a:rPr lang="en-US" sz="1900" dirty="0" smtClean="0"/>
              <a:t>private </a:t>
            </a:r>
            <a:r>
              <a:rPr lang="en-US" sz="1900" dirty="0"/>
              <a:t>encryption scheme has five </a:t>
            </a:r>
            <a:r>
              <a:rPr lang="en-US" sz="1900" dirty="0" smtClean="0"/>
              <a:t>major </a:t>
            </a:r>
            <a:r>
              <a:rPr lang="en-US" sz="1900" dirty="0"/>
              <a:t>parts</a:t>
            </a:r>
            <a:r>
              <a:rPr lang="en-US" sz="1900" dirty="0" smtClean="0"/>
              <a:t>:</a:t>
            </a:r>
          </a:p>
          <a:p>
            <a:pPr marL="800100" lvl="1" indent="-342900">
              <a:buFont typeface="+mj-lt"/>
              <a:buAutoNum type="arabicParenR"/>
            </a:pPr>
            <a:r>
              <a:rPr lang="en-US" sz="1900" b="1" i="1" dirty="0">
                <a:solidFill>
                  <a:srgbClr val="0070C0"/>
                </a:solidFill>
              </a:rPr>
              <a:t>Plaintext</a:t>
            </a:r>
            <a:r>
              <a:rPr lang="en-US" sz="1900" b="1" i="1" dirty="0"/>
              <a:t> </a:t>
            </a:r>
            <a:r>
              <a:rPr lang="en-US" sz="1900" dirty="0"/>
              <a:t>- this is the text message to which an algorithm is </a:t>
            </a:r>
            <a:r>
              <a:rPr lang="en-US" sz="1900" dirty="0" smtClean="0"/>
              <a:t>applied.</a:t>
            </a:r>
          </a:p>
          <a:p>
            <a:pPr marL="800100" lvl="1" indent="-342900">
              <a:buFont typeface="+mj-lt"/>
              <a:buAutoNum type="arabicParenR"/>
            </a:pPr>
            <a:r>
              <a:rPr lang="en-US" sz="1900" b="1" i="1" dirty="0" smtClean="0">
                <a:solidFill>
                  <a:srgbClr val="0070C0"/>
                </a:solidFill>
              </a:rPr>
              <a:t>Encryption </a:t>
            </a:r>
            <a:r>
              <a:rPr lang="en-US" sz="1900" b="1" i="1" dirty="0">
                <a:solidFill>
                  <a:srgbClr val="0070C0"/>
                </a:solidFill>
              </a:rPr>
              <a:t>Algorithm </a:t>
            </a:r>
            <a:r>
              <a:rPr lang="en-US" sz="1900" dirty="0"/>
              <a:t>- it performs mathematical operations to </a:t>
            </a:r>
            <a:r>
              <a:rPr lang="en-US" sz="1900" dirty="0" smtClean="0"/>
              <a:t>conduct substitutions </a:t>
            </a:r>
            <a:r>
              <a:rPr lang="en-US" sz="1900" dirty="0"/>
              <a:t>and transformations to the </a:t>
            </a:r>
            <a:r>
              <a:rPr lang="en-US" sz="1900" dirty="0" smtClean="0"/>
              <a:t>plaintext.</a:t>
            </a:r>
          </a:p>
          <a:p>
            <a:pPr marL="800100" lvl="1" indent="-342900">
              <a:buFont typeface="+mj-lt"/>
              <a:buAutoNum type="arabicParenR"/>
            </a:pPr>
            <a:r>
              <a:rPr lang="en-US" sz="1900" b="1" i="1" dirty="0" smtClean="0">
                <a:solidFill>
                  <a:srgbClr val="0070C0"/>
                </a:solidFill>
              </a:rPr>
              <a:t>Secret </a:t>
            </a:r>
            <a:r>
              <a:rPr lang="en-US" sz="1900" b="1" i="1" dirty="0">
                <a:solidFill>
                  <a:srgbClr val="0070C0"/>
                </a:solidFill>
              </a:rPr>
              <a:t>Key </a:t>
            </a:r>
            <a:r>
              <a:rPr lang="en-US" sz="1900" b="1" dirty="0"/>
              <a:t>- </a:t>
            </a:r>
            <a:r>
              <a:rPr lang="en-US" sz="1900" dirty="0"/>
              <a:t>This is the input for the algorithm as the key dictates the </a:t>
            </a:r>
            <a:r>
              <a:rPr lang="en-US" sz="1900" dirty="0" smtClean="0"/>
              <a:t>encrypted outcome. </a:t>
            </a:r>
          </a:p>
          <a:p>
            <a:pPr marL="800100" lvl="1" indent="-342900">
              <a:buFont typeface="+mj-lt"/>
              <a:buAutoNum type="arabicParenR"/>
            </a:pPr>
            <a:r>
              <a:rPr lang="en-US" sz="1900" b="1" i="1" dirty="0" smtClean="0">
                <a:solidFill>
                  <a:srgbClr val="0070C0"/>
                </a:solidFill>
              </a:rPr>
              <a:t>Cipher text </a:t>
            </a:r>
            <a:r>
              <a:rPr lang="en-US" sz="1900" b="1" i="1" dirty="0"/>
              <a:t>- </a:t>
            </a:r>
            <a:r>
              <a:rPr lang="en-US" sz="1900" dirty="0"/>
              <a:t>This is the encrypted or scrambled message produced by applying </a:t>
            </a:r>
            <a:r>
              <a:rPr lang="en-US" sz="1900" dirty="0" smtClean="0"/>
              <a:t>the algorithm </a:t>
            </a:r>
            <a:r>
              <a:rPr lang="en-US" sz="1900" dirty="0"/>
              <a:t>to the plaintext message using the secret </a:t>
            </a:r>
            <a:r>
              <a:rPr lang="en-US" sz="1900" dirty="0" smtClean="0"/>
              <a:t>key.</a:t>
            </a:r>
          </a:p>
          <a:p>
            <a:pPr marL="800100" lvl="1" indent="-342900">
              <a:buFont typeface="+mj-lt"/>
              <a:buAutoNum type="arabicParenR"/>
            </a:pPr>
            <a:r>
              <a:rPr lang="en-US" sz="1900" b="1" i="1" dirty="0" smtClean="0">
                <a:solidFill>
                  <a:srgbClr val="0070C0"/>
                </a:solidFill>
              </a:rPr>
              <a:t>Decryption </a:t>
            </a:r>
            <a:r>
              <a:rPr lang="en-US" sz="1900" b="1" i="1" dirty="0">
                <a:solidFill>
                  <a:srgbClr val="0070C0"/>
                </a:solidFill>
              </a:rPr>
              <a:t>Algorithm </a:t>
            </a:r>
            <a:r>
              <a:rPr lang="en-US" sz="1900" b="1" dirty="0"/>
              <a:t>- </a:t>
            </a:r>
            <a:r>
              <a:rPr lang="en-US" sz="1900" dirty="0"/>
              <a:t>This is the encryption algorithm in reverse. It uses </a:t>
            </a:r>
            <a:r>
              <a:rPr lang="en-US" sz="1900" dirty="0" smtClean="0"/>
              <a:t>the cipher text, </a:t>
            </a:r>
            <a:r>
              <a:rPr lang="en-US" sz="1900" dirty="0"/>
              <a:t>and the secret key to derive the plaintext message.</a:t>
            </a:r>
            <a:endParaRPr lang="en-US" sz="1900" dirty="0">
              <a:solidFill>
                <a:srgbClr val="0070C0"/>
              </a:solidFill>
            </a:endParaRPr>
          </a:p>
        </p:txBody>
      </p:sp>
    </p:spTree>
    <p:extLst>
      <p:ext uri="{BB962C8B-B14F-4D97-AF65-F5344CB8AC3E}">
        <p14:creationId xmlns:p14="http://schemas.microsoft.com/office/powerpoint/2010/main" val="21089349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61778"/>
          </a:xfrm>
        </p:spPr>
        <p:txBody>
          <a:bodyPr>
            <a:normAutofit/>
          </a:bodyPr>
          <a:lstStyle/>
          <a:p>
            <a:r>
              <a:rPr lang="en-US" sz="2800" b="1" dirty="0" smtClean="0"/>
              <a:t>Methods to break Private Key </a:t>
            </a:r>
            <a:r>
              <a:rPr lang="en-US" sz="2800" b="1" dirty="0"/>
              <a:t>Encryption</a:t>
            </a:r>
            <a:endParaRPr lang="en-US" sz="2800" dirty="0"/>
          </a:p>
        </p:txBody>
      </p:sp>
      <p:sp>
        <p:nvSpPr>
          <p:cNvPr id="3" name="Content Placeholder 2"/>
          <p:cNvSpPr>
            <a:spLocks noGrp="1"/>
          </p:cNvSpPr>
          <p:nvPr>
            <p:ph idx="1"/>
          </p:nvPr>
        </p:nvSpPr>
        <p:spPr>
          <a:xfrm>
            <a:off x="2589212" y="1600200"/>
            <a:ext cx="8915400" cy="4311022"/>
          </a:xfrm>
        </p:spPr>
        <p:txBody>
          <a:bodyPr>
            <a:normAutofit fontScale="92500"/>
          </a:bodyPr>
          <a:lstStyle/>
          <a:p>
            <a:pPr>
              <a:lnSpc>
                <a:spcPct val="150000"/>
              </a:lnSpc>
            </a:pPr>
            <a:r>
              <a:rPr lang="en-US" sz="2000" dirty="0">
                <a:solidFill>
                  <a:srgbClr val="0070C0"/>
                </a:solidFill>
              </a:rPr>
              <a:t>There are two methods of breaking </a:t>
            </a:r>
            <a:r>
              <a:rPr lang="en-US" sz="2000" dirty="0" smtClean="0">
                <a:solidFill>
                  <a:srgbClr val="0070C0"/>
                </a:solidFill>
              </a:rPr>
              <a:t>private </a:t>
            </a:r>
            <a:r>
              <a:rPr lang="en-US" sz="2000" dirty="0">
                <a:solidFill>
                  <a:srgbClr val="0070C0"/>
                </a:solidFill>
              </a:rPr>
              <a:t>encryption - brute force </a:t>
            </a:r>
            <a:r>
              <a:rPr lang="en-US" sz="2000" dirty="0" smtClean="0">
                <a:solidFill>
                  <a:srgbClr val="0070C0"/>
                </a:solidFill>
              </a:rPr>
              <a:t>and cryptanalysis</a:t>
            </a:r>
            <a:r>
              <a:rPr lang="en-US" sz="2000" dirty="0">
                <a:solidFill>
                  <a:srgbClr val="0070C0"/>
                </a:solidFill>
              </a:rPr>
              <a:t>. </a:t>
            </a:r>
            <a:endParaRPr lang="en-US" sz="2000" dirty="0" smtClean="0">
              <a:solidFill>
                <a:srgbClr val="0070C0"/>
              </a:solidFill>
            </a:endParaRPr>
          </a:p>
          <a:p>
            <a:pPr marL="800100" lvl="1" indent="-342900">
              <a:lnSpc>
                <a:spcPct val="150000"/>
              </a:lnSpc>
              <a:buFont typeface="+mj-lt"/>
              <a:buAutoNum type="arabicParenR"/>
            </a:pPr>
            <a:r>
              <a:rPr lang="en-US" sz="2000" dirty="0" smtClean="0">
                <a:solidFill>
                  <a:srgbClr val="0070C0"/>
                </a:solidFill>
              </a:rPr>
              <a:t>Brute </a:t>
            </a:r>
            <a:r>
              <a:rPr lang="en-US" sz="2000" dirty="0">
                <a:solidFill>
                  <a:srgbClr val="0070C0"/>
                </a:solidFill>
              </a:rPr>
              <a:t>force </a:t>
            </a:r>
            <a:r>
              <a:rPr lang="en-US" sz="2000" dirty="0"/>
              <a:t>is just as it sounds; using a method (computer) to find all </a:t>
            </a:r>
            <a:r>
              <a:rPr lang="en-US" sz="2000" dirty="0" smtClean="0"/>
              <a:t>possible combinations </a:t>
            </a:r>
            <a:r>
              <a:rPr lang="en-US" sz="2000" dirty="0"/>
              <a:t>and eventually determine the plaintext message. </a:t>
            </a:r>
            <a:endParaRPr lang="en-US" sz="2000" dirty="0" smtClean="0"/>
          </a:p>
          <a:p>
            <a:pPr marL="800100" lvl="1" indent="-342900">
              <a:lnSpc>
                <a:spcPct val="150000"/>
              </a:lnSpc>
              <a:buFont typeface="+mj-lt"/>
              <a:buAutoNum type="arabicParenR"/>
            </a:pPr>
            <a:r>
              <a:rPr lang="en-US" sz="2000" dirty="0" smtClean="0">
                <a:solidFill>
                  <a:srgbClr val="0070C0"/>
                </a:solidFill>
              </a:rPr>
              <a:t>Cryptanalysis</a:t>
            </a:r>
            <a:r>
              <a:rPr lang="en-US" sz="2000" dirty="0" smtClean="0"/>
              <a:t> </a:t>
            </a:r>
            <a:r>
              <a:rPr lang="en-US" sz="2000" dirty="0"/>
              <a:t>is a form </a:t>
            </a:r>
            <a:r>
              <a:rPr lang="en-US" sz="2000" dirty="0" smtClean="0"/>
              <a:t>of attack </a:t>
            </a:r>
            <a:r>
              <a:rPr lang="en-US" sz="2000" dirty="0"/>
              <a:t>that attacks the characteristics of the algorithm to deduce a specific plaintext or </a:t>
            </a:r>
            <a:r>
              <a:rPr lang="en-US" sz="2000" dirty="0" smtClean="0"/>
              <a:t>the key </a:t>
            </a:r>
            <a:r>
              <a:rPr lang="en-US" sz="2000" dirty="0"/>
              <a:t>used. One would then be able to figure out the plaintext for all past and future </a:t>
            </a:r>
            <a:r>
              <a:rPr lang="en-US" sz="2000" dirty="0" smtClean="0"/>
              <a:t>messages that </a:t>
            </a:r>
            <a:r>
              <a:rPr lang="en-US" sz="2000" dirty="0"/>
              <a:t>continue to use this compromised setup.</a:t>
            </a:r>
          </a:p>
        </p:txBody>
      </p:sp>
    </p:spTree>
    <p:extLst>
      <p:ext uri="{BB962C8B-B14F-4D97-AF65-F5344CB8AC3E}">
        <p14:creationId xmlns:p14="http://schemas.microsoft.com/office/powerpoint/2010/main" val="5707917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61778"/>
          </a:xfrm>
        </p:spPr>
        <p:txBody>
          <a:bodyPr>
            <a:normAutofit/>
          </a:bodyPr>
          <a:lstStyle/>
          <a:p>
            <a:r>
              <a:rPr lang="en-US" sz="2800" b="1" dirty="0"/>
              <a:t>Public Key Encryption</a:t>
            </a:r>
            <a:endParaRPr lang="en-US" sz="2800" dirty="0"/>
          </a:p>
        </p:txBody>
      </p:sp>
      <p:sp>
        <p:nvSpPr>
          <p:cNvPr id="3" name="Content Placeholder 2"/>
          <p:cNvSpPr>
            <a:spLocks noGrp="1"/>
          </p:cNvSpPr>
          <p:nvPr>
            <p:ph idx="1"/>
          </p:nvPr>
        </p:nvSpPr>
        <p:spPr>
          <a:xfrm>
            <a:off x="2589212" y="1385887"/>
            <a:ext cx="8915400" cy="5329237"/>
          </a:xfrm>
        </p:spPr>
        <p:txBody>
          <a:bodyPr>
            <a:normAutofit/>
          </a:bodyPr>
          <a:lstStyle/>
          <a:p>
            <a:r>
              <a:rPr lang="en-US" dirty="0">
                <a:solidFill>
                  <a:srgbClr val="0070C0"/>
                </a:solidFill>
              </a:rPr>
              <a:t>Public </a:t>
            </a:r>
            <a:r>
              <a:rPr lang="en-US" dirty="0" smtClean="0">
                <a:solidFill>
                  <a:srgbClr val="0070C0"/>
                </a:solidFill>
              </a:rPr>
              <a:t>key encryption </a:t>
            </a:r>
            <a:r>
              <a:rPr lang="en-US" dirty="0">
                <a:solidFill>
                  <a:srgbClr val="0070C0"/>
                </a:solidFill>
              </a:rPr>
              <a:t>algorithms are based on the premise that each sender and recipient has a </a:t>
            </a:r>
            <a:r>
              <a:rPr lang="en-US" dirty="0" smtClean="0">
                <a:solidFill>
                  <a:srgbClr val="0070C0"/>
                </a:solidFill>
              </a:rPr>
              <a:t>private key</a:t>
            </a:r>
            <a:r>
              <a:rPr lang="en-US" dirty="0">
                <a:solidFill>
                  <a:srgbClr val="0070C0"/>
                </a:solidFill>
              </a:rPr>
              <a:t>, known only to him/her and a public key, which can be known by anyone</a:t>
            </a:r>
            <a:r>
              <a:rPr lang="en-US" dirty="0" smtClean="0">
                <a:solidFill>
                  <a:srgbClr val="0070C0"/>
                </a:solidFill>
              </a:rPr>
              <a:t>.</a:t>
            </a:r>
          </a:p>
          <a:p>
            <a:r>
              <a:rPr lang="en-US" dirty="0" smtClean="0"/>
              <a:t>Each encryption/decryption </a:t>
            </a:r>
            <a:r>
              <a:rPr lang="en-US" dirty="0"/>
              <a:t>process requires at least one public key and one private key</a:t>
            </a:r>
            <a:r>
              <a:rPr lang="en-US" dirty="0" smtClean="0"/>
              <a:t>.</a:t>
            </a:r>
          </a:p>
          <a:p>
            <a:r>
              <a:rPr lang="en-US" dirty="0"/>
              <a:t>A public key encryption scheme has six major parts</a:t>
            </a:r>
            <a:r>
              <a:rPr lang="en-US" dirty="0" smtClean="0"/>
              <a:t>:</a:t>
            </a:r>
          </a:p>
          <a:p>
            <a:pPr marL="800100" lvl="1" indent="-342900">
              <a:buFont typeface="+mj-lt"/>
              <a:buAutoNum type="arabicParenR"/>
            </a:pPr>
            <a:r>
              <a:rPr lang="en-US" sz="1800" b="1" i="1" dirty="0">
                <a:solidFill>
                  <a:srgbClr val="0070C0"/>
                </a:solidFill>
              </a:rPr>
              <a:t>Plaintext </a:t>
            </a:r>
            <a:r>
              <a:rPr lang="en-US" sz="1800" b="1" i="1" dirty="0"/>
              <a:t>- </a:t>
            </a:r>
            <a:r>
              <a:rPr lang="en-US" sz="1800" dirty="0"/>
              <a:t>this is the text message to which an algorithm is </a:t>
            </a:r>
            <a:r>
              <a:rPr lang="en-US" sz="1800" dirty="0" smtClean="0"/>
              <a:t>applied.</a:t>
            </a:r>
          </a:p>
          <a:p>
            <a:pPr marL="800100" lvl="1" indent="-342900">
              <a:buFont typeface="+mj-lt"/>
              <a:buAutoNum type="arabicParenR"/>
            </a:pPr>
            <a:r>
              <a:rPr lang="en-US" sz="1800" b="1" i="1" dirty="0" smtClean="0">
                <a:solidFill>
                  <a:srgbClr val="0070C0"/>
                </a:solidFill>
              </a:rPr>
              <a:t>Encryption </a:t>
            </a:r>
            <a:r>
              <a:rPr lang="en-US" sz="1800" b="1" i="1" dirty="0">
                <a:solidFill>
                  <a:srgbClr val="0070C0"/>
                </a:solidFill>
              </a:rPr>
              <a:t>Algorithm </a:t>
            </a:r>
            <a:r>
              <a:rPr lang="en-US" sz="1800" b="1" dirty="0"/>
              <a:t>- </a:t>
            </a:r>
            <a:r>
              <a:rPr lang="en-US" sz="1800" dirty="0"/>
              <a:t>it performs mathematical operations to </a:t>
            </a:r>
            <a:r>
              <a:rPr lang="en-US" sz="1800" dirty="0" smtClean="0"/>
              <a:t>conduct substitutions </a:t>
            </a:r>
            <a:r>
              <a:rPr lang="en-US" sz="1800" dirty="0"/>
              <a:t>and transformations to the </a:t>
            </a:r>
            <a:r>
              <a:rPr lang="en-US" sz="1800" dirty="0" smtClean="0"/>
              <a:t>plaintext.</a:t>
            </a:r>
          </a:p>
          <a:p>
            <a:pPr marL="800100" lvl="1" indent="-342900">
              <a:buFont typeface="+mj-lt"/>
              <a:buAutoNum type="arabicParenR"/>
            </a:pPr>
            <a:r>
              <a:rPr lang="en-US" sz="1800" b="1" i="1" dirty="0" smtClean="0">
                <a:solidFill>
                  <a:srgbClr val="0070C0"/>
                </a:solidFill>
              </a:rPr>
              <a:t>Public </a:t>
            </a:r>
            <a:r>
              <a:rPr lang="en-US" sz="1800" b="1" i="1" dirty="0">
                <a:solidFill>
                  <a:srgbClr val="0070C0"/>
                </a:solidFill>
              </a:rPr>
              <a:t>and Private Keys </a:t>
            </a:r>
            <a:r>
              <a:rPr lang="en-US" sz="1800" i="1" dirty="0"/>
              <a:t>- </a:t>
            </a:r>
            <a:r>
              <a:rPr lang="en-US" sz="1800" dirty="0"/>
              <a:t>these are a pair of keys where one is used for </a:t>
            </a:r>
            <a:r>
              <a:rPr lang="en-US" sz="1800" dirty="0" smtClean="0"/>
              <a:t>encryption and </a:t>
            </a:r>
            <a:r>
              <a:rPr lang="en-US" sz="1800" dirty="0"/>
              <a:t>the other for </a:t>
            </a:r>
            <a:r>
              <a:rPr lang="en-US" sz="1800" dirty="0" smtClean="0"/>
              <a:t>decryption.</a:t>
            </a:r>
          </a:p>
          <a:p>
            <a:pPr marL="800100" lvl="1" indent="-342900">
              <a:buFont typeface="+mj-lt"/>
              <a:buAutoNum type="arabicParenR"/>
            </a:pPr>
            <a:r>
              <a:rPr lang="en-US" sz="1800" b="1" i="1" dirty="0" err="1" smtClean="0">
                <a:solidFill>
                  <a:srgbClr val="0070C0"/>
                </a:solidFill>
              </a:rPr>
              <a:t>Ciphertext</a:t>
            </a:r>
            <a:r>
              <a:rPr lang="en-US" sz="1800" b="1" i="1" dirty="0" smtClean="0"/>
              <a:t> </a:t>
            </a:r>
            <a:r>
              <a:rPr lang="en-US" sz="1800" b="1" dirty="0"/>
              <a:t>- </a:t>
            </a:r>
            <a:r>
              <a:rPr lang="en-US" sz="1800" dirty="0"/>
              <a:t>this is the encrypted or scrambled message produced by applying </a:t>
            </a:r>
            <a:r>
              <a:rPr lang="en-US" sz="1800" dirty="0" smtClean="0"/>
              <a:t>the algorithm </a:t>
            </a:r>
            <a:r>
              <a:rPr lang="en-US" sz="1800" dirty="0"/>
              <a:t>to the plaintext message using key</a:t>
            </a:r>
            <a:r>
              <a:rPr lang="en-US" sz="1800" dirty="0" smtClean="0"/>
              <a:t>.</a:t>
            </a:r>
            <a:r>
              <a:rPr lang="en-US" sz="1800" b="1" i="1" dirty="0"/>
              <a:t> </a:t>
            </a:r>
            <a:endParaRPr lang="en-US" sz="1800" b="1" i="1" dirty="0" smtClean="0"/>
          </a:p>
          <a:p>
            <a:pPr marL="800100" lvl="1" indent="-342900">
              <a:buFont typeface="+mj-lt"/>
              <a:buAutoNum type="arabicParenR"/>
            </a:pPr>
            <a:r>
              <a:rPr lang="en-US" sz="1800" b="1" i="1" dirty="0" smtClean="0">
                <a:solidFill>
                  <a:srgbClr val="0070C0"/>
                </a:solidFill>
              </a:rPr>
              <a:t>Decryption </a:t>
            </a:r>
            <a:r>
              <a:rPr lang="en-US" sz="1800" b="1" i="1" dirty="0">
                <a:solidFill>
                  <a:srgbClr val="0070C0"/>
                </a:solidFill>
              </a:rPr>
              <a:t>Algorithm </a:t>
            </a:r>
            <a:r>
              <a:rPr lang="en-US" sz="1800" b="1" dirty="0"/>
              <a:t>- </a:t>
            </a:r>
            <a:r>
              <a:rPr lang="en-US" sz="1800" dirty="0"/>
              <a:t>This algorithm generates the </a:t>
            </a:r>
            <a:r>
              <a:rPr lang="en-US" sz="1800" dirty="0" err="1"/>
              <a:t>ciphertext</a:t>
            </a:r>
            <a:r>
              <a:rPr lang="en-US" sz="1800" dirty="0"/>
              <a:t> and the </a:t>
            </a:r>
            <a:r>
              <a:rPr lang="en-US" sz="1800" dirty="0" smtClean="0"/>
              <a:t>matching key </a:t>
            </a:r>
            <a:r>
              <a:rPr lang="en-US" sz="1800" dirty="0"/>
              <a:t>to produce the plaintext.</a:t>
            </a:r>
            <a:endParaRPr lang="en-US" sz="1800" dirty="0" smtClean="0"/>
          </a:p>
        </p:txBody>
      </p:sp>
    </p:spTree>
    <p:extLst>
      <p:ext uri="{BB962C8B-B14F-4D97-AF65-F5344CB8AC3E}">
        <p14:creationId xmlns:p14="http://schemas.microsoft.com/office/powerpoint/2010/main" val="4812178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33215"/>
          </a:xfrm>
        </p:spPr>
        <p:txBody>
          <a:bodyPr/>
          <a:lstStyle/>
          <a:p>
            <a:r>
              <a:rPr lang="en-US" b="1" dirty="0"/>
              <a:t>Encryption Algorithms</a:t>
            </a:r>
            <a:endParaRPr lang="en-US" dirty="0"/>
          </a:p>
        </p:txBody>
      </p:sp>
      <p:sp>
        <p:nvSpPr>
          <p:cNvPr id="3" name="Content Placeholder 2"/>
          <p:cNvSpPr>
            <a:spLocks noGrp="1"/>
          </p:cNvSpPr>
          <p:nvPr>
            <p:ph idx="1"/>
          </p:nvPr>
        </p:nvSpPr>
        <p:spPr>
          <a:xfrm>
            <a:off x="2589212" y="1457325"/>
            <a:ext cx="8915400" cy="5210761"/>
          </a:xfrm>
        </p:spPr>
        <p:txBody>
          <a:bodyPr>
            <a:noAutofit/>
          </a:bodyPr>
          <a:lstStyle/>
          <a:p>
            <a:r>
              <a:rPr lang="en-US" sz="2000" dirty="0">
                <a:solidFill>
                  <a:srgbClr val="0070C0"/>
                </a:solidFill>
              </a:rPr>
              <a:t>Broadly speaking, there are 3</a:t>
            </a:r>
            <a:r>
              <a:rPr lang="en-US" sz="2000" dirty="0" smtClean="0">
                <a:solidFill>
                  <a:srgbClr val="0070C0"/>
                </a:solidFill>
              </a:rPr>
              <a:t> </a:t>
            </a:r>
            <a:r>
              <a:rPr lang="en-US" sz="2000" dirty="0">
                <a:solidFill>
                  <a:srgbClr val="0070C0"/>
                </a:solidFill>
              </a:rPr>
              <a:t>types of cryptographic algorithms: </a:t>
            </a:r>
            <a:r>
              <a:rPr lang="en-US" sz="2000" b="1" dirty="0">
                <a:solidFill>
                  <a:srgbClr val="0070C0"/>
                </a:solidFill>
              </a:rPr>
              <a:t>secret key </a:t>
            </a:r>
            <a:r>
              <a:rPr lang="en-US" sz="2000" b="1" dirty="0" smtClean="0">
                <a:solidFill>
                  <a:srgbClr val="0070C0"/>
                </a:solidFill>
              </a:rPr>
              <a:t>algorithms</a:t>
            </a:r>
            <a:r>
              <a:rPr lang="en-US" sz="2000" dirty="0" smtClean="0">
                <a:solidFill>
                  <a:srgbClr val="0070C0"/>
                </a:solidFill>
              </a:rPr>
              <a:t>, </a:t>
            </a:r>
            <a:r>
              <a:rPr lang="en-US" sz="2000" b="1" dirty="0" smtClean="0">
                <a:solidFill>
                  <a:srgbClr val="0070C0"/>
                </a:solidFill>
              </a:rPr>
              <a:t>public </a:t>
            </a:r>
            <a:r>
              <a:rPr lang="en-US" sz="2000" b="1" dirty="0">
                <a:solidFill>
                  <a:srgbClr val="0070C0"/>
                </a:solidFill>
              </a:rPr>
              <a:t>key </a:t>
            </a:r>
            <a:r>
              <a:rPr lang="en-US" sz="2000" b="1" dirty="0" smtClean="0">
                <a:solidFill>
                  <a:srgbClr val="0070C0"/>
                </a:solidFill>
              </a:rPr>
              <a:t>algorithms</a:t>
            </a:r>
            <a:r>
              <a:rPr lang="en-US" sz="2000" dirty="0">
                <a:solidFill>
                  <a:srgbClr val="0070C0"/>
                </a:solidFill>
              </a:rPr>
              <a:t>, and </a:t>
            </a:r>
            <a:r>
              <a:rPr lang="en-US" sz="2000" b="1" dirty="0">
                <a:solidFill>
                  <a:srgbClr val="0070C0"/>
                </a:solidFill>
              </a:rPr>
              <a:t>hashing algorithms</a:t>
            </a:r>
            <a:r>
              <a:rPr lang="en-US" sz="2000" dirty="0" smtClean="0">
                <a:solidFill>
                  <a:srgbClr val="0070C0"/>
                </a:solidFill>
              </a:rPr>
              <a:t>.</a:t>
            </a:r>
          </a:p>
          <a:p>
            <a:r>
              <a:rPr lang="en-US" sz="2000" dirty="0"/>
              <a:t>The third type of cryptography algorithm is called a hash or message </a:t>
            </a:r>
            <a:r>
              <a:rPr lang="en-US" sz="2000" dirty="0" smtClean="0"/>
              <a:t>digest function</a:t>
            </a:r>
            <a:r>
              <a:rPr lang="en-US" sz="2000" dirty="0"/>
              <a:t>. </a:t>
            </a:r>
            <a:endParaRPr lang="en-US" sz="2000" dirty="0" smtClean="0"/>
          </a:p>
          <a:p>
            <a:r>
              <a:rPr lang="en-US" sz="2000" dirty="0" smtClean="0">
                <a:solidFill>
                  <a:srgbClr val="0070C0"/>
                </a:solidFill>
              </a:rPr>
              <a:t>Unlike </a:t>
            </a:r>
            <a:r>
              <a:rPr lang="en-US" sz="2000" dirty="0">
                <a:solidFill>
                  <a:srgbClr val="0070C0"/>
                </a:solidFill>
              </a:rPr>
              <a:t>the preceding two types of algorithms, cryptographic hash </a:t>
            </a:r>
            <a:r>
              <a:rPr lang="en-US" sz="2000" dirty="0" smtClean="0">
                <a:solidFill>
                  <a:srgbClr val="0070C0"/>
                </a:solidFill>
              </a:rPr>
              <a:t>functions </a:t>
            </a:r>
            <a:r>
              <a:rPr lang="en-US" sz="2000" dirty="0">
                <a:solidFill>
                  <a:srgbClr val="0070C0"/>
                </a:solidFill>
              </a:rPr>
              <a:t>typically don’t involve the use of keys. Instead, the idea is to map a potentially </a:t>
            </a:r>
            <a:r>
              <a:rPr lang="en-US" sz="2000" dirty="0" smtClean="0">
                <a:solidFill>
                  <a:srgbClr val="0070C0"/>
                </a:solidFill>
              </a:rPr>
              <a:t>large message </a:t>
            </a:r>
            <a:r>
              <a:rPr lang="en-US" sz="2000" dirty="0">
                <a:solidFill>
                  <a:srgbClr val="0070C0"/>
                </a:solidFill>
              </a:rPr>
              <a:t>into a small fixed-length number</a:t>
            </a:r>
            <a:r>
              <a:rPr lang="en-US" sz="2000" dirty="0"/>
              <a:t>, analogous to the way a regular hash </a:t>
            </a:r>
            <a:r>
              <a:rPr lang="en-US" sz="2000" dirty="0" smtClean="0"/>
              <a:t>function maps </a:t>
            </a:r>
            <a:r>
              <a:rPr lang="en-US" sz="2000" dirty="0"/>
              <a:t>values from a large space into values from a small space</a:t>
            </a:r>
            <a:r>
              <a:rPr lang="en-US" sz="2000" dirty="0" smtClean="0"/>
              <a:t>.</a:t>
            </a:r>
          </a:p>
          <a:p>
            <a:r>
              <a:rPr lang="en-US" sz="2000" dirty="0">
                <a:solidFill>
                  <a:srgbClr val="0070C0"/>
                </a:solidFill>
              </a:rPr>
              <a:t>Strong encryption is often distinguished by the key length </a:t>
            </a:r>
            <a:r>
              <a:rPr lang="en-US" sz="2000" dirty="0" smtClean="0">
                <a:solidFill>
                  <a:srgbClr val="0070C0"/>
                </a:solidFill>
              </a:rPr>
              <a:t>used by </a:t>
            </a:r>
            <a:r>
              <a:rPr lang="en-US" sz="2000" dirty="0">
                <a:solidFill>
                  <a:srgbClr val="0070C0"/>
                </a:solidFill>
              </a:rPr>
              <a:t>the algorithm</a:t>
            </a:r>
            <a:r>
              <a:rPr lang="en-US" sz="2000" dirty="0" smtClean="0">
                <a:solidFill>
                  <a:srgbClr val="0070C0"/>
                </a:solidFill>
              </a:rPr>
              <a:t>.</a:t>
            </a:r>
          </a:p>
          <a:p>
            <a:r>
              <a:rPr lang="en-US" sz="2000" dirty="0">
                <a:solidFill>
                  <a:srgbClr val="0070C0"/>
                </a:solidFill>
              </a:rPr>
              <a:t>cryptography algorithms like </a:t>
            </a:r>
            <a:r>
              <a:rPr lang="en-US" sz="2000" b="1" dirty="0">
                <a:solidFill>
                  <a:srgbClr val="0070C0"/>
                </a:solidFill>
              </a:rPr>
              <a:t>DES</a:t>
            </a:r>
            <a:r>
              <a:rPr lang="en-US" sz="2000" dirty="0">
                <a:solidFill>
                  <a:srgbClr val="0070C0"/>
                </a:solidFill>
              </a:rPr>
              <a:t>, </a:t>
            </a:r>
            <a:r>
              <a:rPr lang="en-US" sz="2000" b="1" dirty="0">
                <a:solidFill>
                  <a:srgbClr val="0070C0"/>
                </a:solidFill>
              </a:rPr>
              <a:t>RSA</a:t>
            </a:r>
            <a:r>
              <a:rPr lang="en-US" sz="2000" dirty="0">
                <a:solidFill>
                  <a:srgbClr val="0070C0"/>
                </a:solidFill>
              </a:rPr>
              <a:t>, and </a:t>
            </a:r>
            <a:r>
              <a:rPr lang="en-US" sz="2000" b="1" dirty="0">
                <a:solidFill>
                  <a:srgbClr val="0070C0"/>
                </a:solidFill>
              </a:rPr>
              <a:t>MD5</a:t>
            </a:r>
            <a:r>
              <a:rPr lang="en-US" sz="2000" dirty="0">
                <a:solidFill>
                  <a:srgbClr val="0070C0"/>
                </a:solidFill>
              </a:rPr>
              <a:t> </a:t>
            </a:r>
            <a:r>
              <a:rPr lang="en-US" sz="2000" dirty="0" smtClean="0">
                <a:solidFill>
                  <a:srgbClr val="0070C0"/>
                </a:solidFill>
              </a:rPr>
              <a:t>are just </a:t>
            </a:r>
            <a:r>
              <a:rPr lang="en-US" sz="2000" dirty="0">
                <a:solidFill>
                  <a:srgbClr val="0070C0"/>
                </a:solidFill>
              </a:rPr>
              <a:t>building blocks from which a secure system can be constructed.</a:t>
            </a:r>
          </a:p>
        </p:txBody>
      </p:sp>
    </p:spTree>
    <p:extLst>
      <p:ext uri="{BB962C8B-B14F-4D97-AF65-F5344CB8AC3E}">
        <p14:creationId xmlns:p14="http://schemas.microsoft.com/office/powerpoint/2010/main" val="22835098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40456"/>
          </a:xfrm>
        </p:spPr>
        <p:txBody>
          <a:bodyPr/>
          <a:lstStyle/>
          <a:p>
            <a:r>
              <a:rPr lang="en-US" b="1" dirty="0"/>
              <a:t>Taxonomy of network security</a:t>
            </a:r>
            <a:endParaRPr lang="en-US" dirty="0"/>
          </a:p>
        </p:txBody>
      </p:sp>
      <p:pic>
        <p:nvPicPr>
          <p:cNvPr id="4" name="Content Placeholder 3"/>
          <p:cNvPicPr>
            <a:picLocks noGrp="1" noChangeAspect="1"/>
          </p:cNvPicPr>
          <p:nvPr>
            <p:ph idx="1"/>
          </p:nvPr>
        </p:nvPicPr>
        <p:blipFill>
          <a:blip r:embed="rId2"/>
          <a:stretch>
            <a:fillRect/>
          </a:stretch>
        </p:blipFill>
        <p:spPr>
          <a:xfrm>
            <a:off x="2660650" y="2484437"/>
            <a:ext cx="8772525" cy="3076575"/>
          </a:xfrm>
          <a:prstGeom prst="rect">
            <a:avLst/>
          </a:prstGeom>
        </p:spPr>
      </p:pic>
    </p:spTree>
    <p:extLst>
      <p:ext uri="{BB962C8B-B14F-4D97-AF65-F5344CB8AC3E}">
        <p14:creationId xmlns:p14="http://schemas.microsoft.com/office/powerpoint/2010/main" val="8638844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41982"/>
          </a:xfrm>
        </p:spPr>
        <p:txBody>
          <a:bodyPr>
            <a:normAutofit/>
          </a:bodyPr>
          <a:lstStyle/>
          <a:p>
            <a:r>
              <a:rPr lang="en-US" sz="2800" b="1" dirty="0"/>
              <a:t>Examples of encryption algorithms</a:t>
            </a:r>
          </a:p>
        </p:txBody>
      </p:sp>
      <p:sp>
        <p:nvSpPr>
          <p:cNvPr id="3" name="Content Placeholder 2"/>
          <p:cNvSpPr>
            <a:spLocks noGrp="1"/>
          </p:cNvSpPr>
          <p:nvPr>
            <p:ph idx="1"/>
          </p:nvPr>
        </p:nvSpPr>
        <p:spPr>
          <a:xfrm>
            <a:off x="2589212" y="1420837"/>
            <a:ext cx="8915400" cy="4490385"/>
          </a:xfrm>
        </p:spPr>
        <p:txBody>
          <a:bodyPr>
            <a:noAutofit/>
          </a:bodyPr>
          <a:lstStyle/>
          <a:p>
            <a:r>
              <a:rPr lang="en-US" sz="2000" b="1" dirty="0" smtClean="0">
                <a:solidFill>
                  <a:srgbClr val="0070C0"/>
                </a:solidFill>
              </a:rPr>
              <a:t>RSA:</a:t>
            </a:r>
            <a:r>
              <a:rPr lang="en-US" sz="2000" b="1" dirty="0" smtClean="0"/>
              <a:t> </a:t>
            </a:r>
            <a:r>
              <a:rPr lang="en-US" sz="2000" dirty="0" smtClean="0"/>
              <a:t>The system </a:t>
            </a:r>
            <a:r>
              <a:rPr lang="en-US" sz="2000" dirty="0"/>
              <a:t>uses a private and a public key. RSA is the most popular method for public </a:t>
            </a:r>
            <a:r>
              <a:rPr lang="en-US" sz="2000" dirty="0" smtClean="0"/>
              <a:t>key encryption </a:t>
            </a:r>
            <a:r>
              <a:rPr lang="en-US" sz="2000" dirty="0"/>
              <a:t>and digital signatures today</a:t>
            </a:r>
            <a:r>
              <a:rPr lang="en-US" sz="2000" dirty="0" smtClean="0"/>
              <a:t>.</a:t>
            </a:r>
          </a:p>
          <a:p>
            <a:r>
              <a:rPr lang="en-US" sz="2000" b="1" dirty="0" smtClean="0">
                <a:solidFill>
                  <a:srgbClr val="0070C0"/>
                </a:solidFill>
              </a:rPr>
              <a:t>DES/3DES(</a:t>
            </a:r>
            <a:r>
              <a:rPr lang="en-US" sz="2000" dirty="0">
                <a:solidFill>
                  <a:srgbClr val="0070C0"/>
                </a:solidFill>
              </a:rPr>
              <a:t>Data Encryption </a:t>
            </a:r>
            <a:r>
              <a:rPr lang="en-US" sz="2000" dirty="0" smtClean="0">
                <a:solidFill>
                  <a:srgbClr val="0070C0"/>
                </a:solidFill>
              </a:rPr>
              <a:t>Standard)</a:t>
            </a:r>
            <a:r>
              <a:rPr lang="en-US" sz="2000" b="1" dirty="0" smtClean="0"/>
              <a:t>: </a:t>
            </a:r>
            <a:r>
              <a:rPr lang="en-US" sz="2000" dirty="0"/>
              <a:t>developed and endorsed by the U.S. </a:t>
            </a:r>
            <a:r>
              <a:rPr lang="en-US" sz="2000" dirty="0" smtClean="0"/>
              <a:t>government as </a:t>
            </a:r>
            <a:r>
              <a:rPr lang="en-US" sz="2000" dirty="0"/>
              <a:t>an official standard and forms the basis not only for the Automatic </a:t>
            </a:r>
            <a:r>
              <a:rPr lang="en-US" sz="2000" dirty="0" smtClean="0"/>
              <a:t>Teller Machines </a:t>
            </a:r>
            <a:r>
              <a:rPr lang="en-US" sz="2000" dirty="0"/>
              <a:t>(ATM) PIN authentication but a variant is also utilized in UNIX </a:t>
            </a:r>
            <a:r>
              <a:rPr lang="en-US" sz="2000" dirty="0" smtClean="0"/>
              <a:t>password encryption. </a:t>
            </a:r>
          </a:p>
          <a:p>
            <a:pPr lvl="1"/>
            <a:r>
              <a:rPr lang="en-US" sz="2000" dirty="0">
                <a:solidFill>
                  <a:srgbClr val="0070C0"/>
                </a:solidFill>
              </a:rPr>
              <a:t>DES is a block cipher with 64-bit block size that uses 56-bit </a:t>
            </a:r>
            <a:r>
              <a:rPr lang="en-US" sz="2000" dirty="0" smtClean="0">
                <a:solidFill>
                  <a:srgbClr val="0070C0"/>
                </a:solidFill>
              </a:rPr>
              <a:t>keys.</a:t>
            </a:r>
          </a:p>
          <a:p>
            <a:pPr lvl="1"/>
            <a:r>
              <a:rPr lang="en-US" sz="2000" dirty="0" smtClean="0">
                <a:solidFill>
                  <a:srgbClr val="0070C0"/>
                </a:solidFill>
              </a:rPr>
              <a:t>Triple-DES </a:t>
            </a:r>
            <a:r>
              <a:rPr lang="en-US" sz="2000" dirty="0">
                <a:solidFill>
                  <a:srgbClr val="0070C0"/>
                </a:solidFill>
              </a:rPr>
              <a:t>(3DES) </a:t>
            </a:r>
            <a:r>
              <a:rPr lang="en-US" sz="2000" dirty="0" smtClean="0">
                <a:solidFill>
                  <a:srgbClr val="0070C0"/>
                </a:solidFill>
              </a:rPr>
              <a:t>exists </a:t>
            </a:r>
            <a:r>
              <a:rPr lang="en-US" sz="2000" dirty="0">
                <a:solidFill>
                  <a:srgbClr val="0070C0"/>
                </a:solidFill>
              </a:rPr>
              <a:t>as a stronger method. DES </a:t>
            </a:r>
            <a:r>
              <a:rPr lang="en-US" sz="2000" dirty="0" smtClean="0">
                <a:solidFill>
                  <a:srgbClr val="0070C0"/>
                </a:solidFill>
              </a:rPr>
              <a:t>is </a:t>
            </a:r>
            <a:r>
              <a:rPr lang="en-US" sz="2000" dirty="0">
                <a:solidFill>
                  <a:srgbClr val="0070C0"/>
                </a:solidFill>
              </a:rPr>
              <a:t>the best-known example of a secret key encryption function.</a:t>
            </a:r>
            <a:endParaRPr lang="en-US" sz="2000" dirty="0" smtClean="0">
              <a:solidFill>
                <a:srgbClr val="0070C0"/>
              </a:solidFill>
            </a:endParaRPr>
          </a:p>
          <a:p>
            <a:r>
              <a:rPr lang="en-US" sz="2000" b="1" dirty="0" smtClean="0">
                <a:solidFill>
                  <a:srgbClr val="0070C0"/>
                </a:solidFill>
              </a:rPr>
              <a:t>BLOWFISH: </a:t>
            </a:r>
            <a:r>
              <a:rPr lang="en-US" sz="2000" dirty="0"/>
              <a:t>Blowfish is a symmetric block cipher just like DES or IDEA. It takes a variable-length </a:t>
            </a:r>
            <a:r>
              <a:rPr lang="en-US" sz="2000" dirty="0" smtClean="0"/>
              <a:t>key, from </a:t>
            </a:r>
            <a:r>
              <a:rPr lang="en-US" sz="2000" dirty="0"/>
              <a:t>32 to 448 bits, making it ideal for both domestic and exportable use.</a:t>
            </a:r>
            <a:endParaRPr lang="en-US" sz="2000" dirty="0">
              <a:solidFill>
                <a:srgbClr val="0070C0"/>
              </a:solidFill>
            </a:endParaRPr>
          </a:p>
        </p:txBody>
      </p:sp>
    </p:spTree>
    <p:extLst>
      <p:ext uri="{BB962C8B-B14F-4D97-AF65-F5344CB8AC3E}">
        <p14:creationId xmlns:p14="http://schemas.microsoft.com/office/powerpoint/2010/main" val="33199875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1"/>
            <a:ext cx="8911687" cy="705926"/>
          </a:xfrm>
        </p:spPr>
        <p:txBody>
          <a:bodyPr/>
          <a:lstStyle/>
          <a:p>
            <a:r>
              <a:rPr lang="en-US" b="1" dirty="0"/>
              <a:t>Examples of encryption algorithms</a:t>
            </a:r>
            <a:endParaRPr lang="en-US" dirty="0"/>
          </a:p>
        </p:txBody>
      </p:sp>
      <p:sp>
        <p:nvSpPr>
          <p:cNvPr id="3" name="Content Placeholder 2"/>
          <p:cNvSpPr>
            <a:spLocks noGrp="1"/>
          </p:cNvSpPr>
          <p:nvPr>
            <p:ph idx="1"/>
          </p:nvPr>
        </p:nvSpPr>
        <p:spPr>
          <a:xfrm>
            <a:off x="2589212" y="1468581"/>
            <a:ext cx="8915400" cy="5264727"/>
          </a:xfrm>
        </p:spPr>
        <p:txBody>
          <a:bodyPr>
            <a:noAutofit/>
          </a:bodyPr>
          <a:lstStyle/>
          <a:p>
            <a:r>
              <a:rPr lang="en-US" b="1" dirty="0" smtClean="0">
                <a:solidFill>
                  <a:srgbClr val="0070C0"/>
                </a:solidFill>
              </a:rPr>
              <a:t>IDEA: </a:t>
            </a:r>
            <a:r>
              <a:rPr lang="en-US" dirty="0"/>
              <a:t>International Data Encryption Algorithm (IDEA) is an </a:t>
            </a:r>
            <a:r>
              <a:rPr lang="en-US" dirty="0" smtClean="0"/>
              <a:t>algorithm </a:t>
            </a:r>
            <a:r>
              <a:rPr lang="en-US" dirty="0"/>
              <a:t>that was </a:t>
            </a:r>
            <a:r>
              <a:rPr lang="en-US" dirty="0" smtClean="0"/>
              <a:t>developed </a:t>
            </a:r>
            <a:r>
              <a:rPr lang="en-US" dirty="0"/>
              <a:t>to replace the DES standard</a:t>
            </a:r>
            <a:r>
              <a:rPr lang="en-US" dirty="0" smtClean="0"/>
              <a:t>. It uses </a:t>
            </a:r>
            <a:r>
              <a:rPr lang="en-US" dirty="0"/>
              <a:t>the same key for encryption and decryption, like DES operating on 8 bytes at a time</a:t>
            </a:r>
            <a:r>
              <a:rPr lang="en-US" dirty="0" smtClean="0"/>
              <a:t>.</a:t>
            </a:r>
          </a:p>
          <a:p>
            <a:pPr lvl="1"/>
            <a:r>
              <a:rPr lang="en-US" sz="1800" dirty="0"/>
              <a:t>Unlike DES though it uses a 128 bit key. This key length makes it impossible to break </a:t>
            </a:r>
            <a:r>
              <a:rPr lang="en-US" sz="1800" dirty="0" smtClean="0"/>
              <a:t>by simply </a:t>
            </a:r>
            <a:r>
              <a:rPr lang="en-US" sz="1800" dirty="0"/>
              <a:t>trying every key, and no other means of attack is known. It is a fast </a:t>
            </a:r>
            <a:r>
              <a:rPr lang="en-US" sz="1800" dirty="0" smtClean="0"/>
              <a:t>algorithm, and has </a:t>
            </a:r>
            <a:r>
              <a:rPr lang="en-US" sz="1800" dirty="0"/>
              <a:t>also been implemented in hardware chipsets, making it even faster.</a:t>
            </a:r>
            <a:endParaRPr lang="en-US" sz="1800" dirty="0" smtClean="0">
              <a:solidFill>
                <a:srgbClr val="0070C0"/>
              </a:solidFill>
            </a:endParaRPr>
          </a:p>
          <a:p>
            <a:r>
              <a:rPr lang="en-US" b="1" dirty="0" smtClean="0">
                <a:solidFill>
                  <a:srgbClr val="0070C0"/>
                </a:solidFill>
              </a:rPr>
              <a:t>SEAL: </a:t>
            </a:r>
            <a:r>
              <a:rPr lang="en-US" dirty="0" smtClean="0"/>
              <a:t>It </a:t>
            </a:r>
            <a:r>
              <a:rPr lang="en-US" dirty="0"/>
              <a:t>is a Stream-Cipher, i.e., data to be encrypted is continuously encrypted. </a:t>
            </a:r>
            <a:r>
              <a:rPr lang="en-US" dirty="0" smtClean="0"/>
              <a:t>Stream Ciphers </a:t>
            </a:r>
            <a:r>
              <a:rPr lang="en-US" dirty="0"/>
              <a:t>are much faster than block ciphers (Blowfish, IDEA, DES) but have a </a:t>
            </a:r>
            <a:r>
              <a:rPr lang="en-US" dirty="0" smtClean="0"/>
              <a:t>longer initialization </a:t>
            </a:r>
            <a:r>
              <a:rPr lang="en-US" dirty="0"/>
              <a:t>phase during which a large set of tables is done using the Secure </a:t>
            </a:r>
            <a:r>
              <a:rPr lang="en-US" dirty="0" smtClean="0"/>
              <a:t>Hash Algorithm</a:t>
            </a:r>
            <a:r>
              <a:rPr lang="en-US" dirty="0"/>
              <a:t>. SEAL uses a 160 bit key for encryption and is considered very safe</a:t>
            </a:r>
            <a:r>
              <a:rPr lang="en-US" dirty="0" smtClean="0"/>
              <a:t>.</a:t>
            </a:r>
            <a:endParaRPr lang="en-US" dirty="0"/>
          </a:p>
          <a:p>
            <a:r>
              <a:rPr lang="en-US" b="1" dirty="0" smtClean="0">
                <a:solidFill>
                  <a:srgbClr val="0070C0"/>
                </a:solidFill>
              </a:rPr>
              <a:t>RC4: </a:t>
            </a:r>
            <a:r>
              <a:rPr lang="en-US" dirty="0"/>
              <a:t>It is a cipher with a key </a:t>
            </a:r>
            <a:r>
              <a:rPr lang="en-US" dirty="0" smtClean="0"/>
              <a:t>size of </a:t>
            </a:r>
            <a:r>
              <a:rPr lang="en-US" dirty="0"/>
              <a:t>up to 2048 bits (256 bytes</a:t>
            </a:r>
            <a:r>
              <a:rPr lang="en-US" dirty="0" smtClean="0"/>
              <a:t>).</a:t>
            </a:r>
          </a:p>
          <a:p>
            <a:pPr lvl="1"/>
            <a:r>
              <a:rPr lang="en-US" sz="1800" dirty="0" smtClean="0"/>
              <a:t> </a:t>
            </a:r>
            <a:r>
              <a:rPr lang="en-US" sz="1800" dirty="0"/>
              <a:t>It creates a stream of random bytes </a:t>
            </a:r>
            <a:r>
              <a:rPr lang="en-US" sz="1800" dirty="0" smtClean="0"/>
              <a:t>and '</a:t>
            </a:r>
            <a:r>
              <a:rPr lang="en-US" sz="1800" dirty="0" err="1" smtClean="0"/>
              <a:t>XORing</a:t>
            </a:r>
            <a:r>
              <a:rPr lang="en-US" sz="1800" dirty="0"/>
              <a:t>' those bytes with the text. It is useful in situations in which a new key can </a:t>
            </a:r>
            <a:r>
              <a:rPr lang="en-US" sz="1800" dirty="0" smtClean="0"/>
              <a:t>be chosen </a:t>
            </a:r>
            <a:r>
              <a:rPr lang="en-US" sz="1800" dirty="0"/>
              <a:t>for each message.</a:t>
            </a:r>
            <a:endParaRPr lang="en-US" sz="1800" dirty="0">
              <a:solidFill>
                <a:srgbClr val="0070C0"/>
              </a:solidFill>
            </a:endParaRPr>
          </a:p>
        </p:txBody>
      </p:sp>
    </p:spTree>
    <p:extLst>
      <p:ext uri="{BB962C8B-B14F-4D97-AF65-F5344CB8AC3E}">
        <p14:creationId xmlns:p14="http://schemas.microsoft.com/office/powerpoint/2010/main" val="25952216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02908"/>
          </a:xfrm>
        </p:spPr>
        <p:txBody>
          <a:bodyPr/>
          <a:lstStyle/>
          <a:p>
            <a:r>
              <a:rPr lang="en-US" b="1" dirty="0"/>
              <a:t>Authentication Protocols</a:t>
            </a:r>
            <a:endParaRPr lang="en-US" dirty="0"/>
          </a:p>
        </p:txBody>
      </p:sp>
      <p:sp>
        <p:nvSpPr>
          <p:cNvPr id="3" name="Content Placeholder 2"/>
          <p:cNvSpPr>
            <a:spLocks noGrp="1"/>
          </p:cNvSpPr>
          <p:nvPr>
            <p:ph idx="1"/>
          </p:nvPr>
        </p:nvSpPr>
        <p:spPr>
          <a:xfrm>
            <a:off x="2589212" y="1631852"/>
            <a:ext cx="8915400" cy="4839286"/>
          </a:xfrm>
        </p:spPr>
        <p:txBody>
          <a:bodyPr>
            <a:normAutofit fontScale="92500" lnSpcReduction="10000"/>
          </a:bodyPr>
          <a:lstStyle/>
          <a:p>
            <a:r>
              <a:rPr lang="en-US" sz="2000" dirty="0">
                <a:solidFill>
                  <a:srgbClr val="0070C0"/>
                </a:solidFill>
              </a:rPr>
              <a:t>Authentication is the technique by which a process verifies that its communication partner </a:t>
            </a:r>
            <a:r>
              <a:rPr lang="en-US" sz="2000" dirty="0" smtClean="0">
                <a:solidFill>
                  <a:srgbClr val="0070C0"/>
                </a:solidFill>
              </a:rPr>
              <a:t>is who </a:t>
            </a:r>
            <a:r>
              <a:rPr lang="en-US" sz="2000" dirty="0">
                <a:solidFill>
                  <a:srgbClr val="0070C0"/>
                </a:solidFill>
              </a:rPr>
              <a:t>it is supposed to be and not an imposter</a:t>
            </a:r>
            <a:r>
              <a:rPr lang="en-US" sz="2000" dirty="0" smtClean="0">
                <a:solidFill>
                  <a:srgbClr val="0070C0"/>
                </a:solidFill>
              </a:rPr>
              <a:t>.</a:t>
            </a:r>
          </a:p>
          <a:p>
            <a:r>
              <a:rPr lang="en-US" sz="2000" dirty="0">
                <a:solidFill>
                  <a:srgbClr val="0070C0"/>
                </a:solidFill>
              </a:rPr>
              <a:t>Authentication</a:t>
            </a:r>
            <a:r>
              <a:rPr lang="en-US" sz="2000" dirty="0"/>
              <a:t> deals with the question of whether you are actually communicating with </a:t>
            </a:r>
            <a:r>
              <a:rPr lang="en-US" sz="2000" dirty="0" smtClean="0"/>
              <a:t>a specific </a:t>
            </a:r>
            <a:r>
              <a:rPr lang="en-US" sz="2000" dirty="0"/>
              <a:t>process. </a:t>
            </a:r>
            <a:r>
              <a:rPr lang="en-US" sz="2000" dirty="0">
                <a:solidFill>
                  <a:srgbClr val="0070C0"/>
                </a:solidFill>
              </a:rPr>
              <a:t>Authorization</a:t>
            </a:r>
            <a:r>
              <a:rPr lang="en-US" sz="2000" dirty="0"/>
              <a:t> is concerned with what that process is permitted to do</a:t>
            </a:r>
            <a:r>
              <a:rPr lang="en-US" sz="2000" dirty="0" smtClean="0"/>
              <a:t>.</a:t>
            </a:r>
          </a:p>
          <a:p>
            <a:r>
              <a:rPr lang="en-US" sz="2000" dirty="0" smtClean="0"/>
              <a:t>For example</a:t>
            </a:r>
            <a:r>
              <a:rPr lang="en-US" sz="2000" dirty="0"/>
              <a:t>, a client process contacts a file server and says: I am </a:t>
            </a:r>
            <a:r>
              <a:rPr lang="en-US" sz="2000" dirty="0" smtClean="0"/>
              <a:t>Flocky's </a:t>
            </a:r>
            <a:r>
              <a:rPr lang="en-US" sz="2000" dirty="0"/>
              <a:t>process and I want </a:t>
            </a:r>
            <a:r>
              <a:rPr lang="en-US" sz="2000" dirty="0" smtClean="0"/>
              <a:t>to delete </a:t>
            </a:r>
            <a:r>
              <a:rPr lang="en-US" sz="2000" dirty="0"/>
              <a:t>the file </a:t>
            </a:r>
            <a:r>
              <a:rPr lang="en-US" sz="2000" dirty="0" err="1"/>
              <a:t>cookbook.old</a:t>
            </a:r>
            <a:r>
              <a:rPr lang="en-US" sz="2000" dirty="0"/>
              <a:t>. From the file server's point of view, two questions must </a:t>
            </a:r>
            <a:r>
              <a:rPr lang="en-US" sz="2000" dirty="0" smtClean="0"/>
              <a:t>be answered:</a:t>
            </a:r>
          </a:p>
          <a:p>
            <a:pPr marL="800100" lvl="1" indent="-342900">
              <a:buFont typeface="+mj-lt"/>
              <a:buAutoNum type="arabicParenR"/>
            </a:pPr>
            <a:r>
              <a:rPr lang="en-US" sz="2000" dirty="0"/>
              <a:t>Is this actually </a:t>
            </a:r>
            <a:r>
              <a:rPr lang="en-US" sz="2000" dirty="0" smtClean="0"/>
              <a:t>Flocky's </a:t>
            </a:r>
            <a:r>
              <a:rPr lang="en-US" sz="2000" dirty="0"/>
              <a:t>process (authentication</a:t>
            </a:r>
            <a:r>
              <a:rPr lang="en-US" sz="2000" dirty="0" smtClean="0"/>
              <a:t>)?</a:t>
            </a:r>
          </a:p>
          <a:p>
            <a:pPr marL="800100" lvl="1" indent="-342900">
              <a:buFont typeface="+mj-lt"/>
              <a:buAutoNum type="arabicParenR"/>
            </a:pPr>
            <a:r>
              <a:rPr lang="en-US" sz="2000" dirty="0" smtClean="0"/>
              <a:t>Is Flocky </a:t>
            </a:r>
            <a:r>
              <a:rPr lang="en-US" sz="2000" dirty="0"/>
              <a:t>allowed to delete </a:t>
            </a:r>
            <a:r>
              <a:rPr lang="en-US" sz="2000" dirty="0" err="1"/>
              <a:t>cookbook.old</a:t>
            </a:r>
            <a:r>
              <a:rPr lang="en-US" sz="2000" dirty="0"/>
              <a:t> (authorization</a:t>
            </a:r>
            <a:r>
              <a:rPr lang="en-US" sz="2000" dirty="0" smtClean="0"/>
              <a:t>)?</a:t>
            </a:r>
          </a:p>
          <a:p>
            <a:pPr marL="800100" lvl="1" indent="-342900">
              <a:buFont typeface="+mj-lt"/>
              <a:buAutoNum type="arabicParenR"/>
            </a:pPr>
            <a:endParaRPr lang="en-US" sz="2000" dirty="0">
              <a:solidFill>
                <a:srgbClr val="0070C0"/>
              </a:solidFill>
            </a:endParaRPr>
          </a:p>
          <a:p>
            <a:r>
              <a:rPr lang="en-US" dirty="0">
                <a:solidFill>
                  <a:srgbClr val="00B050"/>
                </a:solidFill>
              </a:rPr>
              <a:t>Only after both of these questions have been unambiguously answered in the affirmative </a:t>
            </a:r>
            <a:r>
              <a:rPr lang="en-US" dirty="0" smtClean="0">
                <a:solidFill>
                  <a:srgbClr val="00B050"/>
                </a:solidFill>
              </a:rPr>
              <a:t>can the </a:t>
            </a:r>
            <a:r>
              <a:rPr lang="en-US" dirty="0">
                <a:solidFill>
                  <a:srgbClr val="00B050"/>
                </a:solidFill>
              </a:rPr>
              <a:t>requested action take place.</a:t>
            </a:r>
            <a:endParaRPr lang="en-US" sz="3600" dirty="0">
              <a:solidFill>
                <a:srgbClr val="00B050"/>
              </a:solidFill>
            </a:endParaRPr>
          </a:p>
        </p:txBody>
      </p:sp>
    </p:spTree>
    <p:extLst>
      <p:ext uri="{BB962C8B-B14F-4D97-AF65-F5344CB8AC3E}">
        <p14:creationId xmlns:p14="http://schemas.microsoft.com/office/powerpoint/2010/main" val="42543485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Security</a:t>
            </a:r>
          </a:p>
        </p:txBody>
      </p:sp>
      <p:sp>
        <p:nvSpPr>
          <p:cNvPr id="3" name="Content Placeholder 2"/>
          <p:cNvSpPr>
            <a:spLocks noGrp="1"/>
          </p:cNvSpPr>
          <p:nvPr>
            <p:ph idx="1"/>
          </p:nvPr>
        </p:nvSpPr>
        <p:spPr>
          <a:xfrm>
            <a:off x="2589212" y="1716258"/>
            <a:ext cx="8915400" cy="4194964"/>
          </a:xfrm>
        </p:spPr>
        <p:txBody>
          <a:bodyPr>
            <a:normAutofit/>
          </a:bodyPr>
          <a:lstStyle/>
          <a:p>
            <a:r>
              <a:rPr lang="en-US" sz="2000" dirty="0"/>
              <a:t>The concept of security within the network environment includes all aspects of </a:t>
            </a:r>
            <a:r>
              <a:rPr lang="en-US" sz="2000" b="1" dirty="0" smtClean="0"/>
              <a:t>operating systems</a:t>
            </a:r>
            <a:r>
              <a:rPr lang="en-US" sz="2000" dirty="0"/>
              <a:t>, </a:t>
            </a:r>
            <a:r>
              <a:rPr lang="en-US" sz="2000" b="1" dirty="0"/>
              <a:t>software packages</a:t>
            </a:r>
            <a:r>
              <a:rPr lang="en-US" sz="2000" dirty="0"/>
              <a:t>, </a:t>
            </a:r>
            <a:r>
              <a:rPr lang="en-US" sz="2000" b="1" dirty="0"/>
              <a:t>hardware</a:t>
            </a:r>
            <a:r>
              <a:rPr lang="en-US" sz="2000" dirty="0"/>
              <a:t>, and </a:t>
            </a:r>
            <a:r>
              <a:rPr lang="en-US" sz="2000" b="1" dirty="0"/>
              <a:t>networking configurations</a:t>
            </a:r>
            <a:r>
              <a:rPr lang="en-US" sz="2000" dirty="0"/>
              <a:t>, as well as </a:t>
            </a:r>
            <a:r>
              <a:rPr lang="en-US" sz="2000" dirty="0" smtClean="0"/>
              <a:t>any </a:t>
            </a:r>
            <a:r>
              <a:rPr lang="en-US" sz="2000" b="1" dirty="0" smtClean="0"/>
              <a:t>network </a:t>
            </a:r>
            <a:r>
              <a:rPr lang="en-US" sz="2000" b="1" dirty="0"/>
              <a:t>sharing connectivity</a:t>
            </a:r>
            <a:r>
              <a:rPr lang="en-US" sz="2000" dirty="0" smtClean="0"/>
              <a:t>.</a:t>
            </a:r>
          </a:p>
          <a:p>
            <a:r>
              <a:rPr lang="en-US" sz="2000" dirty="0" smtClean="0"/>
              <a:t>Other scopes of security are also considered for example; Physical Security, Security Camera IP addresses and Storage Space.</a:t>
            </a:r>
          </a:p>
          <a:p>
            <a:r>
              <a:rPr lang="en-US" sz="2000" dirty="0"/>
              <a:t>D</a:t>
            </a:r>
            <a:r>
              <a:rPr lang="en-US" sz="2000" dirty="0" smtClean="0"/>
              <a:t>isaster </a:t>
            </a:r>
            <a:r>
              <a:rPr lang="en-US" sz="2000" dirty="0"/>
              <a:t>recovery plans must </a:t>
            </a:r>
            <a:r>
              <a:rPr lang="en-US" sz="2000" dirty="0" smtClean="0"/>
              <a:t>now cover </a:t>
            </a:r>
            <a:r>
              <a:rPr lang="en-US" sz="2000" dirty="0"/>
              <a:t>the entire business entity, and physical access to unauthorized areas can be </a:t>
            </a:r>
            <a:r>
              <a:rPr lang="en-US" sz="2000" dirty="0" smtClean="0"/>
              <a:t>disastrous for </a:t>
            </a:r>
            <a:r>
              <a:rPr lang="en-US" sz="2000" dirty="0"/>
              <a:t>a company.</a:t>
            </a:r>
            <a:endParaRPr lang="en-US" sz="2000" dirty="0" smtClean="0"/>
          </a:p>
          <a:p>
            <a:endParaRPr lang="en-US" sz="2000" dirty="0"/>
          </a:p>
        </p:txBody>
      </p:sp>
    </p:spTree>
    <p:extLst>
      <p:ext uri="{BB962C8B-B14F-4D97-AF65-F5344CB8AC3E}">
        <p14:creationId xmlns:p14="http://schemas.microsoft.com/office/powerpoint/2010/main" val="28651368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5719"/>
          </a:xfrm>
        </p:spPr>
        <p:txBody>
          <a:bodyPr>
            <a:normAutofit/>
          </a:bodyPr>
          <a:lstStyle/>
          <a:p>
            <a:r>
              <a:rPr lang="en-US" sz="2800" dirty="0" smtClean="0">
                <a:latin typeface="Bodoni MT" panose="02070603080606020203" pitchFamily="18" charset="0"/>
              </a:rPr>
              <a:t>Examples of authentication </a:t>
            </a:r>
            <a:r>
              <a:rPr lang="en-US" sz="2800" dirty="0">
                <a:latin typeface="Bodoni MT" panose="02070603080606020203" pitchFamily="18" charset="0"/>
              </a:rPr>
              <a:t>protocols</a:t>
            </a:r>
            <a:endParaRPr lang="en-US" sz="2800" dirty="0"/>
          </a:p>
        </p:txBody>
      </p:sp>
      <p:sp>
        <p:nvSpPr>
          <p:cNvPr id="3" name="Content Placeholder 2"/>
          <p:cNvSpPr>
            <a:spLocks noGrp="1"/>
          </p:cNvSpPr>
          <p:nvPr>
            <p:ph idx="1"/>
          </p:nvPr>
        </p:nvSpPr>
        <p:spPr>
          <a:xfrm>
            <a:off x="2589212" y="1349829"/>
            <a:ext cx="8915400" cy="5384800"/>
          </a:xfrm>
        </p:spPr>
        <p:txBody>
          <a:bodyPr>
            <a:normAutofit fontScale="85000" lnSpcReduction="20000"/>
          </a:bodyPr>
          <a:lstStyle/>
          <a:p>
            <a:r>
              <a:rPr lang="en-US" dirty="0"/>
              <a:t>Authentication and Key Agreement (AKA)</a:t>
            </a:r>
          </a:p>
          <a:p>
            <a:r>
              <a:rPr lang="en-US" dirty="0"/>
              <a:t>CAVE-</a:t>
            </a:r>
            <a:r>
              <a:rPr lang="en-US" dirty="0" err="1"/>
              <a:t>based_authentication</a:t>
            </a:r>
            <a:endParaRPr lang="en-US" dirty="0"/>
          </a:p>
          <a:p>
            <a:r>
              <a:rPr lang="en-US" dirty="0"/>
              <a:t>Challenge-handshake authentication protocol (CHAP)</a:t>
            </a:r>
          </a:p>
          <a:p>
            <a:r>
              <a:rPr lang="en-US" dirty="0"/>
              <a:t>CRAM-MD5</a:t>
            </a:r>
          </a:p>
          <a:p>
            <a:r>
              <a:rPr lang="en-US" dirty="0"/>
              <a:t>Diameter</a:t>
            </a:r>
          </a:p>
          <a:p>
            <a:r>
              <a:rPr lang="en-US" dirty="0"/>
              <a:t>Extensible Authentication Protocol (EAP)</a:t>
            </a:r>
          </a:p>
          <a:p>
            <a:r>
              <a:rPr lang="en-US" dirty="0"/>
              <a:t>Host Identity Protocol (HIP)</a:t>
            </a:r>
          </a:p>
          <a:p>
            <a:r>
              <a:rPr lang="en-US" dirty="0"/>
              <a:t>Kerberos</a:t>
            </a:r>
          </a:p>
          <a:p>
            <a:r>
              <a:rPr lang="en-US" dirty="0"/>
              <a:t>MS-CHAP and MS-CHAPv2 variants of CHAP</a:t>
            </a:r>
          </a:p>
          <a:p>
            <a:r>
              <a:rPr lang="en-US" dirty="0"/>
              <a:t>NTLM, also known as NT LAN Manager</a:t>
            </a:r>
          </a:p>
          <a:p>
            <a:r>
              <a:rPr lang="en-US" dirty="0"/>
              <a:t>Password-authenticated key agreement protocols</a:t>
            </a:r>
          </a:p>
          <a:p>
            <a:r>
              <a:rPr lang="en-US" dirty="0"/>
              <a:t>Password Authentication Protocol (PAP)</a:t>
            </a:r>
          </a:p>
          <a:p>
            <a:r>
              <a:rPr lang="en-US" dirty="0"/>
              <a:t>Protected Extensible Authentication Protocol (PEAP)</a:t>
            </a:r>
          </a:p>
          <a:p>
            <a:r>
              <a:rPr lang="en-US" dirty="0"/>
              <a:t>RADIUS</a:t>
            </a:r>
          </a:p>
          <a:p>
            <a:r>
              <a:rPr lang="en-US" dirty="0"/>
              <a:t>Secure Remote Password protocol (SRP)</a:t>
            </a:r>
          </a:p>
          <a:p>
            <a:r>
              <a:rPr lang="en-US" dirty="0"/>
              <a:t>TACACS and TACACS+</a:t>
            </a:r>
          </a:p>
          <a:p>
            <a:r>
              <a:rPr lang="en-US" dirty="0"/>
              <a:t>RFID-Authentication Protocols</a:t>
            </a:r>
          </a:p>
        </p:txBody>
      </p:sp>
    </p:spTree>
    <p:extLst>
      <p:ext uri="{BB962C8B-B14F-4D97-AF65-F5344CB8AC3E}">
        <p14:creationId xmlns:p14="http://schemas.microsoft.com/office/powerpoint/2010/main" val="12429074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Privacy</a:t>
            </a:r>
            <a:endParaRPr lang="en-US" dirty="0"/>
          </a:p>
        </p:txBody>
      </p:sp>
      <p:sp>
        <p:nvSpPr>
          <p:cNvPr id="3" name="Text Placeholder 2"/>
          <p:cNvSpPr>
            <a:spLocks noGrp="1"/>
          </p:cNvSpPr>
          <p:nvPr>
            <p:ph type="body" idx="1"/>
          </p:nvPr>
        </p:nvSpPr>
        <p:spPr>
          <a:xfrm>
            <a:off x="2589212" y="3530128"/>
            <a:ext cx="8915399" cy="1386645"/>
          </a:xfrm>
        </p:spPr>
        <p:txBody>
          <a:bodyPr>
            <a:normAutofit fontScale="70000" lnSpcReduction="20000"/>
          </a:bodyPr>
          <a:lstStyle/>
          <a:p>
            <a:r>
              <a:rPr lang="en-US" dirty="0" smtClean="0"/>
              <a:t>Internet privacy</a:t>
            </a:r>
          </a:p>
          <a:p>
            <a:endParaRPr lang="en-US" dirty="0" smtClean="0"/>
          </a:p>
          <a:p>
            <a:r>
              <a:rPr lang="en-US" dirty="0"/>
              <a:t>The questions most often put forward are, '</a:t>
            </a:r>
            <a:r>
              <a:rPr lang="en-US" i="1" dirty="0"/>
              <a:t>Is individual </a:t>
            </a:r>
            <a:r>
              <a:rPr lang="en-US" dirty="0"/>
              <a:t>privacy dead</a:t>
            </a:r>
            <a:r>
              <a:rPr lang="en-US" i="1" dirty="0"/>
              <a:t>?</a:t>
            </a:r>
            <a:r>
              <a:rPr lang="en-US" dirty="0"/>
              <a:t>' and '</a:t>
            </a:r>
            <a:r>
              <a:rPr lang="en-US" i="1" dirty="0"/>
              <a:t>What is the role of</a:t>
            </a:r>
          </a:p>
          <a:p>
            <a:r>
              <a:rPr lang="en-US" i="1" dirty="0"/>
              <a:t>technology as we slip into </a:t>
            </a:r>
            <a:r>
              <a:rPr lang="en-US" i="1" dirty="0" smtClean="0"/>
              <a:t>a society where governments and corporations seek to gain access to our information. (emails, phone calls &amp; social media)</a:t>
            </a:r>
            <a:endParaRPr lang="en-US" dirty="0"/>
          </a:p>
        </p:txBody>
      </p:sp>
    </p:spTree>
    <p:extLst>
      <p:ext uri="{BB962C8B-B14F-4D97-AF65-F5344CB8AC3E}">
        <p14:creationId xmlns:p14="http://schemas.microsoft.com/office/powerpoint/2010/main" val="10215728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81609"/>
          </a:xfrm>
        </p:spPr>
        <p:txBody>
          <a:bodyPr/>
          <a:lstStyle/>
          <a:p>
            <a:r>
              <a:rPr lang="en-US" b="1" dirty="0" smtClean="0"/>
              <a:t>Internet Privacy issues</a:t>
            </a:r>
            <a:endParaRPr lang="en-US" dirty="0"/>
          </a:p>
        </p:txBody>
      </p:sp>
      <p:sp>
        <p:nvSpPr>
          <p:cNvPr id="3" name="Content Placeholder 2"/>
          <p:cNvSpPr>
            <a:spLocks noGrp="1"/>
          </p:cNvSpPr>
          <p:nvPr>
            <p:ph idx="1"/>
          </p:nvPr>
        </p:nvSpPr>
        <p:spPr>
          <a:xfrm>
            <a:off x="2589212" y="1542197"/>
            <a:ext cx="8915400" cy="5022376"/>
          </a:xfrm>
        </p:spPr>
        <p:txBody>
          <a:bodyPr>
            <a:noAutofit/>
          </a:bodyPr>
          <a:lstStyle/>
          <a:p>
            <a:r>
              <a:rPr lang="en-US" sz="2000" dirty="0"/>
              <a:t>secure encryption on the Internet is the key to confidence for </a:t>
            </a:r>
            <a:r>
              <a:rPr lang="en-US" sz="2000" dirty="0" smtClean="0"/>
              <a:t>people wanting </a:t>
            </a:r>
            <a:r>
              <a:rPr lang="en-US" sz="2000" dirty="0"/>
              <a:t>to protect their privacy, or doing business online. E-Commerce, and </a:t>
            </a:r>
            <a:r>
              <a:rPr lang="en-US" sz="2000" dirty="0" smtClean="0"/>
              <a:t>secure messaging </a:t>
            </a:r>
            <a:r>
              <a:rPr lang="en-US" sz="2000" dirty="0"/>
              <a:t>are just some of the applications that rely on encryption to ensure the safety </a:t>
            </a:r>
            <a:r>
              <a:rPr lang="en-US" sz="2000" dirty="0" smtClean="0"/>
              <a:t>of data.</a:t>
            </a:r>
          </a:p>
          <a:p>
            <a:r>
              <a:rPr lang="en-US" sz="2000" b="1" i="1" dirty="0"/>
              <a:t>Identity </a:t>
            </a:r>
            <a:r>
              <a:rPr lang="en-US" sz="2000" b="1" i="1" dirty="0" smtClean="0"/>
              <a:t>theft</a:t>
            </a:r>
          </a:p>
          <a:p>
            <a:r>
              <a:rPr lang="en-US" sz="2000" b="1" dirty="0"/>
              <a:t>Social </a:t>
            </a:r>
            <a:r>
              <a:rPr lang="en-US" sz="2000" b="1" dirty="0" smtClean="0"/>
              <a:t>Engineering: </a:t>
            </a:r>
            <a:r>
              <a:rPr lang="en-US" sz="2000" dirty="0"/>
              <a:t>Social Engineering is both incredibly complex and amazingly simple. Social Engineering </a:t>
            </a:r>
            <a:r>
              <a:rPr lang="en-US" sz="2000" dirty="0" smtClean="0"/>
              <a:t>is defined </a:t>
            </a:r>
            <a:r>
              <a:rPr lang="en-US" sz="2000" dirty="0"/>
              <a:t>as a non-technical act of manipulating a person to accomplish goals that may or </a:t>
            </a:r>
            <a:r>
              <a:rPr lang="en-US" sz="2000" dirty="0" smtClean="0"/>
              <a:t>may not </a:t>
            </a:r>
            <a:r>
              <a:rPr lang="en-US" sz="2000" dirty="0"/>
              <a:t>be in the “target’s” best interest</a:t>
            </a:r>
            <a:r>
              <a:rPr lang="en-US" sz="2000" dirty="0" smtClean="0"/>
              <a:t>. (can lead to giving away passwords etc.)</a:t>
            </a:r>
          </a:p>
          <a:p>
            <a:r>
              <a:rPr lang="en-US" sz="2000" b="1" dirty="0"/>
              <a:t>Packet </a:t>
            </a:r>
            <a:r>
              <a:rPr lang="en-US" sz="2000" b="1" dirty="0" smtClean="0"/>
              <a:t>Filtering: </a:t>
            </a:r>
            <a:r>
              <a:rPr lang="en-US" sz="2000" dirty="0"/>
              <a:t>On the Internet, packet filtering is the process of passing or blocking packets at a </a:t>
            </a:r>
            <a:r>
              <a:rPr lang="en-US" sz="2000" dirty="0" smtClean="0"/>
              <a:t>network interface </a:t>
            </a:r>
            <a:r>
              <a:rPr lang="en-US" sz="2000" dirty="0"/>
              <a:t>based on source and destination addresses, ports, or protocols</a:t>
            </a:r>
            <a:r>
              <a:rPr lang="en-US" sz="2000" dirty="0" smtClean="0"/>
              <a:t>. (</a:t>
            </a:r>
            <a:r>
              <a:rPr lang="en-US" sz="2000" dirty="0"/>
              <a:t>examines the header of each packet based on a specific set of </a:t>
            </a:r>
            <a:r>
              <a:rPr lang="en-US" sz="2000" dirty="0" smtClean="0"/>
              <a:t>rules)</a:t>
            </a:r>
            <a:endParaRPr lang="en-US" sz="2000" dirty="0"/>
          </a:p>
        </p:txBody>
      </p:sp>
    </p:spTree>
    <p:extLst>
      <p:ext uri="{BB962C8B-B14F-4D97-AF65-F5344CB8AC3E}">
        <p14:creationId xmlns:p14="http://schemas.microsoft.com/office/powerpoint/2010/main" val="19798841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95257"/>
          </a:xfrm>
        </p:spPr>
        <p:txBody>
          <a:bodyPr/>
          <a:lstStyle/>
          <a:p>
            <a:r>
              <a:rPr lang="en-US" b="1" dirty="0"/>
              <a:t>Packet Filtering</a:t>
            </a:r>
            <a:endParaRPr lang="en-US" dirty="0"/>
          </a:p>
        </p:txBody>
      </p:sp>
      <p:sp>
        <p:nvSpPr>
          <p:cNvPr id="3" name="Content Placeholder 2"/>
          <p:cNvSpPr>
            <a:spLocks noGrp="1"/>
          </p:cNvSpPr>
          <p:nvPr>
            <p:ph idx="1"/>
          </p:nvPr>
        </p:nvSpPr>
        <p:spPr>
          <a:xfrm>
            <a:off x="2589212" y="1419367"/>
            <a:ext cx="8915400" cy="5104263"/>
          </a:xfrm>
        </p:spPr>
        <p:txBody>
          <a:bodyPr>
            <a:normAutofit/>
          </a:bodyPr>
          <a:lstStyle/>
          <a:p>
            <a:pPr>
              <a:lnSpc>
                <a:spcPct val="150000"/>
              </a:lnSpc>
            </a:pPr>
            <a:r>
              <a:rPr lang="en-US" dirty="0">
                <a:solidFill>
                  <a:srgbClr val="0070C0"/>
                </a:solidFill>
              </a:rPr>
              <a:t>There are </a:t>
            </a:r>
            <a:r>
              <a:rPr lang="en-US" b="1" dirty="0">
                <a:solidFill>
                  <a:srgbClr val="0070C0"/>
                </a:solidFill>
              </a:rPr>
              <a:t>three ways </a:t>
            </a:r>
            <a:r>
              <a:rPr lang="en-US" dirty="0">
                <a:solidFill>
                  <a:srgbClr val="0070C0"/>
                </a:solidFill>
              </a:rPr>
              <a:t>in which a packet filter can be configured, once the set of filtering </a:t>
            </a:r>
            <a:r>
              <a:rPr lang="en-US" dirty="0" smtClean="0">
                <a:solidFill>
                  <a:srgbClr val="0070C0"/>
                </a:solidFill>
              </a:rPr>
              <a:t>rules has </a:t>
            </a:r>
            <a:r>
              <a:rPr lang="en-US" dirty="0">
                <a:solidFill>
                  <a:srgbClr val="0070C0"/>
                </a:solidFill>
              </a:rPr>
              <a:t>been </a:t>
            </a:r>
            <a:r>
              <a:rPr lang="en-US" dirty="0" smtClean="0">
                <a:solidFill>
                  <a:srgbClr val="0070C0"/>
                </a:solidFill>
              </a:rPr>
              <a:t>defined.</a:t>
            </a:r>
          </a:p>
          <a:p>
            <a:pPr marL="800100" lvl="1" indent="-342900">
              <a:lnSpc>
                <a:spcPct val="150000"/>
              </a:lnSpc>
              <a:buFont typeface="+mj-lt"/>
              <a:buAutoNum type="arabicParenR"/>
            </a:pPr>
            <a:r>
              <a:rPr lang="en-US" dirty="0"/>
              <a:t>In the first method, the filter accepts only those packets that it is </a:t>
            </a:r>
            <a:r>
              <a:rPr lang="en-US" dirty="0" smtClean="0"/>
              <a:t>certain are </a:t>
            </a:r>
            <a:r>
              <a:rPr lang="en-US" dirty="0"/>
              <a:t>safe, dropping all others</a:t>
            </a:r>
            <a:r>
              <a:rPr lang="en-US" dirty="0" smtClean="0"/>
              <a:t>. (most </a:t>
            </a:r>
            <a:r>
              <a:rPr lang="en-US" dirty="0"/>
              <a:t>secure mode, but </a:t>
            </a:r>
            <a:r>
              <a:rPr lang="en-US" dirty="0" smtClean="0"/>
              <a:t>inconveniencing)</a:t>
            </a:r>
          </a:p>
          <a:p>
            <a:pPr marL="800100" lvl="1" indent="-342900">
              <a:lnSpc>
                <a:spcPct val="150000"/>
              </a:lnSpc>
              <a:buFont typeface="+mj-lt"/>
              <a:buAutoNum type="arabicParenR"/>
            </a:pPr>
            <a:r>
              <a:rPr lang="en-US" dirty="0"/>
              <a:t>In the second method, the filter drops only </a:t>
            </a:r>
            <a:r>
              <a:rPr lang="en-US" dirty="0" smtClean="0"/>
              <a:t>the packets </a:t>
            </a:r>
            <a:r>
              <a:rPr lang="en-US" dirty="0"/>
              <a:t>that it is certain are unsafe, accepting all others</a:t>
            </a:r>
            <a:r>
              <a:rPr lang="en-US" dirty="0" smtClean="0"/>
              <a:t>. (least </a:t>
            </a:r>
            <a:r>
              <a:rPr lang="en-US" dirty="0"/>
              <a:t>secure, but </a:t>
            </a:r>
            <a:r>
              <a:rPr lang="en-US" dirty="0" smtClean="0"/>
              <a:t>less inconveniencing)</a:t>
            </a:r>
          </a:p>
          <a:p>
            <a:pPr marL="800100" lvl="1" indent="-342900">
              <a:lnSpc>
                <a:spcPct val="150000"/>
              </a:lnSpc>
              <a:buFont typeface="+mj-lt"/>
              <a:buAutoNum type="arabicParenR"/>
            </a:pPr>
            <a:r>
              <a:rPr lang="en-US" dirty="0"/>
              <a:t>In the third method, if </a:t>
            </a:r>
            <a:r>
              <a:rPr lang="en-US" dirty="0" smtClean="0"/>
              <a:t>the filter </a:t>
            </a:r>
            <a:r>
              <a:rPr lang="en-US" dirty="0"/>
              <a:t>encounters a packet for which its rules do not provide instructions, that packet can </a:t>
            </a:r>
            <a:r>
              <a:rPr lang="en-US" dirty="0" smtClean="0"/>
              <a:t>be quarantined </a:t>
            </a:r>
            <a:r>
              <a:rPr lang="en-US" dirty="0"/>
              <a:t>or the user can be specifically queried concerning what should be done with </a:t>
            </a:r>
            <a:r>
              <a:rPr lang="en-US" dirty="0" smtClean="0"/>
              <a:t>it. This </a:t>
            </a:r>
            <a:r>
              <a:rPr lang="en-US" dirty="0"/>
              <a:t>can be inconvenient if it causes numerous dialog boxes to appear, for example, </a:t>
            </a:r>
            <a:r>
              <a:rPr lang="en-US" dirty="0" smtClean="0"/>
              <a:t>during Web </a:t>
            </a:r>
            <a:r>
              <a:rPr lang="en-US" dirty="0"/>
              <a:t>browsing.</a:t>
            </a:r>
            <a:endParaRPr lang="en-US" dirty="0">
              <a:solidFill>
                <a:srgbClr val="0070C0"/>
              </a:solidFill>
            </a:endParaRPr>
          </a:p>
        </p:txBody>
      </p:sp>
    </p:spTree>
    <p:extLst>
      <p:ext uri="{BB962C8B-B14F-4D97-AF65-F5344CB8AC3E}">
        <p14:creationId xmlns:p14="http://schemas.microsoft.com/office/powerpoint/2010/main" val="9395467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Packet </a:t>
            </a:r>
            <a:r>
              <a:rPr lang="en-US" sz="2800" b="1" dirty="0" smtClean="0"/>
              <a:t>Filtering by Address</a:t>
            </a:r>
            <a:endParaRPr lang="en-US" sz="2800" dirty="0"/>
          </a:p>
        </p:txBody>
      </p:sp>
      <p:sp>
        <p:nvSpPr>
          <p:cNvPr id="3" name="Content Placeholder 2"/>
          <p:cNvSpPr>
            <a:spLocks noGrp="1"/>
          </p:cNvSpPr>
          <p:nvPr>
            <p:ph idx="1"/>
          </p:nvPr>
        </p:nvSpPr>
        <p:spPr>
          <a:xfrm>
            <a:off x="2589212" y="1460309"/>
            <a:ext cx="8915400" cy="5154803"/>
          </a:xfrm>
        </p:spPr>
        <p:txBody>
          <a:bodyPr>
            <a:normAutofit/>
          </a:bodyPr>
          <a:lstStyle/>
          <a:p>
            <a:r>
              <a:rPr lang="en-US" dirty="0">
                <a:solidFill>
                  <a:srgbClr val="0070C0"/>
                </a:solidFill>
              </a:rPr>
              <a:t>R</a:t>
            </a:r>
            <a:r>
              <a:rPr lang="en-US" dirty="0" smtClean="0">
                <a:solidFill>
                  <a:srgbClr val="0070C0"/>
                </a:solidFill>
              </a:rPr>
              <a:t>estrict </a:t>
            </a:r>
            <a:r>
              <a:rPr lang="en-US" dirty="0">
                <a:solidFill>
                  <a:srgbClr val="0070C0"/>
                </a:solidFill>
              </a:rPr>
              <a:t>the flow of packets based on the source </a:t>
            </a:r>
            <a:r>
              <a:rPr lang="en-US" dirty="0" smtClean="0">
                <a:solidFill>
                  <a:srgbClr val="0070C0"/>
                </a:solidFill>
              </a:rPr>
              <a:t>and/or destination </a:t>
            </a:r>
            <a:r>
              <a:rPr lang="en-US" dirty="0">
                <a:solidFill>
                  <a:srgbClr val="0070C0"/>
                </a:solidFill>
              </a:rPr>
              <a:t>addresses of the packets, without having to consider what protocols are involved</a:t>
            </a:r>
            <a:r>
              <a:rPr lang="en-US" dirty="0" smtClean="0">
                <a:solidFill>
                  <a:srgbClr val="0070C0"/>
                </a:solidFill>
              </a:rPr>
              <a:t>.</a:t>
            </a:r>
          </a:p>
          <a:p>
            <a:r>
              <a:rPr lang="en-US" dirty="0"/>
              <a:t>It's not necessarily safe to trust source addresses because source addresses can be </a:t>
            </a:r>
            <a:r>
              <a:rPr lang="en-US" dirty="0" smtClean="0"/>
              <a:t>forged. (using Proxy apps)</a:t>
            </a:r>
          </a:p>
          <a:p>
            <a:r>
              <a:rPr lang="en-US" dirty="0">
                <a:solidFill>
                  <a:srgbClr val="0070C0"/>
                </a:solidFill>
              </a:rPr>
              <a:t>There are two kinds of attacks that rely on forgery: </a:t>
            </a:r>
            <a:r>
              <a:rPr lang="en-US" b="1" i="1" dirty="0">
                <a:solidFill>
                  <a:srgbClr val="0070C0"/>
                </a:solidFill>
              </a:rPr>
              <a:t>source address </a:t>
            </a:r>
            <a:r>
              <a:rPr lang="en-US" dirty="0">
                <a:solidFill>
                  <a:srgbClr val="0070C0"/>
                </a:solidFill>
              </a:rPr>
              <a:t>and </a:t>
            </a:r>
            <a:r>
              <a:rPr lang="en-US" b="1" i="1" dirty="0">
                <a:solidFill>
                  <a:srgbClr val="0070C0"/>
                </a:solidFill>
              </a:rPr>
              <a:t>man in the middle</a:t>
            </a:r>
            <a:r>
              <a:rPr lang="en-US" dirty="0" smtClean="0">
                <a:solidFill>
                  <a:srgbClr val="0070C0"/>
                </a:solidFill>
              </a:rPr>
              <a:t>. </a:t>
            </a:r>
          </a:p>
          <a:p>
            <a:pPr lvl="1"/>
            <a:r>
              <a:rPr lang="en-US" dirty="0"/>
              <a:t>In </a:t>
            </a:r>
            <a:r>
              <a:rPr lang="en-US" dirty="0" smtClean="0"/>
              <a:t>a basic </a:t>
            </a:r>
            <a:r>
              <a:rPr lang="en-US" b="1" i="1" dirty="0"/>
              <a:t>source address </a:t>
            </a:r>
            <a:r>
              <a:rPr lang="en-US" dirty="0"/>
              <a:t>forgery attack, an attacker sends you packets that claim to be </a:t>
            </a:r>
            <a:r>
              <a:rPr lang="en-US" dirty="0" smtClean="0"/>
              <a:t>from someone </a:t>
            </a:r>
            <a:r>
              <a:rPr lang="en-US" dirty="0"/>
              <a:t>you trust in some way, hoping to get you to take some action based on that </a:t>
            </a:r>
            <a:r>
              <a:rPr lang="en-US" dirty="0" smtClean="0"/>
              <a:t>trust, without </a:t>
            </a:r>
            <a:r>
              <a:rPr lang="en-US" dirty="0"/>
              <a:t>expecting to get any packets back from you. If the attacker doesn't care </a:t>
            </a:r>
            <a:r>
              <a:rPr lang="en-US" dirty="0" smtClean="0"/>
              <a:t>about getting </a:t>
            </a:r>
            <a:r>
              <a:rPr lang="en-US" dirty="0"/>
              <a:t>packets back from you, he doesn't need to be on the path between you and </a:t>
            </a:r>
            <a:r>
              <a:rPr lang="en-US" dirty="0" smtClean="0"/>
              <a:t>whoever he </a:t>
            </a:r>
            <a:r>
              <a:rPr lang="en-US" dirty="0"/>
              <a:t>is pretending to be; he can be </a:t>
            </a:r>
            <a:r>
              <a:rPr lang="en-US" dirty="0" smtClean="0"/>
              <a:t>anywhere.</a:t>
            </a:r>
          </a:p>
          <a:p>
            <a:pPr lvl="1"/>
            <a:r>
              <a:rPr lang="en-US" dirty="0" smtClean="0">
                <a:solidFill>
                  <a:srgbClr val="0070C0"/>
                </a:solidFill>
              </a:rPr>
              <a:t>The </a:t>
            </a:r>
            <a:r>
              <a:rPr lang="en-US" b="1" i="1" dirty="0">
                <a:solidFill>
                  <a:srgbClr val="0070C0"/>
                </a:solidFill>
              </a:rPr>
              <a:t>man in the middle </a:t>
            </a:r>
            <a:r>
              <a:rPr lang="en-US" dirty="0">
                <a:solidFill>
                  <a:srgbClr val="0070C0"/>
                </a:solidFill>
              </a:rPr>
              <a:t>forgery attack depends on being able to carry out a </a:t>
            </a:r>
            <a:r>
              <a:rPr lang="en-US" dirty="0" smtClean="0">
                <a:solidFill>
                  <a:srgbClr val="0070C0"/>
                </a:solidFill>
              </a:rPr>
              <a:t>complete conversation </a:t>
            </a:r>
            <a:r>
              <a:rPr lang="en-US" dirty="0">
                <a:solidFill>
                  <a:srgbClr val="0070C0"/>
                </a:solidFill>
              </a:rPr>
              <a:t>while claiming to be the trusted host. </a:t>
            </a:r>
            <a:r>
              <a:rPr lang="en-US" dirty="0"/>
              <a:t>In order to do this, the attacking </a:t>
            </a:r>
            <a:r>
              <a:rPr lang="en-US" dirty="0" smtClean="0"/>
              <a:t>machine </a:t>
            </a:r>
            <a:r>
              <a:rPr lang="en-US" dirty="0"/>
              <a:t>needs to be able to not only send you packets, but also intercept the packets you reply with.</a:t>
            </a:r>
            <a:endParaRPr lang="en-US" dirty="0">
              <a:solidFill>
                <a:srgbClr val="0070C0"/>
              </a:solidFill>
            </a:endParaRPr>
          </a:p>
        </p:txBody>
      </p:sp>
    </p:spTree>
    <p:extLst>
      <p:ext uri="{BB962C8B-B14F-4D97-AF65-F5344CB8AC3E}">
        <p14:creationId xmlns:p14="http://schemas.microsoft.com/office/powerpoint/2010/main" val="9866994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61778"/>
          </a:xfrm>
        </p:spPr>
        <p:txBody>
          <a:bodyPr/>
          <a:lstStyle/>
          <a:p>
            <a:r>
              <a:rPr lang="en-US" b="1" dirty="0"/>
              <a:t>Packet Filtering by Address</a:t>
            </a:r>
            <a:endParaRPr lang="en-US" dirty="0"/>
          </a:p>
        </p:txBody>
      </p:sp>
      <p:sp>
        <p:nvSpPr>
          <p:cNvPr id="3" name="Content Placeholder 2"/>
          <p:cNvSpPr>
            <a:spLocks noGrp="1"/>
          </p:cNvSpPr>
          <p:nvPr>
            <p:ph idx="1"/>
          </p:nvPr>
        </p:nvSpPr>
        <p:spPr>
          <a:xfrm>
            <a:off x="2589212" y="1514475"/>
            <a:ext cx="8915400" cy="4929188"/>
          </a:xfrm>
        </p:spPr>
        <p:txBody>
          <a:bodyPr>
            <a:normAutofit/>
          </a:bodyPr>
          <a:lstStyle/>
          <a:p>
            <a:r>
              <a:rPr lang="en-US" dirty="0"/>
              <a:t>To </a:t>
            </a:r>
            <a:r>
              <a:rPr lang="en-US" dirty="0" smtClean="0"/>
              <a:t>pull off the </a:t>
            </a:r>
            <a:r>
              <a:rPr lang="en-US" b="1" i="1" dirty="0">
                <a:solidFill>
                  <a:srgbClr val="0070C0"/>
                </a:solidFill>
              </a:rPr>
              <a:t>man in the middle </a:t>
            </a:r>
            <a:r>
              <a:rPr lang="en-US" dirty="0">
                <a:solidFill>
                  <a:srgbClr val="0070C0"/>
                </a:solidFill>
              </a:rPr>
              <a:t>forgery </a:t>
            </a:r>
            <a:r>
              <a:rPr lang="en-US" dirty="0" smtClean="0">
                <a:solidFill>
                  <a:srgbClr val="0070C0"/>
                </a:solidFill>
              </a:rPr>
              <a:t>attack, attacker needs to do </a:t>
            </a:r>
            <a:r>
              <a:rPr lang="en-US" dirty="0" smtClean="0"/>
              <a:t>one </a:t>
            </a:r>
            <a:r>
              <a:rPr lang="en-US" dirty="0"/>
              <a:t>of the following</a:t>
            </a:r>
            <a:r>
              <a:rPr lang="en-US" dirty="0" smtClean="0"/>
              <a:t>:</a:t>
            </a:r>
          </a:p>
          <a:p>
            <a:pPr lvl="1"/>
            <a:r>
              <a:rPr lang="en-US" sz="1800" dirty="0"/>
              <a:t>Insinuate his attacking machine into the path between you and the real </a:t>
            </a:r>
            <a:r>
              <a:rPr lang="en-US" sz="1800" dirty="0" smtClean="0"/>
              <a:t>machine. This </a:t>
            </a:r>
            <a:r>
              <a:rPr lang="en-US" sz="1800" dirty="0"/>
              <a:t>is easiest to do near the ends of the path, and most difficult to do somewhere </a:t>
            </a:r>
            <a:r>
              <a:rPr lang="en-US" sz="1800" dirty="0" smtClean="0"/>
              <a:t>in the </a:t>
            </a:r>
            <a:r>
              <a:rPr lang="en-US" sz="1800" dirty="0"/>
              <a:t>middle, because given the nature of modern IP networks, the path through "</a:t>
            </a:r>
            <a:r>
              <a:rPr lang="en-US" sz="1800" dirty="0" smtClean="0"/>
              <a:t>the middle</a:t>
            </a:r>
            <a:r>
              <a:rPr lang="en-US" sz="1800" dirty="0"/>
              <a:t>" can change at any second</a:t>
            </a:r>
            <a:r>
              <a:rPr lang="en-US" sz="1800" dirty="0" smtClean="0"/>
              <a:t>.</a:t>
            </a:r>
          </a:p>
          <a:p>
            <a:pPr lvl="1"/>
            <a:r>
              <a:rPr lang="en-US" dirty="0"/>
              <a:t>Alter the path between the machines so it leads through his attacking machine. </a:t>
            </a:r>
            <a:r>
              <a:rPr lang="en-US" dirty="0" smtClean="0"/>
              <a:t>This may </a:t>
            </a:r>
            <a:r>
              <a:rPr lang="en-US" dirty="0"/>
              <a:t>be very easy or very difficult, depending on the network topology and </a:t>
            </a:r>
            <a:r>
              <a:rPr lang="en-US" dirty="0" smtClean="0"/>
              <a:t>routing system </a:t>
            </a:r>
            <a:r>
              <a:rPr lang="en-US" dirty="0"/>
              <a:t>used by your network, the remote network, and the Internet service </a:t>
            </a:r>
            <a:r>
              <a:rPr lang="en-US" dirty="0" smtClean="0"/>
              <a:t>providers between </a:t>
            </a:r>
            <a:r>
              <a:rPr lang="en-US" dirty="0"/>
              <a:t>those networks.</a:t>
            </a:r>
          </a:p>
        </p:txBody>
      </p:sp>
    </p:spTree>
    <p:extLst>
      <p:ext uri="{BB962C8B-B14F-4D97-AF65-F5344CB8AC3E}">
        <p14:creationId xmlns:p14="http://schemas.microsoft.com/office/powerpoint/2010/main" val="17174766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18915"/>
          </a:xfrm>
        </p:spPr>
        <p:txBody>
          <a:bodyPr/>
          <a:lstStyle/>
          <a:p>
            <a:r>
              <a:rPr lang="en-US" b="1" dirty="0"/>
              <a:t>Packet Filtering by </a:t>
            </a:r>
            <a:r>
              <a:rPr lang="en-US" b="1" dirty="0" smtClean="0"/>
              <a:t>Service</a:t>
            </a:r>
            <a:endParaRPr lang="en-US" dirty="0"/>
          </a:p>
        </p:txBody>
      </p:sp>
      <p:sp>
        <p:nvSpPr>
          <p:cNvPr id="3" name="Content Placeholder 2"/>
          <p:cNvSpPr>
            <a:spLocks noGrp="1"/>
          </p:cNvSpPr>
          <p:nvPr>
            <p:ph idx="1"/>
          </p:nvPr>
        </p:nvSpPr>
        <p:spPr/>
        <p:txBody>
          <a:bodyPr>
            <a:normAutofit/>
          </a:bodyPr>
          <a:lstStyle/>
          <a:p>
            <a:r>
              <a:rPr lang="en-US" sz="2000" dirty="0"/>
              <a:t>Blocking incoming forged packets, as discussed previously, is just about the only </a:t>
            </a:r>
            <a:r>
              <a:rPr lang="en-US" sz="2000" dirty="0" smtClean="0"/>
              <a:t>common use </a:t>
            </a:r>
            <a:r>
              <a:rPr lang="en-US" sz="2000" dirty="0"/>
              <a:t>of filtering solely by address. </a:t>
            </a:r>
            <a:endParaRPr lang="en-US" sz="2000" dirty="0" smtClean="0"/>
          </a:p>
          <a:p>
            <a:r>
              <a:rPr lang="en-US" sz="2000" dirty="0" smtClean="0"/>
              <a:t>Most </a:t>
            </a:r>
            <a:r>
              <a:rPr lang="en-US" sz="2000" dirty="0"/>
              <a:t>other uses of packet filtering involve filtering </a:t>
            </a:r>
            <a:r>
              <a:rPr lang="en-US" sz="2000" dirty="0" smtClean="0"/>
              <a:t>by service.</a:t>
            </a:r>
          </a:p>
          <a:p>
            <a:r>
              <a:rPr lang="en-US" sz="2000" dirty="0" smtClean="0">
                <a:solidFill>
                  <a:srgbClr val="0070C0"/>
                </a:solidFill>
              </a:rPr>
              <a:t>For </a:t>
            </a:r>
            <a:r>
              <a:rPr lang="en-US" sz="2000" dirty="0">
                <a:solidFill>
                  <a:srgbClr val="0070C0"/>
                </a:solidFill>
              </a:rPr>
              <a:t>example, a service that transports all files with .</a:t>
            </a:r>
            <a:r>
              <a:rPr lang="en-US" sz="2000" dirty="0" err="1">
                <a:solidFill>
                  <a:srgbClr val="0070C0"/>
                </a:solidFill>
              </a:rPr>
              <a:t>flv</a:t>
            </a:r>
            <a:r>
              <a:rPr lang="en-US" sz="2000" dirty="0">
                <a:solidFill>
                  <a:srgbClr val="0070C0"/>
                </a:solidFill>
              </a:rPr>
              <a:t> or .</a:t>
            </a:r>
            <a:r>
              <a:rPr lang="en-US" sz="2000" dirty="0" err="1">
                <a:solidFill>
                  <a:srgbClr val="0070C0"/>
                </a:solidFill>
              </a:rPr>
              <a:t>rar</a:t>
            </a:r>
            <a:r>
              <a:rPr lang="en-US" sz="2000" dirty="0">
                <a:solidFill>
                  <a:srgbClr val="0070C0"/>
                </a:solidFill>
              </a:rPr>
              <a:t> as an extension can </a:t>
            </a:r>
            <a:r>
              <a:rPr lang="en-US" sz="2000" dirty="0" smtClean="0">
                <a:solidFill>
                  <a:srgbClr val="0070C0"/>
                </a:solidFill>
              </a:rPr>
              <a:t>be filtered </a:t>
            </a:r>
            <a:r>
              <a:rPr lang="en-US" sz="2000" dirty="0">
                <a:solidFill>
                  <a:srgbClr val="0070C0"/>
                </a:solidFill>
              </a:rPr>
              <a:t>and all the packets containing the relevant information can be dropped.</a:t>
            </a:r>
          </a:p>
        </p:txBody>
      </p:sp>
    </p:spTree>
    <p:extLst>
      <p:ext uri="{BB962C8B-B14F-4D97-AF65-F5344CB8AC3E}">
        <p14:creationId xmlns:p14="http://schemas.microsoft.com/office/powerpoint/2010/main" val="2316977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90353"/>
          </a:xfrm>
        </p:spPr>
        <p:txBody>
          <a:bodyPr>
            <a:normAutofit/>
          </a:bodyPr>
          <a:lstStyle/>
          <a:p>
            <a:r>
              <a:rPr lang="en-US" sz="2800" b="1" dirty="0"/>
              <a:t>Advantages of Packet Filtering</a:t>
            </a:r>
            <a:endParaRPr lang="en-US" sz="2800" dirty="0"/>
          </a:p>
        </p:txBody>
      </p:sp>
      <p:sp>
        <p:nvSpPr>
          <p:cNvPr id="3" name="Content Placeholder 2"/>
          <p:cNvSpPr>
            <a:spLocks noGrp="1"/>
          </p:cNvSpPr>
          <p:nvPr>
            <p:ph idx="1"/>
          </p:nvPr>
        </p:nvSpPr>
        <p:spPr>
          <a:xfrm>
            <a:off x="2589212" y="1414463"/>
            <a:ext cx="8915400" cy="4496759"/>
          </a:xfrm>
        </p:spPr>
        <p:txBody>
          <a:bodyPr>
            <a:normAutofit/>
          </a:bodyPr>
          <a:lstStyle/>
          <a:p>
            <a:r>
              <a:rPr lang="en-US" sz="2000" b="1" dirty="0">
                <a:solidFill>
                  <a:srgbClr val="0070C0"/>
                </a:solidFill>
              </a:rPr>
              <a:t>One screening router can help protect an entire </a:t>
            </a:r>
            <a:r>
              <a:rPr lang="en-US" sz="2000" b="1" dirty="0" smtClean="0">
                <a:solidFill>
                  <a:srgbClr val="0070C0"/>
                </a:solidFill>
              </a:rPr>
              <a:t>network</a:t>
            </a:r>
            <a:r>
              <a:rPr lang="en-US" sz="2000" b="1" dirty="0" smtClean="0"/>
              <a:t>: </a:t>
            </a:r>
            <a:r>
              <a:rPr lang="en-US" sz="2000" dirty="0"/>
              <a:t>a single, </a:t>
            </a:r>
            <a:r>
              <a:rPr lang="en-US" sz="2000" dirty="0" smtClean="0"/>
              <a:t>strategically </a:t>
            </a:r>
            <a:r>
              <a:rPr lang="en-US" sz="2000" dirty="0"/>
              <a:t>placed </a:t>
            </a:r>
            <a:r>
              <a:rPr lang="en-US" sz="2000" dirty="0" smtClean="0"/>
              <a:t>packet filtering </a:t>
            </a:r>
            <a:r>
              <a:rPr lang="en-US" sz="2000" dirty="0"/>
              <a:t>router can help protect an entire network. </a:t>
            </a:r>
            <a:endParaRPr lang="en-US" sz="2000" dirty="0" smtClean="0"/>
          </a:p>
          <a:p>
            <a:r>
              <a:rPr lang="en-US" sz="2000" b="1" dirty="0">
                <a:solidFill>
                  <a:srgbClr val="0070C0"/>
                </a:solidFill>
              </a:rPr>
              <a:t>Simple packet filtering is extremely </a:t>
            </a:r>
            <a:r>
              <a:rPr lang="en-US" sz="2000" b="1" dirty="0" smtClean="0">
                <a:solidFill>
                  <a:srgbClr val="0070C0"/>
                </a:solidFill>
              </a:rPr>
              <a:t>efficient</a:t>
            </a:r>
            <a:r>
              <a:rPr lang="en-US" sz="2000" b="1" dirty="0" smtClean="0"/>
              <a:t>: </a:t>
            </a:r>
            <a:r>
              <a:rPr lang="en-US" sz="2000" dirty="0"/>
              <a:t>Because simple packet filtering requires paying attention only to a few packet headers, it </a:t>
            </a:r>
            <a:r>
              <a:rPr lang="en-US" sz="2000" dirty="0" smtClean="0"/>
              <a:t>can be </a:t>
            </a:r>
            <a:r>
              <a:rPr lang="en-US" sz="2000" dirty="0"/>
              <a:t>done with very low overhead</a:t>
            </a:r>
            <a:r>
              <a:rPr lang="en-US" sz="2000" dirty="0" smtClean="0"/>
              <a:t>.</a:t>
            </a:r>
          </a:p>
          <a:p>
            <a:r>
              <a:rPr lang="en-US" sz="2000" b="1" dirty="0">
                <a:solidFill>
                  <a:srgbClr val="0070C0"/>
                </a:solidFill>
              </a:rPr>
              <a:t>Packet filtering is widely </a:t>
            </a:r>
            <a:r>
              <a:rPr lang="en-US" sz="2000" b="1" dirty="0" smtClean="0">
                <a:solidFill>
                  <a:srgbClr val="0070C0"/>
                </a:solidFill>
              </a:rPr>
              <a:t>available</a:t>
            </a:r>
            <a:r>
              <a:rPr lang="en-US" sz="2000" b="1" dirty="0" smtClean="0"/>
              <a:t>: </a:t>
            </a:r>
            <a:r>
              <a:rPr lang="en-US" sz="2000" dirty="0"/>
              <a:t>Packet filtering capabilities are available in many hardware and software routing </a:t>
            </a:r>
            <a:r>
              <a:rPr lang="en-US" sz="2000" dirty="0" smtClean="0"/>
              <a:t>products, both </a:t>
            </a:r>
            <a:r>
              <a:rPr lang="en-US" sz="2000" dirty="0"/>
              <a:t>commercial and freely available over the Internet.</a:t>
            </a:r>
          </a:p>
        </p:txBody>
      </p:sp>
    </p:spTree>
    <p:extLst>
      <p:ext uri="{BB962C8B-B14F-4D97-AF65-F5344CB8AC3E}">
        <p14:creationId xmlns:p14="http://schemas.microsoft.com/office/powerpoint/2010/main" val="34872096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72427"/>
          </a:xfrm>
        </p:spPr>
        <p:txBody>
          <a:bodyPr>
            <a:normAutofit/>
          </a:bodyPr>
          <a:lstStyle/>
          <a:p>
            <a:r>
              <a:rPr lang="en-US" sz="2800" b="1" dirty="0"/>
              <a:t>Disadvantages of Packet Filtering</a:t>
            </a:r>
            <a:endParaRPr lang="en-US" sz="2800" dirty="0"/>
          </a:p>
        </p:txBody>
      </p:sp>
      <p:sp>
        <p:nvSpPr>
          <p:cNvPr id="3" name="Content Placeholder 2"/>
          <p:cNvSpPr>
            <a:spLocks noGrp="1"/>
          </p:cNvSpPr>
          <p:nvPr>
            <p:ph idx="1"/>
          </p:nvPr>
        </p:nvSpPr>
        <p:spPr>
          <a:xfrm>
            <a:off x="2589212" y="1514901"/>
            <a:ext cx="8915400" cy="4858603"/>
          </a:xfrm>
        </p:spPr>
        <p:txBody>
          <a:bodyPr>
            <a:normAutofit/>
          </a:bodyPr>
          <a:lstStyle/>
          <a:p>
            <a:r>
              <a:rPr lang="en-US" sz="2000" b="1" dirty="0"/>
              <a:t>Current filtering tools are not </a:t>
            </a:r>
            <a:r>
              <a:rPr lang="en-US" sz="2000" b="1" dirty="0" smtClean="0"/>
              <a:t>perfect: </a:t>
            </a:r>
            <a:r>
              <a:rPr lang="en-US" sz="2000" dirty="0"/>
              <a:t>The packet filtering capabilities of </a:t>
            </a:r>
            <a:r>
              <a:rPr lang="en-US" sz="2000" dirty="0" smtClean="0"/>
              <a:t>most </a:t>
            </a:r>
            <a:r>
              <a:rPr lang="en-US" sz="2000" dirty="0"/>
              <a:t>products </a:t>
            </a:r>
            <a:r>
              <a:rPr lang="en-US" sz="2000" dirty="0" smtClean="0"/>
              <a:t>on market, share</a:t>
            </a:r>
            <a:r>
              <a:rPr lang="en-US" sz="2000" dirty="0"/>
              <a:t>, to a greater or lesser degree, common limitations</a:t>
            </a:r>
            <a:r>
              <a:rPr lang="en-US" sz="2000" dirty="0" smtClean="0"/>
              <a:t>.</a:t>
            </a:r>
          </a:p>
          <a:p>
            <a:r>
              <a:rPr lang="en-US" sz="2000" b="1" dirty="0"/>
              <a:t>Packet filtering reduces router </a:t>
            </a:r>
            <a:r>
              <a:rPr lang="en-US" sz="2000" b="1" dirty="0" smtClean="0"/>
              <a:t>performance: </a:t>
            </a:r>
            <a:r>
              <a:rPr lang="en-US" sz="2000" dirty="0"/>
              <a:t>Doing packet filtering places a significant extra load on a router</a:t>
            </a:r>
            <a:r>
              <a:rPr lang="en-US" sz="2000" dirty="0" smtClean="0"/>
              <a:t>. </a:t>
            </a:r>
          </a:p>
          <a:p>
            <a:pPr lvl="1"/>
            <a:r>
              <a:rPr lang="en-US" sz="2000" dirty="0" smtClean="0"/>
              <a:t>filtering is also </a:t>
            </a:r>
            <a:r>
              <a:rPr lang="en-US" sz="2000" dirty="0"/>
              <a:t>incompatible with certain caching strategies commonly used </a:t>
            </a:r>
            <a:r>
              <a:rPr lang="en-US" sz="2000" dirty="0" smtClean="0"/>
              <a:t>for performance </a:t>
            </a:r>
            <a:r>
              <a:rPr lang="en-US" sz="2000" dirty="0"/>
              <a:t>enhancement</a:t>
            </a:r>
            <a:r>
              <a:rPr lang="en-US" sz="2000" dirty="0" smtClean="0"/>
              <a:t>.</a:t>
            </a:r>
          </a:p>
          <a:p>
            <a:r>
              <a:rPr lang="en-US" sz="2000" b="1" dirty="0"/>
              <a:t>Some policies can't readily be enforced by normal packet filtering </a:t>
            </a:r>
            <a:r>
              <a:rPr lang="en-US" sz="2000" b="1" dirty="0" smtClean="0"/>
              <a:t>routers: </a:t>
            </a:r>
            <a:r>
              <a:rPr lang="en-US" sz="2000" dirty="0"/>
              <a:t>The information that a packet filtering router has available to it doesn't allow you to </a:t>
            </a:r>
            <a:r>
              <a:rPr lang="en-US" sz="2000" dirty="0" smtClean="0"/>
              <a:t>specify some </a:t>
            </a:r>
            <a:r>
              <a:rPr lang="en-US" sz="2000" dirty="0"/>
              <a:t>rules you might like to have</a:t>
            </a:r>
            <a:r>
              <a:rPr lang="en-US" sz="2000" dirty="0" smtClean="0"/>
              <a:t>.</a:t>
            </a:r>
          </a:p>
          <a:p>
            <a:pPr lvl="1"/>
            <a:r>
              <a:rPr lang="en-US" sz="2000" dirty="0" smtClean="0"/>
              <a:t> </a:t>
            </a:r>
            <a:r>
              <a:rPr lang="en-US" sz="2000" dirty="0"/>
              <a:t>For example, packets say what host they come from </a:t>
            </a:r>
            <a:r>
              <a:rPr lang="en-US" sz="2000" dirty="0" smtClean="0"/>
              <a:t>but generally </a:t>
            </a:r>
            <a:r>
              <a:rPr lang="en-US" sz="2000" dirty="0"/>
              <a:t>not what user.</a:t>
            </a:r>
            <a:endParaRPr lang="en-US" sz="2000" b="1" dirty="0" smtClean="0"/>
          </a:p>
          <a:p>
            <a:endParaRPr lang="en-US" sz="2000" dirty="0"/>
          </a:p>
        </p:txBody>
      </p:sp>
    </p:spTree>
    <p:extLst>
      <p:ext uri="{BB962C8B-B14F-4D97-AF65-F5344CB8AC3E}">
        <p14:creationId xmlns:p14="http://schemas.microsoft.com/office/powerpoint/2010/main" val="30725524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8780"/>
          </a:xfrm>
        </p:spPr>
        <p:txBody>
          <a:bodyPr/>
          <a:lstStyle/>
          <a:p>
            <a:r>
              <a:rPr lang="en-US" b="1" dirty="0"/>
              <a:t>Firewalls</a:t>
            </a:r>
            <a:endParaRPr lang="en-US" dirty="0"/>
          </a:p>
        </p:txBody>
      </p:sp>
      <p:sp>
        <p:nvSpPr>
          <p:cNvPr id="3" name="Content Placeholder 2"/>
          <p:cNvSpPr>
            <a:spLocks noGrp="1"/>
          </p:cNvSpPr>
          <p:nvPr>
            <p:ph idx="1"/>
          </p:nvPr>
        </p:nvSpPr>
        <p:spPr/>
        <p:txBody>
          <a:bodyPr/>
          <a:lstStyle/>
          <a:p>
            <a:r>
              <a:rPr lang="en-US" dirty="0">
                <a:solidFill>
                  <a:srgbClr val="0070C0"/>
                </a:solidFill>
              </a:rPr>
              <a:t>A firewall is a component placed between computers and networks to help </a:t>
            </a:r>
            <a:r>
              <a:rPr lang="en-US" dirty="0" smtClean="0">
                <a:solidFill>
                  <a:srgbClr val="0070C0"/>
                </a:solidFill>
              </a:rPr>
              <a:t>eliminate undesired </a:t>
            </a:r>
            <a:r>
              <a:rPr lang="en-US" dirty="0">
                <a:solidFill>
                  <a:srgbClr val="0070C0"/>
                </a:solidFill>
              </a:rPr>
              <a:t>access by the outside world. </a:t>
            </a:r>
            <a:endParaRPr lang="en-US" dirty="0" smtClean="0">
              <a:solidFill>
                <a:srgbClr val="0070C0"/>
              </a:solidFill>
            </a:endParaRPr>
          </a:p>
          <a:p>
            <a:r>
              <a:rPr lang="en-US" dirty="0" smtClean="0">
                <a:solidFill>
                  <a:srgbClr val="0070C0"/>
                </a:solidFill>
              </a:rPr>
              <a:t>It </a:t>
            </a:r>
            <a:r>
              <a:rPr lang="en-US" dirty="0">
                <a:solidFill>
                  <a:srgbClr val="0070C0"/>
                </a:solidFill>
              </a:rPr>
              <a:t>can be composed of hardware, software, or </a:t>
            </a:r>
            <a:r>
              <a:rPr lang="en-US" dirty="0" smtClean="0">
                <a:solidFill>
                  <a:srgbClr val="0070C0"/>
                </a:solidFill>
              </a:rPr>
              <a:t>a combination </a:t>
            </a:r>
            <a:r>
              <a:rPr lang="en-US" dirty="0">
                <a:solidFill>
                  <a:srgbClr val="0070C0"/>
                </a:solidFill>
              </a:rPr>
              <a:t>of both</a:t>
            </a:r>
            <a:r>
              <a:rPr lang="en-US" dirty="0" smtClean="0">
                <a:solidFill>
                  <a:srgbClr val="0070C0"/>
                </a:solidFill>
              </a:rPr>
              <a:t>.</a:t>
            </a:r>
          </a:p>
          <a:p>
            <a:r>
              <a:rPr lang="en-US" dirty="0"/>
              <a:t>Firewalls make it possible to filter incoming and outgoing traffic that flows through </a:t>
            </a:r>
            <a:r>
              <a:rPr lang="en-US" dirty="0" smtClean="0"/>
              <a:t>your system.</a:t>
            </a:r>
          </a:p>
          <a:p>
            <a:r>
              <a:rPr lang="en-US" dirty="0"/>
              <a:t>A firewall can use one or more sets of “rules” to inspect the network packets as </a:t>
            </a:r>
            <a:r>
              <a:rPr lang="en-US" dirty="0" smtClean="0"/>
              <a:t>they come </a:t>
            </a:r>
            <a:r>
              <a:rPr lang="en-US" dirty="0"/>
              <a:t>in or go out of your network connections and either allows the traffic through or </a:t>
            </a:r>
            <a:r>
              <a:rPr lang="en-US" dirty="0" smtClean="0"/>
              <a:t>blocks it</a:t>
            </a:r>
            <a:r>
              <a:rPr lang="en-US" dirty="0"/>
              <a:t>.</a:t>
            </a:r>
            <a:endParaRPr lang="en-US" dirty="0">
              <a:solidFill>
                <a:srgbClr val="0070C0"/>
              </a:solidFill>
            </a:endParaRPr>
          </a:p>
        </p:txBody>
      </p:sp>
      <p:pic>
        <p:nvPicPr>
          <p:cNvPr id="4" name="Picture 3"/>
          <p:cNvPicPr>
            <a:picLocks noChangeAspect="1"/>
          </p:cNvPicPr>
          <p:nvPr/>
        </p:nvPicPr>
        <p:blipFill>
          <a:blip r:embed="rId2"/>
          <a:stretch>
            <a:fillRect/>
          </a:stretch>
        </p:blipFill>
        <p:spPr>
          <a:xfrm>
            <a:off x="4718263" y="4849878"/>
            <a:ext cx="4401474" cy="1912054"/>
          </a:xfrm>
          <a:prstGeom prst="rect">
            <a:avLst/>
          </a:prstGeom>
        </p:spPr>
      </p:pic>
    </p:spTree>
    <p:extLst>
      <p:ext uri="{BB962C8B-B14F-4D97-AF65-F5344CB8AC3E}">
        <p14:creationId xmlns:p14="http://schemas.microsoft.com/office/powerpoint/2010/main" val="1042737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Fundamentals of Secure Networks</a:t>
            </a:r>
            <a:endParaRPr lang="en-US" dirty="0"/>
          </a:p>
        </p:txBody>
      </p:sp>
      <p:sp>
        <p:nvSpPr>
          <p:cNvPr id="3" name="Text Placeholder 2"/>
          <p:cNvSpPr>
            <a:spLocks noGrp="1"/>
          </p:cNvSpPr>
          <p:nvPr>
            <p:ph type="body" idx="1"/>
          </p:nvPr>
        </p:nvSpPr>
        <p:spPr/>
        <p:txBody>
          <a:bodyPr/>
          <a:lstStyle/>
          <a:p>
            <a:r>
              <a:rPr lang="en-US" dirty="0" smtClean="0"/>
              <a:t>Internal security and external security</a:t>
            </a:r>
            <a:endParaRPr lang="en-US" dirty="0"/>
          </a:p>
        </p:txBody>
      </p:sp>
    </p:spTree>
    <p:extLst>
      <p:ext uri="{BB962C8B-B14F-4D97-AF65-F5344CB8AC3E}">
        <p14:creationId xmlns:p14="http://schemas.microsoft.com/office/powerpoint/2010/main" val="26544863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86075"/>
          </a:xfrm>
        </p:spPr>
        <p:txBody>
          <a:bodyPr>
            <a:normAutofit/>
          </a:bodyPr>
          <a:lstStyle/>
          <a:p>
            <a:r>
              <a:rPr lang="en-US" sz="2800" b="1" dirty="0" smtClean="0"/>
              <a:t>Firewalls (DMZ)</a:t>
            </a:r>
            <a:endParaRPr lang="en-US" sz="2800" dirty="0"/>
          </a:p>
        </p:txBody>
      </p:sp>
      <p:sp>
        <p:nvSpPr>
          <p:cNvPr id="3" name="Content Placeholder 2"/>
          <p:cNvSpPr>
            <a:spLocks noGrp="1"/>
          </p:cNvSpPr>
          <p:nvPr>
            <p:ph idx="1"/>
          </p:nvPr>
        </p:nvSpPr>
        <p:spPr>
          <a:xfrm>
            <a:off x="2589212" y="1187356"/>
            <a:ext cx="8915400" cy="4409968"/>
          </a:xfrm>
        </p:spPr>
        <p:txBody>
          <a:bodyPr/>
          <a:lstStyle/>
          <a:p>
            <a:r>
              <a:rPr lang="en-US" dirty="0"/>
              <a:t>firewalls are used to implement a demilitarized </a:t>
            </a:r>
            <a:r>
              <a:rPr lang="en-US" dirty="0" smtClean="0"/>
              <a:t>zone (DMZ).</a:t>
            </a:r>
          </a:p>
          <a:p>
            <a:r>
              <a:rPr lang="en-US" dirty="0"/>
              <a:t>This is a network segment located between two </a:t>
            </a:r>
            <a:r>
              <a:rPr lang="en-US" dirty="0" smtClean="0"/>
              <a:t>firewalls</a:t>
            </a:r>
          </a:p>
          <a:p>
            <a:r>
              <a:rPr lang="en-US" dirty="0"/>
              <a:t>This is </a:t>
            </a:r>
            <a:r>
              <a:rPr lang="en-US" dirty="0" smtClean="0"/>
              <a:t>used as </a:t>
            </a:r>
            <a:r>
              <a:rPr lang="en-US" dirty="0"/>
              <a:t>a buffer zone to keep the internal network safe from the outside world while </a:t>
            </a:r>
            <a:r>
              <a:rPr lang="en-US" dirty="0" smtClean="0"/>
              <a:t>offering services </a:t>
            </a:r>
            <a:r>
              <a:rPr lang="en-US" dirty="0"/>
              <a:t>that are useful outside of the internal network without allowing the entire </a:t>
            </a:r>
            <a:r>
              <a:rPr lang="en-US" dirty="0" smtClean="0"/>
              <a:t>network to </a:t>
            </a:r>
            <a:r>
              <a:rPr lang="en-US" dirty="0"/>
              <a:t>be available to Internet users</a:t>
            </a:r>
            <a:r>
              <a:rPr lang="en-US" dirty="0" smtClean="0"/>
              <a:t>.</a:t>
            </a:r>
          </a:p>
          <a:p>
            <a:r>
              <a:rPr lang="en-US" dirty="0"/>
              <a:t>Sensitive data should be located on the internal network, not the DMZ. If the DMZ </a:t>
            </a:r>
            <a:r>
              <a:rPr lang="en-US" dirty="0" smtClean="0"/>
              <a:t>is compromised</a:t>
            </a:r>
            <a:r>
              <a:rPr lang="en-US" dirty="0"/>
              <a:t>, you want to be sure that the information that is stored there cannot </a:t>
            </a:r>
            <a:r>
              <a:rPr lang="en-US" dirty="0" smtClean="0"/>
              <a:t>cause harm </a:t>
            </a:r>
            <a:r>
              <a:rPr lang="en-US" dirty="0"/>
              <a:t>to the </a:t>
            </a:r>
            <a:r>
              <a:rPr lang="en-US" dirty="0" smtClean="0"/>
              <a:t>company</a:t>
            </a:r>
          </a:p>
          <a:p>
            <a:endParaRPr lang="en-US" dirty="0"/>
          </a:p>
        </p:txBody>
      </p:sp>
      <p:grpSp>
        <p:nvGrpSpPr>
          <p:cNvPr id="6" name="Group 5"/>
          <p:cNvGrpSpPr/>
          <p:nvPr/>
        </p:nvGrpSpPr>
        <p:grpSpPr>
          <a:xfrm>
            <a:off x="2589212" y="4170031"/>
            <a:ext cx="9353550" cy="2626757"/>
            <a:chOff x="2589212" y="4170031"/>
            <a:chExt cx="9353550" cy="2626757"/>
          </a:xfrm>
        </p:grpSpPr>
        <p:pic>
          <p:nvPicPr>
            <p:cNvPr id="4" name="Picture 3"/>
            <p:cNvPicPr>
              <a:picLocks noChangeAspect="1"/>
            </p:cNvPicPr>
            <p:nvPr/>
          </p:nvPicPr>
          <p:blipFill>
            <a:blip r:embed="rId3"/>
            <a:stretch>
              <a:fillRect/>
            </a:stretch>
          </p:blipFill>
          <p:spPr>
            <a:xfrm>
              <a:off x="2589212" y="4170031"/>
              <a:ext cx="9353550" cy="2257425"/>
            </a:xfrm>
            <a:prstGeom prst="rect">
              <a:avLst/>
            </a:prstGeom>
          </p:spPr>
        </p:pic>
        <p:sp>
          <p:nvSpPr>
            <p:cNvPr id="5" name="Rectangle 4"/>
            <p:cNvSpPr/>
            <p:nvPr/>
          </p:nvSpPr>
          <p:spPr>
            <a:xfrm>
              <a:off x="5371878" y="6427456"/>
              <a:ext cx="3788217" cy="369332"/>
            </a:xfrm>
            <a:prstGeom prst="rect">
              <a:avLst/>
            </a:prstGeom>
          </p:spPr>
          <p:txBody>
            <a:bodyPr wrap="none">
              <a:spAutoFit/>
            </a:bodyPr>
            <a:lstStyle/>
            <a:p>
              <a:r>
                <a:rPr lang="en-US" b="1" dirty="0">
                  <a:latin typeface="Corbel" panose="020B0503020204020204" pitchFamily="34" charset="0"/>
                </a:rPr>
                <a:t>A typical secured network with DMZ</a:t>
              </a:r>
              <a:endParaRPr lang="en-US" dirty="0"/>
            </a:p>
          </p:txBody>
        </p:sp>
      </p:grpSp>
    </p:spTree>
    <p:extLst>
      <p:ext uri="{BB962C8B-B14F-4D97-AF65-F5344CB8AC3E}">
        <p14:creationId xmlns:p14="http://schemas.microsoft.com/office/powerpoint/2010/main" val="23243888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72427"/>
          </a:xfrm>
        </p:spPr>
        <p:txBody>
          <a:bodyPr>
            <a:normAutofit/>
          </a:bodyPr>
          <a:lstStyle/>
          <a:p>
            <a:r>
              <a:rPr lang="en-US" sz="2800" b="1" dirty="0"/>
              <a:t>Filter-Based Firewalls</a:t>
            </a:r>
            <a:endParaRPr lang="en-US" sz="2800" dirty="0"/>
          </a:p>
        </p:txBody>
      </p:sp>
      <p:sp>
        <p:nvSpPr>
          <p:cNvPr id="3" name="Content Placeholder 2"/>
          <p:cNvSpPr>
            <a:spLocks noGrp="1"/>
          </p:cNvSpPr>
          <p:nvPr>
            <p:ph idx="1"/>
          </p:nvPr>
        </p:nvSpPr>
        <p:spPr>
          <a:xfrm>
            <a:off x="2589212" y="1296537"/>
            <a:ext cx="8915400" cy="5418162"/>
          </a:xfrm>
        </p:spPr>
        <p:txBody>
          <a:bodyPr>
            <a:noAutofit/>
          </a:bodyPr>
          <a:lstStyle/>
          <a:p>
            <a:r>
              <a:rPr lang="en-US" sz="2000" dirty="0"/>
              <a:t>Filter-based firewalls are the simplest and most widely deployed type of firewall. </a:t>
            </a:r>
            <a:endParaRPr lang="en-US" sz="2000" dirty="0" smtClean="0"/>
          </a:p>
          <a:p>
            <a:r>
              <a:rPr lang="en-US" sz="2000" dirty="0" smtClean="0">
                <a:solidFill>
                  <a:srgbClr val="0070C0"/>
                </a:solidFill>
              </a:rPr>
              <a:t>They are configured </a:t>
            </a:r>
            <a:r>
              <a:rPr lang="en-US" sz="2000" dirty="0">
                <a:solidFill>
                  <a:srgbClr val="0070C0"/>
                </a:solidFill>
              </a:rPr>
              <a:t>with a table of addresses that characterize the packets they will, and will </a:t>
            </a:r>
            <a:r>
              <a:rPr lang="en-US" sz="2000" dirty="0" smtClean="0">
                <a:solidFill>
                  <a:srgbClr val="0070C0"/>
                </a:solidFill>
              </a:rPr>
              <a:t>not, forward</a:t>
            </a:r>
            <a:r>
              <a:rPr lang="en-US" sz="2000" dirty="0">
                <a:solidFill>
                  <a:srgbClr val="0070C0"/>
                </a:solidFill>
              </a:rPr>
              <a:t>.</a:t>
            </a:r>
            <a:r>
              <a:rPr lang="en-US" sz="2000" dirty="0"/>
              <a:t> By addresses, we mean more than just the destination’s IP address, although this </a:t>
            </a:r>
            <a:r>
              <a:rPr lang="en-US" sz="2000" dirty="0" smtClean="0"/>
              <a:t>is one </a:t>
            </a:r>
            <a:r>
              <a:rPr lang="en-US" sz="2000" dirty="0"/>
              <a:t>possibility. </a:t>
            </a:r>
            <a:endParaRPr lang="en-US" sz="2000" dirty="0" smtClean="0"/>
          </a:p>
          <a:p>
            <a:r>
              <a:rPr lang="en-US" sz="2000" dirty="0" smtClean="0"/>
              <a:t>Generally</a:t>
            </a:r>
            <a:r>
              <a:rPr lang="en-US" sz="2000" dirty="0"/>
              <a:t>, each entry in the table is a 4-tuple: It gives the IP address </a:t>
            </a:r>
            <a:r>
              <a:rPr lang="en-US" sz="2000" dirty="0" smtClean="0"/>
              <a:t>and TCP </a:t>
            </a:r>
            <a:r>
              <a:rPr lang="en-US" sz="2000" dirty="0"/>
              <a:t>(or UDP) port number for both the source and destination</a:t>
            </a:r>
            <a:r>
              <a:rPr lang="en-US" sz="2000" dirty="0" smtClean="0"/>
              <a:t>.</a:t>
            </a:r>
          </a:p>
          <a:p>
            <a:pPr lvl="1"/>
            <a:r>
              <a:rPr lang="en-US" dirty="0"/>
              <a:t>a firewall might be configured to filter (not forward) all </a:t>
            </a:r>
            <a:r>
              <a:rPr lang="en-US" dirty="0" smtClean="0"/>
              <a:t>packets that </a:t>
            </a:r>
            <a:r>
              <a:rPr lang="en-US" dirty="0"/>
              <a:t>match the following description: </a:t>
            </a:r>
            <a:r>
              <a:rPr lang="en-US" b="1" dirty="0" smtClean="0">
                <a:solidFill>
                  <a:srgbClr val="0070C0"/>
                </a:solidFill>
              </a:rPr>
              <a:t>(192.12.13.14, 1234, 128.7.6.5, 80)</a:t>
            </a:r>
            <a:r>
              <a:rPr lang="en-US" dirty="0" smtClean="0"/>
              <a:t> This </a:t>
            </a:r>
            <a:r>
              <a:rPr lang="en-US" dirty="0"/>
              <a:t>pattern says </a:t>
            </a:r>
            <a:r>
              <a:rPr lang="en-US" dirty="0" smtClean="0"/>
              <a:t>to filter </a:t>
            </a:r>
            <a:r>
              <a:rPr lang="en-US" dirty="0"/>
              <a:t>all packets from port 1234 on host 192.12.13.14 </a:t>
            </a:r>
            <a:r>
              <a:rPr lang="en-US" dirty="0" smtClean="0"/>
              <a:t>addressed </a:t>
            </a:r>
            <a:r>
              <a:rPr lang="en-US" dirty="0"/>
              <a:t>to port 80 on host 128.7.6.5</a:t>
            </a:r>
            <a:r>
              <a:rPr lang="en-US" dirty="0" smtClean="0"/>
              <a:t>. (</a:t>
            </a:r>
            <a:r>
              <a:rPr lang="en-US" dirty="0"/>
              <a:t>Port 80 is the well-known TCP port for HTTP.) Of course it’s often not practical to </a:t>
            </a:r>
            <a:r>
              <a:rPr lang="en-US" dirty="0" smtClean="0"/>
              <a:t>name every </a:t>
            </a:r>
            <a:r>
              <a:rPr lang="en-US" dirty="0"/>
              <a:t>source host whose packets you want to filter, so the patterns can include wildcards. </a:t>
            </a:r>
            <a:r>
              <a:rPr lang="en-US" dirty="0" smtClean="0"/>
              <a:t>For example</a:t>
            </a:r>
            <a:r>
              <a:rPr lang="en-US" dirty="0"/>
              <a:t>, </a:t>
            </a:r>
            <a:r>
              <a:rPr lang="en-US" dirty="0">
                <a:solidFill>
                  <a:srgbClr val="0070C0"/>
                </a:solidFill>
              </a:rPr>
              <a:t>(*, *, 128.7.6.5, 80) </a:t>
            </a:r>
            <a:r>
              <a:rPr lang="en-US" dirty="0"/>
              <a:t>says to filter all packets addressed to port 80 on </a:t>
            </a:r>
            <a:r>
              <a:rPr lang="en-US" dirty="0" smtClean="0"/>
              <a:t>128.7.6.5, regardless </a:t>
            </a:r>
            <a:r>
              <a:rPr lang="en-US" dirty="0"/>
              <a:t>of what source host or port sent the packet.</a:t>
            </a:r>
          </a:p>
        </p:txBody>
      </p:sp>
    </p:spTree>
    <p:extLst>
      <p:ext uri="{BB962C8B-B14F-4D97-AF65-F5344CB8AC3E}">
        <p14:creationId xmlns:p14="http://schemas.microsoft.com/office/powerpoint/2010/main" val="22185274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8780"/>
          </a:xfrm>
        </p:spPr>
        <p:txBody>
          <a:bodyPr/>
          <a:lstStyle/>
          <a:p>
            <a:r>
              <a:rPr lang="en-US" b="1" dirty="0"/>
              <a:t>Filter-Based Firewalls</a:t>
            </a:r>
            <a:endParaRPr lang="en-US" dirty="0"/>
          </a:p>
        </p:txBody>
      </p:sp>
      <p:pic>
        <p:nvPicPr>
          <p:cNvPr id="4" name="Content Placeholder 3"/>
          <p:cNvPicPr>
            <a:picLocks noGrp="1" noChangeAspect="1"/>
          </p:cNvPicPr>
          <p:nvPr>
            <p:ph idx="1"/>
          </p:nvPr>
        </p:nvPicPr>
        <p:blipFill>
          <a:blip r:embed="rId2"/>
          <a:stretch>
            <a:fillRect/>
          </a:stretch>
        </p:blipFill>
        <p:spPr>
          <a:xfrm>
            <a:off x="2589213" y="2348736"/>
            <a:ext cx="8915400" cy="3347977"/>
          </a:xfrm>
          <a:prstGeom prst="rect">
            <a:avLst/>
          </a:prstGeom>
        </p:spPr>
      </p:pic>
      <p:sp>
        <p:nvSpPr>
          <p:cNvPr id="5" name="Rectangle 4"/>
          <p:cNvSpPr/>
          <p:nvPr/>
        </p:nvSpPr>
        <p:spPr>
          <a:xfrm>
            <a:off x="2589213" y="5808091"/>
            <a:ext cx="7505700" cy="400110"/>
          </a:xfrm>
          <a:prstGeom prst="rect">
            <a:avLst/>
          </a:prstGeom>
        </p:spPr>
        <p:txBody>
          <a:bodyPr wrap="square">
            <a:spAutoFit/>
          </a:bodyPr>
          <a:lstStyle/>
          <a:p>
            <a:r>
              <a:rPr lang="en-US" sz="2000" b="1" dirty="0">
                <a:latin typeface="Corbel" panose="020B0503020204020204" pitchFamily="34" charset="0"/>
              </a:rPr>
              <a:t>Firewall protecting a Web server from some external accesses</a:t>
            </a:r>
            <a:endParaRPr lang="en-US" sz="2000" dirty="0"/>
          </a:p>
        </p:txBody>
      </p:sp>
    </p:spTree>
    <p:extLst>
      <p:ext uri="{BB962C8B-B14F-4D97-AF65-F5344CB8AC3E}">
        <p14:creationId xmlns:p14="http://schemas.microsoft.com/office/powerpoint/2010/main" val="13274199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7018"/>
          </a:xfrm>
        </p:spPr>
        <p:txBody>
          <a:bodyPr>
            <a:normAutofit/>
          </a:bodyPr>
          <a:lstStyle/>
          <a:p>
            <a:r>
              <a:rPr lang="en-US" sz="2800" b="1" dirty="0"/>
              <a:t>Proxy-Based Firewalls</a:t>
            </a:r>
            <a:endParaRPr lang="en-US" sz="2800" dirty="0"/>
          </a:p>
        </p:txBody>
      </p:sp>
      <p:sp>
        <p:nvSpPr>
          <p:cNvPr id="3" name="Content Placeholder 2"/>
          <p:cNvSpPr>
            <a:spLocks noGrp="1"/>
          </p:cNvSpPr>
          <p:nvPr>
            <p:ph idx="1"/>
          </p:nvPr>
        </p:nvSpPr>
        <p:spPr>
          <a:xfrm>
            <a:off x="2589212" y="1246494"/>
            <a:ext cx="8915400" cy="5386317"/>
          </a:xfrm>
        </p:spPr>
        <p:txBody>
          <a:bodyPr/>
          <a:lstStyle/>
          <a:p>
            <a:r>
              <a:rPr lang="en-US" dirty="0">
                <a:solidFill>
                  <a:srgbClr val="0070C0"/>
                </a:solidFill>
              </a:rPr>
              <a:t>Generally speaking, a proxy is a process that sits between a client process and </a:t>
            </a:r>
            <a:r>
              <a:rPr lang="en-US" dirty="0" smtClean="0">
                <a:solidFill>
                  <a:srgbClr val="0070C0"/>
                </a:solidFill>
              </a:rPr>
              <a:t>a server </a:t>
            </a:r>
            <a:r>
              <a:rPr lang="en-US" dirty="0">
                <a:solidFill>
                  <a:srgbClr val="0070C0"/>
                </a:solidFill>
              </a:rPr>
              <a:t>process. To the client, the proxy appears to be the server; in a sense, the proxy </a:t>
            </a:r>
            <a:r>
              <a:rPr lang="en-US" dirty="0" smtClean="0">
                <a:solidFill>
                  <a:srgbClr val="0070C0"/>
                </a:solidFill>
              </a:rPr>
              <a:t>is standing </a:t>
            </a:r>
            <a:r>
              <a:rPr lang="en-US" dirty="0">
                <a:solidFill>
                  <a:srgbClr val="0070C0"/>
                </a:solidFill>
              </a:rPr>
              <a:t>in for the server. To the server, the proxy appears to be the client</a:t>
            </a:r>
            <a:r>
              <a:rPr lang="en-US" dirty="0" smtClean="0">
                <a:solidFill>
                  <a:srgbClr val="0070C0"/>
                </a:solidFill>
              </a:rPr>
              <a:t>.</a:t>
            </a:r>
          </a:p>
          <a:p>
            <a:r>
              <a:rPr lang="en-US" dirty="0"/>
              <a:t>One thing a proxy might do is implement a cache. This allows the proxy to respond to </a:t>
            </a:r>
            <a:r>
              <a:rPr lang="en-US" dirty="0" smtClean="0"/>
              <a:t>a client </a:t>
            </a:r>
            <a:r>
              <a:rPr lang="en-US" dirty="0"/>
              <a:t>request without having to pass the request along to the server. It passes the request </a:t>
            </a:r>
            <a:r>
              <a:rPr lang="en-US" dirty="0" smtClean="0"/>
              <a:t>on to </a:t>
            </a:r>
            <a:r>
              <a:rPr lang="en-US" dirty="0"/>
              <a:t>the server only if it doesn’t have the requested item in its cache. </a:t>
            </a:r>
            <a:endParaRPr lang="en-US" dirty="0" smtClean="0"/>
          </a:p>
          <a:p>
            <a:r>
              <a:rPr lang="en-US" dirty="0" smtClean="0">
                <a:solidFill>
                  <a:srgbClr val="0070C0"/>
                </a:solidFill>
              </a:rPr>
              <a:t>Proxies </a:t>
            </a:r>
            <a:r>
              <a:rPr lang="en-US" dirty="0">
                <a:solidFill>
                  <a:srgbClr val="0070C0"/>
                </a:solidFill>
              </a:rPr>
              <a:t>also provide </a:t>
            </a:r>
            <a:r>
              <a:rPr lang="en-US" dirty="0" smtClean="0">
                <a:solidFill>
                  <a:srgbClr val="0070C0"/>
                </a:solidFill>
              </a:rPr>
              <a:t>an opportunity </a:t>
            </a:r>
            <a:r>
              <a:rPr lang="en-US" dirty="0">
                <a:solidFill>
                  <a:srgbClr val="0070C0"/>
                </a:solidFill>
              </a:rPr>
              <a:t>to implement a security policy.</a:t>
            </a:r>
          </a:p>
        </p:txBody>
      </p:sp>
      <p:pic>
        <p:nvPicPr>
          <p:cNvPr id="4" name="Picture 3"/>
          <p:cNvPicPr>
            <a:picLocks noChangeAspect="1"/>
          </p:cNvPicPr>
          <p:nvPr/>
        </p:nvPicPr>
        <p:blipFill>
          <a:blip r:embed="rId3"/>
          <a:stretch>
            <a:fillRect/>
          </a:stretch>
        </p:blipFill>
        <p:spPr>
          <a:xfrm>
            <a:off x="2589212" y="4097598"/>
            <a:ext cx="8553450" cy="2647950"/>
          </a:xfrm>
          <a:prstGeom prst="rect">
            <a:avLst/>
          </a:prstGeom>
        </p:spPr>
      </p:pic>
    </p:spTree>
    <p:extLst>
      <p:ext uri="{BB962C8B-B14F-4D97-AF65-F5344CB8AC3E}">
        <p14:creationId xmlns:p14="http://schemas.microsoft.com/office/powerpoint/2010/main" val="33106827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8780"/>
          </a:xfrm>
        </p:spPr>
        <p:txBody>
          <a:bodyPr/>
          <a:lstStyle/>
          <a:p>
            <a:r>
              <a:rPr lang="en-US" b="1" dirty="0"/>
              <a:t>Proxy-Based Firewalls</a:t>
            </a:r>
            <a:endParaRPr lang="en-US" dirty="0"/>
          </a:p>
        </p:txBody>
      </p:sp>
      <p:sp>
        <p:nvSpPr>
          <p:cNvPr id="3" name="Content Placeholder 2"/>
          <p:cNvSpPr>
            <a:spLocks noGrp="1"/>
          </p:cNvSpPr>
          <p:nvPr>
            <p:ph idx="1"/>
          </p:nvPr>
        </p:nvSpPr>
        <p:spPr>
          <a:xfrm>
            <a:off x="2589212" y="1419367"/>
            <a:ext cx="8915400" cy="5240740"/>
          </a:xfrm>
        </p:spPr>
        <p:txBody>
          <a:bodyPr>
            <a:noAutofit/>
          </a:bodyPr>
          <a:lstStyle/>
          <a:p>
            <a:r>
              <a:rPr lang="en-US" dirty="0"/>
              <a:t>To understand how a proxy-based firewall works—and why you would want one—consider </a:t>
            </a:r>
            <a:r>
              <a:rPr lang="en-US" dirty="0" smtClean="0"/>
              <a:t>a corporate </a:t>
            </a:r>
            <a:r>
              <a:rPr lang="en-US" dirty="0"/>
              <a:t>Web server, where the company wants to make some of the server’s </a:t>
            </a:r>
            <a:r>
              <a:rPr lang="en-US" dirty="0" smtClean="0"/>
              <a:t>pages accessible </a:t>
            </a:r>
            <a:r>
              <a:rPr lang="en-US" dirty="0"/>
              <a:t>to all external users (i.e., it won’t work to simply program the firewall to block </a:t>
            </a:r>
            <a:r>
              <a:rPr lang="en-US" dirty="0" smtClean="0"/>
              <a:t>all external </a:t>
            </a:r>
            <a:r>
              <a:rPr lang="en-US" dirty="0"/>
              <a:t>access to HTTP’s well-known port 80), but it wants to restrict certain of the </a:t>
            </a:r>
            <a:r>
              <a:rPr lang="en-US" dirty="0" smtClean="0"/>
              <a:t>pages to </a:t>
            </a:r>
            <a:r>
              <a:rPr lang="en-US" dirty="0"/>
              <a:t>corporate users at one or more remote sites. </a:t>
            </a:r>
          </a:p>
          <a:p>
            <a:r>
              <a:rPr lang="en-US" dirty="0"/>
              <a:t>There is no way to express this policy as a filter since it depends on the URL contained </a:t>
            </a:r>
            <a:r>
              <a:rPr lang="en-US" dirty="0" smtClean="0"/>
              <a:t>in each </a:t>
            </a:r>
            <a:r>
              <a:rPr lang="en-US" dirty="0"/>
              <a:t>HTTP request</a:t>
            </a:r>
            <a:r>
              <a:rPr lang="en-US" dirty="0" smtClean="0"/>
              <a:t>.</a:t>
            </a:r>
          </a:p>
          <a:p>
            <a:r>
              <a:rPr lang="en-US" dirty="0"/>
              <a:t>The solution is to put an HTTP proxy on the firewall</a:t>
            </a:r>
            <a:r>
              <a:rPr lang="en-US" dirty="0" smtClean="0"/>
              <a:t>.</a:t>
            </a:r>
          </a:p>
          <a:p>
            <a:pPr lvl="1"/>
            <a:r>
              <a:rPr lang="en-US" sz="1800" dirty="0"/>
              <a:t>Remote users establish an </a:t>
            </a:r>
            <a:r>
              <a:rPr lang="en-US" sz="1800" dirty="0" smtClean="0"/>
              <a:t>HTTP/TCP connection </a:t>
            </a:r>
            <a:r>
              <a:rPr lang="en-US" sz="1800" dirty="0"/>
              <a:t>to the proxy, which looks at the URL contained in the request message. If </a:t>
            </a:r>
            <a:r>
              <a:rPr lang="en-US" sz="1800" dirty="0" smtClean="0"/>
              <a:t>the requested </a:t>
            </a:r>
            <a:r>
              <a:rPr lang="en-US" sz="1800" dirty="0"/>
              <a:t>page is allowed for the source host, the proxy establishes a second </a:t>
            </a:r>
            <a:r>
              <a:rPr lang="en-US" sz="1800" dirty="0" smtClean="0"/>
              <a:t>HTTP/TCP connection </a:t>
            </a:r>
            <a:r>
              <a:rPr lang="en-US" sz="1800" dirty="0"/>
              <a:t>to the server and forwards the request on to the server</a:t>
            </a:r>
            <a:r>
              <a:rPr lang="en-US" sz="1800" dirty="0" smtClean="0"/>
              <a:t>.</a:t>
            </a:r>
          </a:p>
          <a:p>
            <a:pPr lvl="1"/>
            <a:r>
              <a:rPr lang="en-US" sz="1800" dirty="0"/>
              <a:t>The proxy then </a:t>
            </a:r>
            <a:r>
              <a:rPr lang="en-US" sz="1800" dirty="0" smtClean="0"/>
              <a:t>forwards the </a:t>
            </a:r>
            <a:r>
              <a:rPr lang="en-US" sz="1800" dirty="0"/>
              <a:t>response in the reverse direction between the two TCP connections.</a:t>
            </a:r>
            <a:endParaRPr lang="en-US" sz="1800" dirty="0"/>
          </a:p>
        </p:txBody>
      </p:sp>
    </p:spTree>
    <p:extLst>
      <p:ext uri="{BB962C8B-B14F-4D97-AF65-F5344CB8AC3E}">
        <p14:creationId xmlns:p14="http://schemas.microsoft.com/office/powerpoint/2010/main" val="10957002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04628"/>
          </a:xfrm>
        </p:spPr>
        <p:txBody>
          <a:bodyPr/>
          <a:lstStyle/>
          <a:p>
            <a:r>
              <a:rPr lang="en-US" b="1" dirty="0"/>
              <a:t>Proxy-Based Firewalls</a:t>
            </a:r>
            <a:endParaRPr lang="en-US" dirty="0"/>
          </a:p>
        </p:txBody>
      </p:sp>
      <p:sp>
        <p:nvSpPr>
          <p:cNvPr id="3" name="Content Placeholder 2"/>
          <p:cNvSpPr>
            <a:spLocks noGrp="1"/>
          </p:cNvSpPr>
          <p:nvPr>
            <p:ph idx="1"/>
          </p:nvPr>
        </p:nvSpPr>
        <p:spPr>
          <a:xfrm>
            <a:off x="2589212" y="1328738"/>
            <a:ext cx="8915400" cy="4582484"/>
          </a:xfrm>
        </p:spPr>
        <p:txBody>
          <a:bodyPr/>
          <a:lstStyle/>
          <a:p>
            <a:pPr marL="0" indent="0">
              <a:buNone/>
            </a:pPr>
            <a:r>
              <a:rPr lang="en-US" dirty="0">
                <a:solidFill>
                  <a:srgbClr val="0070C0"/>
                </a:solidFill>
              </a:rPr>
              <a:t>Finally, proxy-based firewalls can be characterized as being either </a:t>
            </a:r>
            <a:r>
              <a:rPr lang="en-US" b="1" dirty="0">
                <a:solidFill>
                  <a:srgbClr val="0070C0"/>
                </a:solidFill>
              </a:rPr>
              <a:t>transparent</a:t>
            </a:r>
            <a:r>
              <a:rPr lang="en-US" dirty="0">
                <a:solidFill>
                  <a:srgbClr val="0070C0"/>
                </a:solidFill>
              </a:rPr>
              <a:t> </a:t>
            </a:r>
            <a:r>
              <a:rPr lang="en-US" dirty="0" smtClean="0">
                <a:solidFill>
                  <a:srgbClr val="0070C0"/>
                </a:solidFill>
              </a:rPr>
              <a:t>or </a:t>
            </a:r>
            <a:r>
              <a:rPr lang="en-US" b="1" dirty="0">
                <a:solidFill>
                  <a:srgbClr val="0070C0"/>
                </a:solidFill>
              </a:rPr>
              <a:t>classical</a:t>
            </a:r>
            <a:r>
              <a:rPr lang="en-US" dirty="0" smtClean="0">
                <a:solidFill>
                  <a:srgbClr val="0070C0"/>
                </a:solidFill>
              </a:rPr>
              <a:t>.</a:t>
            </a:r>
          </a:p>
          <a:p>
            <a:r>
              <a:rPr lang="en-US" dirty="0" smtClean="0">
                <a:solidFill>
                  <a:srgbClr val="0070C0"/>
                </a:solidFill>
              </a:rPr>
              <a:t>A transparent </a:t>
            </a:r>
            <a:r>
              <a:rPr lang="en-US" dirty="0">
                <a:solidFill>
                  <a:srgbClr val="0070C0"/>
                </a:solidFill>
              </a:rPr>
              <a:t>proxy</a:t>
            </a:r>
            <a:r>
              <a:rPr lang="en-US" dirty="0"/>
              <a:t>, as the name implies, is not explicitly visible to either the sender or </a:t>
            </a:r>
            <a:r>
              <a:rPr lang="en-US" dirty="0" smtClean="0"/>
              <a:t>the receiver</a:t>
            </a:r>
            <a:r>
              <a:rPr lang="en-US" dirty="0"/>
              <a:t>; it just happens to intercept messages that flow through it</a:t>
            </a:r>
            <a:r>
              <a:rPr lang="en-US" dirty="0" smtClean="0"/>
              <a:t>.</a:t>
            </a:r>
          </a:p>
          <a:p>
            <a:r>
              <a:rPr lang="en-US" dirty="0"/>
              <a:t>In contrast, the </a:t>
            </a:r>
            <a:r>
              <a:rPr lang="en-US" dirty="0" smtClean="0"/>
              <a:t>source purposely </a:t>
            </a:r>
            <a:r>
              <a:rPr lang="en-US" dirty="0"/>
              <a:t>addresses messages to a </a:t>
            </a:r>
            <a:r>
              <a:rPr lang="en-US" dirty="0">
                <a:solidFill>
                  <a:srgbClr val="0070C0"/>
                </a:solidFill>
              </a:rPr>
              <a:t>classical proxy</a:t>
            </a:r>
            <a:r>
              <a:rPr lang="en-US" dirty="0"/>
              <a:t>, which then forwards the message to </a:t>
            </a:r>
            <a:r>
              <a:rPr lang="en-US" dirty="0" smtClean="0"/>
              <a:t>the ultimate </a:t>
            </a:r>
            <a:r>
              <a:rPr lang="en-US" dirty="0"/>
              <a:t>destination</a:t>
            </a:r>
            <a:r>
              <a:rPr lang="en-US" dirty="0" smtClean="0"/>
              <a:t>.</a:t>
            </a:r>
          </a:p>
          <a:p>
            <a:r>
              <a:rPr lang="en-US" dirty="0" smtClean="0">
                <a:solidFill>
                  <a:srgbClr val="0070C0"/>
                </a:solidFill>
              </a:rPr>
              <a:t>Consider the following example</a:t>
            </a:r>
            <a:endParaRPr lang="en-US" dirty="0">
              <a:solidFill>
                <a:srgbClr val="0070C0"/>
              </a:solidFill>
            </a:endParaRPr>
          </a:p>
        </p:txBody>
      </p:sp>
    </p:spTree>
    <p:extLst>
      <p:ext uri="{BB962C8B-B14F-4D97-AF65-F5344CB8AC3E}">
        <p14:creationId xmlns:p14="http://schemas.microsoft.com/office/powerpoint/2010/main" val="11372809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790353"/>
          </a:xfrm>
        </p:spPr>
        <p:txBody>
          <a:bodyPr/>
          <a:lstStyle/>
          <a:p>
            <a:r>
              <a:rPr lang="en-US" b="1" dirty="0"/>
              <a:t>Proxy-Based Firewalls</a:t>
            </a:r>
            <a:endParaRPr lang="en-US" dirty="0"/>
          </a:p>
        </p:txBody>
      </p:sp>
      <p:sp>
        <p:nvSpPr>
          <p:cNvPr id="3" name="Text Placeholder 2"/>
          <p:cNvSpPr>
            <a:spLocks noGrp="1"/>
          </p:cNvSpPr>
          <p:nvPr>
            <p:ph type="body" idx="1"/>
          </p:nvPr>
        </p:nvSpPr>
        <p:spPr/>
        <p:txBody>
          <a:bodyPr/>
          <a:lstStyle/>
          <a:p>
            <a:r>
              <a:rPr lang="en-US" b="1" dirty="0">
                <a:solidFill>
                  <a:srgbClr val="0070C0"/>
                </a:solidFill>
              </a:rPr>
              <a:t>If P </a:t>
            </a:r>
            <a:r>
              <a:rPr lang="en-US" b="1" dirty="0" smtClean="0">
                <a:solidFill>
                  <a:srgbClr val="0070C0"/>
                </a:solidFill>
              </a:rPr>
              <a:t>is Transparent Firewall</a:t>
            </a:r>
            <a:endParaRPr lang="en-US" b="1" dirty="0">
              <a:solidFill>
                <a:srgbClr val="0070C0"/>
              </a:solidFill>
            </a:endParaRPr>
          </a:p>
        </p:txBody>
      </p:sp>
      <p:sp>
        <p:nvSpPr>
          <p:cNvPr id="4" name="Content Placeholder 3"/>
          <p:cNvSpPr>
            <a:spLocks noGrp="1"/>
          </p:cNvSpPr>
          <p:nvPr>
            <p:ph sz="half" idx="2"/>
          </p:nvPr>
        </p:nvSpPr>
        <p:spPr/>
        <p:txBody>
          <a:bodyPr>
            <a:normAutofit/>
          </a:bodyPr>
          <a:lstStyle/>
          <a:p>
            <a:r>
              <a:rPr lang="en-US" sz="1600" dirty="0"/>
              <a:t>S addresses the message to R, and </a:t>
            </a:r>
            <a:r>
              <a:rPr lang="en-US" sz="1600" dirty="0" smtClean="0"/>
              <a:t>the message </a:t>
            </a:r>
            <a:r>
              <a:rPr lang="en-US" sz="1600" dirty="0"/>
              <a:t>just happens to pass through P en route to R. </a:t>
            </a:r>
            <a:endParaRPr lang="en-US" sz="1600" dirty="0" smtClean="0"/>
          </a:p>
          <a:p>
            <a:r>
              <a:rPr lang="en-US" sz="1600" dirty="0" smtClean="0"/>
              <a:t>P </a:t>
            </a:r>
            <a:r>
              <a:rPr lang="en-US" sz="1600" dirty="0"/>
              <a:t>either forwards the message to R, </a:t>
            </a:r>
            <a:r>
              <a:rPr lang="en-US" sz="1600" dirty="0" smtClean="0"/>
              <a:t>or </a:t>
            </a:r>
            <a:r>
              <a:rPr lang="en-US" sz="1600" dirty="0"/>
              <a:t>not.</a:t>
            </a:r>
            <a:endParaRPr lang="en-US" sz="1600" dirty="0"/>
          </a:p>
        </p:txBody>
      </p:sp>
      <p:sp>
        <p:nvSpPr>
          <p:cNvPr id="5" name="Text Placeholder 4"/>
          <p:cNvSpPr>
            <a:spLocks noGrp="1"/>
          </p:cNvSpPr>
          <p:nvPr>
            <p:ph type="body" sz="quarter" idx="3"/>
          </p:nvPr>
        </p:nvSpPr>
        <p:spPr/>
        <p:txBody>
          <a:bodyPr/>
          <a:lstStyle/>
          <a:p>
            <a:r>
              <a:rPr lang="en-US" b="1" dirty="0" smtClean="0">
                <a:solidFill>
                  <a:srgbClr val="0070C0"/>
                </a:solidFill>
              </a:rPr>
              <a:t>If P is Classical Firewall</a:t>
            </a:r>
            <a:endParaRPr lang="en-US" b="1" dirty="0">
              <a:solidFill>
                <a:srgbClr val="0070C0"/>
              </a:solidFill>
            </a:endParaRPr>
          </a:p>
        </p:txBody>
      </p:sp>
      <p:sp>
        <p:nvSpPr>
          <p:cNvPr id="6" name="Content Placeholder 5"/>
          <p:cNvSpPr>
            <a:spLocks noGrp="1"/>
          </p:cNvSpPr>
          <p:nvPr>
            <p:ph sz="quarter" idx="4"/>
          </p:nvPr>
        </p:nvSpPr>
        <p:spPr/>
        <p:txBody>
          <a:bodyPr>
            <a:normAutofit/>
          </a:bodyPr>
          <a:lstStyle/>
          <a:p>
            <a:r>
              <a:rPr lang="en-US" sz="1600" dirty="0" smtClean="0"/>
              <a:t>S </a:t>
            </a:r>
            <a:r>
              <a:rPr lang="en-US" sz="1600" dirty="0"/>
              <a:t>does not know about R, but instead addresses the message </a:t>
            </a:r>
            <a:r>
              <a:rPr lang="en-US" sz="1600" dirty="0" smtClean="0"/>
              <a:t>to P.</a:t>
            </a:r>
          </a:p>
          <a:p>
            <a:r>
              <a:rPr lang="en-US" sz="1600" dirty="0" smtClean="0"/>
              <a:t> </a:t>
            </a:r>
            <a:r>
              <a:rPr lang="en-US" sz="1600" dirty="0"/>
              <a:t>In other words, P acts as an </a:t>
            </a:r>
            <a:r>
              <a:rPr lang="en-US" sz="1600" dirty="0" smtClean="0"/>
              <a:t> addressable </a:t>
            </a:r>
            <a:r>
              <a:rPr lang="en-US" sz="1600" dirty="0"/>
              <a:t>front door to the site. </a:t>
            </a:r>
            <a:endParaRPr lang="en-US" sz="1600" dirty="0" smtClean="0"/>
          </a:p>
          <a:p>
            <a:r>
              <a:rPr lang="en-US" sz="1600" dirty="0" smtClean="0"/>
              <a:t>When </a:t>
            </a:r>
            <a:r>
              <a:rPr lang="en-US" sz="1600" dirty="0"/>
              <a:t>the message </a:t>
            </a:r>
            <a:r>
              <a:rPr lang="en-US" sz="1600" dirty="0" smtClean="0"/>
              <a:t>arrives at </a:t>
            </a:r>
            <a:r>
              <a:rPr lang="en-US" sz="1600" dirty="0"/>
              <a:t>P, it selects a node “behind it” to which it forwards the message.</a:t>
            </a:r>
            <a:endParaRPr lang="en-US" sz="1600" dirty="0"/>
          </a:p>
        </p:txBody>
      </p:sp>
      <p:pic>
        <p:nvPicPr>
          <p:cNvPr id="7" name="Picture 6"/>
          <p:cNvPicPr>
            <a:picLocks noChangeAspect="1"/>
          </p:cNvPicPr>
          <p:nvPr/>
        </p:nvPicPr>
        <p:blipFill>
          <a:blip r:embed="rId2"/>
          <a:stretch>
            <a:fillRect/>
          </a:stretch>
        </p:blipFill>
        <p:spPr>
          <a:xfrm>
            <a:off x="3724275" y="4948256"/>
            <a:ext cx="4714875" cy="1247775"/>
          </a:xfrm>
          <a:prstGeom prst="rect">
            <a:avLst/>
          </a:prstGeom>
        </p:spPr>
      </p:pic>
      <p:sp>
        <p:nvSpPr>
          <p:cNvPr id="8" name="Rectangle 7"/>
          <p:cNvSpPr/>
          <p:nvPr/>
        </p:nvSpPr>
        <p:spPr>
          <a:xfrm>
            <a:off x="2589212" y="6281500"/>
            <a:ext cx="8112126" cy="369332"/>
          </a:xfrm>
          <a:prstGeom prst="rect">
            <a:avLst/>
          </a:prstGeom>
        </p:spPr>
        <p:txBody>
          <a:bodyPr wrap="square">
            <a:spAutoFit/>
          </a:bodyPr>
          <a:lstStyle/>
          <a:p>
            <a:r>
              <a:rPr lang="en-US" dirty="0" smtClean="0">
                <a:latin typeface="Bodoni MT" panose="02070603080606020203" pitchFamily="18" charset="0"/>
              </a:rPr>
              <a:t>source </a:t>
            </a:r>
            <a:r>
              <a:rPr lang="en-US" dirty="0">
                <a:latin typeface="Bodoni MT" panose="02070603080606020203" pitchFamily="18" charset="0"/>
              </a:rPr>
              <a:t>S sends a message </a:t>
            </a:r>
            <a:r>
              <a:rPr lang="en-US" dirty="0" smtClean="0">
                <a:latin typeface="Bodoni MT" panose="02070603080606020203" pitchFamily="18" charset="0"/>
              </a:rPr>
              <a:t>to receiver </a:t>
            </a:r>
            <a:r>
              <a:rPr lang="en-US" dirty="0">
                <a:latin typeface="Bodoni MT" panose="02070603080606020203" pitchFamily="18" charset="0"/>
              </a:rPr>
              <a:t>R through proxy P</a:t>
            </a:r>
            <a:endParaRPr lang="en-US" dirty="0"/>
          </a:p>
        </p:txBody>
      </p:sp>
    </p:spTree>
    <p:extLst>
      <p:ext uri="{BB962C8B-B14F-4D97-AF65-F5344CB8AC3E}">
        <p14:creationId xmlns:p14="http://schemas.microsoft.com/office/powerpoint/2010/main" val="458372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47490"/>
          </a:xfrm>
        </p:spPr>
        <p:txBody>
          <a:bodyPr/>
          <a:lstStyle/>
          <a:p>
            <a:r>
              <a:rPr lang="en-US" b="1" dirty="0"/>
              <a:t>Transport Layer Protocol</a:t>
            </a:r>
            <a:endParaRPr lang="en-US" dirty="0"/>
          </a:p>
        </p:txBody>
      </p:sp>
      <p:sp>
        <p:nvSpPr>
          <p:cNvPr id="3" name="Content Placeholder 2"/>
          <p:cNvSpPr>
            <a:spLocks noGrp="1"/>
          </p:cNvSpPr>
          <p:nvPr>
            <p:ph idx="1"/>
          </p:nvPr>
        </p:nvSpPr>
        <p:spPr>
          <a:xfrm>
            <a:off x="2589212" y="1371600"/>
            <a:ext cx="8915400" cy="5486400"/>
          </a:xfrm>
        </p:spPr>
        <p:txBody>
          <a:bodyPr>
            <a:normAutofit/>
          </a:bodyPr>
          <a:lstStyle/>
          <a:p>
            <a:r>
              <a:rPr lang="en-US" dirty="0">
                <a:solidFill>
                  <a:srgbClr val="0070C0"/>
                </a:solidFill>
              </a:rPr>
              <a:t>Transport Layer Security (TLS) is a protocol that ensures privacy between </a:t>
            </a:r>
            <a:r>
              <a:rPr lang="en-US" dirty="0" smtClean="0">
                <a:solidFill>
                  <a:srgbClr val="0070C0"/>
                </a:solidFill>
              </a:rPr>
              <a:t>communicating applications </a:t>
            </a:r>
            <a:r>
              <a:rPr lang="en-US" dirty="0">
                <a:solidFill>
                  <a:srgbClr val="0070C0"/>
                </a:solidFill>
              </a:rPr>
              <a:t>and their users on the Internet</a:t>
            </a:r>
            <a:r>
              <a:rPr lang="en-US" dirty="0" smtClean="0">
                <a:solidFill>
                  <a:srgbClr val="0070C0"/>
                </a:solidFill>
              </a:rPr>
              <a:t>.</a:t>
            </a:r>
          </a:p>
          <a:p>
            <a:r>
              <a:rPr lang="en-US" dirty="0"/>
              <a:t>When a server and client communicate, </a:t>
            </a:r>
            <a:r>
              <a:rPr lang="en-US" dirty="0" smtClean="0"/>
              <a:t>sending unencrypted </a:t>
            </a:r>
            <a:r>
              <a:rPr lang="en-US" dirty="0"/>
              <a:t>messages increases the risk that messages can be intercepted or altered. </a:t>
            </a:r>
            <a:endParaRPr lang="en-US" dirty="0" smtClean="0"/>
          </a:p>
          <a:p>
            <a:r>
              <a:rPr lang="en-US" dirty="0" smtClean="0">
                <a:solidFill>
                  <a:srgbClr val="0070C0"/>
                </a:solidFill>
              </a:rPr>
              <a:t>TLS security </a:t>
            </a:r>
            <a:r>
              <a:rPr lang="en-US" dirty="0">
                <a:solidFill>
                  <a:srgbClr val="0070C0"/>
                </a:solidFill>
              </a:rPr>
              <a:t>technology automatically encrypts e-mail messages between servers </a:t>
            </a:r>
            <a:r>
              <a:rPr lang="en-US" dirty="0" smtClean="0">
                <a:solidFill>
                  <a:srgbClr val="0070C0"/>
                </a:solidFill>
              </a:rPr>
              <a:t>thereby reducing </a:t>
            </a:r>
            <a:r>
              <a:rPr lang="en-US" dirty="0">
                <a:solidFill>
                  <a:srgbClr val="0070C0"/>
                </a:solidFill>
              </a:rPr>
              <a:t>the risk of snooping, interception, and alteration</a:t>
            </a:r>
            <a:r>
              <a:rPr lang="en-US" dirty="0" smtClean="0">
                <a:solidFill>
                  <a:srgbClr val="0070C0"/>
                </a:solidFill>
              </a:rPr>
              <a:t>.</a:t>
            </a:r>
          </a:p>
          <a:p>
            <a:r>
              <a:rPr lang="en-US" dirty="0">
                <a:solidFill>
                  <a:srgbClr val="0070C0"/>
                </a:solidFill>
              </a:rPr>
              <a:t>TLS is composed of two layers: the </a:t>
            </a:r>
            <a:r>
              <a:rPr lang="en-US" b="1" dirty="0">
                <a:solidFill>
                  <a:srgbClr val="0070C0"/>
                </a:solidFill>
              </a:rPr>
              <a:t>TLS Record Protocol</a:t>
            </a:r>
            <a:r>
              <a:rPr lang="en-US" dirty="0">
                <a:solidFill>
                  <a:srgbClr val="0070C0"/>
                </a:solidFill>
              </a:rPr>
              <a:t> and the </a:t>
            </a:r>
            <a:r>
              <a:rPr lang="en-US" b="1" dirty="0">
                <a:solidFill>
                  <a:srgbClr val="0070C0"/>
                </a:solidFill>
              </a:rPr>
              <a:t>TLS Handshake Protocol</a:t>
            </a:r>
            <a:r>
              <a:rPr lang="en-US" b="1" dirty="0" smtClean="0">
                <a:solidFill>
                  <a:srgbClr val="0070C0"/>
                </a:solidFill>
              </a:rPr>
              <a:t>.</a:t>
            </a:r>
          </a:p>
          <a:p>
            <a:pPr lvl="1"/>
            <a:r>
              <a:rPr lang="en-US" sz="1800" dirty="0"/>
              <a:t>The </a:t>
            </a:r>
            <a:r>
              <a:rPr lang="en-US" sz="1800" dirty="0">
                <a:solidFill>
                  <a:srgbClr val="0070C0"/>
                </a:solidFill>
              </a:rPr>
              <a:t>TLS Record Protocol </a:t>
            </a:r>
            <a:r>
              <a:rPr lang="en-US" sz="1800" dirty="0"/>
              <a:t>provides connection security with some encryption method such </a:t>
            </a:r>
            <a:r>
              <a:rPr lang="en-US" sz="1800" dirty="0" smtClean="0"/>
              <a:t>as the </a:t>
            </a:r>
            <a:r>
              <a:rPr lang="en-US" sz="1800" dirty="0"/>
              <a:t>Data Encryption Standard (DES</a:t>
            </a:r>
            <a:r>
              <a:rPr lang="en-US" sz="1800" dirty="0" smtClean="0"/>
              <a:t>). </a:t>
            </a:r>
          </a:p>
          <a:p>
            <a:pPr lvl="1"/>
            <a:r>
              <a:rPr lang="en-US" sz="1800" dirty="0" smtClean="0"/>
              <a:t>The </a:t>
            </a:r>
            <a:r>
              <a:rPr lang="en-US" sz="1800" dirty="0">
                <a:solidFill>
                  <a:srgbClr val="0070C0"/>
                </a:solidFill>
              </a:rPr>
              <a:t>TLS Handshake Protocol </a:t>
            </a:r>
            <a:r>
              <a:rPr lang="en-US" sz="1800" dirty="0"/>
              <a:t>allows the server and client to authenticate </a:t>
            </a:r>
            <a:r>
              <a:rPr lang="en-US" sz="1800" dirty="0" smtClean="0"/>
              <a:t>each other </a:t>
            </a:r>
            <a:r>
              <a:rPr lang="en-US" sz="1800" dirty="0"/>
              <a:t>and to negotiate an encryption algorithm and cryptographic keys before data </a:t>
            </a:r>
            <a:r>
              <a:rPr lang="en-US" sz="1800" dirty="0" smtClean="0"/>
              <a:t>is exchanged</a:t>
            </a:r>
            <a:r>
              <a:rPr lang="en-US" sz="1800" dirty="0"/>
              <a:t>.</a:t>
            </a:r>
            <a:endParaRPr lang="en-US" sz="1800" b="1" dirty="0">
              <a:solidFill>
                <a:srgbClr val="0070C0"/>
              </a:solidFill>
            </a:endParaRPr>
          </a:p>
        </p:txBody>
      </p:sp>
    </p:spTree>
    <p:extLst>
      <p:ext uri="{BB962C8B-B14F-4D97-AF65-F5344CB8AC3E}">
        <p14:creationId xmlns:p14="http://schemas.microsoft.com/office/powerpoint/2010/main" val="3673034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3203"/>
          </a:xfrm>
        </p:spPr>
        <p:txBody>
          <a:bodyPr/>
          <a:lstStyle/>
          <a:p>
            <a:r>
              <a:rPr lang="en-US" b="1" dirty="0"/>
              <a:t>Transport Layer Protocol</a:t>
            </a:r>
            <a:endParaRPr lang="en-US" dirty="0"/>
          </a:p>
        </p:txBody>
      </p:sp>
      <p:sp>
        <p:nvSpPr>
          <p:cNvPr id="3" name="Content Placeholder 2"/>
          <p:cNvSpPr>
            <a:spLocks noGrp="1"/>
          </p:cNvSpPr>
          <p:nvPr>
            <p:ph idx="1"/>
          </p:nvPr>
        </p:nvSpPr>
        <p:spPr>
          <a:xfrm>
            <a:off x="2589212" y="1571625"/>
            <a:ext cx="8915400" cy="4943475"/>
          </a:xfrm>
        </p:spPr>
        <p:txBody>
          <a:bodyPr>
            <a:normAutofit/>
          </a:bodyPr>
          <a:lstStyle/>
          <a:p>
            <a:pPr marL="0" indent="0">
              <a:buNone/>
            </a:pPr>
            <a:r>
              <a:rPr lang="en-US" sz="2000" dirty="0"/>
              <a:t>When sending encrypted messages, the mail exchange works </a:t>
            </a:r>
            <a:r>
              <a:rPr lang="en-US" sz="2000" dirty="0" smtClean="0"/>
              <a:t>as follows:</a:t>
            </a:r>
          </a:p>
          <a:p>
            <a:r>
              <a:rPr lang="en-US" sz="2000" dirty="0"/>
              <a:t>Each company’s e-mail gateway is configured to enable TLS communications </a:t>
            </a:r>
            <a:r>
              <a:rPr lang="en-US" sz="2000" dirty="0" smtClean="0"/>
              <a:t>for SMTP </a:t>
            </a:r>
            <a:r>
              <a:rPr lang="en-US" sz="2000" dirty="0"/>
              <a:t>traffic</a:t>
            </a:r>
            <a:endParaRPr lang="en-US" sz="2000" dirty="0" smtClean="0"/>
          </a:p>
          <a:p>
            <a:r>
              <a:rPr lang="en-US" sz="2000" dirty="0"/>
              <a:t>When the sending party (client) connects to the receiving party (server), the </a:t>
            </a:r>
            <a:r>
              <a:rPr lang="en-US" sz="2000" dirty="0" smtClean="0"/>
              <a:t>sending party </a:t>
            </a:r>
            <a:r>
              <a:rPr lang="en-US" sz="2000" dirty="0"/>
              <a:t>checks whether TLS services are </a:t>
            </a:r>
            <a:r>
              <a:rPr lang="en-US" sz="2000" dirty="0" smtClean="0"/>
              <a:t>offered</a:t>
            </a:r>
          </a:p>
          <a:p>
            <a:r>
              <a:rPr lang="en-US" sz="2000" dirty="0"/>
              <a:t>If the receiver offers TLS services, the sender initiates a TLS handshake. The </a:t>
            </a:r>
            <a:r>
              <a:rPr lang="en-US" sz="2000" dirty="0" smtClean="0"/>
              <a:t>server sends </a:t>
            </a:r>
            <a:r>
              <a:rPr lang="en-US" sz="2000" dirty="0"/>
              <a:t>its TLS certificate to the </a:t>
            </a:r>
            <a:r>
              <a:rPr lang="en-US" sz="2000" dirty="0" smtClean="0"/>
              <a:t>client</a:t>
            </a:r>
          </a:p>
          <a:p>
            <a:r>
              <a:rPr lang="en-US" sz="2000" dirty="0"/>
              <a:t>If the sender trusts the certificate of the receiver, a TLS session encryption key </a:t>
            </a:r>
            <a:r>
              <a:rPr lang="en-US" sz="2000" dirty="0" smtClean="0"/>
              <a:t>is negotiated</a:t>
            </a:r>
            <a:r>
              <a:rPr lang="en-US" sz="2000" dirty="0"/>
              <a:t>, the TLS session starts, and the SMTP message is transmitted</a:t>
            </a:r>
            <a:endParaRPr lang="en-US" sz="2000" dirty="0"/>
          </a:p>
        </p:txBody>
      </p:sp>
    </p:spTree>
    <p:extLst>
      <p:ext uri="{BB962C8B-B14F-4D97-AF65-F5344CB8AC3E}">
        <p14:creationId xmlns:p14="http://schemas.microsoft.com/office/powerpoint/2010/main" val="26984571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90340"/>
          </a:xfrm>
        </p:spPr>
        <p:txBody>
          <a:bodyPr/>
          <a:lstStyle/>
          <a:p>
            <a:r>
              <a:rPr lang="en-US" b="1" dirty="0"/>
              <a:t>Advantages of TLS</a:t>
            </a:r>
            <a:endParaRPr lang="en-US" dirty="0"/>
          </a:p>
        </p:txBody>
      </p:sp>
      <p:sp>
        <p:nvSpPr>
          <p:cNvPr id="3" name="Content Placeholder 2"/>
          <p:cNvSpPr>
            <a:spLocks noGrp="1"/>
          </p:cNvSpPr>
          <p:nvPr>
            <p:ph idx="1"/>
          </p:nvPr>
        </p:nvSpPr>
        <p:spPr>
          <a:xfrm>
            <a:off x="2589212" y="1485899"/>
            <a:ext cx="8915400" cy="5172075"/>
          </a:xfrm>
        </p:spPr>
        <p:txBody>
          <a:bodyPr>
            <a:normAutofit/>
          </a:bodyPr>
          <a:lstStyle/>
          <a:p>
            <a:pPr marL="0" indent="0">
              <a:buNone/>
            </a:pPr>
            <a:r>
              <a:rPr lang="en-US" dirty="0"/>
              <a:t>E-mail over TLS provides the following advantages compared to traditional (unencrypted) email</a:t>
            </a:r>
            <a:r>
              <a:rPr lang="en-US" dirty="0" smtClean="0"/>
              <a:t>:</a:t>
            </a:r>
          </a:p>
          <a:p>
            <a:r>
              <a:rPr lang="en-US" dirty="0">
                <a:solidFill>
                  <a:srgbClr val="0070C0"/>
                </a:solidFill>
              </a:rPr>
              <a:t>Protection.</a:t>
            </a:r>
            <a:r>
              <a:rPr lang="en-US" dirty="0"/>
              <a:t> E-mail servers can be configured to enforce TLS encryption </a:t>
            </a:r>
            <a:r>
              <a:rPr lang="en-US" dirty="0" smtClean="0"/>
              <a:t>between named </a:t>
            </a:r>
            <a:r>
              <a:rPr lang="en-US" dirty="0"/>
              <a:t>parties and confidential information can be exchanged with reduced risk </a:t>
            </a:r>
            <a:r>
              <a:rPr lang="en-US" dirty="0" smtClean="0"/>
              <a:t>of snooping </a:t>
            </a:r>
            <a:r>
              <a:rPr lang="en-US" dirty="0"/>
              <a:t>or </a:t>
            </a:r>
            <a:r>
              <a:rPr lang="en-US" dirty="0" smtClean="0"/>
              <a:t>interception</a:t>
            </a:r>
          </a:p>
          <a:p>
            <a:r>
              <a:rPr lang="en-US" dirty="0">
                <a:solidFill>
                  <a:srgbClr val="0070C0"/>
                </a:solidFill>
              </a:rPr>
              <a:t>Every e-mail sent and received is </a:t>
            </a:r>
            <a:r>
              <a:rPr lang="en-US" dirty="0" smtClean="0">
                <a:solidFill>
                  <a:srgbClr val="0070C0"/>
                </a:solidFill>
              </a:rPr>
              <a:t>encrypted if TLS is enforced</a:t>
            </a:r>
          </a:p>
          <a:p>
            <a:r>
              <a:rPr lang="en-US" dirty="0">
                <a:solidFill>
                  <a:srgbClr val="0070C0"/>
                </a:solidFill>
              </a:rPr>
              <a:t>E-mail encryption is transparent to both the sender and the receiver. </a:t>
            </a:r>
            <a:endParaRPr lang="en-US" dirty="0" smtClean="0">
              <a:solidFill>
                <a:srgbClr val="0070C0"/>
              </a:solidFill>
            </a:endParaRPr>
          </a:p>
          <a:p>
            <a:r>
              <a:rPr lang="en-US" dirty="0">
                <a:solidFill>
                  <a:srgbClr val="0070C0"/>
                </a:solidFill>
              </a:rPr>
              <a:t>TLS is globally accepted </a:t>
            </a:r>
            <a:r>
              <a:rPr lang="en-US" dirty="0"/>
              <a:t>and currently available on most, if not all, e-mail servers</a:t>
            </a:r>
            <a:r>
              <a:rPr lang="en-US" dirty="0" smtClean="0"/>
              <a:t>.</a:t>
            </a:r>
          </a:p>
          <a:p>
            <a:r>
              <a:rPr lang="en-US" dirty="0">
                <a:solidFill>
                  <a:srgbClr val="0070C0"/>
                </a:solidFill>
              </a:rPr>
              <a:t>Industry Standard</a:t>
            </a:r>
            <a:r>
              <a:rPr lang="en-US" dirty="0"/>
              <a:t>. There is a growing trend among financial, academic and </a:t>
            </a:r>
            <a:r>
              <a:rPr lang="en-US" dirty="0" smtClean="0"/>
              <a:t>other institutions </a:t>
            </a:r>
            <a:r>
              <a:rPr lang="en-US" dirty="0"/>
              <a:t>to use TLS</a:t>
            </a:r>
            <a:r>
              <a:rPr lang="en-US" dirty="0" smtClean="0"/>
              <a:t>.</a:t>
            </a:r>
          </a:p>
          <a:p>
            <a:r>
              <a:rPr lang="en-US" dirty="0"/>
              <a:t>E-mail can be easily inspected for viruses. With SMTP over TLS, </a:t>
            </a:r>
            <a:r>
              <a:rPr lang="en-US" dirty="0" smtClean="0"/>
              <a:t>encryption terminates </a:t>
            </a:r>
            <a:r>
              <a:rPr lang="en-US" dirty="0"/>
              <a:t>at partners’ e-mail gateways. This means that after messages move </a:t>
            </a:r>
            <a:r>
              <a:rPr lang="en-US" dirty="0" smtClean="0"/>
              <a:t>inside a </a:t>
            </a:r>
            <a:r>
              <a:rPr lang="en-US" dirty="0"/>
              <a:t>company’s DMZ firewall, they can be treated just like regular SMTP traffic.</a:t>
            </a:r>
            <a:endParaRPr lang="en-US" dirty="0"/>
          </a:p>
        </p:txBody>
      </p:sp>
    </p:spTree>
    <p:extLst>
      <p:ext uri="{BB962C8B-B14F-4D97-AF65-F5344CB8AC3E}">
        <p14:creationId xmlns:p14="http://schemas.microsoft.com/office/powerpoint/2010/main" val="4265859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Fundamentals of Secure Networks</a:t>
            </a:r>
          </a:p>
        </p:txBody>
      </p:sp>
      <p:sp>
        <p:nvSpPr>
          <p:cNvPr id="3" name="Content Placeholder 2"/>
          <p:cNvSpPr>
            <a:spLocks noGrp="1"/>
          </p:cNvSpPr>
          <p:nvPr>
            <p:ph idx="1"/>
          </p:nvPr>
        </p:nvSpPr>
        <p:spPr>
          <a:xfrm>
            <a:off x="2592925" y="1645920"/>
            <a:ext cx="8915400" cy="4265302"/>
          </a:xfrm>
        </p:spPr>
        <p:txBody>
          <a:bodyPr>
            <a:normAutofit fontScale="92500" lnSpcReduction="20000"/>
          </a:bodyPr>
          <a:lstStyle/>
          <a:p>
            <a:r>
              <a:rPr lang="en-US" sz="2000" dirty="0"/>
              <a:t>The modern computer world is a complex mix of different components with the purpose </a:t>
            </a:r>
            <a:r>
              <a:rPr lang="en-US" sz="2000" dirty="0" smtClean="0"/>
              <a:t>of making </a:t>
            </a:r>
            <a:r>
              <a:rPr lang="en-US" sz="2000" dirty="0"/>
              <a:t>resources available to those who need </a:t>
            </a:r>
            <a:r>
              <a:rPr lang="en-US" sz="2000" dirty="0" smtClean="0"/>
              <a:t>them.</a:t>
            </a:r>
          </a:p>
          <a:p>
            <a:pPr>
              <a:lnSpc>
                <a:spcPct val="160000"/>
              </a:lnSpc>
            </a:pPr>
            <a:r>
              <a:rPr lang="en-US" sz="2000" dirty="0"/>
              <a:t>Unfortunately, access to networks </a:t>
            </a:r>
            <a:r>
              <a:rPr lang="en-US" sz="2000" dirty="0" smtClean="0"/>
              <a:t>by unauthorized </a:t>
            </a:r>
            <a:r>
              <a:rPr lang="en-US" sz="2000" dirty="0"/>
              <a:t>users has grown at a rate that far outpaces anything we could have imagined</a:t>
            </a:r>
            <a:r>
              <a:rPr lang="en-US" sz="2000" dirty="0" smtClean="0"/>
              <a:t>.</a:t>
            </a:r>
          </a:p>
          <a:p>
            <a:r>
              <a:rPr lang="en-US" sz="2000" b="1" dirty="0" smtClean="0">
                <a:solidFill>
                  <a:srgbClr val="0070C0"/>
                </a:solidFill>
              </a:rPr>
              <a:t>More and better computing devices are made but technology for securing them has grown at a much slow pace.</a:t>
            </a:r>
          </a:p>
          <a:p>
            <a:r>
              <a:rPr lang="en-US" sz="2000" dirty="0" smtClean="0"/>
              <a:t>This puts computer networks and resources at risk. (</a:t>
            </a:r>
            <a:r>
              <a:rPr lang="en-US" sz="2000" dirty="0" smtClean="0">
                <a:solidFill>
                  <a:srgbClr val="0070C0"/>
                </a:solidFill>
              </a:rPr>
              <a:t>hackers, curious minds, disgruntled employees</a:t>
            </a:r>
            <a:r>
              <a:rPr lang="en-US" sz="2000" dirty="0" smtClean="0"/>
              <a:t>)</a:t>
            </a:r>
          </a:p>
          <a:p>
            <a:endParaRPr lang="en-US" sz="2000" dirty="0"/>
          </a:p>
          <a:p>
            <a:r>
              <a:rPr lang="en-US" sz="2000" dirty="0">
                <a:solidFill>
                  <a:srgbClr val="0070C0"/>
                </a:solidFill>
              </a:rPr>
              <a:t>Security is not just a policy or a plan, it is a mindset. </a:t>
            </a:r>
            <a:endParaRPr lang="en-US" sz="2000" dirty="0" smtClean="0">
              <a:solidFill>
                <a:srgbClr val="0070C0"/>
              </a:solidFill>
            </a:endParaRPr>
          </a:p>
          <a:p>
            <a:r>
              <a:rPr lang="en-US" sz="2000" dirty="0" smtClean="0">
                <a:solidFill>
                  <a:srgbClr val="0070C0"/>
                </a:solidFill>
              </a:rPr>
              <a:t>You must </a:t>
            </a:r>
            <a:r>
              <a:rPr lang="en-US" sz="2000" dirty="0">
                <a:solidFill>
                  <a:srgbClr val="0070C0"/>
                </a:solidFill>
              </a:rPr>
              <a:t>properly train and cultivate employees to be security aware.</a:t>
            </a:r>
          </a:p>
        </p:txBody>
      </p:sp>
    </p:spTree>
    <p:extLst>
      <p:ext uri="{BB962C8B-B14F-4D97-AF65-F5344CB8AC3E}">
        <p14:creationId xmlns:p14="http://schemas.microsoft.com/office/powerpoint/2010/main" val="42252682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61778"/>
          </a:xfrm>
        </p:spPr>
        <p:txBody>
          <a:bodyPr/>
          <a:lstStyle/>
          <a:p>
            <a:r>
              <a:rPr lang="en-US" b="1" dirty="0"/>
              <a:t>Advantages of TLS</a:t>
            </a:r>
            <a:endParaRPr lang="en-US" dirty="0"/>
          </a:p>
        </p:txBody>
      </p:sp>
      <p:sp>
        <p:nvSpPr>
          <p:cNvPr id="3" name="Content Placeholder 2"/>
          <p:cNvSpPr>
            <a:spLocks noGrp="1"/>
          </p:cNvSpPr>
          <p:nvPr>
            <p:ph idx="1"/>
          </p:nvPr>
        </p:nvSpPr>
        <p:spPr>
          <a:xfrm>
            <a:off x="2589212" y="1385887"/>
            <a:ext cx="8915400" cy="5114925"/>
          </a:xfrm>
        </p:spPr>
        <p:txBody>
          <a:bodyPr>
            <a:normAutofit/>
          </a:bodyPr>
          <a:lstStyle/>
          <a:p>
            <a:r>
              <a:rPr lang="en-US" sz="2000" dirty="0">
                <a:solidFill>
                  <a:srgbClr val="0070C0"/>
                </a:solidFill>
              </a:rPr>
              <a:t>Reduced cost</a:t>
            </a:r>
            <a:r>
              <a:rPr lang="en-US" sz="2000" dirty="0"/>
              <a:t>. When company-to-company encryption over TLS is in place, </a:t>
            </a:r>
            <a:r>
              <a:rPr lang="en-US" sz="2000" dirty="0" smtClean="0"/>
              <a:t>tactical person-to-person </a:t>
            </a:r>
            <a:r>
              <a:rPr lang="en-US" sz="2000" dirty="0"/>
              <a:t>systems for encrypting messages are no longer needed. In </a:t>
            </a:r>
            <a:r>
              <a:rPr lang="en-US" sz="2000" dirty="0" smtClean="0"/>
              <a:t>addition, companies </a:t>
            </a:r>
            <a:r>
              <a:rPr lang="en-US" sz="2000" dirty="0"/>
              <a:t>need only purchase TLS certificates for servers, rather than large </a:t>
            </a:r>
            <a:r>
              <a:rPr lang="en-US" sz="2000" dirty="0" smtClean="0"/>
              <a:t>numbers of </a:t>
            </a:r>
            <a:r>
              <a:rPr lang="en-US" sz="2000" dirty="0"/>
              <a:t>enterprise S/MIME certificates for all clients</a:t>
            </a:r>
            <a:r>
              <a:rPr lang="en-US" sz="2000" dirty="0" smtClean="0"/>
              <a:t>.</a:t>
            </a:r>
          </a:p>
          <a:p>
            <a:r>
              <a:rPr lang="en-US" sz="2000" dirty="0">
                <a:solidFill>
                  <a:srgbClr val="0070C0"/>
                </a:solidFill>
              </a:rPr>
              <a:t>No overhead for end-users</a:t>
            </a:r>
            <a:r>
              <a:rPr lang="en-US" sz="2000" dirty="0"/>
              <a:t>. Because no special software is installed on client </a:t>
            </a:r>
            <a:r>
              <a:rPr lang="en-US" sz="2000" dirty="0" smtClean="0"/>
              <a:t>machines, TLS </a:t>
            </a:r>
            <a:r>
              <a:rPr lang="en-US" sz="2000" dirty="0"/>
              <a:t>encryption is “always on” for compliant partners; the process is </a:t>
            </a:r>
            <a:r>
              <a:rPr lang="en-US" sz="2000" dirty="0" smtClean="0"/>
              <a:t>completely transparent </a:t>
            </a:r>
            <a:r>
              <a:rPr lang="en-US" sz="2000" dirty="0"/>
              <a:t>to end-users</a:t>
            </a:r>
            <a:r>
              <a:rPr lang="en-US" sz="2000" dirty="0" smtClean="0"/>
              <a:t>.</a:t>
            </a:r>
          </a:p>
          <a:p>
            <a:r>
              <a:rPr lang="en-US" sz="2000" dirty="0">
                <a:solidFill>
                  <a:srgbClr val="0070C0"/>
                </a:solidFill>
              </a:rPr>
              <a:t>Rapid deployment</a:t>
            </a:r>
            <a:r>
              <a:rPr lang="en-US" sz="2000" dirty="0"/>
              <a:t>. Workstations do not require any additional configuration; </a:t>
            </a:r>
            <a:r>
              <a:rPr lang="en-US" sz="2000" dirty="0" smtClean="0"/>
              <a:t>only servers </a:t>
            </a:r>
            <a:r>
              <a:rPr lang="en-US" sz="2000" dirty="0"/>
              <a:t>need to be modified. The configuration process is also straightforward. Time </a:t>
            </a:r>
            <a:r>
              <a:rPr lang="en-US" sz="2000" dirty="0" smtClean="0"/>
              <a:t>to value </a:t>
            </a:r>
            <a:r>
              <a:rPr lang="en-US" sz="2000" dirty="0"/>
              <a:t>is measured in days and weeks, not months and years.</a:t>
            </a:r>
            <a:endParaRPr lang="en-US" sz="2000" dirty="0"/>
          </a:p>
        </p:txBody>
      </p:sp>
    </p:spTree>
    <p:extLst>
      <p:ext uri="{BB962C8B-B14F-4D97-AF65-F5344CB8AC3E}">
        <p14:creationId xmlns:p14="http://schemas.microsoft.com/office/powerpoint/2010/main" val="6362670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Fundamentals of Secure Networks</a:t>
            </a:r>
          </a:p>
        </p:txBody>
      </p:sp>
      <p:sp>
        <p:nvSpPr>
          <p:cNvPr id="3" name="Content Placeholder 2"/>
          <p:cNvSpPr>
            <a:spLocks noGrp="1"/>
          </p:cNvSpPr>
          <p:nvPr>
            <p:ph idx="1"/>
          </p:nvPr>
        </p:nvSpPr>
        <p:spPr>
          <a:xfrm>
            <a:off x="2589212" y="1448972"/>
            <a:ext cx="8915400" cy="5036234"/>
          </a:xfrm>
        </p:spPr>
        <p:txBody>
          <a:bodyPr>
            <a:noAutofit/>
          </a:bodyPr>
          <a:lstStyle/>
          <a:p>
            <a:r>
              <a:rPr lang="en-US" sz="2000" dirty="0"/>
              <a:t>You can never finish the project of securing a network and you can’t ever </a:t>
            </a:r>
            <a:r>
              <a:rPr lang="en-US" sz="2000" dirty="0" smtClean="0"/>
              <a:t>be completely </a:t>
            </a:r>
            <a:r>
              <a:rPr lang="en-US" sz="2000" dirty="0"/>
              <a:t>certain that a network is secure</a:t>
            </a:r>
            <a:r>
              <a:rPr lang="en-US" sz="2000" dirty="0" smtClean="0"/>
              <a:t>.</a:t>
            </a:r>
          </a:p>
          <a:p>
            <a:r>
              <a:rPr lang="en-US" sz="2000" b="1" dirty="0" smtClean="0">
                <a:solidFill>
                  <a:srgbClr val="0070C0"/>
                </a:solidFill>
              </a:rPr>
              <a:t>Note that No </a:t>
            </a:r>
            <a:r>
              <a:rPr lang="en-US" sz="2000" b="1" dirty="0">
                <a:solidFill>
                  <a:srgbClr val="0070C0"/>
                </a:solidFill>
              </a:rPr>
              <a:t>network is ever completely secure. </a:t>
            </a:r>
            <a:r>
              <a:rPr lang="en-US" sz="2000" b="1" dirty="0" smtClean="0">
                <a:solidFill>
                  <a:srgbClr val="0070C0"/>
                </a:solidFill>
              </a:rPr>
              <a:t>Or  </a:t>
            </a:r>
            <a:r>
              <a:rPr lang="en-US" sz="2000" b="1" dirty="0">
                <a:solidFill>
                  <a:srgbClr val="0070C0"/>
                </a:solidFill>
              </a:rPr>
              <a:t>The only secure network is the one nobody can </a:t>
            </a:r>
            <a:r>
              <a:rPr lang="en-US" sz="2000" b="1" dirty="0" smtClean="0">
                <a:solidFill>
                  <a:srgbClr val="0070C0"/>
                </a:solidFill>
              </a:rPr>
              <a:t>use!</a:t>
            </a:r>
          </a:p>
          <a:p>
            <a:r>
              <a:rPr lang="en-US" sz="2000" dirty="0"/>
              <a:t>Good network security helps prevent all the following</a:t>
            </a:r>
            <a:r>
              <a:rPr lang="en-US" sz="2000" dirty="0" smtClean="0"/>
              <a:t>:</a:t>
            </a:r>
          </a:p>
          <a:p>
            <a:pPr marL="800100" lvl="1" indent="-342900">
              <a:buFont typeface="+mj-lt"/>
              <a:buAutoNum type="arabicParenR"/>
            </a:pPr>
            <a:r>
              <a:rPr lang="en-US" sz="2000" dirty="0">
                <a:solidFill>
                  <a:srgbClr val="0070C0"/>
                </a:solidFill>
              </a:rPr>
              <a:t>Company secrets, such as proprietary designs or processes, from falling into the </a:t>
            </a:r>
            <a:r>
              <a:rPr lang="en-US" sz="2000" dirty="0" smtClean="0">
                <a:solidFill>
                  <a:srgbClr val="0070C0"/>
                </a:solidFill>
              </a:rPr>
              <a:t>wrong hands </a:t>
            </a:r>
            <a:r>
              <a:rPr lang="en-US" sz="2000" dirty="0">
                <a:solidFill>
                  <a:srgbClr val="0070C0"/>
                </a:solidFill>
              </a:rPr>
              <a:t>(both internally and externally</a:t>
            </a:r>
            <a:r>
              <a:rPr lang="en-US" sz="2000" dirty="0" smtClean="0">
                <a:solidFill>
                  <a:srgbClr val="0070C0"/>
                </a:solidFill>
              </a:rPr>
              <a:t>)</a:t>
            </a:r>
          </a:p>
          <a:p>
            <a:pPr marL="800100" lvl="1" indent="-342900">
              <a:buFont typeface="+mj-lt"/>
              <a:buAutoNum type="arabicParenR"/>
            </a:pPr>
            <a:r>
              <a:rPr lang="en-US" sz="2000" dirty="0">
                <a:solidFill>
                  <a:srgbClr val="0070C0"/>
                </a:solidFill>
              </a:rPr>
              <a:t>Personal information about employees from falling into the wrong </a:t>
            </a:r>
            <a:r>
              <a:rPr lang="en-US" sz="2000" dirty="0" smtClean="0">
                <a:solidFill>
                  <a:srgbClr val="0070C0"/>
                </a:solidFill>
              </a:rPr>
              <a:t>hands </a:t>
            </a:r>
          </a:p>
          <a:p>
            <a:pPr marL="800100" lvl="1" indent="-342900">
              <a:buFont typeface="+mj-lt"/>
              <a:buAutoNum type="arabicParenR"/>
            </a:pPr>
            <a:r>
              <a:rPr lang="en-US" sz="2000" dirty="0" smtClean="0">
                <a:solidFill>
                  <a:srgbClr val="0070C0"/>
                </a:solidFill>
              </a:rPr>
              <a:t>Loss </a:t>
            </a:r>
            <a:r>
              <a:rPr lang="en-US" sz="2000" dirty="0">
                <a:solidFill>
                  <a:srgbClr val="0070C0"/>
                </a:solidFill>
              </a:rPr>
              <a:t>of important information and </a:t>
            </a:r>
            <a:r>
              <a:rPr lang="en-US" sz="2000" dirty="0" smtClean="0">
                <a:solidFill>
                  <a:srgbClr val="0070C0"/>
                </a:solidFill>
              </a:rPr>
              <a:t>software </a:t>
            </a:r>
          </a:p>
          <a:p>
            <a:pPr marL="800100" lvl="1" indent="-342900">
              <a:buFont typeface="+mj-lt"/>
              <a:buAutoNum type="arabicParenR"/>
            </a:pPr>
            <a:r>
              <a:rPr lang="en-US" sz="2000" dirty="0" smtClean="0">
                <a:solidFill>
                  <a:srgbClr val="0070C0"/>
                </a:solidFill>
              </a:rPr>
              <a:t>Loss </a:t>
            </a:r>
            <a:r>
              <a:rPr lang="en-US" sz="2000" dirty="0">
                <a:solidFill>
                  <a:srgbClr val="0070C0"/>
                </a:solidFill>
              </a:rPr>
              <a:t>of use of the network </a:t>
            </a:r>
            <a:r>
              <a:rPr lang="en-US" sz="2000" dirty="0" smtClean="0">
                <a:solidFill>
                  <a:srgbClr val="0070C0"/>
                </a:solidFill>
              </a:rPr>
              <a:t>itself</a:t>
            </a:r>
          </a:p>
          <a:p>
            <a:pPr marL="800100" lvl="1" indent="-342900">
              <a:buFont typeface="+mj-lt"/>
              <a:buAutoNum type="arabicParenR"/>
            </a:pPr>
            <a:r>
              <a:rPr lang="en-US" sz="2000" dirty="0" smtClean="0">
                <a:solidFill>
                  <a:srgbClr val="0070C0"/>
                </a:solidFill>
              </a:rPr>
              <a:t>Corruption </a:t>
            </a:r>
            <a:r>
              <a:rPr lang="en-US" sz="2000" dirty="0">
                <a:solidFill>
                  <a:srgbClr val="0070C0"/>
                </a:solidFill>
              </a:rPr>
              <a:t>or inappropriate modification of important data</a:t>
            </a:r>
          </a:p>
        </p:txBody>
      </p:sp>
    </p:spTree>
    <p:extLst>
      <p:ext uri="{BB962C8B-B14F-4D97-AF65-F5344CB8AC3E}">
        <p14:creationId xmlns:p14="http://schemas.microsoft.com/office/powerpoint/2010/main" val="576297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Basic network security practices </a:t>
            </a:r>
          </a:p>
        </p:txBody>
      </p:sp>
      <p:sp>
        <p:nvSpPr>
          <p:cNvPr id="3" name="Content Placeholder 2"/>
          <p:cNvSpPr>
            <a:spLocks noGrp="1"/>
          </p:cNvSpPr>
          <p:nvPr>
            <p:ph idx="1"/>
          </p:nvPr>
        </p:nvSpPr>
        <p:spPr>
          <a:xfrm>
            <a:off x="2589212" y="1463039"/>
            <a:ext cx="8915400" cy="5064369"/>
          </a:xfrm>
        </p:spPr>
        <p:txBody>
          <a:bodyPr>
            <a:normAutofit/>
          </a:bodyPr>
          <a:lstStyle/>
          <a:p>
            <a:r>
              <a:rPr lang="en-US" sz="2000" dirty="0" smtClean="0">
                <a:solidFill>
                  <a:srgbClr val="0070C0"/>
                </a:solidFill>
              </a:rPr>
              <a:t>Stay </a:t>
            </a:r>
            <a:r>
              <a:rPr lang="en-US" sz="2000" dirty="0">
                <a:solidFill>
                  <a:srgbClr val="0070C0"/>
                </a:solidFill>
              </a:rPr>
              <a:t>current on threats and available patches to be sure that the servers </a:t>
            </a:r>
            <a:r>
              <a:rPr lang="en-US" sz="2000" dirty="0" smtClean="0">
                <a:solidFill>
                  <a:srgbClr val="0070C0"/>
                </a:solidFill>
              </a:rPr>
              <a:t>and workstations </a:t>
            </a:r>
            <a:r>
              <a:rPr lang="en-US" sz="2000" dirty="0">
                <a:solidFill>
                  <a:srgbClr val="0070C0"/>
                </a:solidFill>
              </a:rPr>
              <a:t>are properly secured</a:t>
            </a:r>
            <a:r>
              <a:rPr lang="en-US" sz="2000" dirty="0" smtClean="0">
                <a:solidFill>
                  <a:srgbClr val="0070C0"/>
                </a:solidFill>
              </a:rPr>
              <a:t>.</a:t>
            </a:r>
          </a:p>
          <a:p>
            <a:r>
              <a:rPr lang="en-US" sz="2000" dirty="0">
                <a:solidFill>
                  <a:srgbClr val="0070C0"/>
                </a:solidFill>
              </a:rPr>
              <a:t>Learning to implement encryption on sensitive </a:t>
            </a:r>
            <a:r>
              <a:rPr lang="en-US" sz="2000" dirty="0" smtClean="0">
                <a:solidFill>
                  <a:srgbClr val="0070C0"/>
                </a:solidFill>
              </a:rPr>
              <a:t>data</a:t>
            </a:r>
            <a:r>
              <a:rPr lang="en-US" sz="2000" dirty="0" smtClean="0"/>
              <a:t>. only </a:t>
            </a:r>
            <a:r>
              <a:rPr lang="en-US" sz="2000" dirty="0"/>
              <a:t>the things you need </a:t>
            </a:r>
            <a:r>
              <a:rPr lang="en-US" sz="2000" dirty="0" smtClean="0"/>
              <a:t>to keep </a:t>
            </a:r>
            <a:r>
              <a:rPr lang="en-US" sz="2000" dirty="0"/>
              <a:t>confidential because encryption </a:t>
            </a:r>
            <a:r>
              <a:rPr lang="en-US" sz="2000" dirty="0" smtClean="0"/>
              <a:t>can add </a:t>
            </a:r>
            <a:r>
              <a:rPr lang="en-US" sz="2000" dirty="0"/>
              <a:t>some overhead to your network</a:t>
            </a:r>
            <a:r>
              <a:rPr lang="en-US" sz="2000" dirty="0" smtClean="0"/>
              <a:t>. (low speeds)</a:t>
            </a:r>
          </a:p>
          <a:p>
            <a:r>
              <a:rPr lang="en-US" sz="2000" dirty="0">
                <a:solidFill>
                  <a:srgbClr val="0070C0"/>
                </a:solidFill>
              </a:rPr>
              <a:t>Disaster recovery and incidence response plans need to be tested </a:t>
            </a:r>
            <a:r>
              <a:rPr lang="en-US" sz="2000" dirty="0" smtClean="0">
                <a:solidFill>
                  <a:srgbClr val="0070C0"/>
                </a:solidFill>
              </a:rPr>
              <a:t>and updated </a:t>
            </a:r>
            <a:r>
              <a:rPr lang="en-US" sz="2000" dirty="0">
                <a:solidFill>
                  <a:srgbClr val="0070C0"/>
                </a:solidFill>
              </a:rPr>
              <a:t>on a regular basis</a:t>
            </a:r>
            <a:r>
              <a:rPr lang="en-US" sz="2000" dirty="0"/>
              <a:t>. It all starts </a:t>
            </a:r>
            <a:r>
              <a:rPr lang="en-US" sz="2000" dirty="0" smtClean="0"/>
              <a:t>with </a:t>
            </a:r>
            <a:r>
              <a:rPr lang="en-US" sz="2000" dirty="0"/>
              <a:t>proper </a:t>
            </a:r>
            <a:r>
              <a:rPr lang="en-US" sz="2000" dirty="0" smtClean="0"/>
              <a:t>planning.</a:t>
            </a:r>
          </a:p>
          <a:p>
            <a:endParaRPr lang="en-US" sz="2000" dirty="0"/>
          </a:p>
          <a:p>
            <a:r>
              <a:rPr lang="en-US" sz="2000" dirty="0"/>
              <a:t>Remember that your network is only as strong as its weakest link, which is usually a </a:t>
            </a:r>
            <a:r>
              <a:rPr lang="en-US" sz="2000" dirty="0" smtClean="0"/>
              <a:t>human being</a:t>
            </a:r>
            <a:r>
              <a:rPr lang="en-US" sz="2000" dirty="0"/>
              <a:t>, a concept that we will discuss further in the “</a:t>
            </a:r>
            <a:r>
              <a:rPr lang="en-US" sz="2000" dirty="0">
                <a:solidFill>
                  <a:srgbClr val="0070C0"/>
                </a:solidFill>
              </a:rPr>
              <a:t>Social Engineering</a:t>
            </a:r>
            <a:r>
              <a:rPr lang="en-US" sz="2000" dirty="0"/>
              <a:t>” section </a:t>
            </a:r>
            <a:r>
              <a:rPr lang="en-US" sz="2000" dirty="0" smtClean="0"/>
              <a:t>later</a:t>
            </a:r>
          </a:p>
          <a:p>
            <a:r>
              <a:rPr lang="en-US" sz="2000" dirty="0" smtClean="0"/>
              <a:t>Setup a </a:t>
            </a:r>
            <a:r>
              <a:rPr lang="en-US" sz="2000" dirty="0" smtClean="0">
                <a:solidFill>
                  <a:srgbClr val="0070C0"/>
                </a:solidFill>
              </a:rPr>
              <a:t>Security Policy </a:t>
            </a:r>
            <a:r>
              <a:rPr lang="en-US" sz="2000" dirty="0" smtClean="0"/>
              <a:t>for the network. (password change, blocking etc.) </a:t>
            </a:r>
            <a:endParaRPr lang="en-US" sz="2000" dirty="0"/>
          </a:p>
        </p:txBody>
      </p:sp>
    </p:spTree>
    <p:extLst>
      <p:ext uri="{BB962C8B-B14F-4D97-AF65-F5344CB8AC3E}">
        <p14:creationId xmlns:p14="http://schemas.microsoft.com/office/powerpoint/2010/main" val="18572697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35878"/>
          </a:xfrm>
        </p:spPr>
        <p:txBody>
          <a:bodyPr>
            <a:normAutofit/>
          </a:bodyPr>
          <a:lstStyle/>
          <a:p>
            <a:r>
              <a:rPr lang="en-US" sz="2800" b="1" dirty="0"/>
              <a:t>Basic network security practices </a:t>
            </a:r>
          </a:p>
        </p:txBody>
      </p:sp>
      <p:sp>
        <p:nvSpPr>
          <p:cNvPr id="3" name="Content Placeholder 2"/>
          <p:cNvSpPr>
            <a:spLocks noGrp="1"/>
          </p:cNvSpPr>
          <p:nvPr>
            <p:ph idx="1"/>
          </p:nvPr>
        </p:nvSpPr>
        <p:spPr>
          <a:xfrm>
            <a:off x="2589212" y="1659988"/>
            <a:ext cx="8915400" cy="4251234"/>
          </a:xfrm>
        </p:spPr>
        <p:txBody>
          <a:bodyPr/>
          <a:lstStyle/>
          <a:p>
            <a:r>
              <a:rPr lang="en-US" dirty="0">
                <a:solidFill>
                  <a:srgbClr val="0070C0"/>
                </a:solidFill>
              </a:rPr>
              <a:t>Layer your defenses</a:t>
            </a:r>
            <a:r>
              <a:rPr lang="en-US" dirty="0"/>
              <a:t>. Don't rely on one box alone to protect your network. Put some </a:t>
            </a:r>
            <a:r>
              <a:rPr lang="en-US" dirty="0" smtClean="0"/>
              <a:t>filtering rules </a:t>
            </a:r>
            <a:r>
              <a:rPr lang="en-US" dirty="0"/>
              <a:t>on your border devices, such as your border router and put some other filtering rules </a:t>
            </a:r>
            <a:r>
              <a:rPr lang="en-US" dirty="0" smtClean="0"/>
              <a:t>on your </a:t>
            </a:r>
            <a:r>
              <a:rPr lang="en-US" dirty="0"/>
              <a:t>firewalls</a:t>
            </a:r>
            <a:r>
              <a:rPr lang="en-US" dirty="0" smtClean="0"/>
              <a:t>.</a:t>
            </a:r>
          </a:p>
          <a:p>
            <a:r>
              <a:rPr lang="en-US" dirty="0">
                <a:solidFill>
                  <a:srgbClr val="0070C0"/>
                </a:solidFill>
              </a:rPr>
              <a:t>Think about load balancing</a:t>
            </a:r>
            <a:r>
              <a:rPr lang="en-US" dirty="0"/>
              <a:t>. If your router has all the rules on it and it gets destroyed by </a:t>
            </a:r>
            <a:r>
              <a:rPr lang="en-US" dirty="0" smtClean="0"/>
              <a:t>a hacker</a:t>
            </a:r>
            <a:r>
              <a:rPr lang="en-US" dirty="0"/>
              <a:t>, </a:t>
            </a:r>
            <a:r>
              <a:rPr lang="en-US" dirty="0" smtClean="0"/>
              <a:t>everyone will </a:t>
            </a:r>
            <a:r>
              <a:rPr lang="en-US" dirty="0"/>
              <a:t>able to </a:t>
            </a:r>
            <a:r>
              <a:rPr lang="en-US" dirty="0" smtClean="0"/>
              <a:t>use </a:t>
            </a:r>
            <a:r>
              <a:rPr lang="en-US" dirty="0"/>
              <a:t>your </a:t>
            </a:r>
            <a:r>
              <a:rPr lang="en-US" dirty="0" smtClean="0"/>
              <a:t>network</a:t>
            </a:r>
          </a:p>
          <a:p>
            <a:r>
              <a:rPr lang="en-US" dirty="0">
                <a:solidFill>
                  <a:srgbClr val="0070C0"/>
                </a:solidFill>
              </a:rPr>
              <a:t>Use network security zones to protect both your published servers and internal </a:t>
            </a:r>
            <a:r>
              <a:rPr lang="en-US" dirty="0" smtClean="0">
                <a:solidFill>
                  <a:srgbClr val="0070C0"/>
                </a:solidFill>
              </a:rPr>
              <a:t>networks</a:t>
            </a:r>
            <a:r>
              <a:rPr lang="en-US" dirty="0" smtClean="0"/>
              <a:t>. Published </a:t>
            </a:r>
            <a:r>
              <a:rPr lang="en-US" dirty="0"/>
              <a:t>servers are basically servers that you want to allow Internet users outside </a:t>
            </a:r>
            <a:r>
              <a:rPr lang="en-US" dirty="0" smtClean="0"/>
              <a:t>your network </a:t>
            </a:r>
            <a:r>
              <a:rPr lang="en-US" dirty="0"/>
              <a:t>to be able to access</a:t>
            </a:r>
            <a:r>
              <a:rPr lang="en-US" dirty="0" smtClean="0"/>
              <a:t>.</a:t>
            </a:r>
          </a:p>
          <a:p>
            <a:r>
              <a:rPr lang="en-US" dirty="0">
                <a:solidFill>
                  <a:srgbClr val="0070C0"/>
                </a:solidFill>
              </a:rPr>
              <a:t>U</a:t>
            </a:r>
            <a:r>
              <a:rPr lang="en-US" dirty="0" smtClean="0">
                <a:solidFill>
                  <a:srgbClr val="0070C0"/>
                </a:solidFill>
              </a:rPr>
              <a:t>se </a:t>
            </a:r>
            <a:r>
              <a:rPr lang="en-US" dirty="0">
                <a:solidFill>
                  <a:srgbClr val="0070C0"/>
                </a:solidFill>
              </a:rPr>
              <a:t>those devices and those architectures that offer a benefit</a:t>
            </a:r>
            <a:r>
              <a:rPr lang="en-US" dirty="0"/>
              <a:t>. If there's </a:t>
            </a:r>
            <a:r>
              <a:rPr lang="en-US" dirty="0" smtClean="0"/>
              <a:t>no benefit </a:t>
            </a:r>
            <a:r>
              <a:rPr lang="en-US" dirty="0"/>
              <a:t>to it for you, then don't use it just because it's the latest and greatest thing out there.</a:t>
            </a:r>
          </a:p>
        </p:txBody>
      </p:sp>
    </p:spTree>
    <p:extLst>
      <p:ext uri="{BB962C8B-B14F-4D97-AF65-F5344CB8AC3E}">
        <p14:creationId xmlns:p14="http://schemas.microsoft.com/office/powerpoint/2010/main" val="217747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84960"/>
            <a:ext cx="8911687" cy="796726"/>
          </a:xfrm>
        </p:spPr>
        <p:txBody>
          <a:bodyPr>
            <a:normAutofit/>
          </a:bodyPr>
          <a:lstStyle/>
          <a:p>
            <a:r>
              <a:rPr lang="en-US" sz="2800" b="1" dirty="0"/>
              <a:t>Internal Security</a:t>
            </a:r>
            <a:endParaRPr lang="en-US" sz="2800" dirty="0"/>
          </a:p>
        </p:txBody>
      </p:sp>
      <p:sp>
        <p:nvSpPr>
          <p:cNvPr id="3" name="Content Placeholder 2"/>
          <p:cNvSpPr>
            <a:spLocks noGrp="1"/>
          </p:cNvSpPr>
          <p:nvPr>
            <p:ph idx="1"/>
          </p:nvPr>
        </p:nvSpPr>
        <p:spPr>
          <a:xfrm>
            <a:off x="2589212" y="1181687"/>
            <a:ext cx="8915400" cy="5556738"/>
          </a:xfrm>
        </p:spPr>
        <p:txBody>
          <a:bodyPr>
            <a:normAutofit/>
          </a:bodyPr>
          <a:lstStyle/>
          <a:p>
            <a:pPr marL="0" indent="0">
              <a:buNone/>
            </a:pPr>
            <a:r>
              <a:rPr lang="en-US" dirty="0"/>
              <a:t>Internal security is the process of securing your network from internal </a:t>
            </a:r>
            <a:r>
              <a:rPr lang="en-US" dirty="0" smtClean="0"/>
              <a:t>threats </a:t>
            </a:r>
            <a:r>
              <a:rPr lang="en-US" dirty="0"/>
              <a:t>Examples </a:t>
            </a:r>
            <a:r>
              <a:rPr lang="en-US" dirty="0" smtClean="0"/>
              <a:t>of internal threats include:</a:t>
            </a:r>
          </a:p>
          <a:p>
            <a:r>
              <a:rPr lang="en-US" dirty="0">
                <a:solidFill>
                  <a:srgbClr val="0070C0"/>
                </a:solidFill>
              </a:rPr>
              <a:t>Internal users inappropriately accessing information to which they should not </a:t>
            </a:r>
            <a:r>
              <a:rPr lang="en-US" dirty="0" smtClean="0">
                <a:solidFill>
                  <a:srgbClr val="0070C0"/>
                </a:solidFill>
              </a:rPr>
              <a:t>have access</a:t>
            </a:r>
            <a:r>
              <a:rPr lang="en-US" dirty="0">
                <a:solidFill>
                  <a:srgbClr val="0070C0"/>
                </a:solidFill>
              </a:rPr>
              <a:t>, such as payroll records, accounting records, or software </a:t>
            </a:r>
            <a:r>
              <a:rPr lang="en-US" dirty="0" smtClean="0">
                <a:solidFill>
                  <a:srgbClr val="0070C0"/>
                </a:solidFill>
              </a:rPr>
              <a:t>development information</a:t>
            </a:r>
          </a:p>
          <a:p>
            <a:r>
              <a:rPr lang="en-US" dirty="0">
                <a:solidFill>
                  <a:srgbClr val="0070C0"/>
                </a:solidFill>
              </a:rPr>
              <a:t>Internal users accessing other users’ files to which they should not have </a:t>
            </a:r>
            <a:r>
              <a:rPr lang="en-US" dirty="0" smtClean="0">
                <a:solidFill>
                  <a:srgbClr val="0070C0"/>
                </a:solidFill>
              </a:rPr>
              <a:t>access</a:t>
            </a:r>
          </a:p>
          <a:p>
            <a:r>
              <a:rPr lang="en-US" dirty="0">
                <a:solidFill>
                  <a:srgbClr val="0070C0"/>
                </a:solidFill>
              </a:rPr>
              <a:t>Internal users impersonating other users and causing mischief, such as sending </a:t>
            </a:r>
            <a:r>
              <a:rPr lang="en-US" dirty="0" smtClean="0">
                <a:solidFill>
                  <a:srgbClr val="0070C0"/>
                </a:solidFill>
              </a:rPr>
              <a:t>e-mails under </a:t>
            </a:r>
            <a:r>
              <a:rPr lang="en-US" dirty="0">
                <a:solidFill>
                  <a:srgbClr val="0070C0"/>
                </a:solidFill>
              </a:rPr>
              <a:t>another person’s </a:t>
            </a:r>
            <a:r>
              <a:rPr lang="en-US" dirty="0" smtClean="0">
                <a:solidFill>
                  <a:srgbClr val="0070C0"/>
                </a:solidFill>
              </a:rPr>
              <a:t>name</a:t>
            </a:r>
          </a:p>
          <a:p>
            <a:r>
              <a:rPr lang="en-US" dirty="0">
                <a:solidFill>
                  <a:srgbClr val="0070C0"/>
                </a:solidFill>
              </a:rPr>
              <a:t>Internal users accessing systems to carry out criminal activities, such as </a:t>
            </a:r>
            <a:r>
              <a:rPr lang="en-US" dirty="0" smtClean="0">
                <a:solidFill>
                  <a:srgbClr val="0070C0"/>
                </a:solidFill>
              </a:rPr>
              <a:t>embezzling funds</a:t>
            </a:r>
          </a:p>
          <a:p>
            <a:r>
              <a:rPr lang="en-US" dirty="0">
                <a:solidFill>
                  <a:srgbClr val="0070C0"/>
                </a:solidFill>
              </a:rPr>
              <a:t>Internal users compromising the security of the network, such as by accidentally (</a:t>
            </a:r>
            <a:r>
              <a:rPr lang="en-US" dirty="0" smtClean="0">
                <a:solidFill>
                  <a:srgbClr val="0070C0"/>
                </a:solidFill>
              </a:rPr>
              <a:t>or deliberately</a:t>
            </a:r>
            <a:r>
              <a:rPr lang="en-US" dirty="0">
                <a:solidFill>
                  <a:srgbClr val="0070C0"/>
                </a:solidFill>
              </a:rPr>
              <a:t>) introducing viruses to the network </a:t>
            </a:r>
            <a:endParaRPr lang="en-US" dirty="0" smtClean="0">
              <a:solidFill>
                <a:srgbClr val="0070C0"/>
              </a:solidFill>
            </a:endParaRPr>
          </a:p>
          <a:p>
            <a:r>
              <a:rPr lang="en-US" dirty="0">
                <a:solidFill>
                  <a:srgbClr val="0070C0"/>
                </a:solidFill>
              </a:rPr>
              <a:t>Internal users “sniffing” packets on the network to discover user accounts </a:t>
            </a:r>
            <a:r>
              <a:rPr lang="en-US" dirty="0" smtClean="0">
                <a:solidFill>
                  <a:srgbClr val="0070C0"/>
                </a:solidFill>
              </a:rPr>
              <a:t>and passwords</a:t>
            </a:r>
            <a:endParaRPr lang="en-US" dirty="0">
              <a:solidFill>
                <a:srgbClr val="0070C0"/>
              </a:solidFill>
            </a:endParaRPr>
          </a:p>
        </p:txBody>
      </p:sp>
    </p:spTree>
    <p:extLst>
      <p:ext uri="{BB962C8B-B14F-4D97-AF65-F5344CB8AC3E}">
        <p14:creationId xmlns:p14="http://schemas.microsoft.com/office/powerpoint/2010/main" val="159156030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1733</TotalTime>
  <Words>7527</Words>
  <Application>Microsoft Office PowerPoint</Application>
  <PresentationFormat>Widescreen</PresentationFormat>
  <Paragraphs>398</Paragraphs>
  <Slides>50</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Bodoni MT</vt:lpstr>
      <vt:lpstr>Calibri</vt:lpstr>
      <vt:lpstr>Century Gothic</vt:lpstr>
      <vt:lpstr>Corbel</vt:lpstr>
      <vt:lpstr>Wingdings 3</vt:lpstr>
      <vt:lpstr>Wisp</vt:lpstr>
      <vt:lpstr>Data Security &amp; Integrity</vt:lpstr>
      <vt:lpstr>Integrity</vt:lpstr>
      <vt:lpstr>Security</vt:lpstr>
      <vt:lpstr>Fundamentals of Secure Networks</vt:lpstr>
      <vt:lpstr>Fundamentals of Secure Networks</vt:lpstr>
      <vt:lpstr>Fundamentals of Secure Networks</vt:lpstr>
      <vt:lpstr>Basic network security practices </vt:lpstr>
      <vt:lpstr>Basic network security practices </vt:lpstr>
      <vt:lpstr>Internal Security</vt:lpstr>
      <vt:lpstr>Account Security (providing internal security)</vt:lpstr>
      <vt:lpstr>Account Security (providing internal security)</vt:lpstr>
      <vt:lpstr>File and Directory Permissions (providing internal security)</vt:lpstr>
      <vt:lpstr>Practices and User Education (providing internal security)</vt:lpstr>
      <vt:lpstr>External Security</vt:lpstr>
      <vt:lpstr>External Security basic types of external security threats</vt:lpstr>
      <vt:lpstr>External Security basic types of external security threats</vt:lpstr>
      <vt:lpstr>Cryptography</vt:lpstr>
      <vt:lpstr>Cryptography  example</vt:lpstr>
      <vt:lpstr>Basic encryption model</vt:lpstr>
      <vt:lpstr>Basic encryption model</vt:lpstr>
      <vt:lpstr>Encryption</vt:lpstr>
      <vt:lpstr>Private Key (Symmetric) Encryption</vt:lpstr>
      <vt:lpstr>Methods to break Private Key Encryption</vt:lpstr>
      <vt:lpstr>Public Key Encryption</vt:lpstr>
      <vt:lpstr>Encryption Algorithms</vt:lpstr>
      <vt:lpstr>Taxonomy of network security</vt:lpstr>
      <vt:lpstr>Examples of encryption algorithms</vt:lpstr>
      <vt:lpstr>Examples of encryption algorithms</vt:lpstr>
      <vt:lpstr>Authentication Protocols</vt:lpstr>
      <vt:lpstr>Examples of authentication protocols</vt:lpstr>
      <vt:lpstr>Privacy</vt:lpstr>
      <vt:lpstr>Internet Privacy issues</vt:lpstr>
      <vt:lpstr>Packet Filtering</vt:lpstr>
      <vt:lpstr>Packet Filtering by Address</vt:lpstr>
      <vt:lpstr>Packet Filtering by Address</vt:lpstr>
      <vt:lpstr>Packet Filtering by Service</vt:lpstr>
      <vt:lpstr>Advantages of Packet Filtering</vt:lpstr>
      <vt:lpstr>Disadvantages of Packet Filtering</vt:lpstr>
      <vt:lpstr>Firewalls</vt:lpstr>
      <vt:lpstr>Firewalls (DMZ)</vt:lpstr>
      <vt:lpstr>Filter-Based Firewalls</vt:lpstr>
      <vt:lpstr>Filter-Based Firewalls</vt:lpstr>
      <vt:lpstr>Proxy-Based Firewalls</vt:lpstr>
      <vt:lpstr>Proxy-Based Firewalls</vt:lpstr>
      <vt:lpstr>Proxy-Based Firewalls</vt:lpstr>
      <vt:lpstr>Proxy-Based Firewalls</vt:lpstr>
      <vt:lpstr>Transport Layer Protocol</vt:lpstr>
      <vt:lpstr>Transport Layer Protocol</vt:lpstr>
      <vt:lpstr>Advantages of TLS</vt:lpstr>
      <vt:lpstr>Advantages of TLS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151</cp:revision>
  <dcterms:created xsi:type="dcterms:W3CDTF">2016-03-15T21:50:38Z</dcterms:created>
  <dcterms:modified xsi:type="dcterms:W3CDTF">2016-03-20T13:37:49Z</dcterms:modified>
</cp:coreProperties>
</file>