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2AA8C-4831-4E09-86B9-7E3333F2FDAA}" type="datetimeFigureOut">
              <a:rPr lang="en-US" smtClean="0"/>
              <a:t>3/28/2016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8A7ED-1C34-428B-AC7A-6D86F76F374F}" type="slidenum">
              <a:rPr lang="en-US" smtClean="0"/>
              <a:t>‹#›</a:t>
            </a:fld>
            <a:endParaRPr lang="en-US"/>
          </a:p>
        </p:txBody>
      </p:sp>
    </p:spTree>
    <p:extLst>
      <p:ext uri="{BB962C8B-B14F-4D97-AF65-F5344CB8AC3E}">
        <p14:creationId xmlns:p14="http://schemas.microsoft.com/office/powerpoint/2010/main" val="327599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Historically, performance evaluation was initially concerned with computer systems. During the 1970’s and 1980’s, computer system performance evaluation</a:t>
            </a:r>
          </a:p>
          <a:p>
            <a:r>
              <a:rPr lang="en-US" sz="1200" b="0" i="0" u="none" strike="noStrike" kern="1200" baseline="0" dirty="0" smtClean="0">
                <a:solidFill>
                  <a:schemeClr val="tx1"/>
                </a:solidFill>
                <a:latin typeface="+mn-lt"/>
                <a:ea typeface="+mn-ea"/>
                <a:cs typeface="+mn-cs"/>
              </a:rPr>
              <a:t>emerged as an essential component of Computer Engineering due to rapid and concurrent advancements in computer hardware and computer operating systems.</a:t>
            </a:r>
          </a:p>
          <a:p>
            <a:r>
              <a:rPr lang="en-US" sz="1200" b="0" i="0" u="none" strike="noStrike" kern="1200" baseline="0" dirty="0" smtClean="0">
                <a:solidFill>
                  <a:schemeClr val="tx1"/>
                </a:solidFill>
                <a:latin typeface="+mn-lt"/>
                <a:ea typeface="+mn-ea"/>
                <a:cs typeface="+mn-cs"/>
              </a:rPr>
              <a:t>The resultant increased complexity of modern computer systems made understanding and evaluating computer systems more difficult.</a:t>
            </a:r>
          </a:p>
          <a:p>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1</a:t>
            </a:fld>
            <a:endParaRPr lang="en-US"/>
          </a:p>
        </p:txBody>
      </p:sp>
    </p:spTree>
    <p:extLst>
      <p:ext uri="{BB962C8B-B14F-4D97-AF65-F5344CB8AC3E}">
        <p14:creationId xmlns:p14="http://schemas.microsoft.com/office/powerpoint/2010/main" val="2249243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private network, when a network is spread out among multiple geographic locations in a WAN, the organization arranges for one or more</a:t>
            </a:r>
          </a:p>
          <a:p>
            <a:r>
              <a:rPr lang="en-US" sz="1200" b="0" i="0" u="none" strike="noStrike" kern="1200" baseline="0" dirty="0" smtClean="0">
                <a:solidFill>
                  <a:schemeClr val="tx1"/>
                </a:solidFill>
                <a:latin typeface="+mn-lt"/>
                <a:ea typeface="+mn-ea"/>
                <a:cs typeface="+mn-cs"/>
              </a:rPr>
              <a:t>telephone-company-provided leased lines, to connect each pair of sites, which will communicate with each other.</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11</a:t>
            </a:fld>
            <a:endParaRPr lang="en-US"/>
          </a:p>
        </p:txBody>
      </p:sp>
    </p:spTree>
    <p:extLst>
      <p:ext uri="{BB962C8B-B14F-4D97-AF65-F5344CB8AC3E}">
        <p14:creationId xmlns:p14="http://schemas.microsoft.com/office/powerpoint/2010/main" val="734825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often shares the links between sites on a public network or more entities, with multiple organizations’ data intermixed on the same network lines. The most well known public network is the Internet.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 every organization uses network capacity at the same time. If you transmit large amounts of data from Location A to Location B between 3am and 6am, but don’t</a:t>
            </a:r>
          </a:p>
          <a:p>
            <a:r>
              <a:rPr lang="en-US" sz="1200" b="0" i="0" u="none" strike="noStrike" kern="1200" baseline="0" dirty="0" smtClean="0">
                <a:solidFill>
                  <a:schemeClr val="tx1"/>
                </a:solidFill>
                <a:latin typeface="+mn-lt"/>
                <a:ea typeface="+mn-ea"/>
                <a:cs typeface="+mn-cs"/>
              </a:rPr>
              <a:t>otherwise need connectivity between those two locations, why pay for the capability to network between those two points, the other 21 hours of the day?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Unless you pay your public network service provider a substantial premium for guaranteed bandwidth (specified as a CIR, or committed information rate), odds are that when many other people are using the network, the speed of the network will seem to slow down. In some situations, this may not matter. But if you have a business-critical need to move data within a specific time window, guaranteed bandwidth may be an important criterion when selecting a network service provider.</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12</a:t>
            </a:fld>
            <a:endParaRPr lang="en-US"/>
          </a:p>
        </p:txBody>
      </p:sp>
    </p:spTree>
    <p:extLst>
      <p:ext uri="{BB962C8B-B14F-4D97-AF65-F5344CB8AC3E}">
        <p14:creationId xmlns:p14="http://schemas.microsoft.com/office/powerpoint/2010/main" val="1281321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Up to this point, we have focused primarily on the functional aspects of networks. Like any computer system, however, computer networks are also expected to</a:t>
            </a:r>
          </a:p>
          <a:p>
            <a:r>
              <a:rPr lang="en-US" sz="1200" b="0" i="0" u="none" strike="noStrike" kern="1200" baseline="0" dirty="0" smtClean="0">
                <a:solidFill>
                  <a:schemeClr val="tx1"/>
                </a:solidFill>
                <a:latin typeface="+mn-lt"/>
                <a:ea typeface="+mn-ea"/>
                <a:cs typeface="+mn-cs"/>
              </a:rPr>
              <a:t>perform well, since the effectiveness of computations distributed over the network often depends directly on the efficiency with which the network delivers the</a:t>
            </a:r>
          </a:p>
          <a:p>
            <a:r>
              <a:rPr lang="en-US" sz="1200" b="0" i="0" u="none" strike="noStrike" kern="1200" baseline="0" dirty="0" smtClean="0">
                <a:solidFill>
                  <a:schemeClr val="tx1"/>
                </a:solidFill>
                <a:latin typeface="+mn-lt"/>
                <a:ea typeface="+mn-ea"/>
                <a:cs typeface="+mn-cs"/>
              </a:rPr>
              <a:t>computation’s data. While the old programming adage “First get it right and then make it fast” is valid in many settings, in networking it is usually necessary to</a:t>
            </a:r>
          </a:p>
          <a:p>
            <a:r>
              <a:rPr lang="en-US" sz="1200" b="0" i="0" u="none" strike="noStrike" kern="1200" baseline="0" dirty="0" smtClean="0">
                <a:solidFill>
                  <a:schemeClr val="tx1"/>
                </a:solidFill>
                <a:latin typeface="+mn-lt"/>
                <a:ea typeface="+mn-ea"/>
                <a:cs typeface="+mn-cs"/>
              </a:rPr>
              <a:t>“design for performance.” It is therefore important to understand the various factors that impact network performance.</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2</a:t>
            </a:fld>
            <a:endParaRPr lang="en-US"/>
          </a:p>
        </p:txBody>
      </p:sp>
    </p:spTree>
    <p:extLst>
      <p:ext uri="{BB962C8B-B14F-4D97-AF65-F5344CB8AC3E}">
        <p14:creationId xmlns:p14="http://schemas.microsoft.com/office/powerpoint/2010/main" val="409996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Bandwidth and throughput are two of the most confusing terms used in networking. While we could try to give you a precise definition of each term, it is</a:t>
            </a:r>
          </a:p>
          <a:p>
            <a:r>
              <a:rPr lang="en-US" sz="1200" b="0" i="0" u="none" strike="noStrike" kern="1200" baseline="0" dirty="0" smtClean="0">
                <a:solidFill>
                  <a:schemeClr val="tx1"/>
                </a:solidFill>
                <a:latin typeface="+mn-lt"/>
                <a:ea typeface="+mn-ea"/>
                <a:cs typeface="+mn-cs"/>
              </a:rPr>
              <a:t>important that you know how other people might use them and for you to be aware that they are often used interchangeably. </a:t>
            </a:r>
          </a:p>
          <a:p>
            <a:r>
              <a:rPr lang="en-US" sz="1200" b="0" i="0" u="none" strike="noStrike" kern="1200" baseline="0" dirty="0" smtClean="0">
                <a:solidFill>
                  <a:schemeClr val="tx1"/>
                </a:solidFill>
                <a:latin typeface="+mn-lt"/>
                <a:ea typeface="+mn-ea"/>
                <a:cs typeface="+mn-cs"/>
              </a:rPr>
              <a:t>If you see the word “bandwidth” used in a situation in which it is being measured in hertz, then it probably refers to the range of signals that can be accommodated.</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4</a:t>
            </a:fld>
            <a:endParaRPr lang="en-US"/>
          </a:p>
        </p:txBody>
      </p:sp>
    </p:spTree>
    <p:extLst>
      <p:ext uri="{BB962C8B-B14F-4D97-AF65-F5344CB8AC3E}">
        <p14:creationId xmlns:p14="http://schemas.microsoft.com/office/powerpoint/2010/main" val="67313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Thus, because of various inefficiencies of implementation, a pair of nodes connected by a link with a bandwidth of 10 Mbps</a:t>
            </a:r>
          </a:p>
          <a:p>
            <a:r>
              <a:rPr lang="en-US" sz="1200" b="0" i="0" u="none" strike="noStrike" kern="1200" baseline="0" dirty="0" smtClean="0">
                <a:solidFill>
                  <a:schemeClr val="tx1"/>
                </a:solidFill>
                <a:latin typeface="+mn-lt"/>
                <a:ea typeface="+mn-ea"/>
                <a:cs typeface="+mn-cs"/>
              </a:rPr>
              <a:t>might achieve a throughput of only 2 Mbps. This would mean that an application on one host could send data to the other host at 2 Mbps.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Users of telecommunications devices, systems designers, and researchers into communication theory are often interested in knowing the expected performance</a:t>
            </a:r>
          </a:p>
          <a:p>
            <a:r>
              <a:rPr lang="en-US" sz="1200" b="0" i="0" u="none" strike="noStrike" kern="1200" baseline="0" dirty="0" smtClean="0">
                <a:solidFill>
                  <a:schemeClr val="tx1"/>
                </a:solidFill>
                <a:latin typeface="+mn-lt"/>
                <a:ea typeface="+mn-ea"/>
                <a:cs typeface="+mn-cs"/>
              </a:rPr>
              <a:t>of a system. From a user perspective, this is often phrased as either "which device will get my data there most effectively for my needs?", or "which device will</a:t>
            </a:r>
          </a:p>
          <a:p>
            <a:r>
              <a:rPr lang="en-US" sz="1200" b="0" i="0" u="none" strike="noStrike" kern="1200" baseline="0" dirty="0" smtClean="0">
                <a:solidFill>
                  <a:schemeClr val="tx1"/>
                </a:solidFill>
                <a:latin typeface="+mn-lt"/>
                <a:ea typeface="+mn-ea"/>
                <a:cs typeface="+mn-cs"/>
              </a:rPr>
              <a:t>deliver the most data per unit cost?”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Finally, we often talk about the bandwidth requirements of an application—the number of bits per second that it needs to transmit over the network to perform</a:t>
            </a:r>
          </a:p>
          <a:p>
            <a:r>
              <a:rPr lang="en-US" sz="1200" b="0" i="0" u="none" strike="noStrike" kern="1200" baseline="0" dirty="0" smtClean="0">
                <a:solidFill>
                  <a:schemeClr val="tx1"/>
                </a:solidFill>
                <a:latin typeface="+mn-lt"/>
                <a:ea typeface="+mn-ea"/>
                <a:cs typeface="+mn-cs"/>
              </a:rPr>
              <a:t>acceptably. For some applications, this might be “whatever I can get”; for others, it might be some fixed number (preferably no more than the available link</a:t>
            </a:r>
          </a:p>
          <a:p>
            <a:r>
              <a:rPr lang="en-US" sz="1200" b="0" i="0" u="none" strike="noStrike" kern="1200" baseline="0" dirty="0" smtClean="0">
                <a:solidFill>
                  <a:schemeClr val="tx1"/>
                </a:solidFill>
                <a:latin typeface="+mn-lt"/>
                <a:ea typeface="+mn-ea"/>
                <a:cs typeface="+mn-cs"/>
              </a:rPr>
              <a:t>bandwidth); and for others, it might be a number that varies with time.</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5</a:t>
            </a:fld>
            <a:endParaRPr lang="en-US"/>
          </a:p>
        </p:txBody>
      </p:sp>
    </p:spTree>
    <p:extLst>
      <p:ext uri="{BB962C8B-B14F-4D97-AF65-F5344CB8AC3E}">
        <p14:creationId xmlns:p14="http://schemas.microsoft.com/office/powerpoint/2010/main" val="409715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many situations in which it is more important to know how long it takes to send a message from one end of a network to the other and back, rather than the one-way latency. We call this the round-trip time (RTT) of the network.</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BA8A7ED-1C34-428B-AC7A-6D86F76F374F}" type="slidenum">
              <a:rPr lang="en-US" smtClean="0"/>
              <a:t>6</a:t>
            </a:fld>
            <a:endParaRPr lang="en-US"/>
          </a:p>
        </p:txBody>
      </p:sp>
    </p:spTree>
    <p:extLst>
      <p:ext uri="{BB962C8B-B14F-4D97-AF65-F5344CB8AC3E}">
        <p14:creationId xmlns:p14="http://schemas.microsoft.com/office/powerpoint/2010/main" val="283269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you know the distance between two points, you can calculate the speed-of-light latency, although you have to be careful because light travels across different mediums at different speeds: It travels at 3.0×108 m/s in a vacuum, 2.3×108 m/s in a cable, and 2.0×108 m/s in a fiber.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that if the message contains only one bit and we are talking about a single link (as opposed to a whole network), then the Transmit and Queue terms are not relevant,</a:t>
            </a:r>
          </a:p>
          <a:p>
            <a:r>
              <a:rPr lang="en-US" sz="1200" b="0" i="0" u="none" strike="noStrike" kern="1200" baseline="0" dirty="0" smtClean="0">
                <a:solidFill>
                  <a:schemeClr val="tx1"/>
                </a:solidFill>
                <a:latin typeface="+mn-lt"/>
                <a:ea typeface="+mn-ea"/>
                <a:cs typeface="+mn-cs"/>
              </a:rPr>
              <a:t>and latency corresponds to the propagation delay only.</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7</a:t>
            </a:fld>
            <a:endParaRPr lang="en-US"/>
          </a:p>
        </p:txBody>
      </p:sp>
    </p:spTree>
    <p:extLst>
      <p:ext uri="{BB962C8B-B14F-4D97-AF65-F5344CB8AC3E}">
        <p14:creationId xmlns:p14="http://schemas.microsoft.com/office/powerpoint/2010/main" val="3206184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example, a client that sends a 1-byte message to a server and receives a 1-byte message in return is latency bound. Assuming that no serious computation is involved in</a:t>
            </a:r>
          </a:p>
          <a:p>
            <a:r>
              <a:rPr lang="en-US" sz="1200" b="0" i="0" u="none" strike="noStrike" kern="1200" baseline="0" dirty="0" smtClean="0">
                <a:solidFill>
                  <a:schemeClr val="tx1"/>
                </a:solidFill>
                <a:latin typeface="+mn-lt"/>
                <a:ea typeface="+mn-ea"/>
                <a:cs typeface="+mn-cs"/>
              </a:rPr>
              <a:t>preparing the response, the application will perform much differently on a transcontinental channel with a 100-ms RTT than it will on an across-the-room</a:t>
            </a:r>
          </a:p>
          <a:p>
            <a:r>
              <a:rPr lang="en-US" sz="1200" b="0" i="0" u="none" strike="noStrike" kern="1200" baseline="0" dirty="0" smtClean="0">
                <a:solidFill>
                  <a:schemeClr val="tx1"/>
                </a:solidFill>
                <a:latin typeface="+mn-lt"/>
                <a:ea typeface="+mn-ea"/>
                <a:cs typeface="+mn-cs"/>
              </a:rPr>
              <a:t>channel with a 1-ms RTT. Whether the channel is 1 Mbps or 100 Mbps is relatively insignificant, however, since the former implies that the time to transmit a byte</a:t>
            </a:r>
          </a:p>
          <a:p>
            <a:r>
              <a:rPr lang="en-US" sz="1200" b="0" i="0" u="none" strike="noStrike" kern="1200" baseline="0" dirty="0" smtClean="0">
                <a:solidFill>
                  <a:schemeClr val="tx1"/>
                </a:solidFill>
                <a:latin typeface="+mn-lt"/>
                <a:ea typeface="+mn-ea"/>
                <a:cs typeface="+mn-cs"/>
              </a:rPr>
              <a:t>(Transmit) is 8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 and the latter implies Transmit = 0.08 </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suppose that the channel has a bandwidth of 10 Mbps. It will take 20 seconds to transmit the image, making it relatively unimportant if the image is on the other side of a 1-ms channel or a 100-ms channel; the difference between a 20.001-second response time and a 20.1-second response time is negligible.</a:t>
            </a:r>
          </a:p>
          <a:p>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8</a:t>
            </a:fld>
            <a:endParaRPr lang="en-US"/>
          </a:p>
        </p:txBody>
      </p:sp>
    </p:spTree>
    <p:extLst>
      <p:ext uri="{BB962C8B-B14F-4D97-AF65-F5344CB8AC3E}">
        <p14:creationId xmlns:p14="http://schemas.microsoft.com/office/powerpoint/2010/main" val="190403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smtClean="0">
                <a:latin typeface="Bodoni MT" panose="02070603080606020203" pitchFamily="18" charset="0"/>
              </a:rPr>
              <a:t>or approximately 280 KB of data. In other words, this example channel (pipe) holds as many bytes as the memory of a personal computer from the early 1980s</a:t>
            </a:r>
          </a:p>
          <a:p>
            <a:pPr algn="l"/>
            <a:r>
              <a:rPr lang="en-US" sz="1200" b="0" i="0" u="none" strike="noStrike" baseline="0" dirty="0" smtClean="0">
                <a:latin typeface="Bodoni MT" panose="02070603080606020203" pitchFamily="18" charset="0"/>
              </a:rPr>
              <a:t>could hold.</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9</a:t>
            </a:fld>
            <a:endParaRPr lang="en-US"/>
          </a:p>
        </p:txBody>
      </p:sp>
    </p:spTree>
    <p:extLst>
      <p:ext uri="{BB962C8B-B14F-4D97-AF65-F5344CB8AC3E}">
        <p14:creationId xmlns:p14="http://schemas.microsoft.com/office/powerpoint/2010/main" val="2411499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smtClean="0">
                <a:latin typeface="Bodoni MT" panose="02070603080606020203" pitchFamily="18" charset="0"/>
              </a:rPr>
              <a:t>The bits in the pipe are said to be “in flight,” which means that if the receiver tells the sender to stop transmitting; it might receive up to a delay </a:t>
            </a:r>
            <a:r>
              <a:rPr lang="en-US" sz="1200" b="0" i="0" u="none" strike="noStrike" baseline="0" dirty="0" smtClean="0">
                <a:latin typeface="MS Mincho" panose="02020609040205080304" pitchFamily="49" charset="-128"/>
              </a:rPr>
              <a:t>× </a:t>
            </a:r>
            <a:r>
              <a:rPr lang="en-US" sz="1200" b="0" i="0" u="none" strike="noStrike" baseline="0" dirty="0" smtClean="0">
                <a:latin typeface="Bodoni MT" panose="02070603080606020203" pitchFamily="18" charset="0"/>
              </a:rPr>
              <a:t>bandwidth’s worth of data before the sender manages to respond.</a:t>
            </a:r>
          </a:p>
          <a:p>
            <a:pPr algn="l"/>
            <a:endParaRPr lang="en-US" sz="1200" b="0" i="0" u="none" strike="noStrike" baseline="0" dirty="0" smtClean="0">
              <a:latin typeface="Bodoni MT" panose="02070603080606020203" pitchFamily="18" charset="0"/>
            </a:endParaRPr>
          </a:p>
          <a:p>
            <a:r>
              <a:rPr lang="en-US" sz="1200" b="0" i="0" u="none" strike="noStrike" kern="1200" baseline="0" dirty="0" smtClean="0">
                <a:solidFill>
                  <a:schemeClr val="tx1"/>
                </a:solidFill>
                <a:latin typeface="+mn-lt"/>
                <a:ea typeface="+mn-ea"/>
                <a:cs typeface="+mn-cs"/>
              </a:rPr>
              <a:t>Note that most of the time we are interested in the RTT scenario, which we simply refer to as the delay × bandwidth product, without explicitly saying that this</a:t>
            </a:r>
          </a:p>
          <a:p>
            <a:r>
              <a:rPr lang="en-US" sz="1200" b="0" i="0" u="none" strike="noStrike" kern="1200" baseline="0" dirty="0" smtClean="0">
                <a:solidFill>
                  <a:schemeClr val="tx1"/>
                </a:solidFill>
                <a:latin typeface="+mn-lt"/>
                <a:ea typeface="+mn-ea"/>
                <a:cs typeface="+mn-cs"/>
              </a:rPr>
              <a:t>product is multiplied by two. Again, whether the “delay” in “delay × bandwidth” means one-way latency or RTT is made clear by the context.</a:t>
            </a:r>
            <a:endParaRPr lang="en-US" dirty="0"/>
          </a:p>
        </p:txBody>
      </p:sp>
      <p:sp>
        <p:nvSpPr>
          <p:cNvPr id="4" name="Slide Number Placeholder 3"/>
          <p:cNvSpPr>
            <a:spLocks noGrp="1"/>
          </p:cNvSpPr>
          <p:nvPr>
            <p:ph type="sldNum" sz="quarter" idx="10"/>
          </p:nvPr>
        </p:nvSpPr>
        <p:spPr/>
        <p:txBody>
          <a:bodyPr/>
          <a:lstStyle/>
          <a:p>
            <a:fld id="{EBA8A7ED-1C34-428B-AC7A-6D86F76F374F}" type="slidenum">
              <a:rPr lang="en-US" smtClean="0"/>
              <a:t>10</a:t>
            </a:fld>
            <a:endParaRPr lang="en-US"/>
          </a:p>
        </p:txBody>
      </p:sp>
    </p:spTree>
    <p:extLst>
      <p:ext uri="{BB962C8B-B14F-4D97-AF65-F5344CB8AC3E}">
        <p14:creationId xmlns:p14="http://schemas.microsoft.com/office/powerpoint/2010/main" val="272154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Performance </a:t>
            </a:r>
            <a:r>
              <a:rPr lang="en-US" sz="3600" b="1" dirty="0"/>
              <a:t>Evalu</a:t>
            </a:r>
            <a:r>
              <a:rPr lang="en-US" sz="3600" b="1" dirty="0"/>
              <a:t>ation</a:t>
            </a:r>
            <a:endParaRPr lang="en-US" sz="3600" b="1" dirty="0"/>
          </a:p>
        </p:txBody>
      </p:sp>
      <p:sp>
        <p:nvSpPr>
          <p:cNvPr id="3" name="Subtitle 2"/>
          <p:cNvSpPr>
            <a:spLocks noGrp="1"/>
          </p:cNvSpPr>
          <p:nvPr>
            <p:ph type="subTitle" idx="1"/>
          </p:nvPr>
        </p:nvSpPr>
        <p:spPr/>
        <p:txBody>
          <a:bodyPr/>
          <a:lstStyle/>
          <a:p>
            <a:r>
              <a:rPr lang="en-US" dirty="0" smtClean="0"/>
              <a:t>System effectiveness </a:t>
            </a:r>
            <a:endParaRPr lang="en-US" dirty="0"/>
          </a:p>
        </p:txBody>
      </p:sp>
    </p:spTree>
    <p:extLst>
      <p:ext uri="{BB962C8B-B14F-4D97-AF65-F5344CB8AC3E}">
        <p14:creationId xmlns:p14="http://schemas.microsoft.com/office/powerpoint/2010/main" val="1393206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7836"/>
          </a:xfrm>
        </p:spPr>
        <p:txBody>
          <a:bodyPr/>
          <a:lstStyle/>
          <a:p>
            <a:r>
              <a:rPr lang="en-US" sz="3200" b="1" dirty="0">
                <a:solidFill>
                  <a:srgbClr val="31B4E6">
                    <a:lumMod val="75000"/>
                  </a:srgbClr>
                </a:solidFill>
              </a:rPr>
              <a:t>Delay × Bandwidth Product</a:t>
            </a:r>
            <a:endParaRPr lang="en-US" dirty="0"/>
          </a:p>
        </p:txBody>
      </p:sp>
      <p:sp>
        <p:nvSpPr>
          <p:cNvPr id="3" name="Content Placeholder 2"/>
          <p:cNvSpPr>
            <a:spLocks noGrp="1"/>
          </p:cNvSpPr>
          <p:nvPr>
            <p:ph idx="1"/>
          </p:nvPr>
        </p:nvSpPr>
        <p:spPr>
          <a:xfrm>
            <a:off x="2589212" y="1508760"/>
            <a:ext cx="8915400" cy="5105400"/>
          </a:xfrm>
        </p:spPr>
        <p:txBody>
          <a:bodyPr>
            <a:noAutofit/>
          </a:bodyPr>
          <a:lstStyle/>
          <a:p>
            <a:r>
              <a:rPr lang="en-US" sz="2000" dirty="0"/>
              <a:t>The delay × bandwidth product is important to know when constructing </a:t>
            </a:r>
            <a:r>
              <a:rPr lang="en-US" sz="2000" dirty="0"/>
              <a:t>high performance </a:t>
            </a:r>
            <a:r>
              <a:rPr lang="en-US" sz="2000" dirty="0"/>
              <a:t>networks because it corresponds to how many bits the sender </a:t>
            </a:r>
            <a:r>
              <a:rPr lang="en-US" sz="2000" dirty="0"/>
              <a:t>must transmit </a:t>
            </a:r>
            <a:r>
              <a:rPr lang="en-US" sz="2000" dirty="0"/>
              <a:t>before the first bit arrives at the receiver</a:t>
            </a:r>
            <a:r>
              <a:rPr lang="en-US" sz="2000" dirty="0"/>
              <a:t>.</a:t>
            </a:r>
          </a:p>
          <a:p>
            <a:r>
              <a:rPr lang="en-US" sz="2000" dirty="0"/>
              <a:t>If the sender is expecting </a:t>
            </a:r>
            <a:r>
              <a:rPr lang="en-US" sz="2000" dirty="0" smtClean="0"/>
              <a:t>the receiver </a:t>
            </a:r>
            <a:r>
              <a:rPr lang="en-US" sz="2000" dirty="0"/>
              <a:t>to somehow signal that bits are starting to arrive, and it takes </a:t>
            </a:r>
            <a:r>
              <a:rPr lang="en-US" sz="2000" dirty="0" smtClean="0"/>
              <a:t>another channel </a:t>
            </a:r>
            <a:r>
              <a:rPr lang="en-US" sz="2000" dirty="0"/>
              <a:t>latency for this signal to propagate back to the </a:t>
            </a:r>
            <a:r>
              <a:rPr lang="en-US" sz="2000" dirty="0" smtClean="0"/>
              <a:t>sender</a:t>
            </a:r>
          </a:p>
          <a:p>
            <a:pPr lvl="1"/>
            <a:r>
              <a:rPr lang="en-US" sz="2000" dirty="0"/>
              <a:t>we </a:t>
            </a:r>
            <a:r>
              <a:rPr lang="en-US" sz="2000" dirty="0" smtClean="0"/>
              <a:t>are interested </a:t>
            </a:r>
            <a:r>
              <a:rPr lang="en-US" sz="2000" dirty="0"/>
              <a:t>in the channel’s RTT rather than just its one-way latency</a:t>
            </a:r>
            <a:endParaRPr lang="en-US" sz="2000" dirty="0" smtClean="0"/>
          </a:p>
          <a:p>
            <a:r>
              <a:rPr lang="en-US" sz="2000" dirty="0" smtClean="0"/>
              <a:t>The sender </a:t>
            </a:r>
            <a:r>
              <a:rPr lang="en-US" sz="2000" dirty="0"/>
              <a:t>can send up to </a:t>
            </a:r>
            <a:r>
              <a:rPr lang="en-US" sz="2000" b="1" dirty="0"/>
              <a:t>two </a:t>
            </a:r>
            <a:r>
              <a:rPr lang="en-US" sz="2000" b="1" dirty="0" smtClean="0"/>
              <a:t>delay × bandwidth’s </a:t>
            </a:r>
            <a:r>
              <a:rPr lang="en-US" sz="2000" dirty="0"/>
              <a:t>worth of data before hearing </a:t>
            </a:r>
            <a:r>
              <a:rPr lang="en-US" sz="2000" dirty="0" smtClean="0"/>
              <a:t>from the </a:t>
            </a:r>
            <a:r>
              <a:rPr lang="en-US" sz="2000" dirty="0"/>
              <a:t>receiver that all is well</a:t>
            </a:r>
            <a:endParaRPr lang="en-US" sz="2000" dirty="0" smtClean="0"/>
          </a:p>
          <a:p>
            <a:endParaRPr lang="en-US" sz="2000" dirty="0"/>
          </a:p>
        </p:txBody>
      </p:sp>
    </p:spTree>
    <p:extLst>
      <p:ext uri="{BB962C8B-B14F-4D97-AF65-F5344CB8AC3E}">
        <p14:creationId xmlns:p14="http://schemas.microsoft.com/office/powerpoint/2010/main" val="331672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2250"/>
          </a:xfrm>
        </p:spPr>
        <p:txBody>
          <a:bodyPr>
            <a:normAutofit/>
          </a:bodyPr>
          <a:lstStyle/>
          <a:p>
            <a:r>
              <a:rPr lang="en-US" sz="3200" b="1" dirty="0"/>
              <a:t>Private and public networks</a:t>
            </a:r>
            <a:endParaRPr lang="en-US" sz="3200" dirty="0"/>
          </a:p>
        </p:txBody>
      </p:sp>
      <p:sp>
        <p:nvSpPr>
          <p:cNvPr id="3" name="Content Placeholder 2"/>
          <p:cNvSpPr>
            <a:spLocks noGrp="1"/>
          </p:cNvSpPr>
          <p:nvPr>
            <p:ph idx="1"/>
          </p:nvPr>
        </p:nvSpPr>
        <p:spPr>
          <a:xfrm>
            <a:off x="2589212" y="1356360"/>
            <a:ext cx="8915400" cy="5273040"/>
          </a:xfrm>
        </p:spPr>
        <p:txBody>
          <a:bodyPr>
            <a:normAutofit/>
          </a:bodyPr>
          <a:lstStyle/>
          <a:p>
            <a:pPr marL="0" indent="0">
              <a:buNone/>
            </a:pPr>
            <a:r>
              <a:rPr lang="en-US" sz="2000" dirty="0">
                <a:solidFill>
                  <a:srgbClr val="0070C0"/>
                </a:solidFill>
              </a:rPr>
              <a:t>A </a:t>
            </a:r>
            <a:r>
              <a:rPr lang="en-US" sz="2000" b="1" i="1" dirty="0">
                <a:solidFill>
                  <a:srgbClr val="0070C0"/>
                </a:solidFill>
              </a:rPr>
              <a:t>private network </a:t>
            </a:r>
            <a:r>
              <a:rPr lang="en-US" sz="2000" dirty="0">
                <a:solidFill>
                  <a:srgbClr val="0070C0"/>
                </a:solidFill>
              </a:rPr>
              <a:t>is one in which all devices on the network and all </a:t>
            </a:r>
            <a:r>
              <a:rPr lang="en-US" sz="2000" dirty="0" smtClean="0">
                <a:solidFill>
                  <a:srgbClr val="0070C0"/>
                </a:solidFill>
              </a:rPr>
              <a:t>links between </a:t>
            </a:r>
            <a:r>
              <a:rPr lang="en-US" sz="2000" dirty="0">
                <a:solidFill>
                  <a:srgbClr val="0070C0"/>
                </a:solidFill>
              </a:rPr>
              <a:t>those devices are used and administratively controlled by a </a:t>
            </a:r>
            <a:r>
              <a:rPr lang="en-US" sz="2000" dirty="0" smtClean="0">
                <a:solidFill>
                  <a:srgbClr val="0070C0"/>
                </a:solidFill>
              </a:rPr>
              <a:t>single organization.</a:t>
            </a:r>
          </a:p>
          <a:p>
            <a:pPr marL="0" indent="0">
              <a:buNone/>
            </a:pPr>
            <a:r>
              <a:rPr lang="en-US" b="1" dirty="0" smtClean="0"/>
              <a:t>Advantage:</a:t>
            </a:r>
          </a:p>
          <a:p>
            <a:r>
              <a:rPr lang="en-US" b="1" dirty="0">
                <a:solidFill>
                  <a:srgbClr val="0070C0"/>
                </a:solidFill>
              </a:rPr>
              <a:t>P</a:t>
            </a:r>
            <a:r>
              <a:rPr lang="en-US" b="1" dirty="0" smtClean="0">
                <a:solidFill>
                  <a:srgbClr val="0070C0"/>
                </a:solidFill>
              </a:rPr>
              <a:t>rivacy</a:t>
            </a:r>
            <a:r>
              <a:rPr lang="en-US" dirty="0"/>
              <a:t>. No one but the </a:t>
            </a:r>
            <a:r>
              <a:rPr lang="en-US" dirty="0" smtClean="0"/>
              <a:t>companies connected </a:t>
            </a:r>
            <a:r>
              <a:rPr lang="en-US" dirty="0"/>
              <a:t>at either end of the leased line can access the data traveling across </a:t>
            </a:r>
            <a:r>
              <a:rPr lang="en-US" dirty="0" smtClean="0"/>
              <a:t>them, providing </a:t>
            </a:r>
            <a:r>
              <a:rPr lang="en-US" dirty="0"/>
              <a:t>a high degree of security in terms of data privacy and ensuring that </a:t>
            </a:r>
            <a:r>
              <a:rPr lang="en-US" dirty="0" smtClean="0"/>
              <a:t>any users </a:t>
            </a:r>
            <a:r>
              <a:rPr lang="en-US" dirty="0"/>
              <a:t>accessing machines on the network are authorized to do so.</a:t>
            </a:r>
            <a:endParaRPr lang="en-US" dirty="0" smtClean="0"/>
          </a:p>
          <a:p>
            <a:pPr marL="0" indent="0">
              <a:buNone/>
            </a:pPr>
            <a:r>
              <a:rPr lang="en-US" b="1" dirty="0" smtClean="0"/>
              <a:t>Downside:</a:t>
            </a:r>
            <a:r>
              <a:rPr lang="en-US" dirty="0" smtClean="0"/>
              <a:t> </a:t>
            </a:r>
          </a:p>
          <a:p>
            <a:r>
              <a:rPr lang="en-US" b="1" dirty="0" smtClean="0">
                <a:solidFill>
                  <a:srgbClr val="0070C0"/>
                </a:solidFill>
              </a:rPr>
              <a:t>Cost</a:t>
            </a:r>
            <a:r>
              <a:rPr lang="en-US" dirty="0"/>
              <a:t>. If you need to connect </a:t>
            </a:r>
            <a:r>
              <a:rPr lang="en-US" dirty="0" smtClean="0"/>
              <a:t>machines in </a:t>
            </a:r>
            <a:r>
              <a:rPr lang="en-US" dirty="0"/>
              <a:t>location A and Location B, it’s necessary to pay the phone company a </a:t>
            </a:r>
            <a:r>
              <a:rPr lang="en-US" dirty="0" smtClean="0"/>
              <a:t>tariff based fee </a:t>
            </a:r>
            <a:r>
              <a:rPr lang="en-US" dirty="0"/>
              <a:t>(usually based mostly on distance) for the cross-country leased line. </a:t>
            </a:r>
            <a:r>
              <a:rPr lang="en-US" dirty="0" smtClean="0"/>
              <a:t>If you </a:t>
            </a:r>
            <a:r>
              <a:rPr lang="en-US" dirty="0"/>
              <a:t>add offices in Location C and Location D, you have to pay more </a:t>
            </a:r>
            <a:r>
              <a:rPr lang="en-US" dirty="0" smtClean="0"/>
              <a:t>tariff-based fees </a:t>
            </a:r>
            <a:r>
              <a:rPr lang="en-US" dirty="0"/>
              <a:t>for thousands of miles of leased lines to add these sites to your </a:t>
            </a:r>
            <a:r>
              <a:rPr lang="en-US" dirty="0" smtClean="0"/>
              <a:t>private network.</a:t>
            </a:r>
            <a:endParaRPr lang="en-US" dirty="0" smtClean="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370567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7915"/>
          </a:xfrm>
        </p:spPr>
        <p:txBody>
          <a:bodyPr/>
          <a:lstStyle/>
          <a:p>
            <a:r>
              <a:rPr lang="en-US" sz="3200" b="1" dirty="0">
                <a:solidFill>
                  <a:srgbClr val="31B4E6">
                    <a:lumMod val="75000"/>
                  </a:srgbClr>
                </a:solidFill>
              </a:rPr>
              <a:t>Private and public networks</a:t>
            </a:r>
            <a:endParaRPr lang="en-US" dirty="0"/>
          </a:p>
        </p:txBody>
      </p:sp>
      <p:sp>
        <p:nvSpPr>
          <p:cNvPr id="3" name="Content Placeholder 2"/>
          <p:cNvSpPr>
            <a:spLocks noGrp="1"/>
          </p:cNvSpPr>
          <p:nvPr>
            <p:ph idx="1"/>
          </p:nvPr>
        </p:nvSpPr>
        <p:spPr>
          <a:xfrm>
            <a:off x="2589212" y="1463040"/>
            <a:ext cx="8915400" cy="4448182"/>
          </a:xfrm>
        </p:spPr>
        <p:txBody>
          <a:bodyPr>
            <a:normAutofit fontScale="92500" lnSpcReduction="10000"/>
          </a:bodyPr>
          <a:lstStyle/>
          <a:p>
            <a:pPr marL="0" indent="0">
              <a:buNone/>
            </a:pPr>
            <a:r>
              <a:rPr lang="en-US" dirty="0">
                <a:solidFill>
                  <a:srgbClr val="0070C0"/>
                </a:solidFill>
              </a:rPr>
              <a:t>A </a:t>
            </a:r>
            <a:r>
              <a:rPr lang="en-US" b="1" i="1" dirty="0">
                <a:solidFill>
                  <a:srgbClr val="0070C0"/>
                </a:solidFill>
              </a:rPr>
              <a:t>public network </a:t>
            </a:r>
            <a:r>
              <a:rPr lang="en-US" dirty="0">
                <a:solidFill>
                  <a:srgbClr val="0070C0"/>
                </a:solidFill>
              </a:rPr>
              <a:t>is one where network connectivity and resources are shared </a:t>
            </a:r>
            <a:r>
              <a:rPr lang="en-US" dirty="0" smtClean="0">
                <a:solidFill>
                  <a:srgbClr val="0070C0"/>
                </a:solidFill>
              </a:rPr>
              <a:t>by many </a:t>
            </a:r>
            <a:r>
              <a:rPr lang="en-US" dirty="0">
                <a:solidFill>
                  <a:srgbClr val="0070C0"/>
                </a:solidFill>
              </a:rPr>
              <a:t>different administrative units. Typically no one company using the </a:t>
            </a:r>
            <a:r>
              <a:rPr lang="en-US" dirty="0" smtClean="0">
                <a:solidFill>
                  <a:srgbClr val="0070C0"/>
                </a:solidFill>
              </a:rPr>
              <a:t>network has </a:t>
            </a:r>
            <a:r>
              <a:rPr lang="en-US" dirty="0">
                <a:solidFill>
                  <a:srgbClr val="0070C0"/>
                </a:solidFill>
              </a:rPr>
              <a:t>control over every piece of the network</a:t>
            </a:r>
            <a:r>
              <a:rPr lang="en-US" dirty="0" smtClean="0">
                <a:solidFill>
                  <a:srgbClr val="0070C0"/>
                </a:solidFill>
              </a:rPr>
              <a:t>.</a:t>
            </a:r>
          </a:p>
          <a:p>
            <a:pPr marL="0" indent="0">
              <a:buNone/>
            </a:pPr>
            <a:r>
              <a:rPr lang="en-US" b="1" dirty="0" smtClean="0"/>
              <a:t>Advantage:</a:t>
            </a:r>
          </a:p>
          <a:p>
            <a:r>
              <a:rPr lang="en-US" dirty="0" smtClean="0"/>
              <a:t>Public networks enable </a:t>
            </a:r>
            <a:r>
              <a:rPr lang="en-US" dirty="0"/>
              <a:t>organizations to take advantage of </a:t>
            </a:r>
            <a:r>
              <a:rPr lang="en-US" b="1" dirty="0"/>
              <a:t>economies of scale</a:t>
            </a:r>
            <a:r>
              <a:rPr lang="en-US" dirty="0"/>
              <a:t>, </a:t>
            </a:r>
            <a:r>
              <a:rPr lang="en-US" dirty="0" smtClean="0"/>
              <a:t>as it’s </a:t>
            </a:r>
            <a:r>
              <a:rPr lang="en-US" dirty="0"/>
              <a:t>often the case that Wide Area Network links that handle a large amount </a:t>
            </a:r>
            <a:r>
              <a:rPr lang="en-US" dirty="0" smtClean="0"/>
              <a:t>of traffic </a:t>
            </a:r>
            <a:r>
              <a:rPr lang="en-US" dirty="0"/>
              <a:t>aren’t much more expensive than slower WAN links. With the cost of </a:t>
            </a:r>
            <a:r>
              <a:rPr lang="en-US" dirty="0" smtClean="0"/>
              <a:t>a faster </a:t>
            </a:r>
            <a:r>
              <a:rPr lang="en-US" dirty="0"/>
              <a:t>link split among multiple organizations, users can enjoy faster </a:t>
            </a:r>
            <a:r>
              <a:rPr lang="en-US" dirty="0" smtClean="0"/>
              <a:t>network speeds </a:t>
            </a:r>
            <a:r>
              <a:rPr lang="en-US" dirty="0"/>
              <a:t>at lower cost than would be possible on a private network</a:t>
            </a:r>
            <a:r>
              <a:rPr lang="en-US" dirty="0" smtClean="0"/>
              <a:t>.</a:t>
            </a:r>
          </a:p>
          <a:p>
            <a:r>
              <a:rPr lang="en-US" dirty="0"/>
              <a:t>T</a:t>
            </a:r>
            <a:r>
              <a:rPr lang="en-US" dirty="0" smtClean="0"/>
              <a:t>hey </a:t>
            </a:r>
            <a:r>
              <a:rPr lang="en-US" dirty="0"/>
              <a:t>allow organizations to </a:t>
            </a:r>
            <a:r>
              <a:rPr lang="en-US" dirty="0" smtClean="0"/>
              <a:t>basically </a:t>
            </a:r>
            <a:r>
              <a:rPr lang="en-US" b="1" dirty="0" smtClean="0"/>
              <a:t>time-share </a:t>
            </a:r>
            <a:r>
              <a:rPr lang="en-US" b="1" dirty="0"/>
              <a:t>connectivity</a:t>
            </a:r>
            <a:r>
              <a:rPr lang="en-US" dirty="0"/>
              <a:t>, and not pay for a line when they’re not using it</a:t>
            </a:r>
            <a:r>
              <a:rPr lang="en-US" dirty="0" smtClean="0"/>
              <a:t>.</a:t>
            </a:r>
          </a:p>
          <a:p>
            <a:pPr marL="0" indent="0">
              <a:buNone/>
            </a:pPr>
            <a:r>
              <a:rPr lang="en-US" b="1" dirty="0"/>
              <a:t>D</a:t>
            </a:r>
            <a:r>
              <a:rPr lang="en-US" b="1" dirty="0" smtClean="0"/>
              <a:t>isadvantage</a:t>
            </a:r>
            <a:r>
              <a:rPr lang="en-US" dirty="0" smtClean="0"/>
              <a:t> </a:t>
            </a:r>
          </a:p>
          <a:p>
            <a:r>
              <a:rPr lang="en-US" dirty="0" smtClean="0"/>
              <a:t>Reduced </a:t>
            </a:r>
            <a:r>
              <a:rPr lang="en-US" dirty="0"/>
              <a:t>amount of control </a:t>
            </a:r>
            <a:r>
              <a:rPr lang="en-US" dirty="0" smtClean="0"/>
              <a:t>over data </a:t>
            </a:r>
            <a:r>
              <a:rPr lang="en-US" dirty="0"/>
              <a:t>and host security</a:t>
            </a:r>
            <a:r>
              <a:rPr lang="en-US" dirty="0" smtClean="0"/>
              <a:t>.</a:t>
            </a:r>
          </a:p>
          <a:p>
            <a:r>
              <a:rPr lang="en-US" dirty="0"/>
              <a:t>L</a:t>
            </a:r>
            <a:r>
              <a:rPr lang="en-US" dirty="0" smtClean="0"/>
              <a:t>ess </a:t>
            </a:r>
            <a:r>
              <a:rPr lang="en-US" dirty="0"/>
              <a:t>control </a:t>
            </a:r>
            <a:r>
              <a:rPr lang="en-US" dirty="0" smtClean="0"/>
              <a:t>over bandwidth </a:t>
            </a:r>
            <a:r>
              <a:rPr lang="en-US" dirty="0"/>
              <a:t>than do private networks</a:t>
            </a:r>
            <a:r>
              <a:rPr lang="en-US" dirty="0" smtClean="0"/>
              <a:t>. (reduced speeds)</a:t>
            </a:r>
            <a:endParaRPr lang="en-US" dirty="0"/>
          </a:p>
          <a:p>
            <a:endParaRPr lang="en-US" dirty="0"/>
          </a:p>
        </p:txBody>
      </p:sp>
    </p:spTree>
    <p:extLst>
      <p:ext uri="{BB962C8B-B14F-4D97-AF65-F5344CB8AC3E}">
        <p14:creationId xmlns:p14="http://schemas.microsoft.com/office/powerpoint/2010/main" val="4206244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6075"/>
          </a:xfrm>
        </p:spPr>
        <p:txBody>
          <a:bodyPr>
            <a:normAutofit/>
          </a:bodyPr>
          <a:lstStyle/>
          <a:p>
            <a:r>
              <a:rPr lang="en-US" sz="2800" b="1" dirty="0"/>
              <a:t>Performance evaluation</a:t>
            </a:r>
          </a:p>
        </p:txBody>
      </p:sp>
      <p:sp>
        <p:nvSpPr>
          <p:cNvPr id="3" name="Content Placeholder 2"/>
          <p:cNvSpPr>
            <a:spLocks noGrp="1"/>
          </p:cNvSpPr>
          <p:nvPr>
            <p:ph idx="1"/>
          </p:nvPr>
        </p:nvSpPr>
        <p:spPr>
          <a:xfrm>
            <a:off x="2589212" y="1596788"/>
            <a:ext cx="8915400" cy="4314434"/>
          </a:xfrm>
        </p:spPr>
        <p:txBody>
          <a:bodyPr>
            <a:normAutofit/>
          </a:bodyPr>
          <a:lstStyle/>
          <a:p>
            <a:r>
              <a:rPr lang="en-US" sz="2000" dirty="0">
                <a:solidFill>
                  <a:srgbClr val="0070C0"/>
                </a:solidFill>
              </a:rPr>
              <a:t>Performance evaluation is the application of the scientific method to the study </a:t>
            </a:r>
            <a:r>
              <a:rPr lang="en-US" sz="2000" dirty="0" smtClean="0">
                <a:solidFill>
                  <a:srgbClr val="0070C0"/>
                </a:solidFill>
              </a:rPr>
              <a:t>of computer </a:t>
            </a:r>
            <a:r>
              <a:rPr lang="en-US" sz="2000" dirty="0">
                <a:solidFill>
                  <a:srgbClr val="0070C0"/>
                </a:solidFill>
              </a:rPr>
              <a:t>systems</a:t>
            </a:r>
            <a:r>
              <a:rPr lang="en-US" sz="2000" dirty="0" smtClean="0">
                <a:solidFill>
                  <a:srgbClr val="0070C0"/>
                </a:solidFill>
              </a:rPr>
              <a:t>.</a:t>
            </a:r>
          </a:p>
          <a:p>
            <a:r>
              <a:rPr lang="en-US" sz="2000" dirty="0"/>
              <a:t>Viewed as distinct from computer system design, </a:t>
            </a:r>
            <a:r>
              <a:rPr lang="en-US" sz="2000" dirty="0">
                <a:solidFill>
                  <a:srgbClr val="0070C0"/>
                </a:solidFill>
              </a:rPr>
              <a:t>the goal </a:t>
            </a:r>
            <a:r>
              <a:rPr lang="en-US" sz="2000" dirty="0" smtClean="0">
                <a:solidFill>
                  <a:srgbClr val="0070C0"/>
                </a:solidFill>
              </a:rPr>
              <a:t>of performance </a:t>
            </a:r>
            <a:r>
              <a:rPr lang="en-US" sz="2000" dirty="0">
                <a:solidFill>
                  <a:srgbClr val="0070C0"/>
                </a:solidFill>
              </a:rPr>
              <a:t>evaluation is to determine the </a:t>
            </a:r>
            <a:r>
              <a:rPr lang="en-US" sz="2000" b="1" dirty="0">
                <a:solidFill>
                  <a:srgbClr val="0070C0"/>
                </a:solidFill>
              </a:rPr>
              <a:t>effectiveness</a:t>
            </a:r>
            <a:r>
              <a:rPr lang="en-US" sz="2000" dirty="0">
                <a:solidFill>
                  <a:srgbClr val="0070C0"/>
                </a:solidFill>
              </a:rPr>
              <a:t> and </a:t>
            </a:r>
            <a:r>
              <a:rPr lang="en-US" sz="2000" b="1" dirty="0">
                <a:solidFill>
                  <a:srgbClr val="0070C0"/>
                </a:solidFill>
              </a:rPr>
              <a:t>fairness</a:t>
            </a:r>
            <a:r>
              <a:rPr lang="en-US" sz="2000" dirty="0">
                <a:solidFill>
                  <a:srgbClr val="0070C0"/>
                </a:solidFill>
              </a:rPr>
              <a:t> </a:t>
            </a:r>
            <a:r>
              <a:rPr lang="en-US" sz="2000" dirty="0"/>
              <a:t>of </a:t>
            </a:r>
            <a:r>
              <a:rPr lang="en-US" sz="2000" dirty="0" smtClean="0"/>
              <a:t>a computer </a:t>
            </a:r>
            <a:r>
              <a:rPr lang="en-US" sz="2000" dirty="0"/>
              <a:t>system that is assumed to work correctly</a:t>
            </a:r>
            <a:r>
              <a:rPr lang="en-US" sz="2000" dirty="0" smtClean="0"/>
              <a:t>.</a:t>
            </a:r>
          </a:p>
          <a:p>
            <a:r>
              <a:rPr lang="en-US" sz="2000" dirty="0"/>
              <a:t>Performance </a:t>
            </a:r>
            <a:r>
              <a:rPr lang="en-US" sz="2000" dirty="0" smtClean="0"/>
              <a:t>evaluation techniques </a:t>
            </a:r>
            <a:r>
              <a:rPr lang="en-US" sz="2000" dirty="0"/>
              <a:t>have been developed to accurately measure the effectiveness </a:t>
            </a:r>
            <a:r>
              <a:rPr lang="en-US" sz="2000" dirty="0" smtClean="0"/>
              <a:t>with which </a:t>
            </a:r>
            <a:r>
              <a:rPr lang="en-US" sz="2000" dirty="0"/>
              <a:t>computer system resources are managed while striving to provide </a:t>
            </a:r>
            <a:r>
              <a:rPr lang="en-US" sz="2000" dirty="0" smtClean="0"/>
              <a:t>service that </a:t>
            </a:r>
            <a:r>
              <a:rPr lang="en-US" sz="2000" dirty="0"/>
              <a:t>is fair to all customer classes.</a:t>
            </a:r>
            <a:endParaRPr lang="en-US" sz="2000" dirty="0" smtClean="0"/>
          </a:p>
          <a:p>
            <a:endParaRPr lang="en-US" sz="2000" dirty="0"/>
          </a:p>
        </p:txBody>
      </p:sp>
    </p:spTree>
    <p:extLst>
      <p:ext uri="{BB962C8B-B14F-4D97-AF65-F5344CB8AC3E}">
        <p14:creationId xmlns:p14="http://schemas.microsoft.com/office/powerpoint/2010/main" val="2918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Computer Network Performance Metrics</a:t>
            </a:r>
            <a:endParaRPr lang="en-US" sz="2800" dirty="0"/>
          </a:p>
        </p:txBody>
      </p:sp>
      <p:sp>
        <p:nvSpPr>
          <p:cNvPr id="3" name="Content Placeholder 2"/>
          <p:cNvSpPr>
            <a:spLocks noGrp="1"/>
          </p:cNvSpPr>
          <p:nvPr>
            <p:ph idx="1"/>
          </p:nvPr>
        </p:nvSpPr>
        <p:spPr>
          <a:xfrm>
            <a:off x="2589212" y="1569493"/>
            <a:ext cx="8915400" cy="4899546"/>
          </a:xfrm>
        </p:spPr>
        <p:txBody>
          <a:bodyPr>
            <a:noAutofit/>
          </a:bodyPr>
          <a:lstStyle/>
          <a:p>
            <a:r>
              <a:rPr lang="en-US" sz="2000" dirty="0">
                <a:solidFill>
                  <a:srgbClr val="0070C0"/>
                </a:solidFill>
              </a:rPr>
              <a:t>A Metric is basically a descriptor used to represent some aspect of a </a:t>
            </a:r>
            <a:r>
              <a:rPr lang="en-US" sz="2000" dirty="0" smtClean="0">
                <a:solidFill>
                  <a:srgbClr val="0070C0"/>
                </a:solidFill>
              </a:rPr>
              <a:t>computer network’s </a:t>
            </a:r>
            <a:r>
              <a:rPr lang="en-US" sz="2000" dirty="0">
                <a:solidFill>
                  <a:srgbClr val="0070C0"/>
                </a:solidFill>
              </a:rPr>
              <a:t>performance</a:t>
            </a:r>
            <a:r>
              <a:rPr lang="en-US" sz="2000" dirty="0" smtClean="0">
                <a:solidFill>
                  <a:srgbClr val="0070C0"/>
                </a:solidFill>
              </a:rPr>
              <a:t>.</a:t>
            </a:r>
          </a:p>
          <a:p>
            <a:r>
              <a:rPr lang="en-US" sz="2000" dirty="0"/>
              <a:t>The goal is obtain objective performance indices</a:t>
            </a:r>
            <a:r>
              <a:rPr lang="en-US" sz="2000" dirty="0" smtClean="0"/>
              <a:t>.</a:t>
            </a:r>
          </a:p>
          <a:p>
            <a:pPr lvl="1"/>
            <a:r>
              <a:rPr lang="en-US" sz="2000" dirty="0" smtClean="0"/>
              <a:t>For computer </a:t>
            </a:r>
            <a:r>
              <a:rPr lang="en-US" sz="2000" dirty="0"/>
              <a:t>networks, metrics discussed in the following sections can </a:t>
            </a:r>
            <a:r>
              <a:rPr lang="en-US" sz="2000" dirty="0" smtClean="0"/>
              <a:t>capture performance </a:t>
            </a:r>
            <a:r>
              <a:rPr lang="en-US" sz="2000" dirty="0"/>
              <a:t>at multiple layers of the protocol stack, e.g., </a:t>
            </a:r>
            <a:r>
              <a:rPr lang="en-US" sz="2000" b="1" dirty="0">
                <a:solidFill>
                  <a:srgbClr val="0070C0"/>
                </a:solidFill>
              </a:rPr>
              <a:t>UDP throughput, </a:t>
            </a:r>
            <a:r>
              <a:rPr lang="en-US" sz="2000" b="1" dirty="0">
                <a:solidFill>
                  <a:srgbClr val="0070C0"/>
                </a:solidFill>
              </a:rPr>
              <a:t>IP packet </a:t>
            </a:r>
            <a:r>
              <a:rPr lang="en-US" sz="2000" b="1" dirty="0" smtClean="0">
                <a:solidFill>
                  <a:srgbClr val="0070C0"/>
                </a:solidFill>
              </a:rPr>
              <a:t>Round Trip Time (RTT), </a:t>
            </a:r>
            <a:r>
              <a:rPr lang="en-US" sz="2000" b="1" dirty="0">
                <a:solidFill>
                  <a:srgbClr val="0070C0"/>
                </a:solidFill>
              </a:rPr>
              <a:t>MAC layer channel utilization</a:t>
            </a:r>
            <a:r>
              <a:rPr lang="en-US" sz="2000" b="1" dirty="0" smtClean="0">
                <a:solidFill>
                  <a:srgbClr val="0070C0"/>
                </a:solidFill>
              </a:rPr>
              <a:t>.</a:t>
            </a:r>
          </a:p>
          <a:p>
            <a:pPr lvl="1"/>
            <a:r>
              <a:rPr lang="en-US" sz="2000" dirty="0"/>
              <a:t>Performance metrics can </a:t>
            </a:r>
            <a:r>
              <a:rPr lang="en-US" sz="2000" dirty="0" smtClean="0"/>
              <a:t>be positive </a:t>
            </a:r>
            <a:r>
              <a:rPr lang="en-US" sz="2000" dirty="0"/>
              <a:t>and negative. e.g., good throughput, packet loss rate, MAC layer retries.</a:t>
            </a:r>
            <a:endParaRPr lang="en-US" sz="2000" b="1" dirty="0" smtClean="0">
              <a:solidFill>
                <a:srgbClr val="0070C0"/>
              </a:solidFill>
            </a:endParaRPr>
          </a:p>
          <a:p>
            <a:r>
              <a:rPr lang="en-US" sz="2000" dirty="0" smtClean="0">
                <a:solidFill>
                  <a:srgbClr val="0070C0"/>
                </a:solidFill>
              </a:rPr>
              <a:t>We shall consider the following performance metrics:</a:t>
            </a:r>
          </a:p>
          <a:p>
            <a:pPr lvl="1"/>
            <a:r>
              <a:rPr lang="en-US" sz="2000" b="1" dirty="0">
                <a:solidFill>
                  <a:srgbClr val="0070C0"/>
                </a:solidFill>
              </a:rPr>
              <a:t>Bandwidth and </a:t>
            </a:r>
            <a:r>
              <a:rPr lang="en-US" sz="2000" b="1" dirty="0" smtClean="0">
                <a:solidFill>
                  <a:srgbClr val="0070C0"/>
                </a:solidFill>
              </a:rPr>
              <a:t>Throughput</a:t>
            </a:r>
          </a:p>
          <a:p>
            <a:pPr lvl="1"/>
            <a:r>
              <a:rPr lang="en-US" sz="2000" b="1" dirty="0">
                <a:solidFill>
                  <a:srgbClr val="0070C0"/>
                </a:solidFill>
              </a:rPr>
              <a:t>Bandwidth and </a:t>
            </a:r>
            <a:r>
              <a:rPr lang="en-US" sz="2000" b="1" dirty="0" smtClean="0">
                <a:solidFill>
                  <a:srgbClr val="0070C0"/>
                </a:solidFill>
              </a:rPr>
              <a:t>Latency</a:t>
            </a:r>
          </a:p>
          <a:p>
            <a:pPr lvl="1"/>
            <a:r>
              <a:rPr lang="en-US" sz="2000" b="1" dirty="0">
                <a:solidFill>
                  <a:srgbClr val="0070C0"/>
                </a:solidFill>
              </a:rPr>
              <a:t>Delay × Bandwidth Product</a:t>
            </a:r>
            <a:endParaRPr lang="en-US" sz="2000" dirty="0">
              <a:solidFill>
                <a:srgbClr val="0070C0"/>
              </a:solidFill>
            </a:endParaRPr>
          </a:p>
        </p:txBody>
      </p:sp>
    </p:spTree>
    <p:extLst>
      <p:ext uri="{BB962C8B-B14F-4D97-AF65-F5344CB8AC3E}">
        <p14:creationId xmlns:p14="http://schemas.microsoft.com/office/powerpoint/2010/main" val="235108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0541"/>
          </a:xfrm>
        </p:spPr>
        <p:txBody>
          <a:bodyPr>
            <a:normAutofit/>
          </a:bodyPr>
          <a:lstStyle/>
          <a:p>
            <a:r>
              <a:rPr lang="en-US" sz="3200" b="1" dirty="0"/>
              <a:t>Bandwidth and Throughput</a:t>
            </a:r>
            <a:endParaRPr lang="en-US" sz="3200" dirty="0"/>
          </a:p>
        </p:txBody>
      </p:sp>
      <p:sp>
        <p:nvSpPr>
          <p:cNvPr id="3" name="Content Placeholder 2"/>
          <p:cNvSpPr>
            <a:spLocks noGrp="1"/>
          </p:cNvSpPr>
          <p:nvPr>
            <p:ph idx="1"/>
          </p:nvPr>
        </p:nvSpPr>
        <p:spPr>
          <a:xfrm>
            <a:off x="2589212" y="1487605"/>
            <a:ext cx="8915400" cy="5172501"/>
          </a:xfrm>
        </p:spPr>
        <p:txBody>
          <a:bodyPr>
            <a:normAutofit/>
          </a:bodyPr>
          <a:lstStyle/>
          <a:p>
            <a:r>
              <a:rPr lang="en-US" dirty="0">
                <a:solidFill>
                  <a:srgbClr val="0070C0"/>
                </a:solidFill>
              </a:rPr>
              <a:t>First of all, bandwidth is literally a measure of the width of a frequency band</a:t>
            </a:r>
            <a:r>
              <a:rPr lang="en-US" dirty="0" smtClean="0">
                <a:solidFill>
                  <a:srgbClr val="0070C0"/>
                </a:solidFill>
              </a:rPr>
              <a:t>. (measured in </a:t>
            </a:r>
            <a:r>
              <a:rPr lang="en-US" dirty="0">
                <a:solidFill>
                  <a:srgbClr val="0070C0"/>
                </a:solidFill>
              </a:rPr>
              <a:t>hertz</a:t>
            </a:r>
            <a:r>
              <a:rPr lang="en-US" dirty="0" smtClean="0">
                <a:solidFill>
                  <a:srgbClr val="0070C0"/>
                </a:solidFill>
              </a:rPr>
              <a:t>)</a:t>
            </a:r>
          </a:p>
          <a:p>
            <a:r>
              <a:rPr lang="en-US" dirty="0">
                <a:solidFill>
                  <a:srgbClr val="0070C0"/>
                </a:solidFill>
              </a:rPr>
              <a:t>When we talk about the bandwidth of a communication link, we normally refer </a:t>
            </a:r>
            <a:r>
              <a:rPr lang="en-US" dirty="0" smtClean="0">
                <a:solidFill>
                  <a:srgbClr val="0070C0"/>
                </a:solidFill>
              </a:rPr>
              <a:t>to the </a:t>
            </a:r>
            <a:r>
              <a:rPr lang="en-US" dirty="0">
                <a:solidFill>
                  <a:srgbClr val="0070C0"/>
                </a:solidFill>
              </a:rPr>
              <a:t>number of bits per second that can be transmitted on the link</a:t>
            </a:r>
            <a:r>
              <a:rPr lang="en-US" dirty="0" smtClean="0">
                <a:solidFill>
                  <a:srgbClr val="0070C0"/>
                </a:solidFill>
              </a:rPr>
              <a:t>.</a:t>
            </a:r>
          </a:p>
          <a:p>
            <a:pPr lvl="1"/>
            <a:r>
              <a:rPr lang="en-US" dirty="0" smtClean="0"/>
              <a:t>E.g. </a:t>
            </a:r>
            <a:r>
              <a:rPr lang="en-US" dirty="0"/>
              <a:t>bandwidth of an Ethernet is 10 </a:t>
            </a:r>
            <a:r>
              <a:rPr lang="en-US" dirty="0" smtClean="0"/>
              <a:t>Mbps or 100 </a:t>
            </a:r>
            <a:r>
              <a:rPr lang="en-US" dirty="0"/>
              <a:t>Mbps</a:t>
            </a:r>
            <a:endParaRPr lang="en-US" dirty="0" smtClean="0"/>
          </a:p>
          <a:p>
            <a:r>
              <a:rPr lang="en-US" dirty="0">
                <a:solidFill>
                  <a:srgbClr val="0070C0"/>
                </a:solidFill>
              </a:rPr>
              <a:t>It is sometimes useful to think of </a:t>
            </a:r>
            <a:r>
              <a:rPr lang="en-US" dirty="0" smtClean="0">
                <a:solidFill>
                  <a:srgbClr val="0070C0"/>
                </a:solidFill>
              </a:rPr>
              <a:t>bandwidth in </a:t>
            </a:r>
            <a:r>
              <a:rPr lang="en-US" dirty="0">
                <a:solidFill>
                  <a:srgbClr val="0070C0"/>
                </a:solidFill>
              </a:rPr>
              <a:t>terms of how long it takes to transmit each bit of data</a:t>
            </a:r>
            <a:r>
              <a:rPr lang="en-US" dirty="0" smtClean="0">
                <a:solidFill>
                  <a:srgbClr val="0070C0"/>
                </a:solidFill>
              </a:rPr>
              <a:t>.</a:t>
            </a:r>
          </a:p>
          <a:p>
            <a:pPr lvl="1"/>
            <a:r>
              <a:rPr lang="en-US" b="1" i="1" dirty="0">
                <a:solidFill>
                  <a:srgbClr val="0070C0"/>
                </a:solidFill>
              </a:rPr>
              <a:t>On a 10-Mbps </a:t>
            </a:r>
            <a:r>
              <a:rPr lang="en-US" b="1" i="1" dirty="0" smtClean="0">
                <a:solidFill>
                  <a:srgbClr val="0070C0"/>
                </a:solidFill>
              </a:rPr>
              <a:t>network, for </a:t>
            </a:r>
            <a:r>
              <a:rPr lang="en-US" b="1" i="1" dirty="0">
                <a:solidFill>
                  <a:srgbClr val="0070C0"/>
                </a:solidFill>
              </a:rPr>
              <a:t>example, it takes 0.1 </a:t>
            </a:r>
            <a:r>
              <a:rPr lang="en-US" b="1" i="1" dirty="0" smtClean="0">
                <a:solidFill>
                  <a:srgbClr val="0070C0"/>
                </a:solidFill>
              </a:rPr>
              <a:t>microseconds </a:t>
            </a:r>
            <a:r>
              <a:rPr lang="en-US" b="1" i="1" dirty="0">
                <a:solidFill>
                  <a:srgbClr val="0070C0"/>
                </a:solidFill>
              </a:rPr>
              <a:t>to transmit each bit</a:t>
            </a:r>
            <a:r>
              <a:rPr lang="en-US" b="1" i="1" dirty="0" smtClean="0">
                <a:solidFill>
                  <a:srgbClr val="0070C0"/>
                </a:solidFill>
              </a:rPr>
              <a:t>. (1 sec/10,000 bits)</a:t>
            </a:r>
          </a:p>
          <a:p>
            <a:endParaRPr lang="en-US" dirty="0" smtClean="0"/>
          </a:p>
          <a:p>
            <a:r>
              <a:rPr lang="en-US" dirty="0" smtClean="0">
                <a:solidFill>
                  <a:schemeClr val="accent6">
                    <a:lumMod val="75000"/>
                  </a:schemeClr>
                </a:solidFill>
              </a:rPr>
              <a:t>A </a:t>
            </a:r>
            <a:r>
              <a:rPr lang="en-US" dirty="0">
                <a:solidFill>
                  <a:schemeClr val="accent6">
                    <a:lumMod val="75000"/>
                  </a:schemeClr>
                </a:solidFill>
              </a:rPr>
              <a:t>useful distinction might be made, however, between the bandwidth that </a:t>
            </a:r>
            <a:r>
              <a:rPr lang="en-US" dirty="0" smtClean="0">
                <a:solidFill>
                  <a:schemeClr val="accent6">
                    <a:lumMod val="75000"/>
                  </a:schemeClr>
                </a:solidFill>
              </a:rPr>
              <a:t>is available </a:t>
            </a:r>
            <a:r>
              <a:rPr lang="en-US" dirty="0">
                <a:solidFill>
                  <a:schemeClr val="accent6">
                    <a:lumMod val="75000"/>
                  </a:schemeClr>
                </a:solidFill>
              </a:rPr>
              <a:t>on the link and the number of bits per second that we can </a:t>
            </a:r>
            <a:r>
              <a:rPr lang="en-US" dirty="0" smtClean="0">
                <a:solidFill>
                  <a:schemeClr val="accent6">
                    <a:lumMod val="75000"/>
                  </a:schemeClr>
                </a:solidFill>
              </a:rPr>
              <a:t>actually transmit </a:t>
            </a:r>
            <a:r>
              <a:rPr lang="en-US" dirty="0">
                <a:solidFill>
                  <a:schemeClr val="accent6">
                    <a:lumMod val="75000"/>
                  </a:schemeClr>
                </a:solidFill>
              </a:rPr>
              <a:t>over the link in practice.</a:t>
            </a:r>
            <a:endParaRPr lang="en-US" dirty="0">
              <a:solidFill>
                <a:schemeClr val="accent6">
                  <a:lumMod val="75000"/>
                </a:schemeClr>
              </a:solidFill>
            </a:endParaRPr>
          </a:p>
        </p:txBody>
      </p:sp>
    </p:spTree>
    <p:extLst>
      <p:ext uri="{BB962C8B-B14F-4D97-AF65-F5344CB8AC3E}">
        <p14:creationId xmlns:p14="http://schemas.microsoft.com/office/powerpoint/2010/main" val="2509673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314"/>
          </a:xfrm>
        </p:spPr>
        <p:txBody>
          <a:bodyPr/>
          <a:lstStyle/>
          <a:p>
            <a:r>
              <a:rPr lang="en-US" sz="3200" b="1" dirty="0">
                <a:solidFill>
                  <a:srgbClr val="31B4E6">
                    <a:lumMod val="75000"/>
                  </a:srgbClr>
                </a:solidFill>
              </a:rPr>
              <a:t>Bandwidth and Throughput</a:t>
            </a:r>
            <a:endParaRPr lang="en-US" dirty="0"/>
          </a:p>
        </p:txBody>
      </p:sp>
      <p:sp>
        <p:nvSpPr>
          <p:cNvPr id="3" name="Content Placeholder 2"/>
          <p:cNvSpPr>
            <a:spLocks noGrp="1"/>
          </p:cNvSpPr>
          <p:nvPr>
            <p:ph idx="1"/>
          </p:nvPr>
        </p:nvSpPr>
        <p:spPr>
          <a:xfrm>
            <a:off x="2589212" y="1596788"/>
            <a:ext cx="8915400" cy="5005180"/>
          </a:xfrm>
        </p:spPr>
        <p:txBody>
          <a:bodyPr>
            <a:normAutofit/>
          </a:bodyPr>
          <a:lstStyle/>
          <a:p>
            <a:r>
              <a:rPr lang="en-US" sz="2000" b="1" i="1" dirty="0" smtClean="0">
                <a:solidFill>
                  <a:srgbClr val="0070C0"/>
                </a:solidFill>
              </a:rPr>
              <a:t>Throughput </a:t>
            </a:r>
            <a:r>
              <a:rPr lang="en-US" sz="2000" dirty="0">
                <a:solidFill>
                  <a:srgbClr val="0070C0"/>
                </a:solidFill>
              </a:rPr>
              <a:t>or </a:t>
            </a:r>
            <a:r>
              <a:rPr lang="en-US" sz="2000" b="1" i="1" dirty="0">
                <a:solidFill>
                  <a:srgbClr val="0070C0"/>
                </a:solidFill>
              </a:rPr>
              <a:t>network throughput </a:t>
            </a:r>
            <a:r>
              <a:rPr lang="en-US" sz="2000" dirty="0">
                <a:solidFill>
                  <a:srgbClr val="0070C0"/>
                </a:solidFill>
              </a:rPr>
              <a:t>is the average rate of successful </a:t>
            </a:r>
            <a:r>
              <a:rPr lang="en-US" sz="2000" dirty="0" smtClean="0">
                <a:solidFill>
                  <a:srgbClr val="0070C0"/>
                </a:solidFill>
              </a:rPr>
              <a:t>message delivery </a:t>
            </a:r>
            <a:r>
              <a:rPr lang="en-US" sz="2000" dirty="0">
                <a:solidFill>
                  <a:srgbClr val="0070C0"/>
                </a:solidFill>
              </a:rPr>
              <a:t>over a communication channel</a:t>
            </a:r>
            <a:r>
              <a:rPr lang="en-US" sz="2000" dirty="0" smtClean="0">
                <a:solidFill>
                  <a:srgbClr val="0070C0"/>
                </a:solidFill>
              </a:rPr>
              <a:t>.</a:t>
            </a:r>
          </a:p>
          <a:p>
            <a:r>
              <a:rPr lang="en-US" sz="2000" dirty="0"/>
              <a:t>The throughput is usually measured </a:t>
            </a:r>
            <a:r>
              <a:rPr lang="en-US" sz="2000" dirty="0" smtClean="0"/>
              <a:t>in bits </a:t>
            </a:r>
            <a:r>
              <a:rPr lang="en-US" sz="2000" dirty="0"/>
              <a:t>per second (bit/s or bps), and sometimes in data packets per second or </a:t>
            </a:r>
            <a:r>
              <a:rPr lang="en-US" sz="2000" dirty="0" smtClean="0"/>
              <a:t>data packets </a:t>
            </a:r>
            <a:r>
              <a:rPr lang="en-US" sz="2000" dirty="0"/>
              <a:t>per time slot</a:t>
            </a:r>
            <a:r>
              <a:rPr lang="en-US" sz="2000" dirty="0" smtClean="0"/>
              <a:t>.</a:t>
            </a:r>
          </a:p>
          <a:p>
            <a:r>
              <a:rPr lang="en-US" sz="2000" dirty="0"/>
              <a:t>The </a:t>
            </a:r>
            <a:r>
              <a:rPr lang="en-US" sz="2000" b="1" i="1" dirty="0"/>
              <a:t>system throughput </a:t>
            </a:r>
            <a:r>
              <a:rPr lang="en-US" sz="2000" dirty="0"/>
              <a:t>or </a:t>
            </a:r>
            <a:r>
              <a:rPr lang="en-US" sz="2000" b="1" i="1" dirty="0"/>
              <a:t>aggregate throughput </a:t>
            </a:r>
            <a:r>
              <a:rPr lang="en-US" sz="2000" dirty="0"/>
              <a:t>is </a:t>
            </a:r>
            <a:r>
              <a:rPr lang="en-US" sz="2000" dirty="0" smtClean="0"/>
              <a:t>the sum </a:t>
            </a:r>
            <a:r>
              <a:rPr lang="en-US" sz="2000" dirty="0"/>
              <a:t>of the data rates that are delivered to all terminals in a network</a:t>
            </a:r>
            <a:r>
              <a:rPr lang="en-US" sz="2000" dirty="0" smtClean="0"/>
              <a:t>.</a:t>
            </a:r>
          </a:p>
          <a:p>
            <a:r>
              <a:rPr lang="en-US" sz="2000" dirty="0">
                <a:solidFill>
                  <a:srgbClr val="0070C0"/>
                </a:solidFill>
              </a:rPr>
              <a:t>Systems designers are often interested </a:t>
            </a:r>
            <a:r>
              <a:rPr lang="en-US" sz="2000" dirty="0" smtClean="0">
                <a:solidFill>
                  <a:srgbClr val="0070C0"/>
                </a:solidFill>
              </a:rPr>
              <a:t>in selecting </a:t>
            </a:r>
            <a:r>
              <a:rPr lang="en-US" sz="2000" dirty="0">
                <a:solidFill>
                  <a:srgbClr val="0070C0"/>
                </a:solidFill>
              </a:rPr>
              <a:t>the most effective architecture or design constraints for a system, </a:t>
            </a:r>
            <a:r>
              <a:rPr lang="en-US" sz="2000" dirty="0" smtClean="0">
                <a:solidFill>
                  <a:srgbClr val="0070C0"/>
                </a:solidFill>
              </a:rPr>
              <a:t>which drive </a:t>
            </a:r>
            <a:r>
              <a:rPr lang="en-US" sz="2000" dirty="0">
                <a:solidFill>
                  <a:srgbClr val="0070C0"/>
                </a:solidFill>
              </a:rPr>
              <a:t>its final performance</a:t>
            </a:r>
            <a:r>
              <a:rPr lang="en-US" sz="2000" dirty="0" smtClean="0">
                <a:solidFill>
                  <a:srgbClr val="0070C0"/>
                </a:solidFill>
              </a:rPr>
              <a:t>.</a:t>
            </a:r>
          </a:p>
          <a:p>
            <a:r>
              <a:rPr lang="en-US" sz="2000" dirty="0"/>
              <a:t>In most cases, the benchmark of what a system </a:t>
            </a:r>
            <a:r>
              <a:rPr lang="en-US" sz="2000" dirty="0" smtClean="0"/>
              <a:t>is capable </a:t>
            </a:r>
            <a:r>
              <a:rPr lang="en-US" sz="2000" dirty="0"/>
              <a:t>of or its 'maximum performance' is what the user or designer is </a:t>
            </a:r>
            <a:r>
              <a:rPr lang="en-US" sz="2000" dirty="0" smtClean="0"/>
              <a:t>interested in</a:t>
            </a:r>
            <a:r>
              <a:rPr lang="en-US" sz="2000" dirty="0"/>
              <a:t>.</a:t>
            </a:r>
            <a:endParaRPr lang="en-US" sz="2000" dirty="0">
              <a:solidFill>
                <a:srgbClr val="0070C0"/>
              </a:solidFill>
            </a:endParaRPr>
          </a:p>
        </p:txBody>
      </p:sp>
    </p:spTree>
    <p:extLst>
      <p:ext uri="{BB962C8B-B14F-4D97-AF65-F5344CB8AC3E}">
        <p14:creationId xmlns:p14="http://schemas.microsoft.com/office/powerpoint/2010/main" val="1721548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1484"/>
          </a:xfrm>
        </p:spPr>
        <p:txBody>
          <a:bodyPr>
            <a:normAutofit/>
          </a:bodyPr>
          <a:lstStyle/>
          <a:p>
            <a:r>
              <a:rPr lang="en-US" sz="3200" b="1" dirty="0"/>
              <a:t>Bandwidth and </a:t>
            </a:r>
            <a:r>
              <a:rPr lang="en-US" sz="3200" b="1" dirty="0" smtClean="0"/>
              <a:t>Latency(delay</a:t>
            </a:r>
            <a:r>
              <a:rPr lang="en-US" sz="3200" b="1" dirty="0"/>
              <a:t>).</a:t>
            </a:r>
            <a:endParaRPr lang="en-US" sz="3200" dirty="0"/>
          </a:p>
        </p:txBody>
      </p:sp>
      <p:sp>
        <p:nvSpPr>
          <p:cNvPr id="3" name="Content Placeholder 2"/>
          <p:cNvSpPr>
            <a:spLocks noGrp="1"/>
          </p:cNvSpPr>
          <p:nvPr>
            <p:ph idx="1"/>
          </p:nvPr>
        </p:nvSpPr>
        <p:spPr>
          <a:xfrm>
            <a:off x="2589212" y="1433015"/>
            <a:ext cx="8915400" cy="4478207"/>
          </a:xfrm>
        </p:spPr>
        <p:txBody>
          <a:bodyPr>
            <a:normAutofit/>
          </a:bodyPr>
          <a:lstStyle/>
          <a:p>
            <a:r>
              <a:rPr lang="en-US" sz="2000" dirty="0">
                <a:solidFill>
                  <a:srgbClr val="0070C0"/>
                </a:solidFill>
              </a:rPr>
              <a:t>Latency corresponds to </a:t>
            </a:r>
            <a:r>
              <a:rPr lang="en-US" sz="2000" dirty="0" smtClean="0">
                <a:solidFill>
                  <a:srgbClr val="0070C0"/>
                </a:solidFill>
              </a:rPr>
              <a:t>how long </a:t>
            </a:r>
            <a:r>
              <a:rPr lang="en-US" sz="2000" dirty="0">
                <a:solidFill>
                  <a:srgbClr val="0070C0"/>
                </a:solidFill>
              </a:rPr>
              <a:t>it takes a message to travel from one end of a network to the other</a:t>
            </a:r>
            <a:r>
              <a:rPr lang="en-US" sz="2000" dirty="0" smtClean="0">
                <a:solidFill>
                  <a:srgbClr val="0070C0"/>
                </a:solidFill>
              </a:rPr>
              <a:t>.</a:t>
            </a:r>
          </a:p>
          <a:p>
            <a:r>
              <a:rPr lang="en-US" sz="2000" dirty="0"/>
              <a:t>As </a:t>
            </a:r>
            <a:r>
              <a:rPr lang="en-US" sz="2000" dirty="0" smtClean="0"/>
              <a:t>with bandwidth</a:t>
            </a:r>
            <a:r>
              <a:rPr lang="en-US" sz="2000" dirty="0"/>
              <a:t>, we could be focused on the latency of a single link or an </a:t>
            </a:r>
            <a:r>
              <a:rPr lang="en-US" sz="2000" dirty="0" smtClean="0"/>
              <a:t>end-to-end channel.</a:t>
            </a:r>
          </a:p>
          <a:p>
            <a:pPr lvl="1"/>
            <a:r>
              <a:rPr lang="en-US" sz="2000" dirty="0">
                <a:solidFill>
                  <a:srgbClr val="0070C0"/>
                </a:solidFill>
              </a:rPr>
              <a:t>Latency is measured strictly in terms of </a:t>
            </a:r>
            <a:r>
              <a:rPr lang="en-US" sz="2000" dirty="0" smtClean="0">
                <a:solidFill>
                  <a:srgbClr val="0070C0"/>
                </a:solidFill>
              </a:rPr>
              <a:t>time.</a:t>
            </a:r>
          </a:p>
          <a:p>
            <a:pPr lvl="1"/>
            <a:r>
              <a:rPr lang="en-US" sz="2000" dirty="0"/>
              <a:t>For example, </a:t>
            </a:r>
            <a:r>
              <a:rPr lang="en-US" sz="2000" dirty="0" smtClean="0"/>
              <a:t>a transcontinental </a:t>
            </a:r>
            <a:r>
              <a:rPr lang="en-US" sz="2000" dirty="0"/>
              <a:t>network might have a latency of 24 milliseconds (</a:t>
            </a:r>
            <a:r>
              <a:rPr lang="en-US" sz="2000" dirty="0" err="1"/>
              <a:t>ms</a:t>
            </a:r>
            <a:r>
              <a:rPr lang="en-US" sz="2000" dirty="0"/>
              <a:t>); that is, </a:t>
            </a:r>
            <a:r>
              <a:rPr lang="en-US" sz="2000" dirty="0" smtClean="0"/>
              <a:t>it takes </a:t>
            </a:r>
            <a:r>
              <a:rPr lang="en-US" sz="2000" dirty="0"/>
              <a:t>a message 24 </a:t>
            </a:r>
            <a:r>
              <a:rPr lang="en-US" sz="2000" dirty="0" err="1"/>
              <a:t>ms</a:t>
            </a:r>
            <a:r>
              <a:rPr lang="en-US" sz="2000" dirty="0"/>
              <a:t> to travel from point A to Point B</a:t>
            </a:r>
            <a:r>
              <a:rPr lang="en-US" sz="2000" dirty="0" smtClean="0"/>
              <a:t>.</a:t>
            </a:r>
          </a:p>
          <a:p>
            <a:pPr lvl="1"/>
            <a:r>
              <a:rPr lang="en-US" sz="2000" dirty="0" smtClean="0"/>
              <a:t>Consider round-trip </a:t>
            </a:r>
            <a:r>
              <a:rPr lang="en-US" sz="2000" dirty="0"/>
              <a:t>time (RTT) of the </a:t>
            </a:r>
            <a:r>
              <a:rPr lang="en-US" sz="2000" dirty="0" smtClean="0"/>
              <a:t>network as two way latency </a:t>
            </a:r>
            <a:endParaRPr lang="en-US" sz="2000" dirty="0" smtClean="0">
              <a:solidFill>
                <a:srgbClr val="0070C0"/>
              </a:solidFill>
            </a:endParaRPr>
          </a:p>
          <a:p>
            <a:endParaRPr lang="en-US" sz="2000" dirty="0"/>
          </a:p>
        </p:txBody>
      </p:sp>
    </p:spTree>
    <p:extLst>
      <p:ext uri="{BB962C8B-B14F-4D97-AF65-F5344CB8AC3E}">
        <p14:creationId xmlns:p14="http://schemas.microsoft.com/office/powerpoint/2010/main" val="2847790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0973"/>
            <a:ext cx="8911687" cy="739469"/>
          </a:xfrm>
        </p:spPr>
        <p:txBody>
          <a:bodyPr/>
          <a:lstStyle/>
          <a:p>
            <a:r>
              <a:rPr lang="en-US" sz="3200" b="1" dirty="0">
                <a:solidFill>
                  <a:srgbClr val="31B4E6">
                    <a:lumMod val="75000"/>
                  </a:srgbClr>
                </a:solidFill>
              </a:rPr>
              <a:t>Bandwidth and Latency(delay).</a:t>
            </a:r>
            <a:endParaRPr lang="en-US" dirty="0"/>
          </a:p>
        </p:txBody>
      </p:sp>
      <p:sp>
        <p:nvSpPr>
          <p:cNvPr id="3" name="Content Placeholder 2"/>
          <p:cNvSpPr>
            <a:spLocks noGrp="1"/>
          </p:cNvSpPr>
          <p:nvPr>
            <p:ph idx="1"/>
          </p:nvPr>
        </p:nvSpPr>
        <p:spPr>
          <a:xfrm>
            <a:off x="2592925" y="930442"/>
            <a:ext cx="8915400" cy="5927558"/>
          </a:xfrm>
        </p:spPr>
        <p:txBody>
          <a:bodyPr>
            <a:noAutofit/>
          </a:bodyPr>
          <a:lstStyle/>
          <a:p>
            <a:r>
              <a:rPr lang="en-US" b="1" dirty="0">
                <a:solidFill>
                  <a:srgbClr val="0070C0"/>
                </a:solidFill>
              </a:rPr>
              <a:t>L</a:t>
            </a:r>
            <a:r>
              <a:rPr lang="en-US" b="1" dirty="0" smtClean="0">
                <a:solidFill>
                  <a:srgbClr val="0070C0"/>
                </a:solidFill>
              </a:rPr>
              <a:t>atency has three components:</a:t>
            </a:r>
          </a:p>
          <a:p>
            <a:pPr marL="800100" lvl="1" indent="-342900">
              <a:buFont typeface="+mj-lt"/>
              <a:buAutoNum type="arabicParenR"/>
            </a:pPr>
            <a:r>
              <a:rPr lang="en-US" sz="1800" b="1" dirty="0" smtClean="0">
                <a:solidFill>
                  <a:srgbClr val="0070C0"/>
                </a:solidFill>
              </a:rPr>
              <a:t>Speed-of light propagation </a:t>
            </a:r>
            <a:r>
              <a:rPr lang="en-US" sz="1800" b="1" dirty="0">
                <a:solidFill>
                  <a:srgbClr val="0070C0"/>
                </a:solidFill>
              </a:rPr>
              <a:t>delay</a:t>
            </a:r>
            <a:r>
              <a:rPr lang="en-US" sz="1800" dirty="0"/>
              <a:t>. This delay occurs because </a:t>
            </a:r>
            <a:r>
              <a:rPr lang="en-US" sz="1800" dirty="0" smtClean="0"/>
              <a:t>nothing </a:t>
            </a:r>
            <a:r>
              <a:rPr lang="en-US" sz="1800" dirty="0"/>
              <a:t>including a bit on </a:t>
            </a:r>
            <a:r>
              <a:rPr lang="en-US" sz="1800" dirty="0" smtClean="0"/>
              <a:t>a wire</a:t>
            </a:r>
            <a:r>
              <a:rPr lang="en-US" sz="1800" dirty="0"/>
              <a:t>, can travel faster than the speed of light</a:t>
            </a:r>
            <a:r>
              <a:rPr lang="en-US" sz="1800" dirty="0" smtClean="0"/>
              <a:t>.</a:t>
            </a:r>
          </a:p>
          <a:p>
            <a:pPr marL="800100" lvl="1" indent="-342900">
              <a:buFont typeface="+mj-lt"/>
              <a:buAutoNum type="arabicParenR"/>
            </a:pPr>
            <a:r>
              <a:rPr lang="en-US" sz="1800" b="1" dirty="0" smtClean="0">
                <a:solidFill>
                  <a:srgbClr val="0070C0"/>
                </a:solidFill>
              </a:rPr>
              <a:t>Amount </a:t>
            </a:r>
            <a:r>
              <a:rPr lang="en-US" sz="1800" b="1" dirty="0">
                <a:solidFill>
                  <a:srgbClr val="0070C0"/>
                </a:solidFill>
              </a:rPr>
              <a:t>of time it takes to transmit a unit of data</a:t>
            </a:r>
            <a:r>
              <a:rPr lang="en-US" sz="1800" dirty="0" smtClean="0"/>
              <a:t>. </a:t>
            </a:r>
            <a:r>
              <a:rPr lang="en-US" sz="1800" dirty="0"/>
              <a:t>This is </a:t>
            </a:r>
            <a:r>
              <a:rPr lang="en-US" sz="1800" dirty="0" smtClean="0"/>
              <a:t>a function </a:t>
            </a:r>
            <a:r>
              <a:rPr lang="en-US" sz="1800" dirty="0"/>
              <a:t>of the network bandwidth and the size of the packet in which the data </a:t>
            </a:r>
            <a:r>
              <a:rPr lang="en-US" sz="1800" dirty="0" smtClean="0"/>
              <a:t>is carried.</a:t>
            </a:r>
          </a:p>
          <a:p>
            <a:pPr marL="800100" lvl="1" indent="-342900">
              <a:buFont typeface="+mj-lt"/>
              <a:buAutoNum type="arabicParenR"/>
            </a:pPr>
            <a:r>
              <a:rPr lang="en-US" sz="1800" b="1" dirty="0" smtClean="0">
                <a:solidFill>
                  <a:srgbClr val="0070C0"/>
                </a:solidFill>
              </a:rPr>
              <a:t>Queuing </a:t>
            </a:r>
            <a:r>
              <a:rPr lang="en-US" sz="1800" b="1" dirty="0">
                <a:solidFill>
                  <a:srgbClr val="0070C0"/>
                </a:solidFill>
              </a:rPr>
              <a:t>delays inside the network</a:t>
            </a:r>
            <a:r>
              <a:rPr lang="en-US" sz="1800" dirty="0"/>
              <a:t>, since </a:t>
            </a:r>
            <a:r>
              <a:rPr lang="en-US" sz="1800" dirty="0" smtClean="0"/>
              <a:t>packet switches </a:t>
            </a:r>
            <a:r>
              <a:rPr lang="en-US" sz="1800" dirty="0"/>
              <a:t>generally need to store packets for some time before forwarding them </a:t>
            </a:r>
            <a:r>
              <a:rPr lang="en-US" sz="1800" dirty="0" smtClean="0"/>
              <a:t>on an </a:t>
            </a:r>
            <a:r>
              <a:rPr lang="en-US" sz="1800" dirty="0"/>
              <a:t>outbound link</a:t>
            </a:r>
            <a:r>
              <a:rPr lang="en-US" sz="1800" dirty="0" smtClean="0"/>
              <a:t>.</a:t>
            </a:r>
          </a:p>
          <a:p>
            <a:pPr marL="800100" lvl="1" indent="-342900">
              <a:buFont typeface="+mj-lt"/>
              <a:buAutoNum type="arabicParenR"/>
            </a:pPr>
            <a:r>
              <a:rPr lang="en-US" sz="1800" b="1" dirty="0">
                <a:solidFill>
                  <a:schemeClr val="accent6">
                    <a:lumMod val="75000"/>
                  </a:schemeClr>
                </a:solidFill>
              </a:rPr>
              <a:t>Latency = Propagation + Transmit + </a:t>
            </a:r>
            <a:r>
              <a:rPr lang="en-US" sz="1800" b="1" dirty="0" smtClean="0">
                <a:solidFill>
                  <a:schemeClr val="accent6">
                    <a:lumMod val="75000"/>
                  </a:schemeClr>
                </a:solidFill>
              </a:rPr>
              <a:t>Queue</a:t>
            </a:r>
          </a:p>
          <a:p>
            <a:pPr marL="800100" lvl="1" indent="-342900">
              <a:buFont typeface="+mj-lt"/>
              <a:buAutoNum type="arabicParenR"/>
            </a:pPr>
            <a:r>
              <a:rPr lang="en-US" sz="1800" b="1" dirty="0">
                <a:solidFill>
                  <a:schemeClr val="accent6">
                    <a:lumMod val="75000"/>
                  </a:schemeClr>
                </a:solidFill>
              </a:rPr>
              <a:t>Propagation = </a:t>
            </a:r>
            <a:r>
              <a:rPr lang="en-US" sz="1800" b="1" dirty="0" smtClean="0">
                <a:solidFill>
                  <a:schemeClr val="accent6">
                    <a:lumMod val="75000"/>
                  </a:schemeClr>
                </a:solidFill>
              </a:rPr>
              <a:t>Distance/Speed-Of-Light</a:t>
            </a:r>
          </a:p>
          <a:p>
            <a:pPr marL="800100" lvl="1" indent="-342900">
              <a:buFont typeface="+mj-lt"/>
              <a:buAutoNum type="arabicParenR"/>
            </a:pPr>
            <a:r>
              <a:rPr lang="en-US" sz="1800" b="1" dirty="0">
                <a:solidFill>
                  <a:schemeClr val="accent6">
                    <a:lumMod val="75000"/>
                  </a:schemeClr>
                </a:solidFill>
              </a:rPr>
              <a:t>Transmit = </a:t>
            </a:r>
            <a:r>
              <a:rPr lang="en-US" sz="1800" b="1" dirty="0" smtClean="0">
                <a:solidFill>
                  <a:schemeClr val="accent6">
                    <a:lumMod val="75000"/>
                  </a:schemeClr>
                </a:solidFill>
              </a:rPr>
              <a:t>Size/Bandwidth</a:t>
            </a:r>
            <a:endParaRPr lang="en-US" sz="1800" dirty="0" smtClean="0"/>
          </a:p>
          <a:p>
            <a:pPr lvl="1"/>
            <a:r>
              <a:rPr lang="en-US" sz="1800" dirty="0" smtClean="0"/>
              <a:t>Speed-Of-Light </a:t>
            </a:r>
            <a:r>
              <a:rPr lang="en-US" sz="1800" dirty="0"/>
              <a:t>is the effective speed of light over that wire</a:t>
            </a:r>
            <a:r>
              <a:rPr lang="en-US" sz="1800" dirty="0" smtClean="0"/>
              <a:t>,</a:t>
            </a:r>
          </a:p>
          <a:p>
            <a:pPr lvl="1"/>
            <a:r>
              <a:rPr lang="en-US" sz="1800" dirty="0"/>
              <a:t>Distance is the length of the wire over which the data will travel</a:t>
            </a:r>
            <a:r>
              <a:rPr lang="en-US" sz="1800" dirty="0" smtClean="0"/>
              <a:t>,</a:t>
            </a:r>
          </a:p>
          <a:p>
            <a:pPr lvl="1"/>
            <a:r>
              <a:rPr lang="en-US" sz="1800" dirty="0"/>
              <a:t>Size is the size of the </a:t>
            </a:r>
            <a:r>
              <a:rPr lang="en-US" sz="1800" dirty="0" smtClean="0"/>
              <a:t>packet</a:t>
            </a:r>
          </a:p>
          <a:p>
            <a:pPr lvl="1"/>
            <a:r>
              <a:rPr lang="en-US" sz="1800" dirty="0"/>
              <a:t>Bandwidth is the bandwidth at which the packet is </a:t>
            </a:r>
            <a:r>
              <a:rPr lang="en-US" sz="1800" dirty="0" smtClean="0"/>
              <a:t>transmitted</a:t>
            </a:r>
            <a:endParaRPr lang="en-US" sz="1800" dirty="0"/>
          </a:p>
        </p:txBody>
      </p:sp>
    </p:spTree>
    <p:extLst>
      <p:ext uri="{BB962C8B-B14F-4D97-AF65-F5344CB8AC3E}">
        <p14:creationId xmlns:p14="http://schemas.microsoft.com/office/powerpoint/2010/main" val="2496510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9772"/>
            <a:ext cx="8911687" cy="618903"/>
          </a:xfrm>
        </p:spPr>
        <p:txBody>
          <a:bodyPr/>
          <a:lstStyle/>
          <a:p>
            <a:r>
              <a:rPr lang="en-US" sz="3200" b="1" dirty="0">
                <a:solidFill>
                  <a:srgbClr val="31B4E6">
                    <a:lumMod val="75000"/>
                  </a:srgbClr>
                </a:solidFill>
              </a:rPr>
              <a:t>Bandwidth and Latency(delay).</a:t>
            </a:r>
            <a:endParaRPr lang="en-US" dirty="0"/>
          </a:p>
        </p:txBody>
      </p:sp>
      <p:sp>
        <p:nvSpPr>
          <p:cNvPr id="3" name="Content Placeholder 2"/>
          <p:cNvSpPr>
            <a:spLocks noGrp="1"/>
          </p:cNvSpPr>
          <p:nvPr>
            <p:ph idx="1"/>
          </p:nvPr>
        </p:nvSpPr>
        <p:spPr>
          <a:xfrm>
            <a:off x="2585499" y="947738"/>
            <a:ext cx="8915400" cy="5354588"/>
          </a:xfrm>
        </p:spPr>
        <p:txBody>
          <a:bodyPr>
            <a:normAutofit/>
          </a:bodyPr>
          <a:lstStyle/>
          <a:p>
            <a:r>
              <a:rPr lang="en-US" sz="2000" dirty="0"/>
              <a:t>Bandwidth and latency combine to define the performance characteristics of </a:t>
            </a:r>
            <a:r>
              <a:rPr lang="en-US" sz="2000" dirty="0" smtClean="0"/>
              <a:t>a given </a:t>
            </a:r>
            <a:r>
              <a:rPr lang="en-US" sz="2000" dirty="0"/>
              <a:t>link or channel. Their relative importance, however, depends on </a:t>
            </a:r>
            <a:r>
              <a:rPr lang="en-US" sz="2000" dirty="0" smtClean="0"/>
              <a:t>the application</a:t>
            </a:r>
            <a:r>
              <a:rPr lang="en-US" sz="2000" dirty="0"/>
              <a:t>. For some applications, latency dominates bandwidth</a:t>
            </a:r>
            <a:r>
              <a:rPr lang="en-US" sz="2000" dirty="0" smtClean="0"/>
              <a:t>.</a:t>
            </a:r>
          </a:p>
          <a:p>
            <a:r>
              <a:rPr lang="en-US" sz="2000" dirty="0"/>
              <a:t>For example, </a:t>
            </a:r>
            <a:r>
              <a:rPr lang="en-US" sz="2000" dirty="0" smtClean="0"/>
              <a:t>a client </a:t>
            </a:r>
            <a:r>
              <a:rPr lang="en-US" sz="2000" dirty="0"/>
              <a:t>that sends a 1-byte message to a server and receives a 1-byte message </a:t>
            </a:r>
            <a:r>
              <a:rPr lang="en-US" sz="2000" dirty="0" smtClean="0"/>
              <a:t>in return </a:t>
            </a:r>
            <a:r>
              <a:rPr lang="en-US" sz="2000" dirty="0"/>
              <a:t>is latency bound.</a:t>
            </a:r>
            <a:endParaRPr lang="en-US" sz="2000" dirty="0" smtClean="0"/>
          </a:p>
          <a:p>
            <a:r>
              <a:rPr lang="en-US" sz="2000" dirty="0"/>
              <a:t>In contrast, consider a digital library program that is being asked to fetch a </a:t>
            </a:r>
            <a:r>
              <a:rPr lang="en-US" sz="2000" dirty="0" smtClean="0"/>
              <a:t>25 megabyte </a:t>
            </a:r>
            <a:r>
              <a:rPr lang="en-US" sz="2000" dirty="0"/>
              <a:t>(MB) </a:t>
            </a:r>
            <a:r>
              <a:rPr lang="en-US" sz="2000" dirty="0" smtClean="0"/>
              <a:t>image, the </a:t>
            </a:r>
            <a:r>
              <a:rPr lang="en-US" sz="2000" dirty="0"/>
              <a:t>more bandwidth that is available, the faster it will </a:t>
            </a:r>
            <a:r>
              <a:rPr lang="en-US" sz="2000" dirty="0" smtClean="0"/>
              <a:t>be able </a:t>
            </a:r>
            <a:r>
              <a:rPr lang="en-US" sz="2000" dirty="0"/>
              <a:t>to return the image to the user. Here, the bandwidth of the channel </a:t>
            </a:r>
            <a:r>
              <a:rPr lang="en-US" sz="2000" dirty="0" smtClean="0"/>
              <a:t>dominates performance</a:t>
            </a:r>
            <a:r>
              <a:rPr lang="en-US" sz="2000" dirty="0"/>
              <a:t>.</a:t>
            </a:r>
            <a:endParaRPr lang="en-US" sz="2000" dirty="0" smtClean="0"/>
          </a:p>
          <a:p>
            <a:endParaRPr lang="en-US" sz="2000" dirty="0"/>
          </a:p>
        </p:txBody>
      </p:sp>
    </p:spTree>
    <p:extLst>
      <p:ext uri="{BB962C8B-B14F-4D97-AF65-F5344CB8AC3E}">
        <p14:creationId xmlns:p14="http://schemas.microsoft.com/office/powerpoint/2010/main" val="1454761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13847"/>
          </a:xfrm>
        </p:spPr>
        <p:txBody>
          <a:bodyPr>
            <a:normAutofit/>
          </a:bodyPr>
          <a:lstStyle/>
          <a:p>
            <a:r>
              <a:rPr lang="en-US" sz="3200" b="1" dirty="0"/>
              <a:t>Delay × Bandwidth Product</a:t>
            </a:r>
            <a:endParaRPr lang="en-US" sz="3200" dirty="0"/>
          </a:p>
        </p:txBody>
      </p:sp>
      <p:sp>
        <p:nvSpPr>
          <p:cNvPr id="3" name="Content Placeholder 2"/>
          <p:cNvSpPr>
            <a:spLocks noGrp="1"/>
          </p:cNvSpPr>
          <p:nvPr>
            <p:ph idx="1"/>
          </p:nvPr>
        </p:nvSpPr>
        <p:spPr>
          <a:xfrm>
            <a:off x="2589212" y="1547446"/>
            <a:ext cx="8915400" cy="4363776"/>
          </a:xfrm>
        </p:spPr>
        <p:txBody>
          <a:bodyPr>
            <a:normAutofit/>
          </a:bodyPr>
          <a:lstStyle/>
          <a:p>
            <a:r>
              <a:rPr lang="en-US" sz="2000" dirty="0">
                <a:solidFill>
                  <a:srgbClr val="0070C0"/>
                </a:solidFill>
              </a:rPr>
              <a:t>It is also useful to talk about the product of these two metrics, often called </a:t>
            </a:r>
            <a:r>
              <a:rPr lang="en-US" sz="2000" dirty="0" smtClean="0">
                <a:solidFill>
                  <a:srgbClr val="0070C0"/>
                </a:solidFill>
              </a:rPr>
              <a:t>the delay </a:t>
            </a:r>
            <a:r>
              <a:rPr lang="en-US" sz="2000" dirty="0">
                <a:solidFill>
                  <a:srgbClr val="0070C0"/>
                </a:solidFill>
              </a:rPr>
              <a:t>× bandwidth product. Intuitively, if we think of a channel between a pair </a:t>
            </a:r>
            <a:r>
              <a:rPr lang="en-US" sz="2000" dirty="0" smtClean="0">
                <a:solidFill>
                  <a:srgbClr val="0070C0"/>
                </a:solidFill>
              </a:rPr>
              <a:t>of processes </a:t>
            </a:r>
            <a:r>
              <a:rPr lang="en-US" sz="2000" dirty="0">
                <a:solidFill>
                  <a:srgbClr val="0070C0"/>
                </a:solidFill>
              </a:rPr>
              <a:t>as a </a:t>
            </a:r>
            <a:r>
              <a:rPr lang="en-US" sz="2000" b="1" dirty="0">
                <a:solidFill>
                  <a:srgbClr val="0070C0"/>
                </a:solidFill>
              </a:rPr>
              <a:t>hollow </a:t>
            </a:r>
            <a:r>
              <a:rPr lang="en-US" sz="2000" b="1" dirty="0" smtClean="0">
                <a:solidFill>
                  <a:srgbClr val="0070C0"/>
                </a:solidFill>
              </a:rPr>
              <a:t>pipe</a:t>
            </a:r>
            <a:r>
              <a:rPr lang="en-US" sz="2000" dirty="0" smtClean="0">
                <a:solidFill>
                  <a:srgbClr val="0070C0"/>
                </a:solidFill>
              </a:rPr>
              <a:t>.</a:t>
            </a:r>
          </a:p>
          <a:p>
            <a:r>
              <a:rPr lang="en-US" sz="2000" dirty="0" smtClean="0">
                <a:solidFill>
                  <a:srgbClr val="0070C0"/>
                </a:solidFill>
              </a:rPr>
              <a:t>where </a:t>
            </a:r>
            <a:r>
              <a:rPr lang="en-US" sz="2000" dirty="0">
                <a:solidFill>
                  <a:srgbClr val="0070C0"/>
                </a:solidFill>
              </a:rPr>
              <a:t>the </a:t>
            </a:r>
            <a:r>
              <a:rPr lang="en-US" sz="2000" b="1" dirty="0">
                <a:solidFill>
                  <a:srgbClr val="0070C0"/>
                </a:solidFill>
              </a:rPr>
              <a:t>latency</a:t>
            </a:r>
            <a:r>
              <a:rPr lang="en-US" sz="2000" dirty="0">
                <a:solidFill>
                  <a:srgbClr val="0070C0"/>
                </a:solidFill>
              </a:rPr>
              <a:t> corresponds to </a:t>
            </a:r>
            <a:r>
              <a:rPr lang="en-US" sz="2000" dirty="0" smtClean="0">
                <a:solidFill>
                  <a:srgbClr val="0070C0"/>
                </a:solidFill>
              </a:rPr>
              <a:t>the </a:t>
            </a:r>
            <a:r>
              <a:rPr lang="en-US" sz="2000" b="1" dirty="0" smtClean="0">
                <a:solidFill>
                  <a:srgbClr val="0070C0"/>
                </a:solidFill>
              </a:rPr>
              <a:t>length</a:t>
            </a:r>
            <a:r>
              <a:rPr lang="en-US" sz="2000" dirty="0" smtClean="0">
                <a:solidFill>
                  <a:srgbClr val="0070C0"/>
                </a:solidFill>
              </a:rPr>
              <a:t> </a:t>
            </a:r>
            <a:r>
              <a:rPr lang="en-US" sz="2000" dirty="0">
                <a:solidFill>
                  <a:srgbClr val="0070C0"/>
                </a:solidFill>
              </a:rPr>
              <a:t>of the pipe and the </a:t>
            </a:r>
            <a:r>
              <a:rPr lang="en-US" sz="2000" b="1" dirty="0">
                <a:solidFill>
                  <a:srgbClr val="0070C0"/>
                </a:solidFill>
              </a:rPr>
              <a:t>bandwidth</a:t>
            </a:r>
            <a:r>
              <a:rPr lang="en-US" sz="2000" dirty="0">
                <a:solidFill>
                  <a:srgbClr val="0070C0"/>
                </a:solidFill>
              </a:rPr>
              <a:t> gives the </a:t>
            </a:r>
            <a:r>
              <a:rPr lang="en-US" sz="2000" b="1" dirty="0">
                <a:solidFill>
                  <a:srgbClr val="0070C0"/>
                </a:solidFill>
              </a:rPr>
              <a:t>diameter</a:t>
            </a:r>
            <a:r>
              <a:rPr lang="en-US" sz="2000" dirty="0">
                <a:solidFill>
                  <a:srgbClr val="0070C0"/>
                </a:solidFill>
              </a:rPr>
              <a:t> of the pipe, then the </a:t>
            </a:r>
            <a:r>
              <a:rPr lang="en-US" sz="2000" b="1" dirty="0" smtClean="0">
                <a:solidFill>
                  <a:srgbClr val="0070C0"/>
                </a:solidFill>
              </a:rPr>
              <a:t>delay × </a:t>
            </a:r>
            <a:r>
              <a:rPr lang="en-US" sz="2000" b="1" dirty="0">
                <a:solidFill>
                  <a:srgbClr val="0070C0"/>
                </a:solidFill>
              </a:rPr>
              <a:t>bandwidth product </a:t>
            </a:r>
            <a:r>
              <a:rPr lang="en-US" sz="2000" dirty="0">
                <a:solidFill>
                  <a:srgbClr val="0070C0"/>
                </a:solidFill>
              </a:rPr>
              <a:t>gives the volume of the </a:t>
            </a:r>
            <a:r>
              <a:rPr lang="en-US" sz="2000" dirty="0" smtClean="0">
                <a:solidFill>
                  <a:srgbClr val="0070C0"/>
                </a:solidFill>
              </a:rPr>
              <a:t>pipe-</a:t>
            </a:r>
            <a:r>
              <a:rPr lang="en-US" sz="2000" dirty="0">
                <a:solidFill>
                  <a:srgbClr val="0070C0"/>
                </a:solidFill>
              </a:rPr>
              <a:t>the </a:t>
            </a:r>
            <a:r>
              <a:rPr lang="en-US" sz="2000" b="1" dirty="0">
                <a:solidFill>
                  <a:srgbClr val="0070C0"/>
                </a:solidFill>
              </a:rPr>
              <a:t>number of bits it </a:t>
            </a:r>
            <a:r>
              <a:rPr lang="en-US" sz="2000" b="1" dirty="0" smtClean="0">
                <a:solidFill>
                  <a:srgbClr val="0070C0"/>
                </a:solidFill>
              </a:rPr>
              <a:t>holds</a:t>
            </a:r>
          </a:p>
          <a:p>
            <a:r>
              <a:rPr lang="en-US" sz="2000" dirty="0"/>
              <a:t>if latency (measured in time) corresponds to the length of </a:t>
            </a:r>
            <a:r>
              <a:rPr lang="en-US" sz="2000" dirty="0" smtClean="0"/>
              <a:t>the pipe</a:t>
            </a:r>
            <a:r>
              <a:rPr lang="en-US" sz="2000" dirty="0"/>
              <a:t>, then given the width of each bit (also measured in time), you can </a:t>
            </a:r>
            <a:r>
              <a:rPr lang="en-US" sz="2000" dirty="0" smtClean="0"/>
              <a:t>calculate how </a:t>
            </a:r>
            <a:r>
              <a:rPr lang="en-US" sz="2000" dirty="0"/>
              <a:t>many bits fit in the pipe. For example, a transcontinental channel with a </a:t>
            </a:r>
            <a:r>
              <a:rPr lang="en-US" sz="2000" dirty="0" err="1" smtClean="0"/>
              <a:t>oneway</a:t>
            </a:r>
            <a:r>
              <a:rPr lang="en-US" sz="2000" dirty="0" smtClean="0"/>
              <a:t> latency </a:t>
            </a:r>
            <a:r>
              <a:rPr lang="en-US" sz="2000" dirty="0"/>
              <a:t>of 50 </a:t>
            </a:r>
            <a:r>
              <a:rPr lang="en-US" sz="2000" dirty="0" err="1"/>
              <a:t>ms</a:t>
            </a:r>
            <a:r>
              <a:rPr lang="en-US" sz="2000" dirty="0"/>
              <a:t> and a bandwidth of 45 Mbps is able to hold</a:t>
            </a:r>
            <a:endParaRPr lang="en-US" sz="2000" dirty="0"/>
          </a:p>
        </p:txBody>
      </p:sp>
      <p:pic>
        <p:nvPicPr>
          <p:cNvPr id="5" name="Picture 4"/>
          <p:cNvPicPr>
            <a:picLocks noChangeAspect="1"/>
          </p:cNvPicPr>
          <p:nvPr/>
        </p:nvPicPr>
        <p:blipFill>
          <a:blip r:embed="rId3"/>
          <a:stretch>
            <a:fillRect/>
          </a:stretch>
        </p:blipFill>
        <p:spPr>
          <a:xfrm>
            <a:off x="3807142" y="5562753"/>
            <a:ext cx="4943475" cy="1009650"/>
          </a:xfrm>
          <a:prstGeom prst="rect">
            <a:avLst/>
          </a:prstGeom>
        </p:spPr>
      </p:pic>
    </p:spTree>
    <p:extLst>
      <p:ext uri="{BB962C8B-B14F-4D97-AF65-F5344CB8AC3E}">
        <p14:creationId xmlns:p14="http://schemas.microsoft.com/office/powerpoint/2010/main" val="28999246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558</TotalTime>
  <Words>2517</Words>
  <Application>Microsoft Office PowerPoint</Application>
  <PresentationFormat>Widescreen</PresentationFormat>
  <Paragraphs>130</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Mincho</vt:lpstr>
      <vt:lpstr>Arial</vt:lpstr>
      <vt:lpstr>Bodoni MT</vt:lpstr>
      <vt:lpstr>Calibri</vt:lpstr>
      <vt:lpstr>Century Gothic</vt:lpstr>
      <vt:lpstr>Wingdings 3</vt:lpstr>
      <vt:lpstr>Wisp</vt:lpstr>
      <vt:lpstr>Performance Evaluation</vt:lpstr>
      <vt:lpstr>Performance evaluation</vt:lpstr>
      <vt:lpstr>Computer Network Performance Metrics</vt:lpstr>
      <vt:lpstr>Bandwidth and Throughput</vt:lpstr>
      <vt:lpstr>Bandwidth and Throughput</vt:lpstr>
      <vt:lpstr>Bandwidth and Latency(delay).</vt:lpstr>
      <vt:lpstr>Bandwidth and Latency(delay).</vt:lpstr>
      <vt:lpstr>Bandwidth and Latency(delay).</vt:lpstr>
      <vt:lpstr>Delay × Bandwidth Product</vt:lpstr>
      <vt:lpstr>Delay × Bandwidth Product</vt:lpstr>
      <vt:lpstr>Private and public networks</vt:lpstr>
      <vt:lpstr>Private and public networks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92</cp:revision>
  <dcterms:created xsi:type="dcterms:W3CDTF">2016-03-28T05:41:00Z</dcterms:created>
  <dcterms:modified xsi:type="dcterms:W3CDTF">2016-03-28T14:59:36Z</dcterms:modified>
</cp:coreProperties>
</file>