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80" r:id="rId25"/>
    <p:sldId id="279"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xmlns=""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0790" autoAdjust="0"/>
  </p:normalViewPr>
  <p:slideViewPr>
    <p:cSldViewPr snapToGrid="0">
      <p:cViewPr varScale="1">
        <p:scale>
          <a:sx n="59" d="100"/>
          <a:sy n="59" d="100"/>
        </p:scale>
        <p:origin x="-112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0777D-1B8C-4159-A8F3-25F646F5C9F1}" type="datetimeFigureOut">
              <a:rPr lang="en-US" smtClean="0"/>
              <a:pPr/>
              <a:t>4/11/2016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AF2AB-FA4D-439C-A3F7-A0D3B22A2658}" type="slidenum">
              <a:rPr lang="en-US" smtClean="0"/>
              <a:pPr/>
              <a:t>‹#›</a:t>
            </a:fld>
            <a:endParaRPr lang="en-US"/>
          </a:p>
        </p:txBody>
      </p:sp>
    </p:spTree>
    <p:extLst>
      <p:ext uri="{BB962C8B-B14F-4D97-AF65-F5344CB8AC3E}">
        <p14:creationId xmlns:p14="http://schemas.microsoft.com/office/powerpoint/2010/main" xmlns="" val="110539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Wireless LANs (WLANs) use radio frequencies (RFs) that are radiated into the air from an antenna that creates radio waves.</a:t>
            </a:r>
          </a:p>
          <a:p>
            <a:r>
              <a:rPr lang="en-US" sz="1200" b="0" i="0" u="none" strike="noStrike" kern="1200" baseline="0" dirty="0" smtClean="0">
                <a:solidFill>
                  <a:schemeClr val="tx1"/>
                </a:solidFill>
                <a:latin typeface="+mn-lt"/>
                <a:ea typeface="+mn-ea"/>
                <a:cs typeface="+mn-cs"/>
              </a:rPr>
              <a:t>In wireless networking, a dead zone (sometimes called "dead spot") is an indoor or outdoor area where wireless devices are unable to connect to a network.</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dead zones are common inside homes, especially larger ones with brick or plaster walls. Dead zones also exist outdoors due to physical obstructions like trees and large buildings, in gaps between the coverage areas of public Wi-Fi hotspots or anyplace signal interference from other sources is prevalent. While often just an annoyance, dead zones become a serious safety issue when depending on wireless</a:t>
            </a:r>
          </a:p>
          <a:p>
            <a:r>
              <a:rPr lang="en-US" sz="1200" b="0" i="0" u="none" strike="noStrike" kern="1200" baseline="0" dirty="0" smtClean="0">
                <a:solidFill>
                  <a:schemeClr val="tx1"/>
                </a:solidFill>
                <a:latin typeface="+mn-lt"/>
                <a:ea typeface="+mn-ea"/>
                <a:cs typeface="+mn-cs"/>
              </a:rPr>
              <a:t>connectivity for emergency calls.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a:t>
            </a:fld>
            <a:endParaRPr lang="en-US"/>
          </a:p>
        </p:txBody>
      </p:sp>
    </p:spTree>
    <p:extLst>
      <p:ext uri="{BB962C8B-B14F-4D97-AF65-F5344CB8AC3E}">
        <p14:creationId xmlns:p14="http://schemas.microsoft.com/office/powerpoint/2010/main" xmlns="" val="126675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Wireless Local Area Network (WLAN) utilizes and uses the electromagnetic waves which are spread by spectrum technology and are based on radio waves to transfer information in form of signals between devices.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11</a:t>
            </a:fld>
            <a:endParaRPr lang="en-US"/>
          </a:p>
        </p:txBody>
      </p:sp>
    </p:spTree>
    <p:extLst>
      <p:ext uri="{BB962C8B-B14F-4D97-AF65-F5344CB8AC3E}">
        <p14:creationId xmlns:p14="http://schemas.microsoft.com/office/powerpoint/2010/main" xmlns="" val="118829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signals in infrastructure WLAN span micro cells, or circular coverage areas (depending on walls and other physical obstructions) or buildings in the way of access points and transmitter, in which devices can communicate with the access points, and through these, with the wired network. In a wireless LANs the devices can move within and between coverage areas without experiencing disruption or obstruction in connectivity as long as they stay within range of an access point or extension point which is similar to an access point at all times and occasions.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12</a:t>
            </a:fld>
            <a:endParaRPr lang="en-US"/>
          </a:p>
        </p:txBody>
      </p:sp>
    </p:spTree>
    <p:extLst>
      <p:ext uri="{BB962C8B-B14F-4D97-AF65-F5344CB8AC3E}">
        <p14:creationId xmlns:p14="http://schemas.microsoft.com/office/powerpoint/2010/main" xmlns="" val="1563517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a result, important network resources such as servers are rarely connected wirelessly. (reliability) </a:t>
            </a:r>
          </a:p>
          <a:p>
            <a:r>
              <a:rPr lang="en-US" sz="1200" b="1" i="1" u="none" strike="noStrike" kern="1200" baseline="0" dirty="0" smtClean="0">
                <a:solidFill>
                  <a:schemeClr val="tx1"/>
                </a:solidFill>
                <a:latin typeface="+mn-lt"/>
                <a:ea typeface="+mn-ea"/>
                <a:cs typeface="+mn-cs"/>
              </a:rPr>
              <a:t>Security: </a:t>
            </a:r>
            <a:r>
              <a:rPr lang="en-US" sz="1200" b="0" i="0" u="none" strike="noStrike" kern="1200" baseline="0" dirty="0" smtClean="0">
                <a:solidFill>
                  <a:schemeClr val="tx1"/>
                </a:solidFill>
                <a:latin typeface="+mn-lt"/>
                <a:ea typeface="+mn-ea"/>
                <a:cs typeface="+mn-cs"/>
              </a:rPr>
              <a:t>The Wireless LAN transceivers are designed to serve computers throughout a structure with uninterrupted service using radio frequencies. Due this space and cost, the antennas typically present on wireless networking cards in the end computers are generally relatively poor. To receive signals properly using such limited antennas or devices throughout even a modest area, the</a:t>
            </a:r>
          </a:p>
          <a:p>
            <a:r>
              <a:rPr lang="en-US" sz="1200" b="0" i="0" u="none" strike="noStrike" kern="1200" baseline="0" dirty="0" smtClean="0">
                <a:solidFill>
                  <a:schemeClr val="tx1"/>
                </a:solidFill>
                <a:latin typeface="+mn-lt"/>
                <a:ea typeface="+mn-ea"/>
                <a:cs typeface="+mn-cs"/>
              </a:rPr>
              <a:t>wireless LAN transceiver utilizes a fairly considerable amount of power. It means that not only can the wireless packets be intercepted by a nearby adversary's poorly-equipped computer, but more importantly, a user willing to spend a small amount of money on a good quality antenna can pick up packets at a remarkable distance as the case may be . Perhaps, the people in hundreds of time the radius as the typical user so they are also vulnerable as they are not secure data transmitters.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14</a:t>
            </a:fld>
            <a:endParaRPr lang="en-US"/>
          </a:p>
        </p:txBody>
      </p:sp>
    </p:spTree>
    <p:extLst>
      <p:ext uri="{BB962C8B-B14F-4D97-AF65-F5344CB8AC3E}">
        <p14:creationId xmlns:p14="http://schemas.microsoft.com/office/powerpoint/2010/main" xmlns="" val="206683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mobile devices can certainly use IP, the way that devices are addressed and datagrams routed causes a problem when they are moved from one network to another.</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16</a:t>
            </a:fld>
            <a:endParaRPr lang="en-US"/>
          </a:p>
        </p:txBody>
      </p:sp>
    </p:spTree>
    <p:extLst>
      <p:ext uri="{BB962C8B-B14F-4D97-AF65-F5344CB8AC3E}">
        <p14:creationId xmlns:p14="http://schemas.microsoft.com/office/powerpoint/2010/main" xmlns="" val="4130688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At the time IP was developed, computers were large and rarely moved. Today, we have millions of notebook computers and smaller devices, some of which even use wireless networking to connect to the wired network. The importance of providing full IP capabilities for these mobile devices has grown dramatically.</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17</a:t>
            </a:fld>
            <a:endParaRPr lang="en-US"/>
          </a:p>
        </p:txBody>
      </p:sp>
    </p:spTree>
    <p:extLst>
      <p:ext uri="{BB962C8B-B14F-4D97-AF65-F5344CB8AC3E}">
        <p14:creationId xmlns:p14="http://schemas.microsoft.com/office/powerpoint/2010/main" xmlns="" val="428726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18</a:t>
            </a:fld>
            <a:endParaRPr lang="en-US"/>
          </a:p>
        </p:txBody>
      </p:sp>
    </p:spTree>
    <p:extLst>
      <p:ext uri="{BB962C8B-B14F-4D97-AF65-F5344CB8AC3E}">
        <p14:creationId xmlns:p14="http://schemas.microsoft.com/office/powerpoint/2010/main" xmlns="" val="129565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normal mail delivery analogy, this type of care-of address is like forwarding</a:t>
            </a:r>
          </a:p>
          <a:p>
            <a:r>
              <a:rPr lang="en-US" sz="1200" b="0" i="0" u="none" strike="noStrike" kern="1200" baseline="0" dirty="0" smtClean="0">
                <a:solidFill>
                  <a:schemeClr val="tx1"/>
                </a:solidFill>
                <a:latin typeface="+mn-lt"/>
                <a:ea typeface="+mn-ea"/>
                <a:cs typeface="+mn-cs"/>
              </a:rPr>
              <a:t>from the one post office to another. The personnel would take a letter sent to the</a:t>
            </a:r>
          </a:p>
          <a:p>
            <a:r>
              <a:rPr lang="en-US" sz="1200" b="0" i="0" u="none" strike="noStrike" kern="1200" baseline="0" dirty="0" smtClean="0">
                <a:solidFill>
                  <a:schemeClr val="tx1"/>
                </a:solidFill>
                <a:latin typeface="+mn-lt"/>
                <a:ea typeface="+mn-ea"/>
                <a:cs typeface="+mn-cs"/>
              </a:rPr>
              <a:t>first post office, and repackage it for delivery to “the recipient, care of the second</a:t>
            </a:r>
          </a:p>
          <a:p>
            <a:r>
              <a:rPr lang="en-US" sz="1200" b="0" i="0" u="none" strike="noStrike" kern="1200" baseline="0" dirty="0" smtClean="0">
                <a:solidFill>
                  <a:schemeClr val="tx1"/>
                </a:solidFill>
                <a:latin typeface="+mn-lt"/>
                <a:ea typeface="+mn-ea"/>
                <a:cs typeface="+mn-cs"/>
              </a:rPr>
              <a:t>post office”. The second post office (or the recipient) would need to worry about</a:t>
            </a:r>
          </a:p>
          <a:p>
            <a:r>
              <a:rPr lang="en-US" sz="1200" b="0" i="0" u="none" strike="noStrike" kern="1200" baseline="0" dirty="0" smtClean="0">
                <a:solidFill>
                  <a:schemeClr val="tx1"/>
                </a:solidFill>
                <a:latin typeface="+mn-lt"/>
                <a:ea typeface="+mn-ea"/>
                <a:cs typeface="+mn-cs"/>
              </a:rPr>
              <a:t>the last leg of the delivery.</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21</a:t>
            </a:fld>
            <a:endParaRPr lang="en-US"/>
          </a:p>
        </p:txBody>
      </p:sp>
    </p:spTree>
    <p:extLst>
      <p:ext uri="{BB962C8B-B14F-4D97-AF65-F5344CB8AC3E}">
        <p14:creationId xmlns:p14="http://schemas.microsoft.com/office/powerpoint/2010/main" xmlns="" val="4082681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normal mail delivery analogy, this is like the recipient obtaining a temporary address for his use while in the new location. The home post office would forward directly to his new address. They would not specifically send it to the second post office (though of course that PO would handle the mail at some point).</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22</a:t>
            </a:fld>
            <a:endParaRPr lang="en-US"/>
          </a:p>
        </p:txBody>
      </p:sp>
    </p:spTree>
    <p:extLst>
      <p:ext uri="{BB962C8B-B14F-4D97-AF65-F5344CB8AC3E}">
        <p14:creationId xmlns:p14="http://schemas.microsoft.com/office/powerpoint/2010/main" xmlns="" val="1537046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users carrying portable devices have access to data and information services through a shared infrastructure regardless of their physical location or movement behavior.</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24</a:t>
            </a:fld>
            <a:endParaRPr lang="en-US"/>
          </a:p>
        </p:txBody>
      </p:sp>
    </p:spTree>
    <p:extLst>
      <p:ext uri="{BB962C8B-B14F-4D97-AF65-F5344CB8AC3E}">
        <p14:creationId xmlns:p14="http://schemas.microsoft.com/office/powerpoint/2010/main" xmlns="" val="3378169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mobility of nomadic users implies that the users might connect from different access points through wireless links and might want to stay connected while on the move, despite possible intermittent disconnection.</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25</a:t>
            </a:fld>
            <a:endParaRPr lang="en-US"/>
          </a:p>
        </p:txBody>
      </p:sp>
    </p:spTree>
    <p:extLst>
      <p:ext uri="{BB962C8B-B14F-4D97-AF65-F5344CB8AC3E}">
        <p14:creationId xmlns:p14="http://schemas.microsoft.com/office/powerpoint/2010/main" xmlns="" val="228240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(Yes, the other letters, "c" and "m," for example, also exist in the 802.11 spectrum, but they are only primarily relevant to IT engineers or other specialized groups of people.)</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3</a:t>
            </a:fld>
            <a:endParaRPr lang="en-US"/>
          </a:p>
        </p:txBody>
      </p:sp>
    </p:spTree>
    <p:extLst>
      <p:ext uri="{BB962C8B-B14F-4D97-AF65-F5344CB8AC3E}">
        <p14:creationId xmlns:p14="http://schemas.microsoft.com/office/powerpoint/2010/main" xmlns="" val="606335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extended client-server model provides a way to support the adaptation of mobile systems and applications. The paradigm of the extended client-server model includes various client-server computing architectures that enable the functional partitioning of applications between clients and servers.</a:t>
            </a:r>
            <a:endParaRPr lang="en-US" dirty="0" smtClean="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26</a:t>
            </a:fld>
            <a:endParaRPr lang="en-US"/>
          </a:p>
        </p:txBody>
      </p:sp>
    </p:spTree>
    <p:extLst>
      <p:ext uri="{BB962C8B-B14F-4D97-AF65-F5344CB8AC3E}">
        <p14:creationId xmlns:p14="http://schemas.microsoft.com/office/powerpoint/2010/main" xmlns="" val="2201767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the implementation for data delivery strategies and extended client-server architectures may involve the</a:t>
            </a:r>
          </a:p>
          <a:p>
            <a:r>
              <a:rPr lang="en-US" sz="1200" b="0" i="0" u="none" strike="noStrike" kern="1200" baseline="0" dirty="0" smtClean="0">
                <a:solidFill>
                  <a:schemeClr val="tx1"/>
                </a:solidFill>
                <a:latin typeface="+mn-lt"/>
                <a:ea typeface="+mn-ea"/>
                <a:cs typeface="+mn-cs"/>
              </a:rPr>
              <a:t>use of adaptation solutions. Extended client-server architectures might be needed to take advantage of new data delivery strategies. The categorization of new paradigms in this section provides a comprehensive way to understand and analyze various proposed techniques in building mobile client-server information systems.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27</a:t>
            </a:fld>
            <a:endParaRPr lang="en-US"/>
          </a:p>
        </p:txBody>
      </p:sp>
    </p:spTree>
    <p:extLst>
      <p:ext uri="{BB962C8B-B14F-4D97-AF65-F5344CB8AC3E}">
        <p14:creationId xmlns:p14="http://schemas.microsoft.com/office/powerpoint/2010/main" xmlns="" val="170669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Many existing client-server applications are built around the assumption that the environment of a client does not change. These applications are usually unaware of the mobility and make certain assumptions about the resource availability.</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31</a:t>
            </a:fld>
            <a:endParaRPr lang="en-US"/>
          </a:p>
        </p:txBody>
      </p:sp>
    </p:spTree>
    <p:extLst>
      <p:ext uri="{BB962C8B-B14F-4D97-AF65-F5344CB8AC3E}">
        <p14:creationId xmlns:p14="http://schemas.microsoft.com/office/powerpoint/2010/main" xmlns="" val="913009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applications are shielded from dealing with mobility, it might be very hard for the system to make adaptation decisions that</a:t>
            </a:r>
          </a:p>
          <a:p>
            <a:r>
              <a:rPr lang="en-US" sz="1200" b="0" i="0" u="none" strike="noStrike" kern="1200" baseline="0" dirty="0" smtClean="0">
                <a:solidFill>
                  <a:schemeClr val="tx1"/>
                </a:solidFill>
                <a:latin typeface="+mn-lt"/>
                <a:ea typeface="+mn-ea"/>
                <a:cs typeface="+mn-cs"/>
              </a:rPr>
              <a:t>meet the needs of different and diverse applications. As a result, it may have to require some manual intervention by the user (e.g., having the user indicate which data to pre-fetch onto the mobile device) to make applications run smoothly. Such</a:t>
            </a:r>
          </a:p>
          <a:p>
            <a:r>
              <a:rPr lang="en-US" sz="1200" b="0" i="0" u="none" strike="noStrike" kern="1200" baseline="0" dirty="0" smtClean="0">
                <a:solidFill>
                  <a:schemeClr val="tx1"/>
                </a:solidFill>
                <a:latin typeface="+mn-lt"/>
                <a:ea typeface="+mn-ea"/>
                <a:cs typeface="+mn-cs"/>
              </a:rPr>
              <a:t>user-administered manual actions could be less agile to adapt to the changing environment.</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32</a:t>
            </a:fld>
            <a:endParaRPr lang="en-US"/>
          </a:p>
        </p:txBody>
      </p:sp>
    </p:spTree>
    <p:extLst>
      <p:ext uri="{BB962C8B-B14F-4D97-AF65-F5344CB8AC3E}">
        <p14:creationId xmlns:p14="http://schemas.microsoft.com/office/powerpoint/2010/main" xmlns="" val="403596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thin client is part of a network, and the client software or computer acts as an interface, while the network server computer does all the real work. In the case of a computer, a thin client is unable to perform many functions on its own. A thin client computer may be a machine designed only for online use, sending and receiving email, and surfing the net. A thin client computer may also be part of a</a:t>
            </a:r>
          </a:p>
          <a:p>
            <a:r>
              <a:rPr lang="en-US" sz="1200" b="0" i="0" u="none" strike="noStrike" kern="1200" baseline="0" dirty="0" smtClean="0">
                <a:solidFill>
                  <a:schemeClr val="tx1"/>
                </a:solidFill>
                <a:latin typeface="+mn-lt"/>
                <a:ea typeface="+mn-ea"/>
                <a:cs typeface="+mn-cs"/>
              </a:rPr>
              <a:t>larger network, at a company or school for example.</a:t>
            </a:r>
          </a:p>
          <a:p>
            <a:r>
              <a:rPr lang="en-US" sz="1200" b="0" i="0" u="none" strike="noStrike" kern="1200" baseline="0" dirty="0" smtClean="0">
                <a:solidFill>
                  <a:schemeClr val="tx1"/>
                </a:solidFill>
                <a:latin typeface="+mn-lt"/>
                <a:ea typeface="+mn-ea"/>
                <a:cs typeface="+mn-cs"/>
              </a:rPr>
              <a:t>The thin server may not even have a hard drive. If the thin client computer needs to use a program or save a file, it will connect to the</a:t>
            </a:r>
          </a:p>
          <a:p>
            <a:r>
              <a:rPr lang="en-US" sz="1200" b="0" i="0" u="none" strike="noStrike" kern="1200" baseline="0" dirty="0" smtClean="0">
                <a:solidFill>
                  <a:schemeClr val="tx1"/>
                </a:solidFill>
                <a:latin typeface="+mn-lt"/>
                <a:ea typeface="+mn-ea"/>
                <a:cs typeface="+mn-cs"/>
              </a:rPr>
              <a:t>network server computer to do so. In software terms, a thin client is a program which is mostly interface. The user of the thin client software sees all the data, tools, and features they would on a normal piece of software, but another program</a:t>
            </a:r>
          </a:p>
          <a:p>
            <a:r>
              <a:rPr lang="en-US" sz="1200" b="0" i="0" u="none" strike="noStrike" kern="1200" baseline="0" dirty="0" smtClean="0">
                <a:solidFill>
                  <a:schemeClr val="tx1"/>
                </a:solidFill>
                <a:latin typeface="+mn-lt"/>
                <a:ea typeface="+mn-ea"/>
                <a:cs typeface="+mn-cs"/>
              </a:rPr>
              <a:t>running on a remote server does all the work.</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36</a:t>
            </a:fld>
            <a:endParaRPr lang="en-US"/>
          </a:p>
        </p:txBody>
      </p:sp>
    </p:spTree>
    <p:extLst>
      <p:ext uri="{BB962C8B-B14F-4D97-AF65-F5344CB8AC3E}">
        <p14:creationId xmlns:p14="http://schemas.microsoft.com/office/powerpoint/2010/main" xmlns="" val="4192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Compared to a thin client architecture, the full client architecture is at the other extreme of the range of extended </a:t>
            </a:r>
            <a:r>
              <a:rPr lang="en-US" sz="1200" b="0" i="0" u="none" strike="noStrike" kern="1200" baseline="0" dirty="0" err="1" smtClean="0">
                <a:solidFill>
                  <a:schemeClr val="tx1"/>
                </a:solidFill>
                <a:latin typeface="+mn-lt"/>
                <a:ea typeface="+mn-ea"/>
                <a:cs typeface="+mn-cs"/>
              </a:rPr>
              <a:t>clientserver</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model. The full client architecture supports the emulation of functions of servers at the client host so that applications can be executed without fully connecting to remote servers.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38</a:t>
            </a:fld>
            <a:endParaRPr lang="en-US"/>
          </a:p>
        </p:txBody>
      </p:sp>
    </p:spTree>
    <p:extLst>
      <p:ext uri="{BB962C8B-B14F-4D97-AF65-F5344CB8AC3E}">
        <p14:creationId xmlns:p14="http://schemas.microsoft.com/office/powerpoint/2010/main" xmlns="" val="3868150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flexible architecture, the distinction between clients and servers may be temporarily blurred for purposes of performance and availability. Furthermore, the connection between clients and servers can be dynamically established during the execution of applications.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39</a:t>
            </a:fld>
            <a:endParaRPr lang="en-US"/>
          </a:p>
        </p:txBody>
      </p:sp>
    </p:spTree>
    <p:extLst>
      <p:ext uri="{BB962C8B-B14F-4D97-AF65-F5344CB8AC3E}">
        <p14:creationId xmlns:p14="http://schemas.microsoft.com/office/powerpoint/2010/main" xmlns="" val="3324549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data organizations include mobility-specific data organizations like mobile database fragments in the server storage and data multiplexing and indexing in the broadcast disk. The consistency requirements range from weak consistency to</a:t>
            </a:r>
          </a:p>
          <a:p>
            <a:r>
              <a:rPr lang="en-US" sz="1200" b="0" i="0" u="none" strike="noStrike" kern="1200" baseline="0" dirty="0" smtClean="0">
                <a:solidFill>
                  <a:schemeClr val="tx1"/>
                </a:solidFill>
                <a:latin typeface="+mn-lt"/>
                <a:ea typeface="+mn-ea"/>
                <a:cs typeface="+mn-cs"/>
              </a:rPr>
              <a:t>strong consistency.</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41</a:t>
            </a:fld>
            <a:endParaRPr lang="en-US"/>
          </a:p>
        </p:txBody>
      </p:sp>
    </p:spTree>
    <p:extLst>
      <p:ext uri="{BB962C8B-B14F-4D97-AF65-F5344CB8AC3E}">
        <p14:creationId xmlns:p14="http://schemas.microsoft.com/office/powerpoint/2010/main" xmlns="" val="2659002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cached data can also support disconnected or intermitted connected</a:t>
            </a:r>
          </a:p>
          <a:p>
            <a:r>
              <a:rPr lang="en-US" sz="1200" b="0" i="0" u="none" strike="noStrike" kern="1200" baseline="0" dirty="0" smtClean="0">
                <a:solidFill>
                  <a:schemeClr val="tx1"/>
                </a:solidFill>
                <a:latin typeface="+mn-lt"/>
                <a:ea typeface="+mn-ea"/>
                <a:cs typeface="+mn-cs"/>
              </a:rPr>
              <a:t>operations. However, cache pre-fetching and consistency strategies can be greatly</a:t>
            </a:r>
          </a:p>
          <a:p>
            <a:r>
              <a:rPr lang="en-US" sz="1200" b="0" i="0" u="none" strike="noStrike" kern="1200" baseline="0" dirty="0" smtClean="0">
                <a:solidFill>
                  <a:schemeClr val="tx1"/>
                </a:solidFill>
                <a:latin typeface="+mn-lt"/>
                <a:ea typeface="+mn-ea"/>
                <a:cs typeface="+mn-cs"/>
              </a:rPr>
              <a:t>affected by the disconnection or weak connectivity of mobile clients. The weak</a:t>
            </a:r>
          </a:p>
          <a:p>
            <a:r>
              <a:rPr lang="en-US" sz="1200" b="0" i="0" u="none" strike="noStrike" kern="1200" baseline="0" dirty="0" smtClean="0">
                <a:solidFill>
                  <a:schemeClr val="tx1"/>
                </a:solidFill>
                <a:latin typeface="+mn-lt"/>
                <a:ea typeface="+mn-ea"/>
                <a:cs typeface="+mn-cs"/>
              </a:rPr>
              <a:t>connectivity makes cache coherence expensive due to communication latency and</a:t>
            </a:r>
          </a:p>
          <a:p>
            <a:r>
              <a:rPr lang="en-US" sz="1200" b="0" i="0" u="none" strike="noStrike" kern="1200" baseline="0" dirty="0" smtClean="0">
                <a:solidFill>
                  <a:schemeClr val="tx1"/>
                </a:solidFill>
                <a:latin typeface="+mn-lt"/>
                <a:ea typeface="+mn-ea"/>
                <a:cs typeface="+mn-cs"/>
              </a:rPr>
              <a:t>intermittent failures. Pre-fetching (or hoarding) data into the client cache prior to</a:t>
            </a:r>
          </a:p>
          <a:p>
            <a:r>
              <a:rPr lang="en-US" sz="1200" b="0" i="0" u="none" strike="noStrike" kern="1200" baseline="0" dirty="0" smtClean="0">
                <a:solidFill>
                  <a:schemeClr val="tx1"/>
                </a:solidFill>
                <a:latin typeface="+mn-lt"/>
                <a:ea typeface="+mn-ea"/>
                <a:cs typeface="+mn-cs"/>
              </a:rPr>
              <a:t>disconnection is a difficult challenge in mobile client-server computing. This</a:t>
            </a:r>
          </a:p>
          <a:p>
            <a:r>
              <a:rPr lang="en-US" sz="1200" b="0" i="0" u="none" strike="noStrike" kern="1200" baseline="0" dirty="0" smtClean="0">
                <a:solidFill>
                  <a:schemeClr val="tx1"/>
                </a:solidFill>
                <a:latin typeface="+mn-lt"/>
                <a:ea typeface="+mn-ea"/>
                <a:cs typeface="+mn-cs"/>
              </a:rPr>
              <a:t>subsection describes an automated hoarding approach and two cache validation</a:t>
            </a:r>
          </a:p>
          <a:p>
            <a:r>
              <a:rPr lang="en-US" sz="1200" b="0" i="0" u="none" strike="noStrike" kern="1200" baseline="0" dirty="0" smtClean="0">
                <a:solidFill>
                  <a:schemeClr val="tx1"/>
                </a:solidFill>
                <a:latin typeface="+mn-lt"/>
                <a:ea typeface="+mn-ea"/>
                <a:cs typeface="+mn-cs"/>
              </a:rPr>
              <a:t>mechanisms.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44</a:t>
            </a:fld>
            <a:endParaRPr lang="en-US"/>
          </a:p>
        </p:txBody>
      </p:sp>
    </p:spTree>
    <p:extLst>
      <p:ext uri="{BB962C8B-B14F-4D97-AF65-F5344CB8AC3E}">
        <p14:creationId xmlns:p14="http://schemas.microsoft.com/office/powerpoint/2010/main" xmlns="" val="1500129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difficulty of using these traditional methods in mobile environments is due to the disconnection and weak connectivity of clients.</a:t>
            </a:r>
          </a:p>
          <a:p>
            <a:r>
              <a:rPr lang="en-US" b="1" i="1" dirty="0" smtClean="0"/>
              <a:t>Cache Invalidation Reports</a:t>
            </a:r>
            <a:r>
              <a:rPr lang="en-US" b="1" i="1" baseline="0" dirty="0" smtClean="0"/>
              <a:t> </a:t>
            </a:r>
            <a:r>
              <a:rPr lang="en-US" sz="1200" b="0" i="0" u="none" strike="noStrike" kern="1200" baseline="0" dirty="0" smtClean="0">
                <a:solidFill>
                  <a:schemeClr val="tx1"/>
                </a:solidFill>
                <a:latin typeface="+mn-lt"/>
                <a:ea typeface="+mn-ea"/>
                <a:cs typeface="+mn-cs"/>
              </a:rPr>
              <a:t>approach is attractive because a server does not need to know the location and connection status of its clients, and the clients do not need to establish an “uplink” connection to the server to invalidate their caches.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45</a:t>
            </a:fld>
            <a:endParaRPr lang="en-US"/>
          </a:p>
        </p:txBody>
      </p:sp>
    </p:spTree>
    <p:extLst>
      <p:ext uri="{BB962C8B-B14F-4D97-AF65-F5344CB8AC3E}">
        <p14:creationId xmlns:p14="http://schemas.microsoft.com/office/powerpoint/2010/main" xmlns="" val="52191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licensing </a:t>
            </a:r>
            <a:r>
              <a:rPr lang="en-US" sz="1200" b="0" i="0" u="none" strike="noStrike" kern="1200" baseline="0" dirty="0" smtClean="0">
                <a:solidFill>
                  <a:schemeClr val="tx1"/>
                </a:solidFill>
                <a:latin typeface="+mn-lt"/>
                <a:ea typeface="+mn-ea"/>
                <a:cs typeface="+mn-cs"/>
              </a:rPr>
              <a:t>means that any manufacturer can create products and sell them at a local computer store or wherever. It also means that all our computers should be able to communicate wirelessly without configuring much, if anything at all.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 far you can be from the wireless signal source and still maintain a reliable connection</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4</a:t>
            </a:fld>
            <a:endParaRPr lang="en-US"/>
          </a:p>
        </p:txBody>
      </p:sp>
    </p:spTree>
    <p:extLst>
      <p:ext uri="{BB962C8B-B14F-4D97-AF65-F5344CB8AC3E}">
        <p14:creationId xmlns:p14="http://schemas.microsoft.com/office/powerpoint/2010/main" xmlns="" val="369128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Mobility is not the same as </a:t>
            </a:r>
            <a:r>
              <a:rPr lang="en-US" sz="1200" b="0" i="0" u="none" strike="noStrike" kern="1200" baseline="0" dirty="0" err="1" smtClean="0">
                <a:solidFill>
                  <a:schemeClr val="tx1"/>
                </a:solidFill>
                <a:latin typeface="+mn-lt"/>
                <a:ea typeface="+mn-ea"/>
                <a:cs typeface="+mn-cs"/>
              </a:rPr>
              <a:t>wirelessness</a:t>
            </a:r>
            <a:r>
              <a:rPr lang="en-US" sz="1200" b="0" i="0" u="none" strike="noStrike" kern="1200" baseline="0" dirty="0" smtClean="0">
                <a:solidFill>
                  <a:schemeClr val="tx1"/>
                </a:solidFill>
                <a:latin typeface="+mn-lt"/>
                <a:ea typeface="+mn-ea"/>
                <a:cs typeface="+mn-cs"/>
              </a:rPr>
              <a:t>. A mobile host is the one who has the ability to communicate anytime, anywhere. On the other hand a wireless host is one which is physically free from a communication link, which is a capability of the physical media in use.</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46</a:t>
            </a:fld>
            <a:endParaRPr lang="en-US"/>
          </a:p>
        </p:txBody>
      </p:sp>
    </p:spTree>
    <p:extLst>
      <p:ext uri="{BB962C8B-B14F-4D97-AF65-F5344CB8AC3E}">
        <p14:creationId xmlns:p14="http://schemas.microsoft.com/office/powerpoint/2010/main" xmlns="" val="199879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 should be clear that before selecting a particular WLAN technology client requirements and available resources should be considered. </a:t>
            </a:r>
          </a:p>
          <a:p>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5</a:t>
            </a:fld>
            <a:endParaRPr lang="en-US"/>
          </a:p>
        </p:txBody>
      </p:sp>
    </p:spTree>
    <p:extLst>
      <p:ext uri="{BB962C8B-B14F-4D97-AF65-F5344CB8AC3E}">
        <p14:creationId xmlns:p14="http://schemas.microsoft.com/office/powerpoint/2010/main" xmlns="" val="135329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installing 802.11b gear a reasonable distance from other appliances, interference can easily be avoided.</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6</a:t>
            </a:fld>
            <a:endParaRPr lang="en-US"/>
          </a:p>
        </p:txBody>
      </p:sp>
    </p:spTree>
    <p:extLst>
      <p:ext uri="{BB962C8B-B14F-4D97-AF65-F5344CB8AC3E}">
        <p14:creationId xmlns:p14="http://schemas.microsoft.com/office/powerpoint/2010/main" xmlns="" val="146959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vendors offer hybrid 802.11a/b network gear, but these products merely implement the two standards side by side (each connected devices must use one or the other).</a:t>
            </a:r>
            <a:endParaRPr lang="en-US" dirty="0" smtClean="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7</a:t>
            </a:fld>
            <a:endParaRPr lang="en-US"/>
          </a:p>
        </p:txBody>
      </p:sp>
    </p:spTree>
    <p:extLst>
      <p:ext uri="{BB962C8B-B14F-4D97-AF65-F5344CB8AC3E}">
        <p14:creationId xmlns:p14="http://schemas.microsoft.com/office/powerpoint/2010/main" xmlns="" val="10996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2002 and 2003, WLAN products supporting a newer standard called 802.11g emerged on the market.</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8</a:t>
            </a:fld>
            <a:endParaRPr lang="en-US"/>
          </a:p>
        </p:txBody>
      </p:sp>
    </p:spTree>
    <p:extLst>
      <p:ext uri="{BB962C8B-B14F-4D97-AF65-F5344CB8AC3E}">
        <p14:creationId xmlns:p14="http://schemas.microsoft.com/office/powerpoint/2010/main" xmlns="" val="187319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802.11n (also known as "Wireless-N"), being the latest wireless protocol, offers the fastest maximum data rate today and better signal ranges than the prior technologies.</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9</a:t>
            </a:fld>
            <a:endParaRPr lang="en-US"/>
          </a:p>
        </p:txBody>
      </p:sp>
    </p:spTree>
    <p:extLst>
      <p:ext uri="{BB962C8B-B14F-4D97-AF65-F5344CB8AC3E}">
        <p14:creationId xmlns:p14="http://schemas.microsoft.com/office/powerpoint/2010/main" xmlns="" val="42997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Finally, keep in mind that most public wireless hotspots and wireless networks in general are more likely to be running 802.11g or even b. Although your newer 802.11n device is backwards-compatible with (i.e., can work on) these networks, it'll do so at the slower g or b speed.</a:t>
            </a:r>
            <a:endParaRPr lang="en-US" dirty="0"/>
          </a:p>
        </p:txBody>
      </p:sp>
      <p:sp>
        <p:nvSpPr>
          <p:cNvPr id="4" name="Slide Number Placeholder 3"/>
          <p:cNvSpPr>
            <a:spLocks noGrp="1"/>
          </p:cNvSpPr>
          <p:nvPr>
            <p:ph type="sldNum" sz="quarter" idx="10"/>
          </p:nvPr>
        </p:nvSpPr>
        <p:spPr/>
        <p:txBody>
          <a:bodyPr/>
          <a:lstStyle/>
          <a:p>
            <a:fld id="{DE6AF2AB-FA4D-439C-A3F7-A0D3B22A2658}" type="slidenum">
              <a:rPr lang="en-US" smtClean="0"/>
              <a:pPr/>
              <a:t>10</a:t>
            </a:fld>
            <a:endParaRPr lang="en-US"/>
          </a:p>
        </p:txBody>
      </p:sp>
    </p:spTree>
    <p:extLst>
      <p:ext uri="{BB962C8B-B14F-4D97-AF65-F5344CB8AC3E}">
        <p14:creationId xmlns:p14="http://schemas.microsoft.com/office/powerpoint/2010/main" xmlns="" val="337878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t>Wireless and Mobile Computing</a:t>
            </a:r>
            <a:endParaRPr lang="en-US" sz="3200" b="1" dirty="0"/>
          </a:p>
        </p:txBody>
      </p:sp>
    </p:spTree>
    <p:extLst>
      <p:ext uri="{BB962C8B-B14F-4D97-AF65-F5344CB8AC3E}">
        <p14:creationId xmlns:p14="http://schemas.microsoft.com/office/powerpoint/2010/main" xmlns="" val="2760155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5712"/>
          </a:xfrm>
        </p:spPr>
        <p:txBody>
          <a:bodyPr>
            <a:normAutofit fontScale="90000"/>
          </a:bodyPr>
          <a:lstStyle/>
          <a:p>
            <a:r>
              <a:rPr lang="en-US" b="1" dirty="0"/>
              <a:t>802.11n</a:t>
            </a:r>
            <a:endParaRPr lang="en-US" dirty="0"/>
          </a:p>
        </p:txBody>
      </p:sp>
      <p:sp>
        <p:nvSpPr>
          <p:cNvPr id="3" name="Content Placeholder 2"/>
          <p:cNvSpPr>
            <a:spLocks noGrp="1"/>
          </p:cNvSpPr>
          <p:nvPr>
            <p:ph idx="1"/>
          </p:nvPr>
        </p:nvSpPr>
        <p:spPr>
          <a:xfrm>
            <a:off x="2589212" y="1209822"/>
            <a:ext cx="8915400" cy="5416061"/>
          </a:xfrm>
        </p:spPr>
        <p:txBody>
          <a:bodyPr>
            <a:normAutofit/>
          </a:bodyPr>
          <a:lstStyle/>
          <a:p>
            <a:pPr marL="0" indent="0">
              <a:buNone/>
            </a:pPr>
            <a:r>
              <a:rPr lang="en-US" dirty="0"/>
              <a:t>The increased performance benefits of 802.11n are definitely worth a look, </a:t>
            </a:r>
            <a:r>
              <a:rPr lang="en-US" dirty="0" smtClean="0"/>
              <a:t>but keep </a:t>
            </a:r>
            <a:r>
              <a:rPr lang="en-US" dirty="0"/>
              <a:t>in mind the following caveats/tips when deciding whether to stick with </a:t>
            </a:r>
            <a:r>
              <a:rPr lang="en-US" dirty="0" smtClean="0"/>
              <a:t>the more </a:t>
            </a:r>
            <a:r>
              <a:rPr lang="en-US" dirty="0"/>
              <a:t>widely used 802.11g protocol or invest in 802.11n now</a:t>
            </a:r>
            <a:r>
              <a:rPr lang="en-US" dirty="0" smtClean="0"/>
              <a:t>:</a:t>
            </a:r>
          </a:p>
          <a:p>
            <a:r>
              <a:rPr lang="en-US" dirty="0"/>
              <a:t>Network performance will be greatest when each of the devices on </a:t>
            </a:r>
            <a:r>
              <a:rPr lang="en-US" dirty="0" smtClean="0"/>
              <a:t>the wireless </a:t>
            </a:r>
            <a:r>
              <a:rPr lang="en-US" dirty="0"/>
              <a:t>network are using the 802.11n technology. On the flip side, if </a:t>
            </a:r>
            <a:r>
              <a:rPr lang="en-US" dirty="0" smtClean="0"/>
              <a:t>an older </a:t>
            </a:r>
            <a:r>
              <a:rPr lang="en-US" dirty="0"/>
              <a:t>device using 802.11g or 802.11b connects to your 802.11n-based </a:t>
            </a:r>
            <a:r>
              <a:rPr lang="en-US" dirty="0" smtClean="0"/>
              <a:t>router, the </a:t>
            </a:r>
            <a:r>
              <a:rPr lang="en-US" dirty="0"/>
              <a:t>speed and data rate of all the devices on the network will decrease</a:t>
            </a:r>
            <a:r>
              <a:rPr lang="en-US" dirty="0" smtClean="0"/>
              <a:t>.</a:t>
            </a:r>
          </a:p>
          <a:p>
            <a:r>
              <a:rPr lang="en-US" dirty="0" smtClean="0"/>
              <a:t>Onaway </a:t>
            </a:r>
            <a:r>
              <a:rPr lang="en-US" dirty="0"/>
              <a:t>to get around this issue for your home wireless network is to get </a:t>
            </a:r>
            <a:r>
              <a:rPr lang="en-US" dirty="0" smtClean="0"/>
              <a:t>what's called </a:t>
            </a:r>
            <a:r>
              <a:rPr lang="en-US" dirty="0"/>
              <a:t>a dual-band router or access point. This will allow older devices to </a:t>
            </a:r>
            <a:r>
              <a:rPr lang="en-US" dirty="0" smtClean="0"/>
              <a:t>run over </a:t>
            </a:r>
            <a:r>
              <a:rPr lang="en-US" dirty="0"/>
              <a:t>one frequency band (2.4 GHz) and newer 802.11n-based devices to </a:t>
            </a:r>
            <a:r>
              <a:rPr lang="en-US" dirty="0" smtClean="0"/>
              <a:t>use the </a:t>
            </a:r>
            <a:r>
              <a:rPr lang="en-US" dirty="0"/>
              <a:t>other frequency band (5 GHz</a:t>
            </a:r>
            <a:r>
              <a:rPr lang="en-US" dirty="0" smtClean="0"/>
              <a:t>).</a:t>
            </a:r>
          </a:p>
          <a:p>
            <a:r>
              <a:rPr lang="en-US" dirty="0"/>
              <a:t>Also look out for products that are certified by the Wi-Fi </a:t>
            </a:r>
            <a:r>
              <a:rPr lang="en-US" dirty="0" smtClean="0"/>
              <a:t>Alliance. (</a:t>
            </a:r>
            <a:r>
              <a:rPr lang="en-US" dirty="0"/>
              <a:t>tested for compatibility and </a:t>
            </a:r>
            <a:r>
              <a:rPr lang="en-US" dirty="0" smtClean="0"/>
              <a:t>interoperability)</a:t>
            </a:r>
            <a:endParaRPr lang="en-US" dirty="0"/>
          </a:p>
        </p:txBody>
      </p:sp>
    </p:spTree>
    <p:extLst>
      <p:ext uri="{BB962C8B-B14F-4D97-AF65-F5344CB8AC3E}">
        <p14:creationId xmlns:p14="http://schemas.microsoft.com/office/powerpoint/2010/main" xmlns="" val="2961456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Wireless Local Area Networks and Satellite-Based Networks</a:t>
            </a:r>
            <a:endParaRPr lang="en-US" sz="3200" dirty="0"/>
          </a:p>
        </p:txBody>
      </p:sp>
      <p:sp>
        <p:nvSpPr>
          <p:cNvPr id="3" name="Text Placeholder 2"/>
          <p:cNvSpPr>
            <a:spLocks noGrp="1"/>
          </p:cNvSpPr>
          <p:nvPr>
            <p:ph type="body" idx="1"/>
          </p:nvPr>
        </p:nvSpPr>
        <p:spPr/>
        <p:txBody>
          <a:bodyPr/>
          <a:lstStyle/>
          <a:p>
            <a:r>
              <a:rPr lang="en-US" dirty="0"/>
              <a:t>WLANS are of two </a:t>
            </a:r>
            <a:r>
              <a:rPr lang="en-US" dirty="0" smtClean="0"/>
              <a:t>types:  </a:t>
            </a:r>
            <a:r>
              <a:rPr lang="en-US" b="1" dirty="0" smtClean="0"/>
              <a:t>infrastructure WLANs</a:t>
            </a:r>
            <a:r>
              <a:rPr lang="en-US" dirty="0" smtClean="0"/>
              <a:t>, </a:t>
            </a:r>
            <a:r>
              <a:rPr lang="en-US" b="1" dirty="0"/>
              <a:t>Independent WLANs</a:t>
            </a:r>
            <a:r>
              <a:rPr lang="en-US" dirty="0"/>
              <a:t>.</a:t>
            </a:r>
          </a:p>
        </p:txBody>
      </p:sp>
    </p:spTree>
    <p:extLst>
      <p:ext uri="{BB962C8B-B14F-4D97-AF65-F5344CB8AC3E}">
        <p14:creationId xmlns:p14="http://schemas.microsoft.com/office/powerpoint/2010/main" xmlns="" val="82221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7465"/>
          </a:xfrm>
        </p:spPr>
        <p:txBody>
          <a:bodyPr>
            <a:normAutofit/>
          </a:bodyPr>
          <a:lstStyle/>
          <a:p>
            <a:r>
              <a:rPr lang="en-US" sz="2800" b="1" dirty="0" smtClean="0"/>
              <a:t>Types of WLANS </a:t>
            </a:r>
            <a:endParaRPr lang="en-US" sz="2800" b="1" dirty="0"/>
          </a:p>
        </p:txBody>
      </p:sp>
      <p:sp>
        <p:nvSpPr>
          <p:cNvPr id="3" name="Content Placeholder 2"/>
          <p:cNvSpPr>
            <a:spLocks noGrp="1"/>
          </p:cNvSpPr>
          <p:nvPr>
            <p:ph idx="1"/>
          </p:nvPr>
        </p:nvSpPr>
        <p:spPr>
          <a:xfrm>
            <a:off x="2589212" y="1343025"/>
            <a:ext cx="8915400" cy="5212520"/>
          </a:xfrm>
        </p:spPr>
        <p:txBody>
          <a:bodyPr>
            <a:normAutofit/>
          </a:bodyPr>
          <a:lstStyle/>
          <a:p>
            <a:pPr>
              <a:buFont typeface="+mj-lt"/>
              <a:buAutoNum type="arabicParenR"/>
            </a:pPr>
            <a:r>
              <a:rPr lang="en-US" b="1" dirty="0">
                <a:solidFill>
                  <a:srgbClr val="0070C0"/>
                </a:solidFill>
              </a:rPr>
              <a:t>The Infrastructure WLANs </a:t>
            </a:r>
            <a:r>
              <a:rPr lang="en-US" dirty="0">
                <a:solidFill>
                  <a:srgbClr val="0070C0"/>
                </a:solidFill>
              </a:rPr>
              <a:t>are used where the wireless network is linked to </a:t>
            </a:r>
            <a:r>
              <a:rPr lang="en-US" dirty="0" smtClean="0">
                <a:solidFill>
                  <a:srgbClr val="0070C0"/>
                </a:solidFill>
              </a:rPr>
              <a:t>a wired </a:t>
            </a:r>
            <a:r>
              <a:rPr lang="en-US" dirty="0">
                <a:solidFill>
                  <a:srgbClr val="0070C0"/>
                </a:solidFill>
              </a:rPr>
              <a:t>network or with the </a:t>
            </a:r>
            <a:r>
              <a:rPr lang="en-US" dirty="0" smtClean="0">
                <a:solidFill>
                  <a:srgbClr val="0070C0"/>
                </a:solidFill>
              </a:rPr>
              <a:t>cables. </a:t>
            </a:r>
            <a:r>
              <a:rPr lang="en-US" dirty="0" smtClean="0"/>
              <a:t>(fiber backbone to cellphone towers)</a:t>
            </a:r>
          </a:p>
          <a:p>
            <a:pPr lvl="1"/>
            <a:r>
              <a:rPr lang="en-US" sz="1800" dirty="0"/>
              <a:t>In </a:t>
            </a:r>
            <a:r>
              <a:rPr lang="en-US" sz="1800" dirty="0" smtClean="0"/>
              <a:t>an infrastructure </a:t>
            </a:r>
            <a:r>
              <a:rPr lang="en-US" sz="1800" dirty="0"/>
              <a:t>WLAN, the wireless network is usually connected to a </a:t>
            </a:r>
            <a:r>
              <a:rPr lang="en-US" sz="1800" dirty="0" smtClean="0"/>
              <a:t>wired network </a:t>
            </a:r>
            <a:r>
              <a:rPr lang="en-US" sz="1800" dirty="0"/>
              <a:t>such as Ethernet, via access points, which possesses both Ethernet </a:t>
            </a:r>
            <a:r>
              <a:rPr lang="en-US" sz="1800" dirty="0" smtClean="0"/>
              <a:t>links and </a:t>
            </a:r>
            <a:r>
              <a:rPr lang="en-US" sz="1800" dirty="0"/>
              <a:t>antennas to send and receive signals as well as making them powerful </a:t>
            </a:r>
            <a:r>
              <a:rPr lang="en-US" sz="1800" dirty="0" smtClean="0"/>
              <a:t>to transmit.</a:t>
            </a:r>
          </a:p>
          <a:p>
            <a:pPr>
              <a:buFont typeface="+mj-lt"/>
              <a:buAutoNum type="arabicParenR"/>
            </a:pPr>
            <a:r>
              <a:rPr lang="en-US" dirty="0">
                <a:solidFill>
                  <a:srgbClr val="0070C0"/>
                </a:solidFill>
              </a:rPr>
              <a:t>The simplest configuration is an </a:t>
            </a:r>
            <a:r>
              <a:rPr lang="en-US" b="1" dirty="0">
                <a:solidFill>
                  <a:srgbClr val="0070C0"/>
                </a:solidFill>
              </a:rPr>
              <a:t>Independent (or peer-to-peer) WLAN </a:t>
            </a:r>
            <a:r>
              <a:rPr lang="en-US" dirty="0" smtClean="0">
                <a:solidFill>
                  <a:srgbClr val="0070C0"/>
                </a:solidFill>
              </a:rPr>
              <a:t>that connects </a:t>
            </a:r>
            <a:r>
              <a:rPr lang="en-US" dirty="0">
                <a:solidFill>
                  <a:srgbClr val="0070C0"/>
                </a:solidFill>
              </a:rPr>
              <a:t>a group of PCs with </a:t>
            </a:r>
            <a:r>
              <a:rPr lang="en-US" dirty="0" smtClean="0">
                <a:solidFill>
                  <a:srgbClr val="0070C0"/>
                </a:solidFill>
              </a:rPr>
              <a:t>wireless adapters.</a:t>
            </a:r>
          </a:p>
          <a:p>
            <a:pPr lvl="1"/>
            <a:r>
              <a:rPr lang="en-US" sz="1800" dirty="0"/>
              <a:t>Any time, two or more </a:t>
            </a:r>
            <a:r>
              <a:rPr lang="en-US" sz="1800" dirty="0" smtClean="0"/>
              <a:t>wireless adapters </a:t>
            </a:r>
            <a:r>
              <a:rPr lang="en-US" sz="1800" dirty="0"/>
              <a:t>are within range of each other, they can set up an ad hoc </a:t>
            </a:r>
            <a:r>
              <a:rPr lang="en-US" sz="1800" dirty="0" smtClean="0"/>
              <a:t>independent network.</a:t>
            </a:r>
          </a:p>
          <a:p>
            <a:pPr lvl="1"/>
            <a:r>
              <a:rPr lang="en-US" sz="1800" dirty="0"/>
              <a:t>These on-demand networks typically require no administration or </a:t>
            </a:r>
            <a:r>
              <a:rPr lang="en-US" sz="1800" dirty="0" smtClean="0"/>
              <a:t> reconfiguration. </a:t>
            </a:r>
          </a:p>
          <a:p>
            <a:pPr lvl="1"/>
            <a:r>
              <a:rPr lang="en-US" sz="1800" dirty="0" smtClean="0">
                <a:solidFill>
                  <a:srgbClr val="0070C0"/>
                </a:solidFill>
              </a:rPr>
              <a:t>Basically </a:t>
            </a:r>
            <a:r>
              <a:rPr lang="en-US" sz="1800" dirty="0">
                <a:solidFill>
                  <a:srgbClr val="0070C0"/>
                </a:solidFill>
              </a:rPr>
              <a:t>this is a network which links two or more </a:t>
            </a:r>
            <a:r>
              <a:rPr lang="en-US" sz="1800" dirty="0" smtClean="0">
                <a:solidFill>
                  <a:srgbClr val="0070C0"/>
                </a:solidFill>
              </a:rPr>
              <a:t>computers without </a:t>
            </a:r>
            <a:r>
              <a:rPr lang="en-US" sz="1800" dirty="0">
                <a:solidFill>
                  <a:srgbClr val="0070C0"/>
                </a:solidFill>
              </a:rPr>
              <a:t>using wires or cables.</a:t>
            </a:r>
          </a:p>
        </p:txBody>
      </p:sp>
    </p:spTree>
    <p:extLst>
      <p:ext uri="{BB962C8B-B14F-4D97-AF65-F5344CB8AC3E}">
        <p14:creationId xmlns:p14="http://schemas.microsoft.com/office/powerpoint/2010/main" xmlns="" val="199756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7576"/>
          </a:xfrm>
        </p:spPr>
        <p:txBody>
          <a:bodyPr>
            <a:normAutofit/>
          </a:bodyPr>
          <a:lstStyle/>
          <a:p>
            <a:r>
              <a:rPr lang="en-US" sz="2800" b="1" dirty="0"/>
              <a:t>The Benefits of Wireless LANs</a:t>
            </a:r>
            <a:endParaRPr lang="en-US" sz="2800" dirty="0"/>
          </a:p>
        </p:txBody>
      </p:sp>
      <p:sp>
        <p:nvSpPr>
          <p:cNvPr id="3" name="Content Placeholder 2"/>
          <p:cNvSpPr>
            <a:spLocks noGrp="1"/>
          </p:cNvSpPr>
          <p:nvPr>
            <p:ph idx="1"/>
          </p:nvPr>
        </p:nvSpPr>
        <p:spPr>
          <a:xfrm>
            <a:off x="2589212" y="1491175"/>
            <a:ext cx="8915400" cy="5162843"/>
          </a:xfrm>
        </p:spPr>
        <p:txBody>
          <a:bodyPr>
            <a:normAutofit/>
          </a:bodyPr>
          <a:lstStyle/>
          <a:p>
            <a:r>
              <a:rPr lang="en-US" b="1" i="1" dirty="0">
                <a:solidFill>
                  <a:srgbClr val="0070C0"/>
                </a:solidFill>
              </a:rPr>
              <a:t>Convenience</a:t>
            </a:r>
            <a:r>
              <a:rPr lang="en-US" b="1" i="1" dirty="0" smtClean="0">
                <a:solidFill>
                  <a:srgbClr val="0070C0"/>
                </a:solidFill>
              </a:rPr>
              <a:t>: </a:t>
            </a:r>
            <a:r>
              <a:rPr lang="en-US" dirty="0">
                <a:solidFill>
                  <a:srgbClr val="0070C0"/>
                </a:solidFill>
              </a:rPr>
              <a:t>allows users to </a:t>
            </a:r>
            <a:r>
              <a:rPr lang="en-US" dirty="0" smtClean="0">
                <a:solidFill>
                  <a:srgbClr val="0070C0"/>
                </a:solidFill>
              </a:rPr>
              <a:t>access network </a:t>
            </a:r>
            <a:r>
              <a:rPr lang="en-US" dirty="0">
                <a:solidFill>
                  <a:srgbClr val="0070C0"/>
                </a:solidFill>
              </a:rPr>
              <a:t>resources from nearly any convenient location </a:t>
            </a:r>
            <a:r>
              <a:rPr lang="en-US" dirty="0"/>
              <a:t>within their </a:t>
            </a:r>
            <a:r>
              <a:rPr lang="en-US" dirty="0" smtClean="0"/>
              <a:t>primary networking </a:t>
            </a:r>
            <a:r>
              <a:rPr lang="en-US" dirty="0"/>
              <a:t>environment (a home or office</a:t>
            </a:r>
            <a:r>
              <a:rPr lang="en-US" dirty="0" smtClean="0"/>
              <a:t>).</a:t>
            </a:r>
          </a:p>
          <a:p>
            <a:r>
              <a:rPr lang="en-US" b="1" i="1" dirty="0">
                <a:solidFill>
                  <a:srgbClr val="0070C0"/>
                </a:solidFill>
              </a:rPr>
              <a:t>Mobility</a:t>
            </a:r>
            <a:r>
              <a:rPr lang="en-US" b="1" i="1" dirty="0" smtClean="0"/>
              <a:t>: </a:t>
            </a:r>
            <a:r>
              <a:rPr lang="en-US" dirty="0"/>
              <a:t>With the emergence of public wireless networks, users can access </a:t>
            </a:r>
            <a:r>
              <a:rPr lang="en-US" dirty="0" smtClean="0"/>
              <a:t>the internet </a:t>
            </a:r>
            <a:r>
              <a:rPr lang="en-US" dirty="0"/>
              <a:t>even outside their normal work environment. </a:t>
            </a:r>
            <a:r>
              <a:rPr lang="en-US" dirty="0">
                <a:solidFill>
                  <a:srgbClr val="0070C0"/>
                </a:solidFill>
              </a:rPr>
              <a:t>Most coffee shops, </a:t>
            </a:r>
            <a:r>
              <a:rPr lang="en-US" dirty="0" smtClean="0">
                <a:solidFill>
                  <a:srgbClr val="0070C0"/>
                </a:solidFill>
              </a:rPr>
              <a:t>for example</a:t>
            </a:r>
            <a:r>
              <a:rPr lang="en-US" dirty="0">
                <a:solidFill>
                  <a:srgbClr val="0070C0"/>
                </a:solidFill>
              </a:rPr>
              <a:t>, offer free </a:t>
            </a:r>
            <a:r>
              <a:rPr lang="en-US" dirty="0" smtClean="0">
                <a:solidFill>
                  <a:srgbClr val="0070C0"/>
                </a:solidFill>
              </a:rPr>
              <a:t>Wi-Fi customers.</a:t>
            </a:r>
          </a:p>
          <a:p>
            <a:r>
              <a:rPr lang="en-US" b="1" i="1" dirty="0">
                <a:solidFill>
                  <a:srgbClr val="0070C0"/>
                </a:solidFill>
              </a:rPr>
              <a:t>Productivity</a:t>
            </a:r>
            <a:r>
              <a:rPr lang="en-US" b="1" i="1" dirty="0" smtClean="0"/>
              <a:t>: </a:t>
            </a:r>
            <a:r>
              <a:rPr lang="en-US" dirty="0"/>
              <a:t>maintain </a:t>
            </a:r>
            <a:r>
              <a:rPr lang="en-US" dirty="0" smtClean="0"/>
              <a:t>connection to desired network may result in increased productivity of workers.</a:t>
            </a:r>
          </a:p>
          <a:p>
            <a:r>
              <a:rPr lang="en-US" b="1" i="1" dirty="0">
                <a:solidFill>
                  <a:srgbClr val="0070C0"/>
                </a:solidFill>
              </a:rPr>
              <a:t>Deployment</a:t>
            </a:r>
            <a:r>
              <a:rPr lang="en-US" b="1" i="1" dirty="0"/>
              <a:t>: </a:t>
            </a:r>
            <a:r>
              <a:rPr lang="en-US" dirty="0"/>
              <a:t>Initial setup of an infrastructure-based wireless network </a:t>
            </a:r>
            <a:r>
              <a:rPr lang="en-US" dirty="0" smtClean="0"/>
              <a:t>requires little </a:t>
            </a:r>
            <a:r>
              <a:rPr lang="en-US" dirty="0"/>
              <a:t>more than a single access point</a:t>
            </a:r>
            <a:r>
              <a:rPr lang="en-US" dirty="0" smtClean="0"/>
              <a:t>.</a:t>
            </a:r>
          </a:p>
          <a:p>
            <a:r>
              <a:rPr lang="en-US" b="1" i="1" dirty="0">
                <a:solidFill>
                  <a:srgbClr val="0070C0"/>
                </a:solidFill>
              </a:rPr>
              <a:t>Expandability</a:t>
            </a:r>
            <a:r>
              <a:rPr lang="en-US" b="1" i="1" dirty="0"/>
              <a:t>: </a:t>
            </a:r>
            <a:r>
              <a:rPr lang="en-US" dirty="0"/>
              <a:t>Wireless networks can serve a suddenly-increased number </a:t>
            </a:r>
            <a:r>
              <a:rPr lang="en-US" dirty="0" smtClean="0"/>
              <a:t>of clients </a:t>
            </a:r>
            <a:r>
              <a:rPr lang="en-US" dirty="0"/>
              <a:t>with the existing </a:t>
            </a:r>
            <a:r>
              <a:rPr lang="en-US" dirty="0" smtClean="0"/>
              <a:t>equipment (little/no need for extra investment)</a:t>
            </a:r>
          </a:p>
          <a:p>
            <a:r>
              <a:rPr lang="en-US" b="1" i="1" dirty="0">
                <a:solidFill>
                  <a:srgbClr val="0070C0"/>
                </a:solidFill>
              </a:rPr>
              <a:t>Cost: </a:t>
            </a:r>
            <a:r>
              <a:rPr lang="en-US" dirty="0"/>
              <a:t>Wireless networking hardware is at worst a modest increase from </a:t>
            </a:r>
            <a:r>
              <a:rPr lang="en-US" dirty="0" smtClean="0"/>
              <a:t>wired counterparts</a:t>
            </a:r>
            <a:r>
              <a:rPr lang="en-US" dirty="0"/>
              <a:t>. This potentially increased cost is almost always more </a:t>
            </a:r>
            <a:r>
              <a:rPr lang="en-US" dirty="0" smtClean="0"/>
              <a:t>than outweighed </a:t>
            </a:r>
            <a:r>
              <a:rPr lang="en-US" dirty="0"/>
              <a:t>by the savings in cost and labor associated to running </a:t>
            </a:r>
            <a:r>
              <a:rPr lang="en-US" dirty="0" smtClean="0"/>
              <a:t>physical cables</a:t>
            </a:r>
            <a:r>
              <a:rPr lang="en-US" dirty="0"/>
              <a:t>.</a:t>
            </a:r>
            <a:endParaRPr lang="en-US" dirty="0">
              <a:solidFill>
                <a:srgbClr val="0070C0"/>
              </a:solidFill>
            </a:endParaRPr>
          </a:p>
        </p:txBody>
      </p:sp>
    </p:spTree>
    <p:extLst>
      <p:ext uri="{BB962C8B-B14F-4D97-AF65-F5344CB8AC3E}">
        <p14:creationId xmlns:p14="http://schemas.microsoft.com/office/powerpoint/2010/main" xmlns="" val="2632866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5712"/>
          </a:xfrm>
        </p:spPr>
        <p:txBody>
          <a:bodyPr>
            <a:normAutofit/>
          </a:bodyPr>
          <a:lstStyle/>
          <a:p>
            <a:r>
              <a:rPr lang="en-US" sz="2800" b="1" dirty="0"/>
              <a:t>Drawbacks of Wireless LANs</a:t>
            </a:r>
            <a:endParaRPr lang="en-US" sz="2800" dirty="0"/>
          </a:p>
        </p:txBody>
      </p:sp>
      <p:sp>
        <p:nvSpPr>
          <p:cNvPr id="3" name="Content Placeholder 2"/>
          <p:cNvSpPr>
            <a:spLocks noGrp="1"/>
          </p:cNvSpPr>
          <p:nvPr>
            <p:ph idx="1"/>
          </p:nvPr>
        </p:nvSpPr>
        <p:spPr>
          <a:xfrm>
            <a:off x="2589212" y="1491175"/>
            <a:ext cx="8915400" cy="5022167"/>
          </a:xfrm>
        </p:spPr>
        <p:txBody>
          <a:bodyPr/>
          <a:lstStyle/>
          <a:p>
            <a:r>
              <a:rPr lang="en-US" b="1" i="1" dirty="0" smtClean="0">
                <a:solidFill>
                  <a:srgbClr val="0070C0"/>
                </a:solidFill>
              </a:rPr>
              <a:t>Security</a:t>
            </a:r>
            <a:r>
              <a:rPr lang="en-US" dirty="0"/>
              <a:t>: (wireless packets </a:t>
            </a:r>
            <a:r>
              <a:rPr lang="en-US" dirty="0" smtClean="0"/>
              <a:t>can easily be intercepted)</a:t>
            </a:r>
            <a:endParaRPr lang="en-US" b="1" i="1" dirty="0" smtClean="0"/>
          </a:p>
          <a:p>
            <a:r>
              <a:rPr lang="en-US" b="1" i="1" dirty="0" smtClean="0">
                <a:solidFill>
                  <a:srgbClr val="0070C0"/>
                </a:solidFill>
              </a:rPr>
              <a:t>Range</a:t>
            </a:r>
            <a:r>
              <a:rPr lang="en-US" b="1" i="1" dirty="0">
                <a:solidFill>
                  <a:srgbClr val="0070C0"/>
                </a:solidFill>
              </a:rPr>
              <a:t>:</a:t>
            </a:r>
            <a:r>
              <a:rPr lang="en-US" b="1" i="1" dirty="0"/>
              <a:t> </a:t>
            </a:r>
            <a:r>
              <a:rPr lang="en-US" dirty="0"/>
              <a:t>As regards the typical range of a common 802.11n network </a:t>
            </a:r>
            <a:r>
              <a:rPr lang="en-US" dirty="0" smtClean="0"/>
              <a:t>with standard </a:t>
            </a:r>
            <a:r>
              <a:rPr lang="en-US" dirty="0"/>
              <a:t>equipment is on the order of tens of meters. While sufficient for </a:t>
            </a:r>
            <a:r>
              <a:rPr lang="en-US" dirty="0" smtClean="0"/>
              <a:t>a typical </a:t>
            </a:r>
            <a:r>
              <a:rPr lang="en-US" dirty="0"/>
              <a:t>home, it will be insufficient in a larger structure</a:t>
            </a:r>
            <a:r>
              <a:rPr lang="en-US" dirty="0" smtClean="0"/>
              <a:t>. </a:t>
            </a:r>
          </a:p>
          <a:p>
            <a:r>
              <a:rPr lang="en-US" b="1" i="1" dirty="0">
                <a:solidFill>
                  <a:srgbClr val="0070C0"/>
                </a:solidFill>
              </a:rPr>
              <a:t>Reliability: </a:t>
            </a:r>
            <a:r>
              <a:rPr lang="en-US" dirty="0">
                <a:solidFill>
                  <a:srgbClr val="0070C0"/>
                </a:solidFill>
              </a:rPr>
              <a:t>Like any radio frequency transmission, wireless networking </a:t>
            </a:r>
            <a:r>
              <a:rPr lang="en-US" dirty="0" smtClean="0">
                <a:solidFill>
                  <a:srgbClr val="0070C0"/>
                </a:solidFill>
              </a:rPr>
              <a:t>signals are </a:t>
            </a:r>
            <a:r>
              <a:rPr lang="en-US" dirty="0">
                <a:solidFill>
                  <a:srgbClr val="0070C0"/>
                </a:solidFill>
              </a:rPr>
              <a:t>subject to a wide variety of </a:t>
            </a:r>
            <a:r>
              <a:rPr lang="en-US" b="1" dirty="0">
                <a:solidFill>
                  <a:srgbClr val="0070C0"/>
                </a:solidFill>
              </a:rPr>
              <a:t>interference</a:t>
            </a:r>
            <a:r>
              <a:rPr lang="en-US" dirty="0">
                <a:solidFill>
                  <a:srgbClr val="0070C0"/>
                </a:solidFill>
              </a:rPr>
              <a:t>, as well as complex </a:t>
            </a:r>
            <a:r>
              <a:rPr lang="en-US" dirty="0" smtClean="0">
                <a:solidFill>
                  <a:srgbClr val="0070C0"/>
                </a:solidFill>
              </a:rPr>
              <a:t> </a:t>
            </a:r>
            <a:r>
              <a:rPr lang="en-US" b="1" dirty="0" smtClean="0">
                <a:solidFill>
                  <a:srgbClr val="0070C0"/>
                </a:solidFill>
              </a:rPr>
              <a:t>propagation effects</a:t>
            </a:r>
            <a:r>
              <a:rPr lang="en-US" b="1" dirty="0" smtClean="0"/>
              <a:t> </a:t>
            </a:r>
            <a:r>
              <a:rPr lang="en-US" dirty="0"/>
              <a:t>(such as multi path fading</a:t>
            </a:r>
            <a:r>
              <a:rPr lang="en-US" dirty="0" smtClean="0"/>
              <a:t>)</a:t>
            </a:r>
          </a:p>
          <a:p>
            <a:r>
              <a:rPr lang="en-US" b="1" i="1" dirty="0">
                <a:solidFill>
                  <a:srgbClr val="0070C0"/>
                </a:solidFill>
              </a:rPr>
              <a:t>Speed:</a:t>
            </a:r>
            <a:r>
              <a:rPr lang="en-US" b="1" i="1" dirty="0"/>
              <a:t> </a:t>
            </a:r>
            <a:r>
              <a:rPr lang="en-US" dirty="0"/>
              <a:t>The speed on most wireless networks (typically 54 Mbps) is far </a:t>
            </a:r>
            <a:r>
              <a:rPr lang="en-US" dirty="0" smtClean="0"/>
              <a:t>slower than </a:t>
            </a:r>
            <a:r>
              <a:rPr lang="en-US" dirty="0"/>
              <a:t>even the slowest common wired networks (100Mbps up to several </a:t>
            </a:r>
            <a:r>
              <a:rPr lang="en-US" dirty="0" err="1"/>
              <a:t>Gbps</a:t>
            </a:r>
            <a:r>
              <a:rPr lang="en-US" dirty="0" smtClean="0"/>
              <a:t>). </a:t>
            </a:r>
            <a:r>
              <a:rPr lang="en-US" dirty="0"/>
              <a:t>Newer standards such as 802.11n are addressing this </a:t>
            </a:r>
            <a:r>
              <a:rPr lang="en-US" dirty="0" smtClean="0"/>
              <a:t>limitation. (support peak </a:t>
            </a:r>
            <a:r>
              <a:rPr lang="en-US" dirty="0"/>
              <a:t>throughputs in the range of </a:t>
            </a:r>
            <a:r>
              <a:rPr lang="en-US" b="1" dirty="0"/>
              <a:t>100-200 Mbps</a:t>
            </a:r>
            <a:r>
              <a:rPr lang="en-US" dirty="0" smtClean="0"/>
              <a:t>.)</a:t>
            </a:r>
            <a:endParaRPr lang="en-US" dirty="0"/>
          </a:p>
        </p:txBody>
      </p:sp>
    </p:spTree>
    <p:extLst>
      <p:ext uri="{BB962C8B-B14F-4D97-AF65-F5344CB8AC3E}">
        <p14:creationId xmlns:p14="http://schemas.microsoft.com/office/powerpoint/2010/main" xmlns="" val="360571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Wireless LAN architecture using an Infrastructure BSS</a:t>
            </a:r>
            <a:endParaRPr lang="en-US" sz="2800" dirty="0"/>
          </a:p>
        </p:txBody>
      </p:sp>
      <p:sp>
        <p:nvSpPr>
          <p:cNvPr id="3" name="Content Placeholder 2"/>
          <p:cNvSpPr>
            <a:spLocks noGrp="1"/>
          </p:cNvSpPr>
          <p:nvPr>
            <p:ph idx="1"/>
          </p:nvPr>
        </p:nvSpPr>
        <p:spPr>
          <a:xfrm>
            <a:off x="2589212" y="1717963"/>
            <a:ext cx="8915400" cy="4849091"/>
          </a:xfrm>
        </p:spPr>
        <p:txBody>
          <a:bodyPr>
            <a:normAutofit fontScale="92500" lnSpcReduction="10000"/>
          </a:bodyPr>
          <a:lstStyle/>
          <a:p>
            <a:r>
              <a:rPr lang="en-US" dirty="0"/>
              <a:t>WLAN can be connected through a cell phone card via GSM network, </a:t>
            </a:r>
            <a:r>
              <a:rPr lang="en-US" dirty="0" smtClean="0"/>
              <a:t>satellite hardware </a:t>
            </a:r>
            <a:r>
              <a:rPr lang="en-US" dirty="0"/>
              <a:t>from your satellite company, or the most common a 802.11 router </a:t>
            </a:r>
            <a:r>
              <a:rPr lang="en-US" dirty="0" smtClean="0"/>
              <a:t>and either </a:t>
            </a:r>
            <a:r>
              <a:rPr lang="en-US" dirty="0"/>
              <a:t>a network card for PCI/PCI express slot on a desktop, or PCMCIA card for </a:t>
            </a:r>
            <a:r>
              <a:rPr lang="en-US" dirty="0" smtClean="0"/>
              <a:t>a laptop.</a:t>
            </a:r>
          </a:p>
          <a:p>
            <a:r>
              <a:rPr lang="en-US" dirty="0" smtClean="0"/>
              <a:t>Satellite communications </a:t>
            </a:r>
            <a:r>
              <a:rPr lang="en-US" dirty="0"/>
              <a:t>have distinct benefits over terrestrial alternatives</a:t>
            </a:r>
            <a:r>
              <a:rPr lang="en-US" dirty="0" smtClean="0"/>
              <a:t>:</a:t>
            </a:r>
          </a:p>
          <a:p>
            <a:pPr lvl="1"/>
            <a:r>
              <a:rPr lang="en-US" b="1" i="1" dirty="0"/>
              <a:t>Universal: </a:t>
            </a:r>
            <a:r>
              <a:rPr lang="en-US" dirty="0"/>
              <a:t>Satellite communications are available virtually everywhere</a:t>
            </a:r>
            <a:r>
              <a:rPr lang="en-US" dirty="0" smtClean="0"/>
              <a:t>.</a:t>
            </a:r>
          </a:p>
          <a:p>
            <a:pPr lvl="1"/>
            <a:r>
              <a:rPr lang="en-US" b="1" i="1" dirty="0"/>
              <a:t>Versatile: </a:t>
            </a:r>
            <a:r>
              <a:rPr lang="en-US" dirty="0"/>
              <a:t>Satellites can support all of today's communications needs </a:t>
            </a:r>
            <a:r>
              <a:rPr lang="en-US" dirty="0" smtClean="0"/>
              <a:t>-transactional </a:t>
            </a:r>
            <a:r>
              <a:rPr lang="en-US" dirty="0"/>
              <a:t>and multimedia applications, video, voice, cellular </a:t>
            </a:r>
            <a:r>
              <a:rPr lang="en-US" dirty="0" smtClean="0"/>
              <a:t>networks</a:t>
            </a:r>
          </a:p>
          <a:p>
            <a:pPr lvl="1"/>
            <a:r>
              <a:rPr lang="en-US" b="1" i="1" dirty="0"/>
              <a:t>Reliable: </a:t>
            </a:r>
            <a:r>
              <a:rPr lang="en-US" dirty="0"/>
              <a:t>Satellite is a proven medium for supporting a </a:t>
            </a:r>
            <a:r>
              <a:rPr lang="en-US" dirty="0" smtClean="0"/>
              <a:t>company's communications </a:t>
            </a:r>
            <a:r>
              <a:rPr lang="en-US" dirty="0"/>
              <a:t>needs</a:t>
            </a:r>
            <a:r>
              <a:rPr lang="en-US" dirty="0" smtClean="0"/>
              <a:t>. (network performance is always predictable)</a:t>
            </a:r>
          </a:p>
          <a:p>
            <a:pPr lvl="1"/>
            <a:r>
              <a:rPr lang="en-US" b="1" i="1" dirty="0"/>
              <a:t>Seamless</a:t>
            </a:r>
            <a:r>
              <a:rPr lang="en-US" b="1" i="1" dirty="0" smtClean="0"/>
              <a:t>: </a:t>
            </a:r>
            <a:r>
              <a:rPr lang="en-US" dirty="0" smtClean="0"/>
              <a:t>ideal for </a:t>
            </a:r>
            <a:r>
              <a:rPr lang="en-US" dirty="0"/>
              <a:t>the simultaneous distribution of bandwidth-intensive </a:t>
            </a:r>
            <a:r>
              <a:rPr lang="en-US" dirty="0" smtClean="0"/>
              <a:t>information</a:t>
            </a:r>
          </a:p>
          <a:p>
            <a:pPr lvl="1"/>
            <a:r>
              <a:rPr lang="en-US" b="1" i="1" dirty="0" smtClean="0"/>
              <a:t>Fast to roll out</a:t>
            </a:r>
          </a:p>
          <a:p>
            <a:pPr lvl="1"/>
            <a:r>
              <a:rPr lang="en-US" b="1" i="1" dirty="0"/>
              <a:t>Expandable: </a:t>
            </a:r>
            <a:r>
              <a:rPr lang="en-US" dirty="0"/>
              <a:t>Satellite networks are easily scalable, allowing users to </a:t>
            </a:r>
            <a:r>
              <a:rPr lang="en-US" dirty="0" smtClean="0"/>
              <a:t>expand their </a:t>
            </a:r>
            <a:r>
              <a:rPr lang="en-US" dirty="0"/>
              <a:t>communications networks and their available bandwidth easily</a:t>
            </a:r>
            <a:r>
              <a:rPr lang="en-US" dirty="0" smtClean="0"/>
              <a:t>.</a:t>
            </a:r>
          </a:p>
          <a:p>
            <a:pPr lvl="1"/>
            <a:r>
              <a:rPr lang="en-US" b="1" i="1" dirty="0"/>
              <a:t>Flexible: </a:t>
            </a:r>
            <a:r>
              <a:rPr lang="en-US" dirty="0" smtClean="0"/>
              <a:t>helping </a:t>
            </a:r>
            <a:r>
              <a:rPr lang="en-US" dirty="0"/>
              <a:t>overcome geographical </a:t>
            </a:r>
            <a:r>
              <a:rPr lang="en-US" dirty="0" smtClean="0"/>
              <a:t>barriers, terrestrial </a:t>
            </a:r>
            <a:r>
              <a:rPr lang="en-US" dirty="0"/>
              <a:t>network limitations and other constraining infrastructure issues.</a:t>
            </a:r>
          </a:p>
        </p:txBody>
      </p:sp>
    </p:spTree>
    <p:extLst>
      <p:ext uri="{BB962C8B-B14F-4D97-AF65-F5344CB8AC3E}">
        <p14:creationId xmlns:p14="http://schemas.microsoft.com/office/powerpoint/2010/main" xmlns="" val="242924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Mobile Internet Protocol</a:t>
            </a:r>
            <a:endParaRPr lang="en-US" sz="3200" dirty="0"/>
          </a:p>
        </p:txBody>
      </p:sp>
      <p:sp>
        <p:nvSpPr>
          <p:cNvPr id="3" name="Text Placeholder 2"/>
          <p:cNvSpPr>
            <a:spLocks noGrp="1"/>
          </p:cNvSpPr>
          <p:nvPr>
            <p:ph type="body" idx="1"/>
          </p:nvPr>
        </p:nvSpPr>
        <p:spPr/>
        <p:txBody>
          <a:bodyPr/>
          <a:lstStyle/>
          <a:p>
            <a:r>
              <a:rPr lang="en-US" dirty="0" smtClean="0"/>
              <a:t>Addressing and data routing</a:t>
            </a:r>
            <a:endParaRPr lang="en-US" dirty="0"/>
          </a:p>
        </p:txBody>
      </p:sp>
    </p:spTree>
    <p:extLst>
      <p:ext uri="{BB962C8B-B14F-4D97-AF65-F5344CB8AC3E}">
        <p14:creationId xmlns:p14="http://schemas.microsoft.com/office/powerpoint/2010/main" xmlns="" val="2929983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Problem with Mobile Nodes in TCP/IP</a:t>
            </a:r>
            <a:endParaRPr lang="en-US" sz="2800" dirty="0"/>
          </a:p>
        </p:txBody>
      </p:sp>
      <p:sp>
        <p:nvSpPr>
          <p:cNvPr id="3" name="Content Placeholder 2"/>
          <p:cNvSpPr>
            <a:spLocks noGrp="1"/>
          </p:cNvSpPr>
          <p:nvPr>
            <p:ph idx="1"/>
          </p:nvPr>
        </p:nvSpPr>
        <p:spPr>
          <a:xfrm>
            <a:off x="2589212" y="1388533"/>
            <a:ext cx="8915400" cy="5249334"/>
          </a:xfrm>
        </p:spPr>
        <p:txBody>
          <a:bodyPr>
            <a:normAutofit/>
          </a:bodyPr>
          <a:lstStyle/>
          <a:p>
            <a:r>
              <a:rPr lang="en-US" sz="2000" dirty="0">
                <a:solidFill>
                  <a:srgbClr val="0070C0"/>
                </a:solidFill>
              </a:rPr>
              <a:t>To support </a:t>
            </a:r>
            <a:r>
              <a:rPr lang="en-US" sz="2000" dirty="0" smtClean="0">
                <a:solidFill>
                  <a:srgbClr val="0070C0"/>
                </a:solidFill>
              </a:rPr>
              <a:t>IP in </a:t>
            </a:r>
            <a:r>
              <a:rPr lang="en-US" sz="2000" dirty="0">
                <a:solidFill>
                  <a:srgbClr val="0070C0"/>
                </a:solidFill>
              </a:rPr>
              <a:t>a mobile environment, a new protocol called </a:t>
            </a:r>
            <a:r>
              <a:rPr lang="en-US" sz="2000" b="1" dirty="0">
                <a:solidFill>
                  <a:srgbClr val="0070C0"/>
                </a:solidFill>
              </a:rPr>
              <a:t>IP Mobility Support</a:t>
            </a:r>
            <a:r>
              <a:rPr lang="en-US" sz="2000" dirty="0">
                <a:solidFill>
                  <a:srgbClr val="0070C0"/>
                </a:solidFill>
              </a:rPr>
              <a:t>, or </a:t>
            </a:r>
            <a:r>
              <a:rPr lang="en-US" sz="2000" dirty="0" smtClean="0">
                <a:solidFill>
                  <a:srgbClr val="0070C0"/>
                </a:solidFill>
              </a:rPr>
              <a:t>more simply</a:t>
            </a:r>
            <a:r>
              <a:rPr lang="en-US" sz="2000" dirty="0">
                <a:solidFill>
                  <a:srgbClr val="0070C0"/>
                </a:solidFill>
              </a:rPr>
              <a:t>, </a:t>
            </a:r>
            <a:r>
              <a:rPr lang="en-US" sz="2000" b="1" dirty="0">
                <a:solidFill>
                  <a:srgbClr val="0070C0"/>
                </a:solidFill>
              </a:rPr>
              <a:t>Mobile IP</a:t>
            </a:r>
            <a:r>
              <a:rPr lang="en-US" sz="2000" dirty="0">
                <a:solidFill>
                  <a:srgbClr val="0070C0"/>
                </a:solidFill>
              </a:rPr>
              <a:t>, was developed</a:t>
            </a:r>
            <a:r>
              <a:rPr lang="en-US" sz="2000" dirty="0" smtClean="0">
                <a:solidFill>
                  <a:srgbClr val="0070C0"/>
                </a:solidFill>
              </a:rPr>
              <a:t>.</a:t>
            </a:r>
          </a:p>
          <a:p>
            <a:r>
              <a:rPr lang="en-US" sz="2000" dirty="0">
                <a:solidFill>
                  <a:srgbClr val="0070C0"/>
                </a:solidFill>
              </a:rPr>
              <a:t>IP addresses are fundamentally divided into </a:t>
            </a:r>
            <a:r>
              <a:rPr lang="en-US" sz="2000" dirty="0" err="1" smtClean="0">
                <a:solidFill>
                  <a:srgbClr val="0070C0"/>
                </a:solidFill>
              </a:rPr>
              <a:t>otw</a:t>
            </a:r>
            <a:r>
              <a:rPr lang="en-US" sz="2000" dirty="0" smtClean="0">
                <a:solidFill>
                  <a:srgbClr val="0070C0"/>
                </a:solidFill>
              </a:rPr>
              <a:t> </a:t>
            </a:r>
            <a:r>
              <a:rPr lang="en-US" sz="2000" dirty="0">
                <a:solidFill>
                  <a:srgbClr val="0070C0"/>
                </a:solidFill>
              </a:rPr>
              <a:t>portions: </a:t>
            </a:r>
            <a:r>
              <a:rPr lang="en-US" sz="2000" b="1" dirty="0">
                <a:solidFill>
                  <a:srgbClr val="0070C0"/>
                </a:solidFill>
              </a:rPr>
              <a:t>a network </a:t>
            </a:r>
            <a:r>
              <a:rPr lang="en-US" sz="2000" b="1" dirty="0" smtClean="0">
                <a:solidFill>
                  <a:srgbClr val="0070C0"/>
                </a:solidFill>
              </a:rPr>
              <a:t>identifier (network </a:t>
            </a:r>
            <a:r>
              <a:rPr lang="en-US" sz="2000" b="1" dirty="0">
                <a:solidFill>
                  <a:srgbClr val="0070C0"/>
                </a:solidFill>
              </a:rPr>
              <a:t>ID) </a:t>
            </a:r>
            <a:r>
              <a:rPr lang="en-US" sz="2000" dirty="0">
                <a:solidFill>
                  <a:srgbClr val="0070C0"/>
                </a:solidFill>
              </a:rPr>
              <a:t>and </a:t>
            </a:r>
            <a:r>
              <a:rPr lang="en-US" sz="2000" b="1" dirty="0">
                <a:solidFill>
                  <a:srgbClr val="0070C0"/>
                </a:solidFill>
              </a:rPr>
              <a:t>a host identifier (host ID</a:t>
            </a:r>
            <a:r>
              <a:rPr lang="en-US" sz="2000" b="1" dirty="0" smtClean="0">
                <a:solidFill>
                  <a:srgbClr val="0070C0"/>
                </a:solidFill>
              </a:rPr>
              <a:t>).</a:t>
            </a:r>
          </a:p>
          <a:p>
            <a:r>
              <a:rPr lang="en-US" sz="2000" dirty="0" smtClean="0"/>
              <a:t>Network </a:t>
            </a:r>
            <a:r>
              <a:rPr lang="en-US" sz="2000" dirty="0"/>
              <a:t>ID specifies </a:t>
            </a:r>
            <a:r>
              <a:rPr lang="en-US" sz="2000" dirty="0" smtClean="0"/>
              <a:t>which network </a:t>
            </a:r>
            <a:r>
              <a:rPr lang="en-US" sz="2000" dirty="0"/>
              <a:t>a host is on, and the host ID uniquely specifies hosts within a network</a:t>
            </a:r>
            <a:r>
              <a:rPr lang="en-US" sz="2000" dirty="0" smtClean="0"/>
              <a:t>.</a:t>
            </a:r>
          </a:p>
          <a:p>
            <a:r>
              <a:rPr lang="en-US" sz="2000" dirty="0"/>
              <a:t>This structure is fundamental to datagram </a:t>
            </a:r>
            <a:r>
              <a:rPr lang="en-US" sz="2000" dirty="0" smtClean="0"/>
              <a:t>routing and addressing.</a:t>
            </a:r>
          </a:p>
          <a:p>
            <a:r>
              <a:rPr lang="en-US" sz="2000" b="1" dirty="0">
                <a:solidFill>
                  <a:srgbClr val="0070C0"/>
                </a:solidFill>
              </a:rPr>
              <a:t>C</a:t>
            </a:r>
            <a:r>
              <a:rPr lang="en-US" sz="2000" b="1" dirty="0" smtClean="0">
                <a:solidFill>
                  <a:srgbClr val="0070C0"/>
                </a:solidFill>
              </a:rPr>
              <a:t>ritical </a:t>
            </a:r>
            <a:r>
              <a:rPr lang="en-US" sz="2000" b="1" dirty="0">
                <a:solidFill>
                  <a:srgbClr val="0070C0"/>
                </a:solidFill>
              </a:rPr>
              <a:t>flaw</a:t>
            </a:r>
            <a:r>
              <a:rPr lang="en-US" sz="2000" dirty="0">
                <a:solidFill>
                  <a:srgbClr val="0070C0"/>
                </a:solidFill>
              </a:rPr>
              <a:t>: the IP address is tied tightly </a:t>
            </a:r>
            <a:r>
              <a:rPr lang="en-US" sz="2000" dirty="0" smtClean="0">
                <a:solidFill>
                  <a:srgbClr val="0070C0"/>
                </a:solidFill>
              </a:rPr>
              <a:t>to the </a:t>
            </a:r>
            <a:r>
              <a:rPr lang="en-US" sz="2000" dirty="0">
                <a:solidFill>
                  <a:srgbClr val="0070C0"/>
                </a:solidFill>
              </a:rPr>
              <a:t>network where the device is located</a:t>
            </a:r>
            <a:r>
              <a:rPr lang="en-US" sz="2000" dirty="0" smtClean="0">
                <a:solidFill>
                  <a:srgbClr val="0070C0"/>
                </a:solidFill>
              </a:rPr>
              <a:t>.</a:t>
            </a:r>
          </a:p>
          <a:p>
            <a:r>
              <a:rPr lang="en-US" sz="2000" dirty="0">
                <a:solidFill>
                  <a:srgbClr val="0070C0"/>
                </a:solidFill>
              </a:rPr>
              <a:t>When the mobile device travels away </a:t>
            </a:r>
            <a:r>
              <a:rPr lang="en-US" sz="2000" dirty="0" smtClean="0">
                <a:solidFill>
                  <a:srgbClr val="0070C0"/>
                </a:solidFill>
              </a:rPr>
              <a:t>from its </a:t>
            </a:r>
            <a:r>
              <a:rPr lang="en-US" sz="2000" dirty="0">
                <a:solidFill>
                  <a:srgbClr val="0070C0"/>
                </a:solidFill>
              </a:rPr>
              <a:t>home location, the system of routing based on IP address “breaks</a:t>
            </a:r>
            <a:r>
              <a:rPr lang="en-US" sz="2000" dirty="0" smtClean="0">
                <a:solidFill>
                  <a:srgbClr val="0070C0"/>
                </a:solidFill>
              </a:rPr>
              <a:t>”.</a:t>
            </a:r>
          </a:p>
          <a:p>
            <a:r>
              <a:rPr lang="en-US" sz="2000" b="1" dirty="0">
                <a:solidFill>
                  <a:srgbClr val="0070C0"/>
                </a:solidFill>
              </a:rPr>
              <a:t>Mobile </a:t>
            </a:r>
            <a:r>
              <a:rPr lang="en-US" sz="2000" b="1" dirty="0" smtClean="0">
                <a:solidFill>
                  <a:srgbClr val="0070C0"/>
                </a:solidFill>
              </a:rPr>
              <a:t>IP solves </a:t>
            </a:r>
            <a:r>
              <a:rPr lang="en-US" sz="2000" b="1" dirty="0">
                <a:solidFill>
                  <a:srgbClr val="0070C0"/>
                </a:solidFill>
              </a:rPr>
              <a:t>this problem by giving mobile devices and routers the capability to </a:t>
            </a:r>
            <a:r>
              <a:rPr lang="en-US" sz="2000" b="1" dirty="0" smtClean="0">
                <a:solidFill>
                  <a:srgbClr val="0070C0"/>
                </a:solidFill>
              </a:rPr>
              <a:t>forward datagrams </a:t>
            </a:r>
            <a:r>
              <a:rPr lang="en-US" sz="2000" b="1" dirty="0">
                <a:solidFill>
                  <a:srgbClr val="0070C0"/>
                </a:solidFill>
              </a:rPr>
              <a:t>from one location to another.</a:t>
            </a:r>
          </a:p>
        </p:txBody>
      </p:sp>
    </p:spTree>
    <p:extLst>
      <p:ext uri="{BB962C8B-B14F-4D97-AF65-F5344CB8AC3E}">
        <p14:creationId xmlns:p14="http://schemas.microsoft.com/office/powerpoint/2010/main" xmlns="" val="2602659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1133"/>
          </a:xfrm>
        </p:spPr>
        <p:txBody>
          <a:bodyPr>
            <a:normAutofit fontScale="90000"/>
          </a:bodyPr>
          <a:lstStyle/>
          <a:p>
            <a:r>
              <a:rPr lang="en-US" sz="2800" b="1" dirty="0"/>
              <a:t>Mobile IP Overview: "Address Forwarding" for the Internet</a:t>
            </a:r>
            <a:endParaRPr lang="en-US" sz="2800" dirty="0"/>
          </a:p>
        </p:txBody>
      </p:sp>
      <p:sp>
        <p:nvSpPr>
          <p:cNvPr id="3" name="Content Placeholder 2"/>
          <p:cNvSpPr>
            <a:spLocks noGrp="1"/>
          </p:cNvSpPr>
          <p:nvPr>
            <p:ph idx="1"/>
          </p:nvPr>
        </p:nvSpPr>
        <p:spPr>
          <a:xfrm>
            <a:off x="2589212" y="1392702"/>
            <a:ext cx="8915400" cy="4518520"/>
          </a:xfrm>
        </p:spPr>
        <p:txBody>
          <a:bodyPr>
            <a:normAutofit/>
          </a:bodyPr>
          <a:lstStyle/>
          <a:p>
            <a:r>
              <a:rPr lang="en-US" sz="2000" dirty="0"/>
              <a:t>Mobile IP works in a manner very similar to a mail forwarding system</a:t>
            </a:r>
            <a:r>
              <a:rPr lang="en-US" sz="2000" dirty="0" smtClean="0"/>
              <a:t>.</a:t>
            </a:r>
          </a:p>
          <a:p>
            <a:r>
              <a:rPr lang="en-US" sz="2000" dirty="0"/>
              <a:t>The </a:t>
            </a:r>
            <a:r>
              <a:rPr lang="en-US" sz="2000" dirty="0" smtClean="0"/>
              <a:t>mobile node </a:t>
            </a:r>
            <a:r>
              <a:rPr lang="en-US" sz="2000" dirty="0"/>
              <a:t>is normally resident on its home network, which is the one that is </a:t>
            </a:r>
            <a:r>
              <a:rPr lang="en-US" sz="2000" dirty="0" smtClean="0"/>
              <a:t>indicated by </a:t>
            </a:r>
            <a:r>
              <a:rPr lang="en-US" sz="2000" dirty="0"/>
              <a:t>the network ID in its IP address</a:t>
            </a:r>
            <a:r>
              <a:rPr lang="en-US" sz="2000" dirty="0" smtClean="0"/>
              <a:t>.</a:t>
            </a:r>
          </a:p>
          <a:p>
            <a:r>
              <a:rPr lang="en-US" sz="2000" dirty="0"/>
              <a:t>Devices on the internetwork always </a:t>
            </a:r>
            <a:r>
              <a:rPr lang="en-US" sz="2000" dirty="0" smtClean="0"/>
              <a:t>route using </a:t>
            </a:r>
            <a:r>
              <a:rPr lang="en-US" sz="2000" dirty="0"/>
              <a:t>this address, so the pieces of “mail” (datagrams) always arrive at a router </a:t>
            </a:r>
            <a:r>
              <a:rPr lang="en-US" sz="2000" dirty="0" smtClean="0"/>
              <a:t>at the </a:t>
            </a:r>
            <a:r>
              <a:rPr lang="en-US" sz="2000" dirty="0"/>
              <a:t>device's “home</a:t>
            </a:r>
            <a:r>
              <a:rPr lang="en-US" sz="2000" dirty="0" smtClean="0"/>
              <a:t>”.</a:t>
            </a:r>
          </a:p>
          <a:p>
            <a:r>
              <a:rPr lang="en-US" sz="2000" dirty="0">
                <a:solidFill>
                  <a:srgbClr val="0070C0"/>
                </a:solidFill>
              </a:rPr>
              <a:t>When the device “travels” to another network, the </a:t>
            </a:r>
            <a:r>
              <a:rPr lang="en-US" sz="2000" dirty="0" smtClean="0">
                <a:solidFill>
                  <a:srgbClr val="0070C0"/>
                </a:solidFill>
              </a:rPr>
              <a:t>home router </a:t>
            </a:r>
            <a:r>
              <a:rPr lang="en-US" sz="2000" dirty="0">
                <a:solidFill>
                  <a:srgbClr val="0070C0"/>
                </a:solidFill>
              </a:rPr>
              <a:t>(“post office”) intercepts these datagrams and forwards them to the </a:t>
            </a:r>
            <a:r>
              <a:rPr lang="en-US" sz="2000" dirty="0" smtClean="0">
                <a:solidFill>
                  <a:srgbClr val="0070C0"/>
                </a:solidFill>
              </a:rPr>
              <a:t>device's current </a:t>
            </a:r>
            <a:r>
              <a:rPr lang="en-US" sz="2000" dirty="0">
                <a:solidFill>
                  <a:srgbClr val="0070C0"/>
                </a:solidFill>
              </a:rPr>
              <a:t>address</a:t>
            </a:r>
            <a:r>
              <a:rPr lang="en-US" sz="2000" dirty="0" smtClean="0">
                <a:solidFill>
                  <a:srgbClr val="0070C0"/>
                </a:solidFill>
              </a:rPr>
              <a:t>.</a:t>
            </a:r>
          </a:p>
          <a:p>
            <a:r>
              <a:rPr lang="en-US" sz="2000" dirty="0">
                <a:solidFill>
                  <a:srgbClr val="0070C0"/>
                </a:solidFill>
              </a:rPr>
              <a:t>It may send them straight to the device using a new, </a:t>
            </a:r>
            <a:r>
              <a:rPr lang="en-US" sz="2000" dirty="0" smtClean="0">
                <a:solidFill>
                  <a:srgbClr val="0070C0"/>
                </a:solidFill>
              </a:rPr>
              <a:t>temporary address</a:t>
            </a:r>
            <a:r>
              <a:rPr lang="en-US" sz="2000" dirty="0">
                <a:solidFill>
                  <a:srgbClr val="0070C0"/>
                </a:solidFill>
              </a:rPr>
              <a:t>, or it may send them to a router on the device's current network (</a:t>
            </a:r>
            <a:r>
              <a:rPr lang="en-US" sz="2000" dirty="0" smtClean="0">
                <a:solidFill>
                  <a:srgbClr val="0070C0"/>
                </a:solidFill>
              </a:rPr>
              <a:t>the “other </a:t>
            </a:r>
            <a:r>
              <a:rPr lang="en-US" sz="2000" dirty="0">
                <a:solidFill>
                  <a:srgbClr val="0070C0"/>
                </a:solidFill>
              </a:rPr>
              <a:t>post office) for final delivery.</a:t>
            </a:r>
          </a:p>
        </p:txBody>
      </p:sp>
      <p:sp>
        <p:nvSpPr>
          <p:cNvPr id="4" name="Rectangle 3"/>
          <p:cNvSpPr/>
          <p:nvPr/>
        </p:nvSpPr>
        <p:spPr>
          <a:xfrm>
            <a:off x="3076136" y="6310482"/>
            <a:ext cx="8543778" cy="369332"/>
          </a:xfrm>
          <a:prstGeom prst="rect">
            <a:avLst/>
          </a:prstGeom>
        </p:spPr>
        <p:txBody>
          <a:bodyPr wrap="square">
            <a:spAutoFit/>
          </a:bodyPr>
          <a:lstStyle/>
          <a:p>
            <a:r>
              <a:rPr lang="en-US" dirty="0">
                <a:latin typeface="Bodoni MT" panose="02070603080606020203" pitchFamily="18" charset="0"/>
              </a:rPr>
              <a:t>An overview of Mobile IP operation can </a:t>
            </a:r>
            <a:r>
              <a:rPr lang="en-US" dirty="0" smtClean="0">
                <a:latin typeface="Bodoni MT" panose="02070603080606020203" pitchFamily="18" charset="0"/>
              </a:rPr>
              <a:t>be seen </a:t>
            </a:r>
            <a:r>
              <a:rPr lang="en-US" dirty="0">
                <a:latin typeface="Bodoni MT" panose="02070603080606020203" pitchFamily="18" charset="0"/>
              </a:rPr>
              <a:t>in Figure 7-1.</a:t>
            </a:r>
            <a:endParaRPr lang="en-US" dirty="0"/>
          </a:p>
        </p:txBody>
      </p:sp>
    </p:spTree>
    <p:extLst>
      <p:ext uri="{BB962C8B-B14F-4D97-AF65-F5344CB8AC3E}">
        <p14:creationId xmlns:p14="http://schemas.microsoft.com/office/powerpoint/2010/main" xmlns="" val="1506751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841" y="0"/>
            <a:ext cx="8911687" cy="698253"/>
          </a:xfrm>
        </p:spPr>
        <p:txBody>
          <a:bodyPr>
            <a:normAutofit/>
          </a:bodyPr>
          <a:lstStyle/>
          <a:p>
            <a:pPr algn="ctr"/>
            <a:r>
              <a:rPr lang="en-US" sz="2000" b="1" dirty="0" smtClean="0"/>
              <a:t>Overview/General </a:t>
            </a:r>
            <a:r>
              <a:rPr lang="en-US" sz="2000" b="1" dirty="0"/>
              <a:t>Operation of the Mobile IP Protocol</a:t>
            </a:r>
            <a:endParaRPr lang="en-US" sz="2000" dirty="0"/>
          </a:p>
        </p:txBody>
      </p:sp>
      <p:pic>
        <p:nvPicPr>
          <p:cNvPr id="4" name="Picture 3"/>
          <p:cNvPicPr>
            <a:picLocks noChangeAspect="1"/>
          </p:cNvPicPr>
          <p:nvPr/>
        </p:nvPicPr>
        <p:blipFill>
          <a:blip r:embed="rId2"/>
          <a:stretch>
            <a:fillRect/>
          </a:stretch>
        </p:blipFill>
        <p:spPr>
          <a:xfrm>
            <a:off x="2475300" y="443793"/>
            <a:ext cx="8061402" cy="6350410"/>
          </a:xfrm>
          <a:prstGeom prst="rect">
            <a:avLst/>
          </a:prstGeom>
        </p:spPr>
      </p:pic>
    </p:spTree>
    <p:extLst>
      <p:ext uri="{BB962C8B-B14F-4D97-AF65-F5344CB8AC3E}">
        <p14:creationId xmlns:p14="http://schemas.microsoft.com/office/powerpoint/2010/main" xmlns="" val="159717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introduction</a:t>
            </a:r>
            <a:endParaRPr lang="en-US" sz="2800" b="1" dirty="0"/>
          </a:p>
        </p:txBody>
      </p:sp>
      <p:sp>
        <p:nvSpPr>
          <p:cNvPr id="3" name="Content Placeholder 2"/>
          <p:cNvSpPr>
            <a:spLocks noGrp="1"/>
          </p:cNvSpPr>
          <p:nvPr>
            <p:ph idx="1"/>
          </p:nvPr>
        </p:nvSpPr>
        <p:spPr>
          <a:xfrm>
            <a:off x="2589212" y="1390918"/>
            <a:ext cx="8915400" cy="5314682"/>
          </a:xfrm>
        </p:spPr>
        <p:txBody>
          <a:bodyPr>
            <a:normAutofit/>
          </a:bodyPr>
          <a:lstStyle/>
          <a:p>
            <a:r>
              <a:rPr lang="en-US" dirty="0"/>
              <a:t>Wireless networks utilize radio waves and/or microwaves to </a:t>
            </a:r>
            <a:r>
              <a:rPr lang="en-US" dirty="0" smtClean="0"/>
              <a:t>maintain communication </a:t>
            </a:r>
            <a:r>
              <a:rPr lang="en-US" dirty="0"/>
              <a:t>channels between computers</a:t>
            </a:r>
            <a:r>
              <a:rPr lang="en-US" dirty="0" smtClean="0"/>
              <a:t>.</a:t>
            </a:r>
          </a:p>
          <a:p>
            <a:r>
              <a:rPr lang="en-US" dirty="0"/>
              <a:t>Popular wireless local </a:t>
            </a:r>
            <a:r>
              <a:rPr lang="en-US" dirty="0" smtClean="0"/>
              <a:t>area networking </a:t>
            </a:r>
            <a:r>
              <a:rPr lang="en-US" dirty="0"/>
              <a:t>(WLAN) products conform to the </a:t>
            </a:r>
            <a:r>
              <a:rPr lang="en-US" b="1" dirty="0">
                <a:solidFill>
                  <a:srgbClr val="0070C0"/>
                </a:solidFill>
              </a:rPr>
              <a:t>802.11 "Wi-Fi" standards</a:t>
            </a:r>
            <a:r>
              <a:rPr lang="en-US" dirty="0" smtClean="0"/>
              <a:t>. Requirements may include </a:t>
            </a:r>
            <a:r>
              <a:rPr lang="en-US" dirty="0"/>
              <a:t>network adapters (NICs), </a:t>
            </a:r>
            <a:r>
              <a:rPr lang="en-US" dirty="0" smtClean="0"/>
              <a:t>access points </a:t>
            </a:r>
            <a:r>
              <a:rPr lang="en-US" dirty="0"/>
              <a:t>(APs), and routers</a:t>
            </a:r>
            <a:r>
              <a:rPr lang="en-US" dirty="0" smtClean="0"/>
              <a:t>.</a:t>
            </a:r>
          </a:p>
          <a:p>
            <a:r>
              <a:rPr lang="en-US" dirty="0" smtClean="0">
                <a:solidFill>
                  <a:srgbClr val="0070C0"/>
                </a:solidFill>
              </a:rPr>
              <a:t>Most wireless </a:t>
            </a:r>
            <a:r>
              <a:rPr lang="en-US" dirty="0">
                <a:solidFill>
                  <a:srgbClr val="0070C0"/>
                </a:solidFill>
              </a:rPr>
              <a:t>LANs, or WLANs, </a:t>
            </a:r>
            <a:r>
              <a:rPr lang="en-US" dirty="0" smtClean="0">
                <a:solidFill>
                  <a:srgbClr val="0070C0"/>
                </a:solidFill>
              </a:rPr>
              <a:t>typically </a:t>
            </a:r>
            <a:r>
              <a:rPr lang="en-US" dirty="0">
                <a:solidFill>
                  <a:srgbClr val="0070C0"/>
                </a:solidFill>
              </a:rPr>
              <a:t>run half-duplex </a:t>
            </a:r>
            <a:r>
              <a:rPr lang="en-US" dirty="0" smtClean="0">
                <a:solidFill>
                  <a:srgbClr val="0070C0"/>
                </a:solidFill>
              </a:rPr>
              <a:t>communication. i.e. </a:t>
            </a:r>
            <a:r>
              <a:rPr lang="en-US" dirty="0" smtClean="0"/>
              <a:t>sharing </a:t>
            </a:r>
            <a:r>
              <a:rPr lang="en-US" dirty="0"/>
              <a:t>the </a:t>
            </a:r>
            <a:r>
              <a:rPr lang="en-US" dirty="0" smtClean="0"/>
              <a:t>same bandwidth </a:t>
            </a:r>
            <a:r>
              <a:rPr lang="en-US" dirty="0"/>
              <a:t>and only one user is communicating at a time</a:t>
            </a:r>
            <a:r>
              <a:rPr lang="en-US" dirty="0" smtClean="0"/>
              <a:t>.</a:t>
            </a:r>
          </a:p>
          <a:p>
            <a:r>
              <a:rPr lang="en-US" dirty="0">
                <a:solidFill>
                  <a:srgbClr val="0070C0"/>
                </a:solidFill>
              </a:rPr>
              <a:t>Transmitting a </a:t>
            </a:r>
            <a:r>
              <a:rPr lang="en-US" dirty="0" smtClean="0">
                <a:solidFill>
                  <a:srgbClr val="0070C0"/>
                </a:solidFill>
              </a:rPr>
              <a:t>signal using </a:t>
            </a:r>
            <a:r>
              <a:rPr lang="en-US" dirty="0">
                <a:solidFill>
                  <a:srgbClr val="0070C0"/>
                </a:solidFill>
              </a:rPr>
              <a:t>the typical 802.11 specifications works a lot like it does with a </a:t>
            </a:r>
            <a:r>
              <a:rPr lang="en-US" dirty="0" smtClean="0">
                <a:solidFill>
                  <a:srgbClr val="0070C0"/>
                </a:solidFill>
              </a:rPr>
              <a:t>basic Ethernet </a:t>
            </a:r>
            <a:r>
              <a:rPr lang="en-US" dirty="0">
                <a:solidFill>
                  <a:srgbClr val="0070C0"/>
                </a:solidFill>
              </a:rPr>
              <a:t>hub</a:t>
            </a:r>
            <a:r>
              <a:rPr lang="en-US" dirty="0"/>
              <a:t>: They’re both two-way forms of communication, and they both use the same frequency to both transmit and receive, (half-duplex</a:t>
            </a:r>
            <a:r>
              <a:rPr lang="en-US" dirty="0" smtClean="0"/>
              <a:t>)</a:t>
            </a:r>
          </a:p>
          <a:p>
            <a:r>
              <a:rPr lang="en-US" dirty="0" smtClean="0">
                <a:solidFill>
                  <a:srgbClr val="0070C0"/>
                </a:solidFill>
              </a:rPr>
              <a:t>Radio waves </a:t>
            </a:r>
            <a:r>
              <a:rPr lang="en-US" dirty="0">
                <a:solidFill>
                  <a:srgbClr val="0070C0"/>
                </a:solidFill>
              </a:rPr>
              <a:t>can be absorbed, refracted, or reflected by walls, water, and </a:t>
            </a:r>
            <a:r>
              <a:rPr lang="en-US" dirty="0" smtClean="0">
                <a:solidFill>
                  <a:srgbClr val="0070C0"/>
                </a:solidFill>
              </a:rPr>
              <a:t>metal surfaces</a:t>
            </a:r>
            <a:r>
              <a:rPr lang="en-US" dirty="0">
                <a:solidFill>
                  <a:srgbClr val="0070C0"/>
                </a:solidFill>
              </a:rPr>
              <a:t>, resulting in low signal strength</a:t>
            </a:r>
            <a:r>
              <a:rPr lang="en-US" dirty="0" smtClean="0">
                <a:solidFill>
                  <a:srgbClr val="0070C0"/>
                </a:solidFill>
              </a:rPr>
              <a:t>.</a:t>
            </a:r>
          </a:p>
          <a:p>
            <a:pPr lvl="1"/>
            <a:r>
              <a:rPr lang="en-US" dirty="0">
                <a:solidFill>
                  <a:srgbClr val="0070C0"/>
                </a:solidFill>
              </a:rPr>
              <a:t>Disadvantages</a:t>
            </a:r>
            <a:r>
              <a:rPr lang="en-US" dirty="0"/>
              <a:t> of wireless include </a:t>
            </a:r>
            <a:r>
              <a:rPr lang="en-US" dirty="0" smtClean="0"/>
              <a:t>the potential </a:t>
            </a:r>
            <a:r>
              <a:rPr lang="en-US" dirty="0"/>
              <a:t>for radio interference due to weather, other wireless devices, </a:t>
            </a:r>
            <a:r>
              <a:rPr lang="en-US" dirty="0" smtClean="0"/>
              <a:t>or obstructions </a:t>
            </a:r>
            <a:r>
              <a:rPr lang="en-US" dirty="0"/>
              <a:t>like walls</a:t>
            </a:r>
            <a:r>
              <a:rPr lang="en-US" dirty="0" smtClean="0"/>
              <a:t>. </a:t>
            </a:r>
            <a:r>
              <a:rPr lang="en-US" dirty="0"/>
              <a:t>dead </a:t>
            </a:r>
            <a:r>
              <a:rPr lang="en-US" dirty="0" smtClean="0"/>
              <a:t>zones/dead </a:t>
            </a:r>
            <a:r>
              <a:rPr lang="en-US" dirty="0"/>
              <a:t>spot</a:t>
            </a:r>
            <a:endParaRPr lang="en-US" dirty="0" smtClean="0"/>
          </a:p>
          <a:p>
            <a:pPr lvl="1"/>
            <a:r>
              <a:rPr lang="en-US" dirty="0">
                <a:solidFill>
                  <a:srgbClr val="0070C0"/>
                </a:solidFill>
              </a:rPr>
              <a:t>Advantages</a:t>
            </a:r>
            <a:r>
              <a:rPr lang="en-US" dirty="0"/>
              <a:t> of wireless </a:t>
            </a:r>
            <a:r>
              <a:rPr lang="en-US" dirty="0" smtClean="0"/>
              <a:t>include mobility </a:t>
            </a:r>
            <a:r>
              <a:rPr lang="en-US" dirty="0"/>
              <a:t>and elimination of unsightly cables.</a:t>
            </a:r>
            <a:endParaRPr lang="en-US" dirty="0">
              <a:solidFill>
                <a:srgbClr val="0070C0"/>
              </a:solidFill>
            </a:endParaRPr>
          </a:p>
        </p:txBody>
      </p:sp>
    </p:spTree>
    <p:extLst>
      <p:ext uri="{BB962C8B-B14F-4D97-AF65-F5344CB8AC3E}">
        <p14:creationId xmlns:p14="http://schemas.microsoft.com/office/powerpoint/2010/main" xmlns="" val="91285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8592"/>
          </a:xfrm>
        </p:spPr>
        <p:txBody>
          <a:bodyPr>
            <a:normAutofit fontScale="90000"/>
          </a:bodyPr>
          <a:lstStyle/>
          <a:p>
            <a:r>
              <a:rPr lang="en-US" sz="2800" b="1" dirty="0"/>
              <a:t>Mobile IP Addressing: Home and "Care-Of" Addresses</a:t>
            </a:r>
            <a:endParaRPr lang="en-US" sz="2800" dirty="0"/>
          </a:p>
        </p:txBody>
      </p:sp>
      <p:sp>
        <p:nvSpPr>
          <p:cNvPr id="3" name="Content Placeholder 2"/>
          <p:cNvSpPr>
            <a:spLocks noGrp="1"/>
          </p:cNvSpPr>
          <p:nvPr>
            <p:ph idx="1"/>
          </p:nvPr>
        </p:nvSpPr>
        <p:spPr>
          <a:xfrm>
            <a:off x="2589212" y="1392702"/>
            <a:ext cx="8915400" cy="4518520"/>
          </a:xfrm>
        </p:spPr>
        <p:txBody>
          <a:bodyPr/>
          <a:lstStyle/>
          <a:p>
            <a:r>
              <a:rPr lang="en-US" dirty="0"/>
              <a:t>M</a:t>
            </a:r>
            <a:r>
              <a:rPr lang="en-US" dirty="0" smtClean="0"/>
              <a:t>ost IP devices </a:t>
            </a:r>
            <a:r>
              <a:rPr lang="en-US" dirty="0"/>
              <a:t>have only a single address. The mobile device, however, needs to have </a:t>
            </a:r>
            <a:r>
              <a:rPr lang="en-US" dirty="0" smtClean="0"/>
              <a:t>two addresses</a:t>
            </a:r>
            <a:r>
              <a:rPr lang="en-US" dirty="0"/>
              <a:t>; a normal one and one that is used while it is away</a:t>
            </a:r>
            <a:r>
              <a:rPr lang="en-US" dirty="0" smtClean="0"/>
              <a:t>.</a:t>
            </a:r>
          </a:p>
          <a:p>
            <a:r>
              <a:rPr lang="en-US" b="1" i="1" dirty="0"/>
              <a:t>Home Address: </a:t>
            </a:r>
            <a:r>
              <a:rPr lang="en-US" dirty="0"/>
              <a:t>The “normal”, permanent IP address assigned to the mobile</a:t>
            </a:r>
          </a:p>
          <a:p>
            <a:r>
              <a:rPr lang="en-US" dirty="0"/>
              <a:t>node. This is the address used by the device on its home network, and the one </a:t>
            </a:r>
            <a:r>
              <a:rPr lang="en-US" dirty="0" smtClean="0"/>
              <a:t>to which </a:t>
            </a:r>
            <a:r>
              <a:rPr lang="en-US" dirty="0"/>
              <a:t>datagrams intended for the mobile node are always sent.</a:t>
            </a:r>
          </a:p>
          <a:p>
            <a:r>
              <a:rPr lang="en-US" b="1" i="1" dirty="0"/>
              <a:t>Care-Of Address: </a:t>
            </a:r>
            <a:r>
              <a:rPr lang="en-US" dirty="0"/>
              <a:t>A secondary, temporary address used by a mobile node </a:t>
            </a:r>
            <a:r>
              <a:rPr lang="en-US" dirty="0" smtClean="0"/>
              <a:t>while it </a:t>
            </a:r>
            <a:r>
              <a:rPr lang="en-US" dirty="0"/>
              <a:t>is 'traveling” away from its home network. It is a normal 32-bit IP address </a:t>
            </a:r>
            <a:r>
              <a:rPr lang="en-US" dirty="0" smtClean="0"/>
              <a:t>in most </a:t>
            </a:r>
            <a:r>
              <a:rPr lang="en-US" dirty="0"/>
              <a:t>respects, but is used only by Mobile IP for forwarding IP datagrams and </a:t>
            </a:r>
            <a:r>
              <a:rPr lang="en-US" dirty="0" smtClean="0"/>
              <a:t>for </a:t>
            </a:r>
            <a:r>
              <a:rPr lang="en-US" dirty="0"/>
              <a:t>administrative functions. Higher layers never use it, nor do regular IP </a:t>
            </a:r>
            <a:r>
              <a:rPr lang="en-US" dirty="0" smtClean="0"/>
              <a:t>devices when </a:t>
            </a:r>
            <a:r>
              <a:rPr lang="en-US" dirty="0"/>
              <a:t>creating datagrams.</a:t>
            </a:r>
          </a:p>
        </p:txBody>
      </p:sp>
    </p:spTree>
    <p:extLst>
      <p:ext uri="{BB962C8B-B14F-4D97-AF65-F5344CB8AC3E}">
        <p14:creationId xmlns:p14="http://schemas.microsoft.com/office/powerpoint/2010/main" xmlns="" val="1329142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rmAutofit/>
          </a:bodyPr>
          <a:lstStyle/>
          <a:p>
            <a:r>
              <a:rPr lang="en-US" sz="2800" b="1" dirty="0"/>
              <a:t>Mobile IP Care-Of Address Types</a:t>
            </a:r>
            <a:endParaRPr lang="en-US" sz="2800" dirty="0"/>
          </a:p>
        </p:txBody>
      </p:sp>
      <p:sp>
        <p:nvSpPr>
          <p:cNvPr id="3" name="Content Placeholder 2"/>
          <p:cNvSpPr>
            <a:spLocks noGrp="1"/>
          </p:cNvSpPr>
          <p:nvPr>
            <p:ph idx="1"/>
          </p:nvPr>
        </p:nvSpPr>
        <p:spPr>
          <a:xfrm>
            <a:off x="2589212" y="1280160"/>
            <a:ext cx="8915400" cy="4631062"/>
          </a:xfrm>
        </p:spPr>
        <p:txBody>
          <a:bodyPr>
            <a:normAutofit/>
          </a:bodyPr>
          <a:lstStyle/>
          <a:p>
            <a:r>
              <a:rPr lang="en-US" sz="2000" dirty="0"/>
              <a:t>There are two different </a:t>
            </a:r>
            <a:r>
              <a:rPr lang="en-US" sz="2000" dirty="0" smtClean="0"/>
              <a:t>types of care-of-address, which </a:t>
            </a:r>
            <a:r>
              <a:rPr lang="en-US" sz="2000" dirty="0"/>
              <a:t>correspond to two distinctly different methods of forwarding </a:t>
            </a:r>
            <a:r>
              <a:rPr lang="en-US" sz="2000" dirty="0" smtClean="0"/>
              <a:t>datagrams from </a:t>
            </a:r>
            <a:r>
              <a:rPr lang="en-US" sz="2000" dirty="0"/>
              <a:t>the home agent router</a:t>
            </a:r>
            <a:r>
              <a:rPr lang="en-US" sz="2000" dirty="0" smtClean="0"/>
              <a:t>.</a:t>
            </a:r>
          </a:p>
          <a:p>
            <a:r>
              <a:rPr lang="en-US" sz="2000" b="1" i="1" dirty="0">
                <a:solidFill>
                  <a:srgbClr val="0070C0"/>
                </a:solidFill>
              </a:rPr>
              <a:t>Foreign Agent Care-Of </a:t>
            </a:r>
            <a:r>
              <a:rPr lang="en-US" sz="2000" b="1" i="1" dirty="0" smtClean="0">
                <a:solidFill>
                  <a:srgbClr val="0070C0"/>
                </a:solidFill>
              </a:rPr>
              <a:t>Address: </a:t>
            </a:r>
            <a:r>
              <a:rPr lang="en-US" sz="2000" dirty="0">
                <a:solidFill>
                  <a:srgbClr val="0070C0"/>
                </a:solidFill>
              </a:rPr>
              <a:t>a care-of address provided by a foreign agent in its Agent </a:t>
            </a:r>
            <a:r>
              <a:rPr lang="en-US" sz="2000" dirty="0" smtClean="0">
                <a:solidFill>
                  <a:srgbClr val="0070C0"/>
                </a:solidFill>
              </a:rPr>
              <a:t>Advertisement message.</a:t>
            </a:r>
          </a:p>
          <a:p>
            <a:pPr lvl="1"/>
            <a:r>
              <a:rPr lang="en-US" sz="2000" dirty="0">
                <a:solidFill>
                  <a:srgbClr val="0070C0"/>
                </a:solidFill>
              </a:rPr>
              <a:t>It </a:t>
            </a:r>
            <a:r>
              <a:rPr lang="en-US" sz="2000" dirty="0" smtClean="0">
                <a:solidFill>
                  <a:srgbClr val="0070C0"/>
                </a:solidFill>
              </a:rPr>
              <a:t>is the </a:t>
            </a:r>
            <a:r>
              <a:rPr lang="en-US" sz="2000" dirty="0">
                <a:solidFill>
                  <a:srgbClr val="0070C0"/>
                </a:solidFill>
              </a:rPr>
              <a:t>IP address of the foreign agent itself. </a:t>
            </a:r>
            <a:r>
              <a:rPr lang="en-US" sz="2000" dirty="0"/>
              <a:t>When this type </a:t>
            </a:r>
            <a:r>
              <a:rPr lang="en-US" sz="2000" dirty="0" smtClean="0"/>
              <a:t>of care-of </a:t>
            </a:r>
            <a:r>
              <a:rPr lang="en-US" sz="2000" dirty="0"/>
              <a:t>address is used, all datagrams captured by the home agent are not </a:t>
            </a:r>
            <a:r>
              <a:rPr lang="en-US" sz="2000" dirty="0" smtClean="0"/>
              <a:t>relayed </a:t>
            </a:r>
            <a:r>
              <a:rPr lang="en-US" sz="2000" dirty="0"/>
              <a:t>directly to the mobile node, but indirectly to the foreign agent, which </a:t>
            </a:r>
            <a:r>
              <a:rPr lang="en-US" sz="2000" dirty="0" smtClean="0"/>
              <a:t>is responsible </a:t>
            </a:r>
            <a:r>
              <a:rPr lang="en-US" sz="2000" dirty="0"/>
              <a:t>for final delivery</a:t>
            </a:r>
            <a:r>
              <a:rPr lang="en-US" sz="2000" dirty="0" smtClean="0"/>
              <a:t>. </a:t>
            </a:r>
            <a:r>
              <a:rPr lang="en-US" sz="2000" b="1" i="1" dirty="0">
                <a:solidFill>
                  <a:srgbClr val="0070C0"/>
                </a:solidFill>
              </a:rPr>
              <a:t>This arrangement is illustrated in Figure 7-2</a:t>
            </a:r>
            <a:r>
              <a:rPr lang="en-US" sz="2000" b="1" i="1" dirty="0" smtClean="0">
                <a:solidFill>
                  <a:srgbClr val="0070C0"/>
                </a:solidFill>
              </a:rPr>
              <a:t>.</a:t>
            </a:r>
          </a:p>
        </p:txBody>
      </p:sp>
    </p:spTree>
    <p:extLst>
      <p:ext uri="{BB962C8B-B14F-4D97-AF65-F5344CB8AC3E}">
        <p14:creationId xmlns:p14="http://schemas.microsoft.com/office/powerpoint/2010/main" xmlns="" val="135575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1982"/>
          </a:xfrm>
        </p:spPr>
        <p:txBody>
          <a:bodyPr>
            <a:normAutofit/>
          </a:bodyPr>
          <a:lstStyle/>
          <a:p>
            <a:r>
              <a:rPr lang="en-US" sz="2800" b="1" dirty="0"/>
              <a:t>Mobile IP Care-Of Address Types</a:t>
            </a:r>
            <a:endParaRPr lang="en-US" sz="2800" dirty="0"/>
          </a:p>
        </p:txBody>
      </p:sp>
      <p:sp>
        <p:nvSpPr>
          <p:cNvPr id="3" name="Content Placeholder 2"/>
          <p:cNvSpPr>
            <a:spLocks noGrp="1"/>
          </p:cNvSpPr>
          <p:nvPr>
            <p:ph idx="1"/>
          </p:nvPr>
        </p:nvSpPr>
        <p:spPr>
          <a:xfrm>
            <a:off x="2589212" y="1266092"/>
            <a:ext cx="8915400" cy="5409028"/>
          </a:xfrm>
        </p:spPr>
        <p:txBody>
          <a:bodyPr>
            <a:normAutofit/>
          </a:bodyPr>
          <a:lstStyle/>
          <a:p>
            <a:r>
              <a:rPr lang="en-US" sz="2000" b="1" i="1" dirty="0">
                <a:solidFill>
                  <a:srgbClr val="0070C0"/>
                </a:solidFill>
              </a:rPr>
              <a:t>Co-Located Care-Of Address</a:t>
            </a:r>
            <a:r>
              <a:rPr lang="en-US" sz="2000" b="1" i="1" dirty="0"/>
              <a:t>: </a:t>
            </a:r>
            <a:r>
              <a:rPr lang="en-US" sz="2000" dirty="0"/>
              <a:t>a care-of address assigned directly to the mobile node using some means external to Mobile IP. For example, it may be assigned on the foreign network manually, or automatically using DHCP.</a:t>
            </a:r>
          </a:p>
          <a:p>
            <a:pPr lvl="1"/>
            <a:r>
              <a:rPr lang="en-US" sz="2000" b="1" dirty="0">
                <a:solidFill>
                  <a:srgbClr val="0070C0"/>
                </a:solidFill>
              </a:rPr>
              <a:t>This was the type of address shown in Figure 7-1.</a:t>
            </a:r>
          </a:p>
          <a:p>
            <a:pPr>
              <a:lnSpc>
                <a:spcPct val="150000"/>
              </a:lnSpc>
            </a:pPr>
            <a:r>
              <a:rPr lang="en-US" sz="2000" b="1" i="1" dirty="0">
                <a:solidFill>
                  <a:srgbClr val="0070C0"/>
                </a:solidFill>
              </a:rPr>
              <a:t>Key Concept: </a:t>
            </a:r>
            <a:r>
              <a:rPr lang="en-US" sz="2000" dirty="0">
                <a:solidFill>
                  <a:srgbClr val="0070C0"/>
                </a:solidFill>
              </a:rPr>
              <a:t>In Mobile IP, each mobile device uses a temporary, care-of </a:t>
            </a:r>
            <a:r>
              <a:rPr lang="en-US" sz="2000" dirty="0" smtClean="0">
                <a:solidFill>
                  <a:srgbClr val="0070C0"/>
                </a:solidFill>
              </a:rPr>
              <a:t>address while </a:t>
            </a:r>
            <a:r>
              <a:rPr lang="en-US" sz="2000" dirty="0">
                <a:solidFill>
                  <a:srgbClr val="0070C0"/>
                </a:solidFill>
              </a:rPr>
              <a:t>on a foreign network</a:t>
            </a:r>
            <a:r>
              <a:rPr lang="en-US" sz="2000" dirty="0" smtClean="0">
                <a:solidFill>
                  <a:srgbClr val="0070C0"/>
                </a:solidFill>
              </a:rPr>
              <a:t>.</a:t>
            </a:r>
          </a:p>
          <a:p>
            <a:r>
              <a:rPr lang="en-US" sz="2000" dirty="0">
                <a:solidFill>
                  <a:srgbClr val="0070C0"/>
                </a:solidFill>
              </a:rPr>
              <a:t>A co-located care-of address is one that is </a:t>
            </a:r>
            <a:r>
              <a:rPr lang="en-US" sz="2000" dirty="0" smtClean="0">
                <a:solidFill>
                  <a:srgbClr val="0070C0"/>
                </a:solidFill>
              </a:rPr>
              <a:t>assigned directly </a:t>
            </a:r>
            <a:r>
              <a:rPr lang="en-US" sz="2000" dirty="0">
                <a:solidFill>
                  <a:srgbClr val="0070C0"/>
                </a:solidFill>
              </a:rPr>
              <a:t>to the mobile node, and enables direct delivery of datagrams to the node</a:t>
            </a:r>
            <a:r>
              <a:rPr lang="en-US" sz="2000" dirty="0" smtClean="0">
                <a:solidFill>
                  <a:srgbClr val="0070C0"/>
                </a:solidFill>
              </a:rPr>
              <a:t>.</a:t>
            </a:r>
          </a:p>
          <a:p>
            <a:r>
              <a:rPr lang="en-US" sz="2000" dirty="0"/>
              <a:t>The alternative is to use a foreign agent care-of address. In this situation </a:t>
            </a:r>
            <a:r>
              <a:rPr lang="en-US" sz="2000" dirty="0" smtClean="0"/>
              <a:t>the mobile </a:t>
            </a:r>
            <a:r>
              <a:rPr lang="en-US" sz="2000" dirty="0"/>
              <a:t>node actually uses the IP address of the foreign agent; datagrams are </a:t>
            </a:r>
            <a:r>
              <a:rPr lang="en-US" sz="2000" dirty="0" smtClean="0"/>
              <a:t>sent to </a:t>
            </a:r>
            <a:r>
              <a:rPr lang="en-US" sz="2000" dirty="0"/>
              <a:t>the foreign agent, which delivers them to the mobile node.</a:t>
            </a:r>
            <a:endParaRPr lang="en-US" sz="2000" dirty="0">
              <a:solidFill>
                <a:srgbClr val="0070C0"/>
              </a:solidFill>
            </a:endParaRPr>
          </a:p>
        </p:txBody>
      </p:sp>
    </p:spTree>
    <p:extLst>
      <p:ext uri="{BB962C8B-B14F-4D97-AF65-F5344CB8AC3E}">
        <p14:creationId xmlns:p14="http://schemas.microsoft.com/office/powerpoint/2010/main" xmlns="" val="3445245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991" y="199441"/>
            <a:ext cx="8911687" cy="543508"/>
          </a:xfrm>
        </p:spPr>
        <p:txBody>
          <a:bodyPr>
            <a:noAutofit/>
          </a:bodyPr>
          <a:lstStyle/>
          <a:p>
            <a:r>
              <a:rPr lang="en-US" sz="2000" b="1" dirty="0"/>
              <a:t>Mobile IP Operation with a Foreign Agent “Care-Of” Address</a:t>
            </a:r>
            <a:endParaRPr lang="en-US" sz="2000" dirty="0"/>
          </a:p>
        </p:txBody>
      </p:sp>
      <p:pic>
        <p:nvPicPr>
          <p:cNvPr id="3" name="Picture 2"/>
          <p:cNvPicPr>
            <a:picLocks noChangeAspect="1"/>
          </p:cNvPicPr>
          <p:nvPr/>
        </p:nvPicPr>
        <p:blipFill>
          <a:blip r:embed="rId2"/>
          <a:stretch>
            <a:fillRect/>
          </a:stretch>
        </p:blipFill>
        <p:spPr>
          <a:xfrm>
            <a:off x="2962274" y="550021"/>
            <a:ext cx="7264937" cy="6227089"/>
          </a:xfrm>
          <a:prstGeom prst="rect">
            <a:avLst/>
          </a:prstGeom>
        </p:spPr>
      </p:pic>
    </p:spTree>
    <p:extLst>
      <p:ext uri="{BB962C8B-B14F-4D97-AF65-F5344CB8AC3E}">
        <p14:creationId xmlns:p14="http://schemas.microsoft.com/office/powerpoint/2010/main" xmlns="" val="2708636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Client-Server Computing in Mobile Environments</a:t>
            </a:r>
            <a:endParaRPr lang="en-US" sz="3200" dirty="0"/>
          </a:p>
        </p:txBody>
      </p:sp>
      <p:sp>
        <p:nvSpPr>
          <p:cNvPr id="3" name="Text Placeholder 2"/>
          <p:cNvSpPr>
            <a:spLocks noGrp="1"/>
          </p:cNvSpPr>
          <p:nvPr>
            <p:ph type="body" idx="1"/>
          </p:nvPr>
        </p:nvSpPr>
        <p:spPr>
          <a:xfrm>
            <a:off x="2589212" y="3715867"/>
            <a:ext cx="8915399" cy="860400"/>
          </a:xfrm>
        </p:spPr>
        <p:txBody>
          <a:bodyPr>
            <a:normAutofit fontScale="85000" lnSpcReduction="20000"/>
          </a:bodyPr>
          <a:lstStyle/>
          <a:p>
            <a:r>
              <a:rPr lang="en-US" dirty="0" smtClean="0">
                <a:solidFill>
                  <a:srgbClr val="0070C0"/>
                </a:solidFill>
              </a:rPr>
              <a:t>Challenge: </a:t>
            </a:r>
            <a:r>
              <a:rPr lang="en-US" dirty="0">
                <a:solidFill>
                  <a:srgbClr val="0070C0"/>
                </a:solidFill>
              </a:rPr>
              <a:t>Traditional techniques for information access are based on </a:t>
            </a:r>
            <a:r>
              <a:rPr lang="en-US" dirty="0" smtClean="0">
                <a:solidFill>
                  <a:srgbClr val="0070C0"/>
                </a:solidFill>
              </a:rPr>
              <a:t>the assumptions </a:t>
            </a:r>
            <a:r>
              <a:rPr lang="en-US" dirty="0">
                <a:solidFill>
                  <a:srgbClr val="0070C0"/>
                </a:solidFill>
              </a:rPr>
              <a:t>that the location of hosts in distributed systems does not change and</a:t>
            </a:r>
          </a:p>
          <a:p>
            <a:r>
              <a:rPr lang="en-US" dirty="0">
                <a:solidFill>
                  <a:srgbClr val="0070C0"/>
                </a:solidFill>
              </a:rPr>
              <a:t>the connection among hosts also does not change during the computation.</a:t>
            </a:r>
          </a:p>
        </p:txBody>
      </p:sp>
    </p:spTree>
    <p:extLst>
      <p:ext uri="{BB962C8B-B14F-4D97-AF65-F5344CB8AC3E}">
        <p14:creationId xmlns:p14="http://schemas.microsoft.com/office/powerpoint/2010/main" xmlns="" val="266372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6183"/>
            <a:ext cx="8911687" cy="581235"/>
          </a:xfrm>
        </p:spPr>
        <p:txBody>
          <a:bodyPr>
            <a:normAutofit/>
          </a:bodyPr>
          <a:lstStyle/>
          <a:p>
            <a:r>
              <a:rPr lang="en-US" sz="2800" b="1" dirty="0"/>
              <a:t>Introduction</a:t>
            </a:r>
            <a:endParaRPr lang="en-US" sz="2800" dirty="0"/>
          </a:p>
        </p:txBody>
      </p:sp>
      <p:sp>
        <p:nvSpPr>
          <p:cNvPr id="3" name="Content Placeholder 2"/>
          <p:cNvSpPr>
            <a:spLocks noGrp="1"/>
          </p:cNvSpPr>
          <p:nvPr>
            <p:ph idx="1"/>
          </p:nvPr>
        </p:nvSpPr>
        <p:spPr>
          <a:xfrm>
            <a:off x="2589212" y="969818"/>
            <a:ext cx="8915400" cy="5638800"/>
          </a:xfrm>
        </p:spPr>
        <p:txBody>
          <a:bodyPr>
            <a:normAutofit/>
          </a:bodyPr>
          <a:lstStyle/>
          <a:p>
            <a:r>
              <a:rPr lang="en-US" dirty="0"/>
              <a:t>Wireless links are relatively unreliable and currently are two to three orders </a:t>
            </a:r>
            <a:r>
              <a:rPr lang="en-US" dirty="0" smtClean="0"/>
              <a:t>of magnitude </a:t>
            </a:r>
            <a:r>
              <a:rPr lang="en-US" dirty="0"/>
              <a:t>slower than </a:t>
            </a:r>
            <a:r>
              <a:rPr lang="en-US" dirty="0" err="1"/>
              <a:t>wireline</a:t>
            </a:r>
            <a:r>
              <a:rPr lang="en-US" dirty="0"/>
              <a:t> networks. Moreover, mobile hosts powered </a:t>
            </a:r>
            <a:r>
              <a:rPr lang="en-US" dirty="0" smtClean="0"/>
              <a:t>by batteries </a:t>
            </a:r>
            <a:r>
              <a:rPr lang="en-US" dirty="0"/>
              <a:t>suffer from limited battery life constraints. </a:t>
            </a:r>
            <a:endParaRPr lang="en-US" dirty="0" smtClean="0"/>
          </a:p>
          <a:p>
            <a:r>
              <a:rPr lang="en-US" dirty="0" smtClean="0"/>
              <a:t>These </a:t>
            </a:r>
            <a:r>
              <a:rPr lang="en-US" dirty="0"/>
              <a:t>limitations </a:t>
            </a:r>
            <a:r>
              <a:rPr lang="en-US" dirty="0" smtClean="0"/>
              <a:t>and constraints </a:t>
            </a:r>
            <a:r>
              <a:rPr lang="en-US" dirty="0"/>
              <a:t>leave much work to be done before mobile computing is fully </a:t>
            </a:r>
            <a:r>
              <a:rPr lang="en-US" dirty="0" smtClean="0"/>
              <a:t>enabled. This </a:t>
            </a:r>
            <a:r>
              <a:rPr lang="en-US" dirty="0"/>
              <a:t>remains true despite the recent advances in wireless data </a:t>
            </a:r>
            <a:r>
              <a:rPr lang="en-US" dirty="0" smtClean="0"/>
              <a:t>communication networks.</a:t>
            </a:r>
          </a:p>
          <a:p>
            <a:r>
              <a:rPr lang="en-US" dirty="0" smtClean="0">
                <a:solidFill>
                  <a:srgbClr val="0070C0"/>
                </a:solidFill>
              </a:rPr>
              <a:t>In this section, we provide a concrete framework and categorization of the various ways of supporting mobile client-server computing for information access</a:t>
            </a:r>
            <a:r>
              <a:rPr lang="en-US" dirty="0" smtClean="0"/>
              <a:t>.</a:t>
            </a:r>
          </a:p>
          <a:p>
            <a:r>
              <a:rPr lang="en-US" dirty="0" smtClean="0"/>
              <a:t>We examine </a:t>
            </a:r>
            <a:r>
              <a:rPr lang="en-US" dirty="0"/>
              <a:t>characteristics of mobility that distinguish mobile </a:t>
            </a:r>
            <a:r>
              <a:rPr lang="en-US" dirty="0" smtClean="0"/>
              <a:t>client-server computing </a:t>
            </a:r>
            <a:r>
              <a:rPr lang="en-US" dirty="0"/>
              <a:t>from its traditional counterpart</a:t>
            </a:r>
            <a:r>
              <a:rPr lang="en-US" dirty="0" smtClean="0"/>
              <a:t>.</a:t>
            </a:r>
          </a:p>
          <a:p>
            <a:r>
              <a:rPr lang="en-US" dirty="0" smtClean="0">
                <a:solidFill>
                  <a:srgbClr val="0070C0"/>
                </a:solidFill>
              </a:rPr>
              <a:t>Concept of mobile-aware </a:t>
            </a:r>
            <a:r>
              <a:rPr lang="en-US" dirty="0">
                <a:solidFill>
                  <a:srgbClr val="0070C0"/>
                </a:solidFill>
              </a:rPr>
              <a:t>adaptation, extended client-server model, and mobile </a:t>
            </a:r>
            <a:r>
              <a:rPr lang="en-US" dirty="0" smtClean="0">
                <a:solidFill>
                  <a:srgbClr val="0070C0"/>
                </a:solidFill>
              </a:rPr>
              <a:t>data access</a:t>
            </a:r>
            <a:r>
              <a:rPr lang="en-US" dirty="0">
                <a:solidFill>
                  <a:srgbClr val="0070C0"/>
                </a:solidFill>
              </a:rPr>
              <a:t>.</a:t>
            </a:r>
          </a:p>
        </p:txBody>
      </p:sp>
    </p:spTree>
    <p:extLst>
      <p:ext uri="{BB962C8B-B14F-4D97-AF65-F5344CB8AC3E}">
        <p14:creationId xmlns:p14="http://schemas.microsoft.com/office/powerpoint/2010/main" xmlns="" val="2659268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5090"/>
          </a:xfrm>
        </p:spPr>
        <p:txBody>
          <a:bodyPr>
            <a:normAutofit/>
          </a:bodyPr>
          <a:lstStyle/>
          <a:p>
            <a:r>
              <a:rPr lang="en-US" sz="2800" b="1" dirty="0"/>
              <a:t>Paradigms of Mobile Client-Server Computing</a:t>
            </a:r>
            <a:endParaRPr lang="en-US" sz="2800" dirty="0"/>
          </a:p>
        </p:txBody>
      </p:sp>
      <p:sp>
        <p:nvSpPr>
          <p:cNvPr id="3" name="Content Placeholder 2"/>
          <p:cNvSpPr>
            <a:spLocks noGrp="1"/>
          </p:cNvSpPr>
          <p:nvPr>
            <p:ph idx="1"/>
          </p:nvPr>
        </p:nvSpPr>
        <p:spPr>
          <a:xfrm>
            <a:off x="2589212" y="1343890"/>
            <a:ext cx="8915400" cy="5347855"/>
          </a:xfrm>
        </p:spPr>
        <p:txBody>
          <a:bodyPr>
            <a:normAutofit/>
          </a:bodyPr>
          <a:lstStyle/>
          <a:p>
            <a:pPr marL="0" indent="0">
              <a:buNone/>
            </a:pPr>
            <a:r>
              <a:rPr lang="en-US" sz="2000" dirty="0">
                <a:solidFill>
                  <a:srgbClr val="0070C0"/>
                </a:solidFill>
              </a:rPr>
              <a:t>Existing research on mobile client-server computing can be categorized into </a:t>
            </a:r>
            <a:r>
              <a:rPr lang="en-US" sz="2000" dirty="0" smtClean="0">
                <a:solidFill>
                  <a:srgbClr val="0070C0"/>
                </a:solidFill>
              </a:rPr>
              <a:t>the following </a:t>
            </a:r>
            <a:r>
              <a:rPr lang="en-US" sz="2000" dirty="0">
                <a:solidFill>
                  <a:srgbClr val="0070C0"/>
                </a:solidFill>
              </a:rPr>
              <a:t>three paradigms: </a:t>
            </a:r>
            <a:r>
              <a:rPr lang="en-US" sz="2000" b="1" dirty="0">
                <a:solidFill>
                  <a:srgbClr val="0070C0"/>
                </a:solidFill>
              </a:rPr>
              <a:t>(1) mobile-aware adaptation</a:t>
            </a:r>
            <a:r>
              <a:rPr lang="en-US" sz="2000" dirty="0">
                <a:solidFill>
                  <a:srgbClr val="0070C0"/>
                </a:solidFill>
              </a:rPr>
              <a:t>, </a:t>
            </a:r>
            <a:r>
              <a:rPr lang="en-US" sz="2000" b="1" dirty="0">
                <a:solidFill>
                  <a:srgbClr val="0070C0"/>
                </a:solidFill>
              </a:rPr>
              <a:t>(2) extended </a:t>
            </a:r>
            <a:r>
              <a:rPr lang="en-US" sz="2000" b="1" dirty="0" smtClean="0">
                <a:solidFill>
                  <a:srgbClr val="0070C0"/>
                </a:solidFill>
              </a:rPr>
              <a:t>client-server </a:t>
            </a:r>
            <a:r>
              <a:rPr lang="it-IT" sz="2000" b="1" dirty="0" smtClean="0">
                <a:solidFill>
                  <a:srgbClr val="0070C0"/>
                </a:solidFill>
              </a:rPr>
              <a:t>model</a:t>
            </a:r>
            <a:r>
              <a:rPr lang="it-IT" sz="2000" dirty="0">
                <a:solidFill>
                  <a:srgbClr val="0070C0"/>
                </a:solidFill>
              </a:rPr>
              <a:t>, and </a:t>
            </a:r>
            <a:r>
              <a:rPr lang="it-IT" sz="2000" b="1" dirty="0">
                <a:solidFill>
                  <a:srgbClr val="0070C0"/>
                </a:solidFill>
              </a:rPr>
              <a:t>(3) mobile data access</a:t>
            </a:r>
            <a:r>
              <a:rPr lang="it-IT" sz="2000" dirty="0" smtClean="0">
                <a:solidFill>
                  <a:srgbClr val="0070C0"/>
                </a:solidFill>
              </a:rPr>
              <a:t>.</a:t>
            </a:r>
          </a:p>
          <a:p>
            <a:pPr marL="457200" indent="-457200">
              <a:buFont typeface="+mj-lt"/>
              <a:buAutoNum type="arabicParenR"/>
            </a:pPr>
            <a:r>
              <a:rPr lang="en-US" sz="2000" b="1" i="1" dirty="0">
                <a:solidFill>
                  <a:srgbClr val="0070C0"/>
                </a:solidFill>
              </a:rPr>
              <a:t>Mobile-aware </a:t>
            </a:r>
            <a:r>
              <a:rPr lang="en-US" sz="2000" b="1" i="1" dirty="0" smtClean="0">
                <a:solidFill>
                  <a:srgbClr val="0070C0"/>
                </a:solidFill>
              </a:rPr>
              <a:t>Adaptation</a:t>
            </a:r>
            <a:r>
              <a:rPr lang="en-US" sz="2000" b="1" i="1" dirty="0" smtClean="0"/>
              <a:t>: </a:t>
            </a:r>
            <a:r>
              <a:rPr lang="en-US" sz="2000" dirty="0"/>
              <a:t>The paradigm of mobile-aware adaptation covers </a:t>
            </a:r>
            <a:r>
              <a:rPr lang="en-US" sz="2000" dirty="0" smtClean="0"/>
              <a:t>various strategies </a:t>
            </a:r>
            <a:r>
              <a:rPr lang="en-US" sz="2000" dirty="0"/>
              <a:t>and techniques in how systems and applications respond to </a:t>
            </a:r>
            <a:r>
              <a:rPr lang="en-US" sz="2000" dirty="0" smtClean="0"/>
              <a:t>the environmental </a:t>
            </a:r>
            <a:r>
              <a:rPr lang="en-US" sz="2000" dirty="0"/>
              <a:t>changes and the re- source requirements. It also suggests </a:t>
            </a:r>
            <a:r>
              <a:rPr lang="en-US" sz="2000" dirty="0" smtClean="0"/>
              <a:t>the necessary </a:t>
            </a:r>
            <a:r>
              <a:rPr lang="en-US" sz="2000" dirty="0"/>
              <a:t>system services that could be utilized by mobile-aware applications</a:t>
            </a:r>
            <a:r>
              <a:rPr lang="en-US" sz="2000" dirty="0" smtClean="0"/>
              <a:t>.</a:t>
            </a:r>
          </a:p>
          <a:p>
            <a:pPr marL="457200" indent="-457200">
              <a:buFont typeface="+mj-lt"/>
              <a:buAutoNum type="arabicParenR"/>
            </a:pPr>
            <a:r>
              <a:rPr lang="en-US" sz="2000" b="1" i="1" dirty="0">
                <a:solidFill>
                  <a:srgbClr val="0070C0"/>
                </a:solidFill>
              </a:rPr>
              <a:t>Extended Client-Server Model</a:t>
            </a:r>
            <a:r>
              <a:rPr lang="en-US" sz="2000" b="1" i="1" dirty="0" smtClean="0"/>
              <a:t>: </a:t>
            </a:r>
            <a:r>
              <a:rPr lang="en-US" sz="2000" dirty="0"/>
              <a:t>The extended client-server model facilitates mobile client-server </a:t>
            </a:r>
            <a:r>
              <a:rPr lang="en-US" sz="2000" dirty="0" smtClean="0"/>
              <a:t>information access</a:t>
            </a:r>
            <a:r>
              <a:rPr lang="en-US" sz="2000" dirty="0"/>
              <a:t>. One distinguishing feature is the dynamic partitioning of </a:t>
            </a:r>
            <a:r>
              <a:rPr lang="en-US" sz="2000" dirty="0" smtClean="0"/>
              <a:t>client-server </a:t>
            </a:r>
            <a:r>
              <a:rPr lang="en-US" sz="2000" dirty="0"/>
              <a:t>functionality and </a:t>
            </a:r>
            <a:r>
              <a:rPr lang="en-US" sz="2000" dirty="0" smtClean="0"/>
              <a:t>responsibilities.</a:t>
            </a:r>
          </a:p>
        </p:txBody>
      </p:sp>
    </p:spTree>
    <p:extLst>
      <p:ext uri="{BB962C8B-B14F-4D97-AF65-F5344CB8AC3E}">
        <p14:creationId xmlns:p14="http://schemas.microsoft.com/office/powerpoint/2010/main" xmlns="" val="3231965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9503"/>
          </a:xfrm>
        </p:spPr>
        <p:txBody>
          <a:bodyPr/>
          <a:lstStyle/>
          <a:p>
            <a:r>
              <a:rPr lang="en-US" sz="2800" b="1" dirty="0">
                <a:solidFill>
                  <a:srgbClr val="31B4E6">
                    <a:lumMod val="75000"/>
                  </a:srgbClr>
                </a:solidFill>
              </a:rPr>
              <a:t>Paradigms of Mobile Client-Server Computing</a:t>
            </a:r>
            <a:endParaRPr lang="en-US" dirty="0"/>
          </a:p>
        </p:txBody>
      </p:sp>
      <p:sp>
        <p:nvSpPr>
          <p:cNvPr id="3" name="Content Placeholder 2"/>
          <p:cNvSpPr>
            <a:spLocks noGrp="1"/>
          </p:cNvSpPr>
          <p:nvPr>
            <p:ph idx="1"/>
          </p:nvPr>
        </p:nvSpPr>
        <p:spPr>
          <a:xfrm>
            <a:off x="2589212" y="1253613"/>
            <a:ext cx="8915400" cy="4657609"/>
          </a:xfrm>
        </p:spPr>
        <p:txBody>
          <a:bodyPr>
            <a:normAutofit/>
          </a:bodyPr>
          <a:lstStyle/>
          <a:p>
            <a:r>
              <a:rPr lang="en-US" sz="2000" b="1" i="1" dirty="0">
                <a:solidFill>
                  <a:srgbClr val="0070C0"/>
                </a:solidFill>
              </a:rPr>
              <a:t>Mobile Data Access</a:t>
            </a:r>
            <a:r>
              <a:rPr lang="en-US" sz="2000" b="1" i="1" dirty="0" smtClean="0">
                <a:solidFill>
                  <a:srgbClr val="0070C0"/>
                </a:solidFill>
              </a:rPr>
              <a:t>: </a:t>
            </a:r>
            <a:r>
              <a:rPr lang="en-US" sz="2000" dirty="0">
                <a:solidFill>
                  <a:srgbClr val="0070C0"/>
                </a:solidFill>
              </a:rPr>
              <a:t>Mobile data access addresses issues such as how server data can be delivered </a:t>
            </a:r>
            <a:r>
              <a:rPr lang="en-US" sz="2000" dirty="0" smtClean="0">
                <a:solidFill>
                  <a:srgbClr val="0070C0"/>
                </a:solidFill>
              </a:rPr>
              <a:t>to client </a:t>
            </a:r>
            <a:r>
              <a:rPr lang="en-US" sz="2000" dirty="0">
                <a:solidFill>
                  <a:srgbClr val="0070C0"/>
                </a:solidFill>
              </a:rPr>
              <a:t>hosts, how data over wireless and mobile networks is structured, and </a:t>
            </a:r>
            <a:r>
              <a:rPr lang="en-US" sz="2000" dirty="0" smtClean="0">
                <a:solidFill>
                  <a:srgbClr val="0070C0"/>
                </a:solidFill>
              </a:rPr>
              <a:t>how the </a:t>
            </a:r>
            <a:r>
              <a:rPr lang="en-US" sz="2000" dirty="0">
                <a:solidFill>
                  <a:srgbClr val="0070C0"/>
                </a:solidFill>
              </a:rPr>
              <a:t>consistency of client cache is ensured effectively</a:t>
            </a:r>
            <a:r>
              <a:rPr lang="en-US" sz="2000" dirty="0" smtClean="0">
                <a:solidFill>
                  <a:srgbClr val="0070C0"/>
                </a:solidFill>
              </a:rPr>
              <a:t>.</a:t>
            </a:r>
          </a:p>
          <a:p>
            <a:r>
              <a:rPr lang="en-US" sz="2000" dirty="0"/>
              <a:t>The adaptive strategies </a:t>
            </a:r>
            <a:r>
              <a:rPr lang="en-US" sz="2000" dirty="0" smtClean="0"/>
              <a:t>for mobile </a:t>
            </a:r>
            <a:r>
              <a:rPr lang="en-US" sz="2000" dirty="0"/>
              <a:t>data access depend largely on the type of communication links, </a:t>
            </a:r>
            <a:r>
              <a:rPr lang="en-US" sz="2000" dirty="0" smtClean="0"/>
              <a:t>the connectivity </a:t>
            </a:r>
            <a:r>
              <a:rPr lang="en-US" sz="2000" dirty="0"/>
              <a:t>of mobile hosts, and the consistency requirements of applications</a:t>
            </a:r>
            <a:r>
              <a:rPr lang="en-US" sz="2000" dirty="0" smtClean="0"/>
              <a:t>.</a:t>
            </a:r>
          </a:p>
          <a:p>
            <a:r>
              <a:rPr lang="en-US" sz="2000" dirty="0"/>
              <a:t>Mobile data access provides another way to characterize the impact of </a:t>
            </a:r>
            <a:r>
              <a:rPr lang="en-US" sz="2000" dirty="0" smtClean="0"/>
              <a:t>mobile computing </a:t>
            </a:r>
            <a:r>
              <a:rPr lang="en-US" sz="2000" dirty="0"/>
              <a:t>constraints on information access.</a:t>
            </a:r>
            <a:endParaRPr lang="en-US" sz="2000" dirty="0">
              <a:solidFill>
                <a:srgbClr val="0070C0"/>
              </a:solidFill>
            </a:endParaRPr>
          </a:p>
        </p:txBody>
      </p:sp>
    </p:spTree>
    <p:extLst>
      <p:ext uri="{BB962C8B-B14F-4D97-AF65-F5344CB8AC3E}">
        <p14:creationId xmlns:p14="http://schemas.microsoft.com/office/powerpoint/2010/main" xmlns="" val="1940938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normAutofit/>
          </a:bodyPr>
          <a:lstStyle/>
          <a:p>
            <a:r>
              <a:rPr lang="en-US" sz="3200" b="1" dirty="0"/>
              <a:t>Mobile-Aware Adaptation</a:t>
            </a:r>
            <a:endParaRPr lang="en-US" sz="3200" dirty="0"/>
          </a:p>
        </p:txBody>
      </p:sp>
      <p:sp>
        <p:nvSpPr>
          <p:cNvPr id="3" name="Content Placeholder 2"/>
          <p:cNvSpPr>
            <a:spLocks noGrp="1"/>
          </p:cNvSpPr>
          <p:nvPr>
            <p:ph idx="1"/>
          </p:nvPr>
        </p:nvSpPr>
        <p:spPr>
          <a:xfrm>
            <a:off x="2589212" y="1364566"/>
            <a:ext cx="8915400" cy="4546656"/>
          </a:xfrm>
        </p:spPr>
        <p:txBody>
          <a:bodyPr>
            <a:normAutofit/>
          </a:bodyPr>
          <a:lstStyle/>
          <a:p>
            <a:r>
              <a:rPr lang="en-US" sz="2000" dirty="0"/>
              <a:t>Mobile clients could face wide variations and rapid changes in network </a:t>
            </a:r>
            <a:r>
              <a:rPr lang="en-US" sz="2000" dirty="0" smtClean="0"/>
              <a:t>conditions and </a:t>
            </a:r>
            <a:r>
              <a:rPr lang="en-US" sz="2000" dirty="0"/>
              <a:t>local resource availability </a:t>
            </a:r>
            <a:r>
              <a:rPr lang="en-US" sz="2000" dirty="0" smtClean="0"/>
              <a:t>when </a:t>
            </a:r>
            <a:r>
              <a:rPr lang="en-US" sz="2000" dirty="0"/>
              <a:t>accessing remote data</a:t>
            </a:r>
            <a:r>
              <a:rPr lang="en-US" sz="2000" dirty="0" smtClean="0"/>
              <a:t>.</a:t>
            </a:r>
          </a:p>
          <a:p>
            <a:r>
              <a:rPr lang="en-US" sz="2000" dirty="0"/>
              <a:t>In order to </a:t>
            </a:r>
            <a:r>
              <a:rPr lang="en-US" sz="2000" dirty="0" smtClean="0"/>
              <a:t>enable applications </a:t>
            </a:r>
            <a:r>
              <a:rPr lang="en-US" sz="2000" dirty="0"/>
              <a:t>and systems to continue to operate in such dynamic </a:t>
            </a:r>
            <a:r>
              <a:rPr lang="en-US" sz="2000" dirty="0" smtClean="0"/>
              <a:t>environments, the </a:t>
            </a:r>
            <a:r>
              <a:rPr lang="en-US" sz="2000" dirty="0"/>
              <a:t>mobile client-server system must react by dynamically adjusting </a:t>
            </a:r>
            <a:r>
              <a:rPr lang="en-US" sz="2000" dirty="0" smtClean="0"/>
              <a:t>the functionality </a:t>
            </a:r>
            <a:r>
              <a:rPr lang="en-US" sz="2000" dirty="0"/>
              <a:t>of computation between the mobile and stationary hosts</a:t>
            </a:r>
            <a:r>
              <a:rPr lang="en-US" sz="2000" dirty="0" smtClean="0"/>
              <a:t>.</a:t>
            </a:r>
          </a:p>
          <a:p>
            <a:r>
              <a:rPr lang="en-US" sz="2000" dirty="0"/>
              <a:t>In </a:t>
            </a:r>
            <a:r>
              <a:rPr lang="en-US" sz="2000" dirty="0" smtClean="0"/>
              <a:t>other words</a:t>
            </a:r>
            <a:r>
              <a:rPr lang="en-US" sz="2000" dirty="0"/>
              <a:t>, the computation of clients and servers has to be adaptive in response to </a:t>
            </a:r>
            <a:r>
              <a:rPr lang="en-US" sz="2000" dirty="0" smtClean="0"/>
              <a:t>the changes </a:t>
            </a:r>
            <a:r>
              <a:rPr lang="en-US" sz="2000" dirty="0"/>
              <a:t>in mobile environments</a:t>
            </a:r>
            <a:r>
              <a:rPr lang="en-US" sz="2000" dirty="0" smtClean="0"/>
              <a:t>.</a:t>
            </a:r>
          </a:p>
          <a:p>
            <a:r>
              <a:rPr lang="en-US" sz="2000" dirty="0">
                <a:solidFill>
                  <a:srgbClr val="0070C0"/>
                </a:solidFill>
              </a:rPr>
              <a:t>The range of strategies for application and system adaptation is identified, </a:t>
            </a:r>
            <a:r>
              <a:rPr lang="en-US" sz="2000" dirty="0" smtClean="0">
                <a:solidFill>
                  <a:srgbClr val="0070C0"/>
                </a:solidFill>
              </a:rPr>
              <a:t>as shown </a:t>
            </a:r>
            <a:r>
              <a:rPr lang="en-US" sz="2000" dirty="0">
                <a:solidFill>
                  <a:srgbClr val="0070C0"/>
                </a:solidFill>
              </a:rPr>
              <a:t>in Figure 7-3.</a:t>
            </a:r>
          </a:p>
        </p:txBody>
      </p:sp>
    </p:spTree>
    <p:extLst>
      <p:ext uri="{BB962C8B-B14F-4D97-AF65-F5344CB8AC3E}">
        <p14:creationId xmlns:p14="http://schemas.microsoft.com/office/powerpoint/2010/main" xmlns="" val="1070852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65249" y="1209821"/>
            <a:ext cx="9138692" cy="3868615"/>
          </a:xfrm>
          <a:prstGeom prst="rect">
            <a:avLst/>
          </a:prstGeom>
        </p:spPr>
      </p:pic>
    </p:spTree>
    <p:extLst>
      <p:ext uri="{BB962C8B-B14F-4D97-AF65-F5344CB8AC3E}">
        <p14:creationId xmlns:p14="http://schemas.microsoft.com/office/powerpoint/2010/main" xmlns="" val="283875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802.11 Wireless Protocol</a:t>
            </a:r>
            <a:endParaRPr lang="en-US" sz="3200" dirty="0"/>
          </a:p>
        </p:txBody>
      </p:sp>
      <p:sp>
        <p:nvSpPr>
          <p:cNvPr id="3" name="Text Placeholder 2"/>
          <p:cNvSpPr>
            <a:spLocks noGrp="1"/>
          </p:cNvSpPr>
          <p:nvPr>
            <p:ph type="body" idx="1"/>
          </p:nvPr>
        </p:nvSpPr>
        <p:spPr>
          <a:xfrm>
            <a:off x="2589212" y="3530129"/>
            <a:ext cx="9368326" cy="1534240"/>
          </a:xfrm>
        </p:spPr>
        <p:txBody>
          <a:bodyPr>
            <a:normAutofit/>
          </a:bodyPr>
          <a:lstStyle/>
          <a:p>
            <a:pPr>
              <a:lnSpc>
                <a:spcPct val="150000"/>
              </a:lnSpc>
            </a:pPr>
            <a:r>
              <a:rPr lang="en-US" sz="1800" dirty="0"/>
              <a:t>The letter after "802.11" indicates an amendment to the original 802.11 standard</a:t>
            </a:r>
            <a:r>
              <a:rPr lang="en-US" sz="1800" dirty="0" smtClean="0"/>
              <a:t>.</a:t>
            </a:r>
          </a:p>
          <a:p>
            <a:pPr>
              <a:lnSpc>
                <a:spcPct val="150000"/>
              </a:lnSpc>
            </a:pPr>
            <a:r>
              <a:rPr lang="en-US" sz="1800" dirty="0">
                <a:solidFill>
                  <a:srgbClr val="0070C0"/>
                </a:solidFill>
              </a:rPr>
              <a:t>F</a:t>
            </a:r>
            <a:r>
              <a:rPr lang="en-US" sz="1800" dirty="0" smtClean="0">
                <a:solidFill>
                  <a:srgbClr val="0070C0"/>
                </a:solidFill>
              </a:rPr>
              <a:t>rom 802.11a to </a:t>
            </a:r>
            <a:r>
              <a:rPr lang="en-US" sz="1800" dirty="0">
                <a:solidFill>
                  <a:srgbClr val="0070C0"/>
                </a:solidFill>
              </a:rPr>
              <a:t>802.11b to 802.11g to, most recently, 802.11n</a:t>
            </a:r>
          </a:p>
        </p:txBody>
      </p:sp>
    </p:spTree>
    <p:extLst>
      <p:ext uri="{BB962C8B-B14F-4D97-AF65-F5344CB8AC3E}">
        <p14:creationId xmlns:p14="http://schemas.microsoft.com/office/powerpoint/2010/main" xmlns="" val="134714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3847"/>
          </a:xfrm>
        </p:spPr>
        <p:txBody>
          <a:bodyPr/>
          <a:lstStyle/>
          <a:p>
            <a:r>
              <a:rPr lang="en-US" sz="3200" b="1" dirty="0">
                <a:solidFill>
                  <a:srgbClr val="31B4E6">
                    <a:lumMod val="75000"/>
                  </a:srgbClr>
                </a:solidFill>
              </a:rPr>
              <a:t>Mobile-Aware Adaptation</a:t>
            </a:r>
            <a:endParaRPr lang="en-US" dirty="0"/>
          </a:p>
        </p:txBody>
      </p:sp>
      <p:sp>
        <p:nvSpPr>
          <p:cNvPr id="3" name="Content Placeholder 2"/>
          <p:cNvSpPr>
            <a:spLocks noGrp="1"/>
          </p:cNvSpPr>
          <p:nvPr>
            <p:ph idx="1"/>
          </p:nvPr>
        </p:nvSpPr>
        <p:spPr>
          <a:xfrm>
            <a:off x="2589212" y="1430215"/>
            <a:ext cx="8915400" cy="5209736"/>
          </a:xfrm>
        </p:spPr>
        <p:txBody>
          <a:bodyPr>
            <a:normAutofit/>
          </a:bodyPr>
          <a:lstStyle/>
          <a:p>
            <a:r>
              <a:rPr lang="en-US" dirty="0"/>
              <a:t>The range is delimited by two extremes. </a:t>
            </a:r>
            <a:endParaRPr lang="en-US" dirty="0" smtClean="0"/>
          </a:p>
          <a:p>
            <a:pPr>
              <a:buFont typeface="+mj-lt"/>
              <a:buAutoNum type="arabicParenR"/>
            </a:pPr>
            <a:r>
              <a:rPr lang="en-US" dirty="0" smtClean="0">
                <a:solidFill>
                  <a:srgbClr val="0070C0"/>
                </a:solidFill>
              </a:rPr>
              <a:t>At </a:t>
            </a:r>
            <a:r>
              <a:rPr lang="en-US" dirty="0">
                <a:solidFill>
                  <a:srgbClr val="0070C0"/>
                </a:solidFill>
              </a:rPr>
              <a:t>one </a:t>
            </a:r>
            <a:r>
              <a:rPr lang="en-US" dirty="0" smtClean="0">
                <a:solidFill>
                  <a:srgbClr val="0070C0"/>
                </a:solidFill>
              </a:rPr>
              <a:t>extreme, adaptation </a:t>
            </a:r>
            <a:r>
              <a:rPr lang="en-US" dirty="0">
                <a:solidFill>
                  <a:srgbClr val="0070C0"/>
                </a:solidFill>
              </a:rPr>
              <a:t>is entirely the responsibility of individual applications</a:t>
            </a:r>
            <a:r>
              <a:rPr lang="en-US" dirty="0" smtClean="0">
                <a:solidFill>
                  <a:srgbClr val="0070C0"/>
                </a:solidFill>
              </a:rPr>
              <a:t>. </a:t>
            </a:r>
            <a:r>
              <a:rPr lang="en-US" dirty="0">
                <a:solidFill>
                  <a:srgbClr val="0070C0"/>
                </a:solidFill>
              </a:rPr>
              <a:t>This approach</a:t>
            </a:r>
            <a:r>
              <a:rPr lang="en-US" dirty="0" smtClean="0">
                <a:solidFill>
                  <a:srgbClr val="0070C0"/>
                </a:solidFill>
              </a:rPr>
              <a:t>,</a:t>
            </a:r>
            <a:r>
              <a:rPr lang="en-US" dirty="0">
                <a:solidFill>
                  <a:srgbClr val="0070C0"/>
                </a:solidFill>
              </a:rPr>
              <a:t> called </a:t>
            </a:r>
            <a:r>
              <a:rPr lang="en-US" b="1" dirty="0" err="1">
                <a:solidFill>
                  <a:srgbClr val="0070C0"/>
                </a:solidFill>
              </a:rPr>
              <a:t>laisse</a:t>
            </a:r>
            <a:r>
              <a:rPr lang="en-US" b="1" dirty="0">
                <a:solidFill>
                  <a:srgbClr val="0070C0"/>
                </a:solidFill>
              </a:rPr>
              <a:t>-faire adaptation, avoids the need for system </a:t>
            </a:r>
            <a:r>
              <a:rPr lang="en-US" b="1" dirty="0" smtClean="0">
                <a:solidFill>
                  <a:srgbClr val="0070C0"/>
                </a:solidFill>
              </a:rPr>
              <a:t>support.</a:t>
            </a:r>
          </a:p>
          <a:p>
            <a:pPr>
              <a:buFont typeface="+mj-lt"/>
              <a:buAutoNum type="arabicParenR"/>
            </a:pPr>
            <a:r>
              <a:rPr lang="en-US" dirty="0">
                <a:solidFill>
                  <a:srgbClr val="0070C0"/>
                </a:solidFill>
              </a:rPr>
              <a:t>The </a:t>
            </a:r>
            <a:r>
              <a:rPr lang="en-US" dirty="0" smtClean="0">
                <a:solidFill>
                  <a:srgbClr val="0070C0"/>
                </a:solidFill>
              </a:rPr>
              <a:t>other extreme</a:t>
            </a:r>
            <a:r>
              <a:rPr lang="en-US" dirty="0">
                <a:solidFill>
                  <a:srgbClr val="0070C0"/>
                </a:solidFill>
              </a:rPr>
              <a:t>, called </a:t>
            </a:r>
            <a:r>
              <a:rPr lang="en-US" b="1" dirty="0">
                <a:solidFill>
                  <a:srgbClr val="0070C0"/>
                </a:solidFill>
              </a:rPr>
              <a:t>application-transparent adaptation</a:t>
            </a:r>
            <a:r>
              <a:rPr lang="en-US" dirty="0">
                <a:solidFill>
                  <a:srgbClr val="0070C0"/>
                </a:solidFill>
              </a:rPr>
              <a:t>, places the entire </a:t>
            </a:r>
            <a:r>
              <a:rPr lang="en-US" dirty="0" smtClean="0">
                <a:solidFill>
                  <a:srgbClr val="0070C0"/>
                </a:solidFill>
              </a:rPr>
              <a:t>responsibility for </a:t>
            </a:r>
            <a:r>
              <a:rPr lang="en-US" dirty="0">
                <a:solidFill>
                  <a:srgbClr val="0070C0"/>
                </a:solidFill>
              </a:rPr>
              <a:t>adaptation on the </a:t>
            </a:r>
            <a:r>
              <a:rPr lang="en-US" dirty="0" smtClean="0">
                <a:solidFill>
                  <a:srgbClr val="0070C0"/>
                </a:solidFill>
              </a:rPr>
              <a:t>system.</a:t>
            </a:r>
          </a:p>
          <a:p>
            <a:pPr lvl="1"/>
            <a:r>
              <a:rPr lang="en-US" dirty="0"/>
              <a:t>A typical case of this approach is to use proxies </a:t>
            </a:r>
            <a:r>
              <a:rPr lang="en-US" dirty="0" smtClean="0"/>
              <a:t>to perform </a:t>
            </a:r>
            <a:r>
              <a:rPr lang="en-US" dirty="0"/>
              <a:t>adaptation on behalf of applications.</a:t>
            </a:r>
            <a:endParaRPr lang="en-US" b="1" dirty="0" smtClean="0">
              <a:solidFill>
                <a:srgbClr val="0070C0"/>
              </a:solidFill>
            </a:endParaRPr>
          </a:p>
          <a:p>
            <a:r>
              <a:rPr lang="en-US" dirty="0"/>
              <a:t>Between these two extremes lies </a:t>
            </a:r>
            <a:r>
              <a:rPr lang="en-US" dirty="0" smtClean="0"/>
              <a:t>a spectrum </a:t>
            </a:r>
            <a:r>
              <a:rPr lang="en-US" dirty="0"/>
              <a:t>of possibilities that are referred to as application-aware adaptation</a:t>
            </a:r>
            <a:r>
              <a:rPr lang="en-US" dirty="0" smtClean="0"/>
              <a:t>.</a:t>
            </a:r>
          </a:p>
          <a:p>
            <a:r>
              <a:rPr lang="en-US" dirty="0" smtClean="0"/>
              <a:t>This approach </a:t>
            </a:r>
            <a:r>
              <a:rPr lang="en-US" dirty="0"/>
              <a:t>supports collaborative adaptation between the applications and </a:t>
            </a:r>
            <a:r>
              <a:rPr lang="en-US" dirty="0" smtClean="0"/>
              <a:t>the system</a:t>
            </a:r>
            <a:r>
              <a:rPr lang="en-US" dirty="0"/>
              <a:t>. That is, the applications can decide how to best adapt to the </a:t>
            </a:r>
            <a:r>
              <a:rPr lang="en-US" dirty="0" smtClean="0"/>
              <a:t>changing environment </a:t>
            </a:r>
            <a:r>
              <a:rPr lang="en-US" dirty="0"/>
              <a:t>while the system provides support through the monitoring </a:t>
            </a:r>
            <a:r>
              <a:rPr lang="en-US" dirty="0" smtClean="0"/>
              <a:t>of resources </a:t>
            </a:r>
            <a:r>
              <a:rPr lang="en-US" dirty="0"/>
              <a:t>and the enforcing of resource allocation decisions.</a:t>
            </a:r>
            <a:endParaRPr lang="en-US" b="1" dirty="0">
              <a:solidFill>
                <a:srgbClr val="0070C0"/>
              </a:solidFill>
            </a:endParaRPr>
          </a:p>
        </p:txBody>
      </p:sp>
    </p:spTree>
    <p:extLst>
      <p:ext uri="{BB962C8B-B14F-4D97-AF65-F5344CB8AC3E}">
        <p14:creationId xmlns:p14="http://schemas.microsoft.com/office/powerpoint/2010/main" xmlns="" val="600805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5712"/>
          </a:xfrm>
        </p:spPr>
        <p:txBody>
          <a:bodyPr>
            <a:normAutofit/>
          </a:bodyPr>
          <a:lstStyle/>
          <a:p>
            <a:r>
              <a:rPr lang="en-US" sz="2800" b="1" dirty="0"/>
              <a:t>Application-Transparent Adaptation</a:t>
            </a:r>
            <a:endParaRPr lang="en-US" sz="2800" dirty="0"/>
          </a:p>
        </p:txBody>
      </p:sp>
      <p:sp>
        <p:nvSpPr>
          <p:cNvPr id="3" name="Content Placeholder 2"/>
          <p:cNvSpPr>
            <a:spLocks noGrp="1"/>
          </p:cNvSpPr>
          <p:nvPr>
            <p:ph idx="1"/>
          </p:nvPr>
        </p:nvSpPr>
        <p:spPr>
          <a:xfrm>
            <a:off x="2589212" y="1363287"/>
            <a:ext cx="8915400" cy="4547935"/>
          </a:xfrm>
        </p:spPr>
        <p:txBody>
          <a:bodyPr/>
          <a:lstStyle/>
          <a:p>
            <a:r>
              <a:rPr lang="en-US" dirty="0" smtClean="0"/>
              <a:t>The approach </a:t>
            </a:r>
            <a:r>
              <a:rPr lang="en-US" dirty="0"/>
              <a:t>of application- transparent adaptation attempts to </a:t>
            </a:r>
            <a:r>
              <a:rPr lang="en-US" dirty="0" smtClean="0"/>
              <a:t>make applications </a:t>
            </a:r>
            <a:r>
              <a:rPr lang="en-US" dirty="0"/>
              <a:t>work with no modification in mobile environments</a:t>
            </a:r>
            <a:r>
              <a:rPr lang="en-US" dirty="0" smtClean="0"/>
              <a:t>.</a:t>
            </a:r>
          </a:p>
          <a:p>
            <a:r>
              <a:rPr lang="en-US" dirty="0"/>
              <a:t>This is done by having the system shield or hide the differences between </a:t>
            </a:r>
            <a:r>
              <a:rPr lang="en-US" dirty="0" smtClean="0"/>
              <a:t>the stationary </a:t>
            </a:r>
            <a:r>
              <a:rPr lang="en-US" dirty="0"/>
              <a:t>and mobile environments from applications</a:t>
            </a:r>
            <a:r>
              <a:rPr lang="en-US" dirty="0" smtClean="0"/>
              <a:t>.</a:t>
            </a:r>
          </a:p>
          <a:p>
            <a:r>
              <a:rPr lang="en-US" dirty="0">
                <a:solidFill>
                  <a:srgbClr val="0070C0"/>
                </a:solidFill>
              </a:rPr>
              <a:t>A local proxy runs on </a:t>
            </a:r>
            <a:r>
              <a:rPr lang="en-US" dirty="0" smtClean="0">
                <a:solidFill>
                  <a:srgbClr val="0070C0"/>
                </a:solidFill>
              </a:rPr>
              <a:t>the mobile </a:t>
            </a:r>
            <a:r>
              <a:rPr lang="en-US" dirty="0">
                <a:solidFill>
                  <a:srgbClr val="0070C0"/>
                </a:solidFill>
              </a:rPr>
              <a:t>host and provides an interface for regular server services to </a:t>
            </a:r>
            <a:r>
              <a:rPr lang="en-US" dirty="0" smtClean="0">
                <a:solidFill>
                  <a:srgbClr val="0070C0"/>
                </a:solidFill>
              </a:rPr>
              <a:t>the applications</a:t>
            </a:r>
            <a:r>
              <a:rPr lang="en-US" dirty="0">
                <a:solidFill>
                  <a:srgbClr val="0070C0"/>
                </a:solidFill>
              </a:rPr>
              <a:t>. The proxy attempts to mitigate any adverse effects of </a:t>
            </a:r>
            <a:r>
              <a:rPr lang="en-US" dirty="0" smtClean="0">
                <a:solidFill>
                  <a:srgbClr val="0070C0"/>
                </a:solidFill>
              </a:rPr>
              <a:t>mobile environments </a:t>
            </a:r>
            <a:r>
              <a:rPr lang="en-US" dirty="0">
                <a:solidFill>
                  <a:srgbClr val="0070C0"/>
                </a:solidFill>
              </a:rPr>
              <a:t>as shown in Figure 7-4.</a:t>
            </a:r>
          </a:p>
        </p:txBody>
      </p:sp>
      <p:pic>
        <p:nvPicPr>
          <p:cNvPr id="4" name="Picture 3"/>
          <p:cNvPicPr>
            <a:picLocks noChangeAspect="1"/>
          </p:cNvPicPr>
          <p:nvPr/>
        </p:nvPicPr>
        <p:blipFill>
          <a:blip r:embed="rId3"/>
          <a:stretch>
            <a:fillRect/>
          </a:stretch>
        </p:blipFill>
        <p:spPr>
          <a:xfrm>
            <a:off x="3618547" y="3637254"/>
            <a:ext cx="5686425" cy="3019425"/>
          </a:xfrm>
          <a:prstGeom prst="rect">
            <a:avLst/>
          </a:prstGeom>
        </p:spPr>
      </p:pic>
    </p:spTree>
    <p:extLst>
      <p:ext uri="{BB962C8B-B14F-4D97-AF65-F5344CB8AC3E}">
        <p14:creationId xmlns:p14="http://schemas.microsoft.com/office/powerpoint/2010/main" xmlns="" val="2254820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1982"/>
          </a:xfrm>
        </p:spPr>
        <p:txBody>
          <a:bodyPr>
            <a:normAutofit/>
          </a:bodyPr>
          <a:lstStyle/>
          <a:p>
            <a:r>
              <a:rPr lang="en-US" sz="2800" b="1" dirty="0"/>
              <a:t>Application-Aware Adaptation</a:t>
            </a:r>
            <a:endParaRPr lang="en-US" sz="2800" dirty="0"/>
          </a:p>
        </p:txBody>
      </p:sp>
      <p:sp>
        <p:nvSpPr>
          <p:cNvPr id="3" name="Content Placeholder 2"/>
          <p:cNvSpPr>
            <a:spLocks noGrp="1"/>
          </p:cNvSpPr>
          <p:nvPr>
            <p:ph idx="1"/>
          </p:nvPr>
        </p:nvSpPr>
        <p:spPr>
          <a:xfrm>
            <a:off x="2589212" y="1266092"/>
            <a:ext cx="8915400" cy="4645130"/>
          </a:xfrm>
        </p:spPr>
        <p:txBody>
          <a:bodyPr>
            <a:normAutofit/>
          </a:bodyPr>
          <a:lstStyle/>
          <a:p>
            <a:r>
              <a:rPr lang="en-US" dirty="0"/>
              <a:t>The approach of application-transparent adaptation does not require </a:t>
            </a:r>
            <a:r>
              <a:rPr lang="en-US" dirty="0" smtClean="0"/>
              <a:t>changing existing </a:t>
            </a:r>
            <a:r>
              <a:rPr lang="en-US" dirty="0"/>
              <a:t>applications to run in mobile environments. However, it could </a:t>
            </a:r>
            <a:r>
              <a:rPr lang="en-US" dirty="0" smtClean="0"/>
              <a:t>sacrifice functionality </a:t>
            </a:r>
            <a:r>
              <a:rPr lang="en-US" dirty="0"/>
              <a:t>and performance</a:t>
            </a:r>
            <a:r>
              <a:rPr lang="en-US" dirty="0" smtClean="0"/>
              <a:t>.</a:t>
            </a:r>
          </a:p>
          <a:p>
            <a:r>
              <a:rPr lang="en-US" b="1" dirty="0">
                <a:solidFill>
                  <a:srgbClr val="0070C0"/>
                </a:solidFill>
              </a:rPr>
              <a:t>Application-aware adaptation</a:t>
            </a:r>
            <a:r>
              <a:rPr lang="en-US" dirty="0">
                <a:solidFill>
                  <a:srgbClr val="0070C0"/>
                </a:solidFill>
              </a:rPr>
              <a:t> allows applications or their extensions to react </a:t>
            </a:r>
            <a:r>
              <a:rPr lang="en-US" dirty="0" smtClean="0">
                <a:solidFill>
                  <a:srgbClr val="0070C0"/>
                </a:solidFill>
              </a:rPr>
              <a:t>to the </a:t>
            </a:r>
            <a:r>
              <a:rPr lang="en-US" dirty="0">
                <a:solidFill>
                  <a:srgbClr val="0070C0"/>
                </a:solidFill>
              </a:rPr>
              <a:t>mobile resource changes. One way to realize the application-aware </a:t>
            </a:r>
            <a:r>
              <a:rPr lang="en-US" dirty="0" smtClean="0">
                <a:solidFill>
                  <a:srgbClr val="0070C0"/>
                </a:solidFill>
              </a:rPr>
              <a:t>adaptation is </a:t>
            </a:r>
            <a:r>
              <a:rPr lang="en-US" dirty="0">
                <a:solidFill>
                  <a:srgbClr val="0070C0"/>
                </a:solidFill>
              </a:rPr>
              <a:t>through the collaboration between the system and individual applications</a:t>
            </a:r>
            <a:r>
              <a:rPr lang="en-US" dirty="0" smtClean="0">
                <a:solidFill>
                  <a:srgbClr val="0070C0"/>
                </a:solidFill>
              </a:rPr>
              <a:t>.</a:t>
            </a:r>
          </a:p>
          <a:p>
            <a:r>
              <a:rPr lang="en-US" dirty="0" smtClean="0"/>
              <a:t>The system </a:t>
            </a:r>
            <a:r>
              <a:rPr lang="en-US" dirty="0"/>
              <a:t>monitors resource levels, notifies applications of relevant changes, </a:t>
            </a:r>
            <a:r>
              <a:rPr lang="en-US" dirty="0" smtClean="0"/>
              <a:t>and enforces </a:t>
            </a:r>
            <a:r>
              <a:rPr lang="en-US" dirty="0"/>
              <a:t>resource allocation decisions</a:t>
            </a:r>
            <a:r>
              <a:rPr lang="en-US" dirty="0" smtClean="0"/>
              <a:t>.</a:t>
            </a:r>
          </a:p>
          <a:p>
            <a:r>
              <a:rPr lang="en-US" dirty="0">
                <a:solidFill>
                  <a:srgbClr val="0070C0"/>
                </a:solidFill>
              </a:rPr>
              <a:t>Each application independently decides </a:t>
            </a:r>
            <a:r>
              <a:rPr lang="en-US" dirty="0" smtClean="0">
                <a:solidFill>
                  <a:srgbClr val="0070C0"/>
                </a:solidFill>
              </a:rPr>
              <a:t>how best </a:t>
            </a:r>
            <a:r>
              <a:rPr lang="en-US" dirty="0">
                <a:solidFill>
                  <a:srgbClr val="0070C0"/>
                </a:solidFill>
              </a:rPr>
              <a:t>to adapt when notified</a:t>
            </a:r>
            <a:r>
              <a:rPr lang="en-US" dirty="0" smtClean="0">
                <a:solidFill>
                  <a:srgbClr val="0070C0"/>
                </a:solidFill>
              </a:rPr>
              <a:t>.</a:t>
            </a:r>
          </a:p>
          <a:p>
            <a:r>
              <a:rPr lang="en-US" dirty="0" smtClean="0"/>
              <a:t>In </a:t>
            </a:r>
            <a:r>
              <a:rPr lang="en-US" dirty="0"/>
              <a:t>a video player application, for example, </a:t>
            </a:r>
            <a:r>
              <a:rPr lang="en-US" dirty="0" smtClean="0"/>
              <a:t>such adaptation </a:t>
            </a:r>
            <a:r>
              <a:rPr lang="en-US" dirty="0"/>
              <a:t>allows the video player system to scale back quality (and </a:t>
            </a:r>
            <a:r>
              <a:rPr lang="en-US" dirty="0" smtClean="0"/>
              <a:t>resource consumption</a:t>
            </a:r>
            <a:r>
              <a:rPr lang="en-US" dirty="0"/>
              <a:t>) when application performance is poor and to attempt to </a:t>
            </a:r>
            <a:r>
              <a:rPr lang="en-US" dirty="0" smtClean="0"/>
              <a:t>discover additional </a:t>
            </a:r>
            <a:r>
              <a:rPr lang="en-US" dirty="0"/>
              <a:t>resources by optimistically scaling up usage.</a:t>
            </a:r>
            <a:endParaRPr lang="en-US" dirty="0">
              <a:solidFill>
                <a:srgbClr val="0070C0"/>
              </a:solidFill>
            </a:endParaRPr>
          </a:p>
        </p:txBody>
      </p:sp>
    </p:spTree>
    <p:extLst>
      <p:ext uri="{BB962C8B-B14F-4D97-AF65-F5344CB8AC3E}">
        <p14:creationId xmlns:p14="http://schemas.microsoft.com/office/powerpoint/2010/main" xmlns="" val="428378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8217"/>
          </a:xfrm>
        </p:spPr>
        <p:txBody>
          <a:bodyPr>
            <a:normAutofit/>
          </a:bodyPr>
          <a:lstStyle/>
          <a:p>
            <a:r>
              <a:rPr lang="en-US" sz="2800" b="1" dirty="0" smtClean="0">
                <a:solidFill>
                  <a:srgbClr val="0070C0"/>
                </a:solidFill>
              </a:rPr>
              <a:t>Approaches </a:t>
            </a:r>
            <a:r>
              <a:rPr lang="en-US" sz="2800" b="1" dirty="0">
                <a:solidFill>
                  <a:srgbClr val="0070C0"/>
                </a:solidFill>
              </a:rPr>
              <a:t>of application-aware adaptation</a:t>
            </a:r>
            <a:endParaRPr lang="en-US" sz="2800" b="1" dirty="0"/>
          </a:p>
        </p:txBody>
      </p:sp>
      <p:sp>
        <p:nvSpPr>
          <p:cNvPr id="3" name="Content Placeholder 2"/>
          <p:cNvSpPr>
            <a:spLocks noGrp="1"/>
          </p:cNvSpPr>
          <p:nvPr>
            <p:ph idx="1"/>
          </p:nvPr>
        </p:nvSpPr>
        <p:spPr>
          <a:xfrm>
            <a:off x="2589212" y="1413164"/>
            <a:ext cx="8915400" cy="5292436"/>
          </a:xfrm>
        </p:spPr>
        <p:txBody>
          <a:bodyPr>
            <a:normAutofit/>
          </a:bodyPr>
          <a:lstStyle/>
          <a:p>
            <a:pPr>
              <a:lnSpc>
                <a:spcPct val="150000"/>
              </a:lnSpc>
            </a:pPr>
            <a:r>
              <a:rPr lang="en-US" sz="2000" dirty="0">
                <a:solidFill>
                  <a:srgbClr val="0070C0"/>
                </a:solidFill>
              </a:rPr>
              <a:t>Depending on where the adaptive application logic resides, the approaches </a:t>
            </a:r>
            <a:r>
              <a:rPr lang="en-US" sz="2000" dirty="0" smtClean="0">
                <a:solidFill>
                  <a:srgbClr val="0070C0"/>
                </a:solidFill>
              </a:rPr>
              <a:t>of application-aware </a:t>
            </a:r>
            <a:r>
              <a:rPr lang="en-US" sz="2000" dirty="0">
                <a:solidFill>
                  <a:srgbClr val="0070C0"/>
                </a:solidFill>
              </a:rPr>
              <a:t>adaptation can be divided into the following categories: </a:t>
            </a:r>
            <a:endParaRPr lang="en-US" sz="2000" dirty="0" smtClean="0">
              <a:solidFill>
                <a:srgbClr val="0070C0"/>
              </a:solidFill>
            </a:endParaRPr>
          </a:p>
          <a:p>
            <a:pPr marL="914400" lvl="1" indent="-457200">
              <a:lnSpc>
                <a:spcPct val="150000"/>
              </a:lnSpc>
              <a:buFont typeface="+mj-lt"/>
              <a:buAutoNum type="arabicParenR"/>
            </a:pPr>
            <a:r>
              <a:rPr lang="en-US" sz="2000" dirty="0" smtClean="0">
                <a:solidFill>
                  <a:srgbClr val="0070C0"/>
                </a:solidFill>
              </a:rPr>
              <a:t>client based application adaptation: </a:t>
            </a:r>
            <a:r>
              <a:rPr lang="en-US" sz="2000" dirty="0"/>
              <a:t>The client-based adaptation allows the </a:t>
            </a:r>
            <a:r>
              <a:rPr lang="en-US" sz="2000" dirty="0" smtClean="0"/>
              <a:t>applications on </a:t>
            </a:r>
            <a:r>
              <a:rPr lang="en-US" sz="2000" dirty="0"/>
              <a:t>mobile clients to react to the environmental changes</a:t>
            </a:r>
            <a:endParaRPr lang="en-US" sz="2000" dirty="0" smtClean="0">
              <a:solidFill>
                <a:srgbClr val="0070C0"/>
              </a:solidFill>
            </a:endParaRPr>
          </a:p>
          <a:p>
            <a:pPr marL="914400" lvl="1" indent="-457200">
              <a:lnSpc>
                <a:spcPct val="150000"/>
              </a:lnSpc>
              <a:buFont typeface="+mj-lt"/>
              <a:buAutoNum type="arabicParenR"/>
            </a:pPr>
            <a:r>
              <a:rPr lang="en-US" sz="2000" dirty="0" smtClean="0">
                <a:solidFill>
                  <a:srgbClr val="0070C0"/>
                </a:solidFill>
              </a:rPr>
              <a:t> </a:t>
            </a:r>
            <a:r>
              <a:rPr lang="en-US" sz="2000" dirty="0">
                <a:solidFill>
                  <a:srgbClr val="0070C0"/>
                </a:solidFill>
              </a:rPr>
              <a:t>client-server application </a:t>
            </a:r>
            <a:r>
              <a:rPr lang="en-US" sz="2000" dirty="0" smtClean="0">
                <a:solidFill>
                  <a:srgbClr val="0070C0"/>
                </a:solidFill>
              </a:rPr>
              <a:t>adaptation: </a:t>
            </a:r>
            <a:r>
              <a:rPr lang="en-US" sz="2000" dirty="0"/>
              <a:t>might have applications on both client and server to adapt to </a:t>
            </a:r>
            <a:r>
              <a:rPr lang="en-US" sz="2000" dirty="0" smtClean="0"/>
              <a:t>the changes. </a:t>
            </a:r>
            <a:endParaRPr lang="en-US" sz="2000" dirty="0" smtClean="0">
              <a:solidFill>
                <a:srgbClr val="0070C0"/>
              </a:solidFill>
            </a:endParaRPr>
          </a:p>
          <a:p>
            <a:pPr marL="914400" lvl="1" indent="-457200">
              <a:lnSpc>
                <a:spcPct val="150000"/>
              </a:lnSpc>
              <a:buFont typeface="+mj-lt"/>
              <a:buAutoNum type="arabicParenR"/>
            </a:pPr>
            <a:r>
              <a:rPr lang="en-US" sz="2000" dirty="0" smtClean="0">
                <a:solidFill>
                  <a:srgbClr val="0070C0"/>
                </a:solidFill>
              </a:rPr>
              <a:t>proxy based application adaptation: </a:t>
            </a:r>
            <a:r>
              <a:rPr lang="en-US" sz="2000" dirty="0"/>
              <a:t>supports application-specific adaptation </a:t>
            </a:r>
            <a:r>
              <a:rPr lang="en-US" sz="2000" dirty="0" smtClean="0"/>
              <a:t>on the </a:t>
            </a:r>
            <a:r>
              <a:rPr lang="en-US" sz="2000" dirty="0"/>
              <a:t>proxy server in the fixed networks.</a:t>
            </a:r>
            <a:endParaRPr lang="en-US" sz="2000" dirty="0" smtClean="0">
              <a:solidFill>
                <a:srgbClr val="0070C0"/>
              </a:solidFill>
            </a:endParaRPr>
          </a:p>
          <a:p>
            <a:pPr marL="0" indent="0">
              <a:lnSpc>
                <a:spcPct val="150000"/>
              </a:lnSpc>
              <a:buNone/>
            </a:pPr>
            <a:endParaRPr lang="en-US" sz="2000" dirty="0">
              <a:solidFill>
                <a:srgbClr val="0070C0"/>
              </a:solidFill>
            </a:endParaRPr>
          </a:p>
        </p:txBody>
      </p:sp>
    </p:spTree>
    <p:extLst>
      <p:ext uri="{BB962C8B-B14F-4D97-AF65-F5344CB8AC3E}">
        <p14:creationId xmlns:p14="http://schemas.microsoft.com/office/powerpoint/2010/main" xmlns="" val="719662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1235"/>
          </a:xfrm>
        </p:spPr>
        <p:txBody>
          <a:bodyPr>
            <a:normAutofit/>
          </a:bodyPr>
          <a:lstStyle/>
          <a:p>
            <a:r>
              <a:rPr lang="en-US" sz="2800" b="1" dirty="0"/>
              <a:t>Extended Client-Server Model</a:t>
            </a:r>
            <a:endParaRPr lang="en-US" sz="2800" dirty="0"/>
          </a:p>
        </p:txBody>
      </p:sp>
      <p:sp>
        <p:nvSpPr>
          <p:cNvPr id="3" name="Content Placeholder 2"/>
          <p:cNvSpPr>
            <a:spLocks noGrp="1"/>
          </p:cNvSpPr>
          <p:nvPr>
            <p:ph idx="1"/>
          </p:nvPr>
        </p:nvSpPr>
        <p:spPr>
          <a:xfrm>
            <a:off x="2589212" y="1302327"/>
            <a:ext cx="8915400" cy="4608895"/>
          </a:xfrm>
        </p:spPr>
        <p:txBody>
          <a:bodyPr/>
          <a:lstStyle/>
          <a:p>
            <a:r>
              <a:rPr lang="en-US" dirty="0"/>
              <a:t>Another way to characterize the client-server computing in mobile environments </a:t>
            </a:r>
            <a:r>
              <a:rPr lang="en-US" dirty="0" smtClean="0"/>
              <a:t>is to </a:t>
            </a:r>
            <a:r>
              <a:rPr lang="en-US" dirty="0"/>
              <a:t>examine the effect of mobility on the client-server computing model. </a:t>
            </a:r>
            <a:endParaRPr lang="en-US" dirty="0" smtClean="0"/>
          </a:p>
          <a:p>
            <a:r>
              <a:rPr lang="en-US" dirty="0" smtClean="0"/>
              <a:t>In </a:t>
            </a:r>
            <a:r>
              <a:rPr lang="en-US" dirty="0"/>
              <a:t>a </a:t>
            </a:r>
            <a:r>
              <a:rPr lang="en-US" dirty="0" smtClean="0"/>
              <a:t>client server </a:t>
            </a:r>
            <a:r>
              <a:rPr lang="en-US" dirty="0" smtClean="0"/>
              <a:t>information </a:t>
            </a:r>
            <a:r>
              <a:rPr lang="en-US" dirty="0"/>
              <a:t>system, a server is any machine that holds a complete copy </a:t>
            </a:r>
            <a:r>
              <a:rPr lang="en-US" dirty="0" smtClean="0"/>
              <a:t>of one </a:t>
            </a:r>
            <a:r>
              <a:rPr lang="en-US" dirty="0"/>
              <a:t>or more databases</a:t>
            </a:r>
            <a:r>
              <a:rPr lang="en-US" dirty="0" smtClean="0"/>
              <a:t>.</a:t>
            </a:r>
          </a:p>
          <a:p>
            <a:r>
              <a:rPr lang="en-US" dirty="0"/>
              <a:t>A client is able to access data residing on any server </a:t>
            </a:r>
            <a:r>
              <a:rPr lang="en-US" dirty="0" smtClean="0"/>
              <a:t>with which </a:t>
            </a:r>
            <a:r>
              <a:rPr lang="en-US" dirty="0"/>
              <a:t>it can communicate</a:t>
            </a:r>
            <a:r>
              <a:rPr lang="en-US" dirty="0" smtClean="0"/>
              <a:t>.</a:t>
            </a:r>
          </a:p>
          <a:p>
            <a:r>
              <a:rPr lang="en-US" dirty="0"/>
              <a:t>Classic client-server systems assume that the </a:t>
            </a:r>
            <a:r>
              <a:rPr lang="en-US" dirty="0" smtClean="0"/>
              <a:t>location of </a:t>
            </a:r>
            <a:r>
              <a:rPr lang="en-US" dirty="0"/>
              <a:t>client and server hosts does not change and the connection among them </a:t>
            </a:r>
            <a:r>
              <a:rPr lang="en-US" dirty="0" smtClean="0"/>
              <a:t>also does </a:t>
            </a:r>
            <a:r>
              <a:rPr lang="en-US" dirty="0"/>
              <a:t>not change. As a result, the functionality between client and server </a:t>
            </a:r>
            <a:r>
              <a:rPr lang="en-US" dirty="0" smtClean="0"/>
              <a:t>is statically </a:t>
            </a:r>
            <a:r>
              <a:rPr lang="en-US" dirty="0"/>
              <a:t>partitioned</a:t>
            </a:r>
            <a:r>
              <a:rPr lang="en-US" dirty="0" smtClean="0"/>
              <a:t>.</a:t>
            </a:r>
          </a:p>
          <a:p>
            <a:endParaRPr lang="en-US" dirty="0"/>
          </a:p>
        </p:txBody>
      </p:sp>
    </p:spTree>
    <p:extLst>
      <p:ext uri="{BB962C8B-B14F-4D97-AF65-F5344CB8AC3E}">
        <p14:creationId xmlns:p14="http://schemas.microsoft.com/office/powerpoint/2010/main" xmlns="" val="743667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5817"/>
          </a:xfrm>
        </p:spPr>
        <p:txBody>
          <a:bodyPr/>
          <a:lstStyle/>
          <a:p>
            <a:r>
              <a:rPr lang="en-US" sz="2800" b="1" dirty="0">
                <a:solidFill>
                  <a:srgbClr val="31B4E6">
                    <a:lumMod val="75000"/>
                  </a:srgbClr>
                </a:solidFill>
              </a:rPr>
              <a:t>Extended Client-Server Model</a:t>
            </a:r>
            <a:endParaRPr lang="en-US" dirty="0"/>
          </a:p>
        </p:txBody>
      </p:sp>
      <p:sp>
        <p:nvSpPr>
          <p:cNvPr id="3" name="Content Placeholder 2"/>
          <p:cNvSpPr>
            <a:spLocks noGrp="1"/>
          </p:cNvSpPr>
          <p:nvPr>
            <p:ph idx="1"/>
          </p:nvPr>
        </p:nvSpPr>
        <p:spPr>
          <a:xfrm>
            <a:off x="2589212" y="1371600"/>
            <a:ext cx="8915400" cy="4539622"/>
          </a:xfrm>
        </p:spPr>
        <p:txBody>
          <a:bodyPr/>
          <a:lstStyle/>
          <a:p>
            <a:r>
              <a:rPr lang="en-US" dirty="0"/>
              <a:t>In a mobile environment, however, the distinction between clients and servers </a:t>
            </a:r>
            <a:r>
              <a:rPr lang="en-US" dirty="0" smtClean="0"/>
              <a:t>may have </a:t>
            </a:r>
            <a:r>
              <a:rPr lang="en-US" dirty="0"/>
              <a:t>to be temporarily blurred, resulting in an extended client-server model </a:t>
            </a:r>
            <a:r>
              <a:rPr lang="en-US" dirty="0" smtClean="0"/>
              <a:t>shown in </a:t>
            </a:r>
            <a:r>
              <a:rPr lang="en-US" dirty="0"/>
              <a:t>Figure 7-5</a:t>
            </a:r>
            <a:r>
              <a:rPr lang="en-US" dirty="0" smtClean="0"/>
              <a:t>.</a:t>
            </a:r>
          </a:p>
          <a:p>
            <a:r>
              <a:rPr lang="en-US" dirty="0">
                <a:solidFill>
                  <a:srgbClr val="0070C0"/>
                </a:solidFill>
              </a:rPr>
              <a:t>The resource limitations of clients may require certain </a:t>
            </a:r>
            <a:r>
              <a:rPr lang="en-US" dirty="0" smtClean="0">
                <a:solidFill>
                  <a:srgbClr val="0070C0"/>
                </a:solidFill>
              </a:rPr>
              <a:t>operations normally </a:t>
            </a:r>
            <a:r>
              <a:rPr lang="en-US" dirty="0">
                <a:solidFill>
                  <a:srgbClr val="0070C0"/>
                </a:solidFill>
              </a:rPr>
              <a:t>performed on clients to be performed on resource-rich </a:t>
            </a:r>
            <a:r>
              <a:rPr lang="en-US" dirty="0" smtClean="0">
                <a:solidFill>
                  <a:srgbClr val="0070C0"/>
                </a:solidFill>
              </a:rPr>
              <a:t>servers.</a:t>
            </a:r>
          </a:p>
          <a:p>
            <a:r>
              <a:rPr lang="en-US" dirty="0"/>
              <a:t>Conversely, the need to cope with uncertain connectivity requires clients </a:t>
            </a:r>
            <a:r>
              <a:rPr lang="en-US" dirty="0" smtClean="0"/>
              <a:t>to sometimes </a:t>
            </a:r>
            <a:r>
              <a:rPr lang="en-US" dirty="0"/>
              <a:t>emulate the functions of a server.</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6941126" y="3810000"/>
            <a:ext cx="4805522" cy="2798618"/>
          </a:xfrm>
          <a:prstGeom prst="rect">
            <a:avLst/>
          </a:prstGeom>
        </p:spPr>
      </p:pic>
      <p:sp>
        <p:nvSpPr>
          <p:cNvPr id="5" name="Rectangle 4"/>
          <p:cNvSpPr/>
          <p:nvPr/>
        </p:nvSpPr>
        <p:spPr>
          <a:xfrm>
            <a:off x="2638064" y="4435916"/>
            <a:ext cx="4254211" cy="1323439"/>
          </a:xfrm>
          <a:prstGeom prst="rect">
            <a:avLst/>
          </a:prstGeom>
        </p:spPr>
        <p:txBody>
          <a:bodyPr wrap="square">
            <a:spAutoFit/>
          </a:bodyPr>
          <a:lstStyle/>
          <a:p>
            <a:r>
              <a:rPr lang="en-US" sz="2000" dirty="0">
                <a:solidFill>
                  <a:srgbClr val="0070C0"/>
                </a:solidFill>
                <a:latin typeface="Bodoni MT" panose="02070603080606020203" pitchFamily="18" charset="0"/>
              </a:rPr>
              <a:t>One extreme case is called the </a:t>
            </a:r>
            <a:r>
              <a:rPr lang="en-US" sz="2000" b="1" dirty="0">
                <a:solidFill>
                  <a:srgbClr val="0070C0"/>
                </a:solidFill>
                <a:latin typeface="Bodoni MT" panose="02070603080606020203" pitchFamily="18" charset="0"/>
              </a:rPr>
              <a:t>thin</a:t>
            </a:r>
          </a:p>
          <a:p>
            <a:r>
              <a:rPr lang="en-US" sz="2000" b="1" dirty="0">
                <a:solidFill>
                  <a:srgbClr val="0070C0"/>
                </a:solidFill>
                <a:latin typeface="Bodoni MT" panose="02070603080606020203" pitchFamily="18" charset="0"/>
              </a:rPr>
              <a:t>client architecture </a:t>
            </a:r>
            <a:r>
              <a:rPr lang="en-US" sz="2000" dirty="0">
                <a:solidFill>
                  <a:srgbClr val="0070C0"/>
                </a:solidFill>
                <a:latin typeface="Bodoni MT" panose="02070603080606020203" pitchFamily="18" charset="0"/>
              </a:rPr>
              <a:t>and the other extreme case is the </a:t>
            </a:r>
            <a:r>
              <a:rPr lang="en-US" sz="2000" b="1" dirty="0">
                <a:solidFill>
                  <a:srgbClr val="0070C0"/>
                </a:solidFill>
                <a:latin typeface="Bodoni MT" panose="02070603080606020203" pitchFamily="18" charset="0"/>
              </a:rPr>
              <a:t>full client architecture</a:t>
            </a:r>
            <a:r>
              <a:rPr lang="en-US" sz="2000" dirty="0">
                <a:solidFill>
                  <a:srgbClr val="0070C0"/>
                </a:solidFill>
                <a:latin typeface="Bodoni MT" panose="02070603080606020203" pitchFamily="18" charset="0"/>
              </a:rPr>
              <a:t>.</a:t>
            </a:r>
            <a:endParaRPr lang="en-US" sz="2000" dirty="0">
              <a:solidFill>
                <a:srgbClr val="0070C0"/>
              </a:solidFill>
            </a:endParaRPr>
          </a:p>
        </p:txBody>
      </p:sp>
    </p:spTree>
    <p:extLst>
      <p:ext uri="{BB962C8B-B14F-4D97-AF65-F5344CB8AC3E}">
        <p14:creationId xmlns:p14="http://schemas.microsoft.com/office/powerpoint/2010/main" xmlns="" val="2186785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508"/>
          </a:xfrm>
        </p:spPr>
        <p:txBody>
          <a:bodyPr>
            <a:normAutofit/>
          </a:bodyPr>
          <a:lstStyle/>
          <a:p>
            <a:r>
              <a:rPr lang="en-US" sz="2800" b="1" dirty="0"/>
              <a:t>Thin Client Architecture</a:t>
            </a:r>
            <a:endParaRPr lang="en-US" sz="2800" dirty="0"/>
          </a:p>
        </p:txBody>
      </p:sp>
      <p:sp>
        <p:nvSpPr>
          <p:cNvPr id="3" name="Content Placeholder 2"/>
          <p:cNvSpPr>
            <a:spLocks noGrp="1"/>
          </p:cNvSpPr>
          <p:nvPr>
            <p:ph idx="1"/>
          </p:nvPr>
        </p:nvSpPr>
        <p:spPr>
          <a:xfrm>
            <a:off x="2589212" y="1274618"/>
            <a:ext cx="8915400" cy="4636604"/>
          </a:xfrm>
        </p:spPr>
        <p:txBody>
          <a:bodyPr>
            <a:normAutofit/>
          </a:bodyPr>
          <a:lstStyle/>
          <a:p>
            <a:r>
              <a:rPr lang="en-US" sz="2000" dirty="0">
                <a:solidFill>
                  <a:srgbClr val="0070C0"/>
                </a:solidFill>
              </a:rPr>
              <a:t>The thin client architecture offloads most application logic and functionality </a:t>
            </a:r>
            <a:r>
              <a:rPr lang="en-US" sz="2000" dirty="0" smtClean="0">
                <a:solidFill>
                  <a:srgbClr val="0070C0"/>
                </a:solidFill>
              </a:rPr>
              <a:t>from clients </a:t>
            </a:r>
            <a:r>
              <a:rPr lang="en-US" sz="2000" dirty="0">
                <a:solidFill>
                  <a:srgbClr val="0070C0"/>
                </a:solidFill>
              </a:rPr>
              <a:t>to stationary servers</a:t>
            </a:r>
            <a:r>
              <a:rPr lang="en-US" sz="2000" dirty="0" smtClean="0">
                <a:solidFill>
                  <a:srgbClr val="0070C0"/>
                </a:solidFill>
              </a:rPr>
              <a:t>.</a:t>
            </a:r>
          </a:p>
          <a:p>
            <a:r>
              <a:rPr lang="en-US" sz="2000" dirty="0"/>
              <a:t>In the thin client architecture, applications </a:t>
            </a:r>
            <a:r>
              <a:rPr lang="en-US" sz="2000" dirty="0" smtClean="0"/>
              <a:t>in stationary </a:t>
            </a:r>
            <a:r>
              <a:rPr lang="en-US" sz="2000" dirty="0"/>
              <a:t>servers are usually mobile-aware and optimized for mobile </a:t>
            </a:r>
            <a:r>
              <a:rPr lang="en-US" sz="2000" dirty="0" smtClean="0"/>
              <a:t>client devices.</a:t>
            </a:r>
          </a:p>
          <a:p>
            <a:r>
              <a:rPr lang="en-US" sz="2000" dirty="0"/>
              <a:t>The thin client architecture is especially suitable for small </a:t>
            </a:r>
            <a:r>
              <a:rPr lang="en-US" sz="2000" dirty="0" smtClean="0"/>
              <a:t>PDA applications</a:t>
            </a:r>
          </a:p>
          <a:p>
            <a:r>
              <a:rPr lang="en-US" sz="2000" dirty="0"/>
              <a:t>A thin client can refer to either a software program or to an </a:t>
            </a:r>
            <a:r>
              <a:rPr lang="en-US" sz="2000" dirty="0" smtClean="0"/>
              <a:t>actual computer </a:t>
            </a:r>
            <a:r>
              <a:rPr lang="en-US" sz="2000" dirty="0"/>
              <a:t>that relies heavily on another computer to do most of its work</a:t>
            </a:r>
            <a:r>
              <a:rPr lang="en-US" sz="2000" dirty="0" smtClean="0"/>
              <a:t>.</a:t>
            </a:r>
          </a:p>
          <a:p>
            <a:r>
              <a:rPr lang="en-US" sz="2000" dirty="0"/>
              <a:t>The thin client computer contains enough information to start up and connect to </a:t>
            </a:r>
            <a:r>
              <a:rPr lang="en-US" sz="2000" dirty="0" smtClean="0"/>
              <a:t>a more </a:t>
            </a:r>
            <a:r>
              <a:rPr lang="en-US" sz="2000" dirty="0"/>
              <a:t>powerful network server, and the server computer provides the rest of </a:t>
            </a:r>
            <a:r>
              <a:rPr lang="en-US" sz="2000" dirty="0" smtClean="0"/>
              <a:t>the computing </a:t>
            </a:r>
            <a:r>
              <a:rPr lang="en-US" sz="2000" dirty="0"/>
              <a:t>horsepower.</a:t>
            </a:r>
            <a:endParaRPr lang="en-US" sz="2000" dirty="0">
              <a:solidFill>
                <a:srgbClr val="0070C0"/>
              </a:solidFill>
            </a:endParaRPr>
          </a:p>
        </p:txBody>
      </p:sp>
    </p:spTree>
    <p:extLst>
      <p:ext uri="{BB962C8B-B14F-4D97-AF65-F5344CB8AC3E}">
        <p14:creationId xmlns:p14="http://schemas.microsoft.com/office/powerpoint/2010/main" xmlns="" val="1730979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4603"/>
          </a:xfrm>
        </p:spPr>
        <p:txBody>
          <a:bodyPr>
            <a:normAutofit fontScale="90000"/>
          </a:bodyPr>
          <a:lstStyle/>
          <a:p>
            <a:r>
              <a:rPr lang="en-US" sz="2800" b="1" dirty="0">
                <a:solidFill>
                  <a:srgbClr val="31B4E6">
                    <a:lumMod val="75000"/>
                  </a:srgbClr>
                </a:solidFill>
              </a:rPr>
              <a:t>Thin Client Architecture</a:t>
            </a:r>
            <a:endParaRPr lang="en-US" dirty="0"/>
          </a:p>
        </p:txBody>
      </p:sp>
      <p:sp>
        <p:nvSpPr>
          <p:cNvPr id="3" name="Content Placeholder 2"/>
          <p:cNvSpPr>
            <a:spLocks noGrp="1"/>
          </p:cNvSpPr>
          <p:nvPr>
            <p:ph idx="1"/>
          </p:nvPr>
        </p:nvSpPr>
        <p:spPr>
          <a:xfrm>
            <a:off x="2589212" y="1300163"/>
            <a:ext cx="8915400" cy="4611059"/>
          </a:xfrm>
        </p:spPr>
        <p:txBody>
          <a:bodyPr>
            <a:normAutofit/>
          </a:bodyPr>
          <a:lstStyle/>
          <a:p>
            <a:r>
              <a:rPr lang="en-US" sz="2000" dirty="0"/>
              <a:t>T</a:t>
            </a:r>
            <a:r>
              <a:rPr lang="en-US" sz="2000" dirty="0" smtClean="0"/>
              <a:t>hin </a:t>
            </a:r>
            <a:r>
              <a:rPr lang="en-US" sz="2000" dirty="0"/>
              <a:t>client, both hardware and software versions, include reduced cost, ease </a:t>
            </a:r>
            <a:r>
              <a:rPr lang="en-US" sz="2000" dirty="0" smtClean="0"/>
              <a:t>of maintenance</a:t>
            </a:r>
            <a:r>
              <a:rPr lang="en-US" sz="2000" dirty="0"/>
              <a:t>, ease of use, and security</a:t>
            </a:r>
            <a:r>
              <a:rPr lang="en-US" sz="2000" dirty="0" smtClean="0"/>
              <a:t>.</a:t>
            </a:r>
          </a:p>
          <a:p>
            <a:r>
              <a:rPr lang="en-US" sz="2000" dirty="0"/>
              <a:t>A thin client is much more simple than a complete computer. In a situation </a:t>
            </a:r>
            <a:r>
              <a:rPr lang="en-US" sz="2000" dirty="0" smtClean="0"/>
              <a:t>in which </a:t>
            </a:r>
            <a:r>
              <a:rPr lang="en-US" sz="2000" dirty="0"/>
              <a:t>many people need to perform a similar task, it is more cost </a:t>
            </a:r>
            <a:r>
              <a:rPr lang="en-US" sz="2000" dirty="0" smtClean="0"/>
              <a:t>effective.</a:t>
            </a:r>
          </a:p>
          <a:p>
            <a:r>
              <a:rPr lang="en-US" sz="2000" dirty="0"/>
              <a:t>it </a:t>
            </a:r>
            <a:r>
              <a:rPr lang="en-US" sz="2000" dirty="0" smtClean="0"/>
              <a:t>is much </a:t>
            </a:r>
            <a:r>
              <a:rPr lang="en-US" sz="2000" dirty="0"/>
              <a:t>easier to diagnose problems and repair them</a:t>
            </a:r>
            <a:r>
              <a:rPr lang="en-US" sz="2000" dirty="0" smtClean="0"/>
              <a:t>.</a:t>
            </a:r>
          </a:p>
          <a:p>
            <a:r>
              <a:rPr lang="en-US" sz="2000" dirty="0"/>
              <a:t>People who are not as computer literate will have an easier time using a thin </a:t>
            </a:r>
            <a:r>
              <a:rPr lang="en-US" sz="2000" dirty="0" smtClean="0"/>
              <a:t>client than </a:t>
            </a:r>
            <a:r>
              <a:rPr lang="en-US" sz="2000" dirty="0"/>
              <a:t>a standard computer or software program.</a:t>
            </a:r>
          </a:p>
        </p:txBody>
      </p:sp>
    </p:spTree>
    <p:extLst>
      <p:ext uri="{BB962C8B-B14F-4D97-AF65-F5344CB8AC3E}">
        <p14:creationId xmlns:p14="http://schemas.microsoft.com/office/powerpoint/2010/main" xmlns="" val="797782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a:bodyPr>
          <a:lstStyle/>
          <a:p>
            <a:r>
              <a:rPr lang="en-US" sz="2800" b="1" dirty="0"/>
              <a:t>Full Client Architecture</a:t>
            </a:r>
            <a:endParaRPr lang="en-US" sz="2800" dirty="0"/>
          </a:p>
        </p:txBody>
      </p:sp>
      <p:sp>
        <p:nvSpPr>
          <p:cNvPr id="3" name="Content Placeholder 2"/>
          <p:cNvSpPr>
            <a:spLocks noGrp="1"/>
          </p:cNvSpPr>
          <p:nvPr>
            <p:ph idx="1"/>
          </p:nvPr>
        </p:nvSpPr>
        <p:spPr>
          <a:xfrm>
            <a:off x="2589212" y="1257299"/>
            <a:ext cx="8915400" cy="5414963"/>
          </a:xfrm>
        </p:spPr>
        <p:txBody>
          <a:bodyPr>
            <a:normAutofit/>
          </a:bodyPr>
          <a:lstStyle/>
          <a:p>
            <a:r>
              <a:rPr lang="en-US" dirty="0" smtClean="0">
                <a:solidFill>
                  <a:srgbClr val="0070C0"/>
                </a:solidFill>
              </a:rPr>
              <a:t>The full client architecture emulates server functions on the client devices and, therefore, is able to minimize the uncertainty of connectivity and communications. </a:t>
            </a:r>
          </a:p>
          <a:p>
            <a:r>
              <a:rPr lang="en-US" dirty="0" smtClean="0"/>
              <a:t>Mobile clients must be able to use networks with rather unpleasant characteristics: intermittence, low bandwidth, high latency, or high expense. The connectivity with one or more of these properties is referred to as </a:t>
            </a:r>
            <a:r>
              <a:rPr lang="en-US" b="1" dirty="0" smtClean="0"/>
              <a:t>weak connectivity</a:t>
            </a:r>
            <a:r>
              <a:rPr lang="en-US" dirty="0" smtClean="0"/>
              <a:t>.</a:t>
            </a:r>
          </a:p>
          <a:p>
            <a:r>
              <a:rPr lang="en-US" dirty="0"/>
              <a:t>The ability to operate in disconnected mode can be useful even </a:t>
            </a:r>
            <a:r>
              <a:rPr lang="en-US" dirty="0" smtClean="0"/>
              <a:t>when connectivity </a:t>
            </a:r>
            <a:r>
              <a:rPr lang="en-US" dirty="0"/>
              <a:t>is available. For example, disconnected operations can extend </a:t>
            </a:r>
            <a:r>
              <a:rPr lang="en-US" dirty="0" smtClean="0"/>
              <a:t>battery life </a:t>
            </a:r>
            <a:r>
              <a:rPr lang="en-US" dirty="0"/>
              <a:t>by avoiding wireless transmission and reception</a:t>
            </a:r>
            <a:r>
              <a:rPr lang="en-US" dirty="0" smtClean="0"/>
              <a:t>.</a:t>
            </a:r>
          </a:p>
          <a:p>
            <a:r>
              <a:rPr lang="en-US" dirty="0"/>
              <a:t>It can reduce </a:t>
            </a:r>
            <a:r>
              <a:rPr lang="en-US" dirty="0" smtClean="0"/>
              <a:t>network charges</a:t>
            </a:r>
            <a:r>
              <a:rPr lang="en-US" dirty="0"/>
              <a:t>, an important feature when charge rates are high. It allows radio silence </a:t>
            </a:r>
            <a:r>
              <a:rPr lang="en-US" dirty="0" smtClean="0"/>
              <a:t>to be </a:t>
            </a:r>
            <a:r>
              <a:rPr lang="en-US" dirty="0"/>
              <a:t>maintained, a vital capability in military applications</a:t>
            </a:r>
            <a:r>
              <a:rPr lang="en-US" dirty="0" smtClean="0"/>
              <a:t>.</a:t>
            </a:r>
          </a:p>
          <a:p>
            <a:r>
              <a:rPr lang="en-US" dirty="0"/>
              <a:t>Finally, it is a viable fallback position when network characteristics </a:t>
            </a:r>
            <a:r>
              <a:rPr lang="en-US" dirty="0" smtClean="0"/>
              <a:t>degrade beyond </a:t>
            </a:r>
            <a:r>
              <a:rPr lang="en-US" dirty="0"/>
              <a:t>usability. A full client architecture can be used to effectively support </a:t>
            </a:r>
            <a:r>
              <a:rPr lang="en-US" dirty="0" smtClean="0"/>
              <a:t>the disconnected </a:t>
            </a:r>
            <a:r>
              <a:rPr lang="en-US" dirty="0"/>
              <a:t>or weakly connected clients.</a:t>
            </a:r>
          </a:p>
        </p:txBody>
      </p:sp>
    </p:spTree>
    <p:extLst>
      <p:ext uri="{BB962C8B-B14F-4D97-AF65-F5344CB8AC3E}">
        <p14:creationId xmlns:p14="http://schemas.microsoft.com/office/powerpoint/2010/main" xmlns="" val="464894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1235"/>
          </a:xfrm>
        </p:spPr>
        <p:txBody>
          <a:bodyPr>
            <a:normAutofit/>
          </a:bodyPr>
          <a:lstStyle/>
          <a:p>
            <a:r>
              <a:rPr lang="en-US" sz="2800" b="1" dirty="0"/>
              <a:t>Flexible Client-Server Architecture</a:t>
            </a:r>
            <a:endParaRPr lang="en-US" sz="2800" dirty="0"/>
          </a:p>
        </p:txBody>
      </p:sp>
      <p:sp>
        <p:nvSpPr>
          <p:cNvPr id="3" name="Content Placeholder 2"/>
          <p:cNvSpPr>
            <a:spLocks noGrp="1"/>
          </p:cNvSpPr>
          <p:nvPr>
            <p:ph idx="1"/>
          </p:nvPr>
        </p:nvSpPr>
        <p:spPr>
          <a:xfrm>
            <a:off x="2589212" y="1205345"/>
            <a:ext cx="8915400" cy="4705877"/>
          </a:xfrm>
        </p:spPr>
        <p:txBody>
          <a:bodyPr>
            <a:normAutofit/>
          </a:bodyPr>
          <a:lstStyle/>
          <a:p>
            <a:r>
              <a:rPr lang="en-US" sz="2000" dirty="0">
                <a:solidFill>
                  <a:srgbClr val="0070C0"/>
                </a:solidFill>
              </a:rPr>
              <a:t>Flexible client-server architecture generalizes both thin client and full </a:t>
            </a:r>
            <a:r>
              <a:rPr lang="en-US" sz="2000" dirty="0" smtClean="0">
                <a:solidFill>
                  <a:srgbClr val="0070C0"/>
                </a:solidFill>
              </a:rPr>
              <a:t>client architectures </a:t>
            </a:r>
            <a:r>
              <a:rPr lang="en-US" sz="2000" dirty="0">
                <a:solidFill>
                  <a:srgbClr val="0070C0"/>
                </a:solidFill>
              </a:rPr>
              <a:t>in that the roles of clients and servers and application logic can </a:t>
            </a:r>
            <a:r>
              <a:rPr lang="en-US" sz="2000" dirty="0" smtClean="0">
                <a:solidFill>
                  <a:srgbClr val="0070C0"/>
                </a:solidFill>
              </a:rPr>
              <a:t>be dynamically </a:t>
            </a:r>
            <a:r>
              <a:rPr lang="en-US" sz="2000" dirty="0">
                <a:solidFill>
                  <a:srgbClr val="0070C0"/>
                </a:solidFill>
              </a:rPr>
              <a:t>relocated and performed on mobile and stationary hosts </a:t>
            </a:r>
            <a:r>
              <a:rPr lang="en-US" sz="2000" dirty="0"/>
              <a:t>(see Figure </a:t>
            </a:r>
            <a:r>
              <a:rPr lang="en-US" sz="2000" dirty="0" smtClean="0"/>
              <a:t>7-6</a:t>
            </a:r>
            <a:r>
              <a:rPr lang="en-US" sz="2000" dirty="0"/>
              <a:t>).</a:t>
            </a:r>
          </a:p>
        </p:txBody>
      </p:sp>
      <p:pic>
        <p:nvPicPr>
          <p:cNvPr id="4" name="Picture 3"/>
          <p:cNvPicPr>
            <a:picLocks noChangeAspect="1"/>
          </p:cNvPicPr>
          <p:nvPr/>
        </p:nvPicPr>
        <p:blipFill>
          <a:blip r:embed="rId3"/>
          <a:stretch>
            <a:fillRect/>
          </a:stretch>
        </p:blipFill>
        <p:spPr>
          <a:xfrm>
            <a:off x="3496108" y="2694950"/>
            <a:ext cx="6978703" cy="3216272"/>
          </a:xfrm>
          <a:prstGeom prst="rect">
            <a:avLst/>
          </a:prstGeom>
        </p:spPr>
      </p:pic>
    </p:spTree>
    <p:extLst>
      <p:ext uri="{BB962C8B-B14F-4D97-AF65-F5344CB8AC3E}">
        <p14:creationId xmlns:p14="http://schemas.microsoft.com/office/powerpoint/2010/main" xmlns="" val="71177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524"/>
          </a:xfrm>
        </p:spPr>
        <p:txBody>
          <a:bodyPr/>
          <a:lstStyle/>
          <a:p>
            <a:r>
              <a:rPr lang="en-US" b="1" dirty="0"/>
              <a:t>The 802.11 Wireless Protocol</a:t>
            </a:r>
            <a:endParaRPr lang="en-US" dirty="0"/>
          </a:p>
        </p:txBody>
      </p:sp>
      <p:sp>
        <p:nvSpPr>
          <p:cNvPr id="3" name="Content Placeholder 2"/>
          <p:cNvSpPr>
            <a:spLocks noGrp="1"/>
          </p:cNvSpPr>
          <p:nvPr>
            <p:ph idx="1"/>
          </p:nvPr>
        </p:nvSpPr>
        <p:spPr>
          <a:xfrm>
            <a:off x="2589212" y="1378634"/>
            <a:ext cx="8915400" cy="5289452"/>
          </a:xfrm>
        </p:spPr>
        <p:txBody>
          <a:bodyPr>
            <a:normAutofit/>
          </a:bodyPr>
          <a:lstStyle/>
          <a:p>
            <a:r>
              <a:rPr lang="en-US" dirty="0">
                <a:solidFill>
                  <a:srgbClr val="0070C0"/>
                </a:solidFill>
              </a:rPr>
              <a:t>802.11b was the first standard to be widely used in WLANs</a:t>
            </a:r>
            <a:r>
              <a:rPr lang="en-US" dirty="0" smtClean="0">
                <a:solidFill>
                  <a:srgbClr val="0070C0"/>
                </a:solidFill>
              </a:rPr>
              <a:t>.</a:t>
            </a:r>
          </a:p>
          <a:p>
            <a:r>
              <a:rPr lang="en-US" dirty="0">
                <a:solidFill>
                  <a:srgbClr val="0070C0"/>
                </a:solidFill>
              </a:rPr>
              <a:t>The 802.11a </a:t>
            </a:r>
            <a:r>
              <a:rPr lang="en-US" dirty="0" smtClean="0">
                <a:solidFill>
                  <a:srgbClr val="0070C0"/>
                </a:solidFill>
              </a:rPr>
              <a:t>standard is </a:t>
            </a:r>
            <a:r>
              <a:rPr lang="en-US" dirty="0">
                <a:solidFill>
                  <a:srgbClr val="0070C0"/>
                </a:solidFill>
              </a:rPr>
              <a:t>faster but more expensive than 802.11b; 802.11a is more commonly found </a:t>
            </a:r>
            <a:r>
              <a:rPr lang="en-US" dirty="0" smtClean="0">
                <a:solidFill>
                  <a:srgbClr val="0070C0"/>
                </a:solidFill>
              </a:rPr>
              <a:t>in business </a:t>
            </a:r>
            <a:r>
              <a:rPr lang="en-US" dirty="0">
                <a:solidFill>
                  <a:srgbClr val="0070C0"/>
                </a:solidFill>
              </a:rPr>
              <a:t>networks</a:t>
            </a:r>
            <a:r>
              <a:rPr lang="en-US" dirty="0" smtClean="0">
                <a:solidFill>
                  <a:srgbClr val="0070C0"/>
                </a:solidFill>
              </a:rPr>
              <a:t>.</a:t>
            </a:r>
          </a:p>
          <a:p>
            <a:r>
              <a:rPr lang="en-US" dirty="0">
                <a:solidFill>
                  <a:srgbClr val="0070C0"/>
                </a:solidFill>
              </a:rPr>
              <a:t>802.11g, attempts to combine the best of both 802.11a </a:t>
            </a:r>
            <a:r>
              <a:rPr lang="en-US" dirty="0" smtClean="0">
                <a:solidFill>
                  <a:srgbClr val="0070C0"/>
                </a:solidFill>
              </a:rPr>
              <a:t>and 802.11b</a:t>
            </a:r>
            <a:r>
              <a:rPr lang="en-US" dirty="0">
                <a:solidFill>
                  <a:srgbClr val="0070C0"/>
                </a:solidFill>
              </a:rPr>
              <a:t>, though it too is more a more expensive home networking option</a:t>
            </a:r>
            <a:r>
              <a:rPr lang="en-US" dirty="0" smtClean="0">
                <a:solidFill>
                  <a:srgbClr val="0070C0"/>
                </a:solidFill>
              </a:rPr>
              <a:t>.</a:t>
            </a:r>
          </a:p>
          <a:p>
            <a:r>
              <a:rPr lang="en-US" dirty="0" smtClean="0"/>
              <a:t>Note that </a:t>
            </a:r>
            <a:r>
              <a:rPr lang="en-US" dirty="0"/>
              <a:t>the 802.11 specifications were developed so </a:t>
            </a:r>
            <a:r>
              <a:rPr lang="en-US" dirty="0" smtClean="0"/>
              <a:t>that there </a:t>
            </a:r>
            <a:r>
              <a:rPr lang="en-US" dirty="0"/>
              <a:t>would be no licensing required in most countries—to ensure the user </a:t>
            </a:r>
            <a:r>
              <a:rPr lang="en-US" dirty="0" smtClean="0"/>
              <a:t>the freedom </a:t>
            </a:r>
            <a:r>
              <a:rPr lang="en-US" dirty="0"/>
              <a:t>to install and operate without any licensing or operating fees</a:t>
            </a:r>
            <a:r>
              <a:rPr lang="en-US" dirty="0" smtClean="0"/>
              <a:t>.</a:t>
            </a:r>
          </a:p>
          <a:p>
            <a:r>
              <a:rPr lang="en-US" b="1" i="1" dirty="0">
                <a:solidFill>
                  <a:srgbClr val="0070C0"/>
                </a:solidFill>
              </a:rPr>
              <a:t>E</a:t>
            </a:r>
            <a:r>
              <a:rPr lang="en-US" b="1" i="1" dirty="0" smtClean="0">
                <a:solidFill>
                  <a:srgbClr val="0070C0"/>
                </a:solidFill>
              </a:rPr>
              <a:t>ach </a:t>
            </a:r>
            <a:r>
              <a:rPr lang="en-US" b="1" i="1" dirty="0">
                <a:solidFill>
                  <a:srgbClr val="0070C0"/>
                </a:solidFill>
              </a:rPr>
              <a:t>new version of 802.11 offers </a:t>
            </a:r>
            <a:r>
              <a:rPr lang="en-US" b="1" i="1" dirty="0" smtClean="0">
                <a:solidFill>
                  <a:srgbClr val="0070C0"/>
                </a:solidFill>
              </a:rPr>
              <a:t>improved wireless </a:t>
            </a:r>
            <a:r>
              <a:rPr lang="en-US" b="1" i="1" dirty="0">
                <a:solidFill>
                  <a:srgbClr val="0070C0"/>
                </a:solidFill>
              </a:rPr>
              <a:t>network performance, compared to prior versions, in terms of</a:t>
            </a:r>
            <a:r>
              <a:rPr lang="en-US" b="1" i="1" dirty="0" smtClean="0">
                <a:solidFill>
                  <a:srgbClr val="0070C0"/>
                </a:solidFill>
              </a:rPr>
              <a:t>:</a:t>
            </a:r>
          </a:p>
          <a:p>
            <a:pPr marL="800100" lvl="1" indent="-342900">
              <a:buFont typeface="+mj-lt"/>
              <a:buAutoNum type="arabicParenR"/>
            </a:pPr>
            <a:r>
              <a:rPr lang="en-US" b="1" i="1" dirty="0">
                <a:solidFill>
                  <a:srgbClr val="0070C0"/>
                </a:solidFill>
              </a:rPr>
              <a:t>Data rate</a:t>
            </a:r>
            <a:r>
              <a:rPr lang="en-US" b="1" dirty="0"/>
              <a:t>: </a:t>
            </a:r>
            <a:r>
              <a:rPr lang="en-US" dirty="0"/>
              <a:t>maximum data transfer </a:t>
            </a:r>
            <a:r>
              <a:rPr lang="en-US" dirty="0" smtClean="0"/>
              <a:t>speed</a:t>
            </a:r>
          </a:p>
          <a:p>
            <a:pPr marL="800100" lvl="1" indent="-342900">
              <a:buFont typeface="+mj-lt"/>
              <a:buAutoNum type="arabicParenR"/>
            </a:pPr>
            <a:r>
              <a:rPr lang="en-US" b="1" i="1" dirty="0" smtClean="0">
                <a:solidFill>
                  <a:srgbClr val="0070C0"/>
                </a:solidFill>
              </a:rPr>
              <a:t>Range</a:t>
            </a:r>
            <a:r>
              <a:rPr lang="en-US" b="1" dirty="0"/>
              <a:t>: </a:t>
            </a:r>
            <a:r>
              <a:rPr lang="en-US" dirty="0"/>
              <a:t>the distance the wireless signals can reach or how broad an area </a:t>
            </a:r>
            <a:r>
              <a:rPr lang="en-US" dirty="0" smtClean="0"/>
              <a:t>the wireless </a:t>
            </a:r>
            <a:r>
              <a:rPr lang="en-US" dirty="0"/>
              <a:t>signals cover</a:t>
            </a:r>
            <a:endParaRPr lang="en-US" dirty="0">
              <a:solidFill>
                <a:srgbClr val="0070C0"/>
              </a:solidFill>
            </a:endParaRPr>
          </a:p>
        </p:txBody>
      </p:sp>
    </p:spTree>
    <p:extLst>
      <p:ext uri="{BB962C8B-B14F-4D97-AF65-F5344CB8AC3E}">
        <p14:creationId xmlns:p14="http://schemas.microsoft.com/office/powerpoint/2010/main" xmlns="" val="9579474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Mobile Data Access</a:t>
            </a:r>
            <a:endParaRPr lang="en-US" sz="3200" dirty="0"/>
          </a:p>
        </p:txBody>
      </p:sp>
      <p:sp>
        <p:nvSpPr>
          <p:cNvPr id="3" name="Text Placeholder 2"/>
          <p:cNvSpPr>
            <a:spLocks noGrp="1"/>
          </p:cNvSpPr>
          <p:nvPr>
            <p:ph type="body" idx="1"/>
          </p:nvPr>
        </p:nvSpPr>
        <p:spPr>
          <a:xfrm>
            <a:off x="2589212" y="3710238"/>
            <a:ext cx="8915399" cy="860400"/>
          </a:xfrm>
        </p:spPr>
        <p:txBody>
          <a:bodyPr>
            <a:normAutofit fontScale="85000" lnSpcReduction="10000"/>
          </a:bodyPr>
          <a:lstStyle/>
          <a:p>
            <a:r>
              <a:rPr lang="en-US" dirty="0">
                <a:solidFill>
                  <a:srgbClr val="0070C0"/>
                </a:solidFill>
              </a:rPr>
              <a:t>Mobile data access enables the delivery of server data and the maintenance of</a:t>
            </a:r>
          </a:p>
          <a:p>
            <a:r>
              <a:rPr lang="en-US" dirty="0">
                <a:solidFill>
                  <a:srgbClr val="0070C0"/>
                </a:solidFill>
              </a:rPr>
              <a:t>client-server data consistency in a mobile and wireless environment.</a:t>
            </a:r>
          </a:p>
        </p:txBody>
      </p:sp>
    </p:spTree>
    <p:extLst>
      <p:ext uri="{BB962C8B-B14F-4D97-AF65-F5344CB8AC3E}">
        <p14:creationId xmlns:p14="http://schemas.microsoft.com/office/powerpoint/2010/main" xmlns="" val="2319285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8945"/>
          </a:xfrm>
        </p:spPr>
        <p:txBody>
          <a:bodyPr>
            <a:normAutofit/>
          </a:bodyPr>
          <a:lstStyle/>
          <a:p>
            <a:r>
              <a:rPr lang="en-US" sz="3200" b="1" dirty="0"/>
              <a:t>Mobile Data Access</a:t>
            </a:r>
            <a:endParaRPr lang="en-US" sz="3200" dirty="0"/>
          </a:p>
        </p:txBody>
      </p:sp>
      <p:sp>
        <p:nvSpPr>
          <p:cNvPr id="3" name="Content Placeholder 2"/>
          <p:cNvSpPr>
            <a:spLocks noGrp="1"/>
          </p:cNvSpPr>
          <p:nvPr>
            <p:ph idx="1"/>
          </p:nvPr>
        </p:nvSpPr>
        <p:spPr>
          <a:xfrm>
            <a:off x="2589212" y="1454727"/>
            <a:ext cx="8915400" cy="5250873"/>
          </a:xfrm>
        </p:spPr>
        <p:txBody>
          <a:bodyPr>
            <a:normAutofit/>
          </a:bodyPr>
          <a:lstStyle/>
          <a:p>
            <a:r>
              <a:rPr lang="en-US" dirty="0"/>
              <a:t>Efficient </a:t>
            </a:r>
            <a:r>
              <a:rPr lang="en-US" dirty="0" smtClean="0"/>
              <a:t>and consistent </a:t>
            </a:r>
            <a:r>
              <a:rPr lang="en-US" dirty="0"/>
              <a:t>data access in mobile environments is a challenge research area </a:t>
            </a:r>
            <a:r>
              <a:rPr lang="en-US" dirty="0" smtClean="0"/>
              <a:t>because of </a:t>
            </a:r>
            <a:r>
              <a:rPr lang="en-US" dirty="0"/>
              <a:t>weak connectivity and resource constraints</a:t>
            </a:r>
            <a:r>
              <a:rPr lang="en-US" dirty="0" smtClean="0"/>
              <a:t>.</a:t>
            </a:r>
          </a:p>
          <a:p>
            <a:r>
              <a:rPr lang="en-US" dirty="0">
                <a:solidFill>
                  <a:srgbClr val="0070C0"/>
                </a:solidFill>
              </a:rPr>
              <a:t>The data access strategies in </a:t>
            </a:r>
            <a:r>
              <a:rPr lang="en-US" dirty="0" smtClean="0">
                <a:solidFill>
                  <a:srgbClr val="0070C0"/>
                </a:solidFill>
              </a:rPr>
              <a:t>a mobile </a:t>
            </a:r>
            <a:r>
              <a:rPr lang="en-US" dirty="0">
                <a:solidFill>
                  <a:srgbClr val="0070C0"/>
                </a:solidFill>
              </a:rPr>
              <a:t>information system can be characterized by delivery modes, </a:t>
            </a:r>
            <a:r>
              <a:rPr lang="en-US" dirty="0" smtClean="0">
                <a:solidFill>
                  <a:srgbClr val="0070C0"/>
                </a:solidFill>
              </a:rPr>
              <a:t>data organizations</a:t>
            </a:r>
            <a:r>
              <a:rPr lang="en-US" dirty="0">
                <a:solidFill>
                  <a:srgbClr val="0070C0"/>
                </a:solidFill>
              </a:rPr>
              <a:t>, and consistency requirements, etc</a:t>
            </a:r>
            <a:r>
              <a:rPr lang="en-US" dirty="0" smtClean="0">
                <a:solidFill>
                  <a:srgbClr val="0070C0"/>
                </a:solidFill>
              </a:rPr>
              <a:t>.</a:t>
            </a:r>
          </a:p>
          <a:p>
            <a:r>
              <a:rPr lang="en-US" dirty="0"/>
              <a:t>The mode for server </a:t>
            </a:r>
            <a:r>
              <a:rPr lang="en-US" dirty="0" smtClean="0"/>
              <a:t>data </a:t>
            </a:r>
            <a:r>
              <a:rPr lang="en-US" dirty="0"/>
              <a:t>delivery can be server-push, client-pull, or hybrid</a:t>
            </a:r>
            <a:r>
              <a:rPr lang="en-US" dirty="0" smtClean="0"/>
              <a:t>.</a:t>
            </a:r>
          </a:p>
          <a:p>
            <a:pPr lvl="1"/>
            <a:r>
              <a:rPr lang="en-US" dirty="0">
                <a:solidFill>
                  <a:srgbClr val="0070C0"/>
                </a:solidFill>
              </a:rPr>
              <a:t>The server-push delivery </a:t>
            </a:r>
            <a:r>
              <a:rPr lang="en-US" dirty="0" smtClean="0">
                <a:solidFill>
                  <a:srgbClr val="0070C0"/>
                </a:solidFill>
              </a:rPr>
              <a:t>is initiated </a:t>
            </a:r>
            <a:r>
              <a:rPr lang="en-US" dirty="0">
                <a:solidFill>
                  <a:srgbClr val="0070C0"/>
                </a:solidFill>
              </a:rPr>
              <a:t>by server functions that push data from the server to the clients</a:t>
            </a:r>
            <a:r>
              <a:rPr lang="en-US" dirty="0" smtClean="0">
                <a:solidFill>
                  <a:srgbClr val="0070C0"/>
                </a:solidFill>
              </a:rPr>
              <a:t>.</a:t>
            </a:r>
          </a:p>
          <a:p>
            <a:pPr lvl="1"/>
            <a:r>
              <a:rPr lang="en-US" dirty="0" smtClean="0">
                <a:solidFill>
                  <a:srgbClr val="0070C0"/>
                </a:solidFill>
              </a:rPr>
              <a:t>The client-pull </a:t>
            </a:r>
            <a:r>
              <a:rPr lang="en-US" dirty="0">
                <a:solidFill>
                  <a:srgbClr val="0070C0"/>
                </a:solidFill>
              </a:rPr>
              <a:t>delivery is initiated by client functions which send requests to a </a:t>
            </a:r>
            <a:r>
              <a:rPr lang="en-US" dirty="0" smtClean="0">
                <a:solidFill>
                  <a:srgbClr val="0070C0"/>
                </a:solidFill>
              </a:rPr>
              <a:t>server and </a:t>
            </a:r>
            <a:r>
              <a:rPr lang="en-US" dirty="0">
                <a:solidFill>
                  <a:srgbClr val="0070C0"/>
                </a:solidFill>
              </a:rPr>
              <a:t>“pull” data from the server in order to provide data to locally </a:t>
            </a:r>
            <a:r>
              <a:rPr lang="en-US" dirty="0" smtClean="0">
                <a:solidFill>
                  <a:srgbClr val="0070C0"/>
                </a:solidFill>
              </a:rPr>
              <a:t>running applications.</a:t>
            </a:r>
          </a:p>
          <a:p>
            <a:pPr lvl="1"/>
            <a:r>
              <a:rPr lang="en-US" dirty="0">
                <a:solidFill>
                  <a:srgbClr val="0070C0"/>
                </a:solidFill>
              </a:rPr>
              <a:t>The hybrid delivery uses both server-push and client- pull delivery.</a:t>
            </a:r>
            <a:endParaRPr lang="en-US" dirty="0" smtClean="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xmlns="" val="2576721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428"/>
          </a:xfrm>
        </p:spPr>
        <p:txBody>
          <a:bodyPr/>
          <a:lstStyle/>
          <a:p>
            <a:r>
              <a:rPr lang="en-US" sz="3200" b="1" dirty="0">
                <a:solidFill>
                  <a:srgbClr val="31B4E6">
                    <a:lumMod val="75000"/>
                  </a:srgbClr>
                </a:solidFill>
              </a:rPr>
              <a:t>Mobile Data Access</a:t>
            </a:r>
            <a:endParaRPr lang="en-US" dirty="0"/>
          </a:p>
        </p:txBody>
      </p:sp>
      <p:sp>
        <p:nvSpPr>
          <p:cNvPr id="3" name="Content Placeholder 2"/>
          <p:cNvSpPr>
            <a:spLocks noGrp="1"/>
          </p:cNvSpPr>
          <p:nvPr>
            <p:ph idx="1"/>
          </p:nvPr>
        </p:nvSpPr>
        <p:spPr>
          <a:xfrm>
            <a:off x="2589212" y="1434662"/>
            <a:ext cx="8915400" cy="4476560"/>
          </a:xfrm>
        </p:spPr>
        <p:txBody>
          <a:bodyPr/>
          <a:lstStyle/>
          <a:p>
            <a:r>
              <a:rPr lang="en-US" dirty="0"/>
              <a:t>Figure 7-7 illustrates the paradigm of mobile data access </a:t>
            </a:r>
            <a:r>
              <a:rPr lang="en-US" dirty="0" smtClean="0"/>
              <a:t>for mobile </a:t>
            </a:r>
            <a:r>
              <a:rPr lang="en-US" dirty="0"/>
              <a:t>information access.</a:t>
            </a:r>
          </a:p>
        </p:txBody>
      </p:sp>
      <p:pic>
        <p:nvPicPr>
          <p:cNvPr id="4" name="Picture 3"/>
          <p:cNvPicPr>
            <a:picLocks noChangeAspect="1"/>
          </p:cNvPicPr>
          <p:nvPr/>
        </p:nvPicPr>
        <p:blipFill>
          <a:blip r:embed="rId2"/>
          <a:stretch>
            <a:fillRect/>
          </a:stretch>
        </p:blipFill>
        <p:spPr>
          <a:xfrm>
            <a:off x="3143249" y="2185987"/>
            <a:ext cx="7652807" cy="3221585"/>
          </a:xfrm>
          <a:prstGeom prst="rect">
            <a:avLst/>
          </a:prstGeom>
        </p:spPr>
      </p:pic>
    </p:spTree>
    <p:extLst>
      <p:ext uri="{BB962C8B-B14F-4D97-AF65-F5344CB8AC3E}">
        <p14:creationId xmlns:p14="http://schemas.microsoft.com/office/powerpoint/2010/main" xmlns="" val="1910332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662"/>
          </a:xfrm>
        </p:spPr>
        <p:txBody>
          <a:bodyPr>
            <a:normAutofit/>
          </a:bodyPr>
          <a:lstStyle/>
          <a:p>
            <a:r>
              <a:rPr lang="en-US" sz="3200" b="1" dirty="0"/>
              <a:t>Server Data Dissemination</a:t>
            </a:r>
            <a:endParaRPr lang="en-US" sz="3200" dirty="0"/>
          </a:p>
        </p:txBody>
      </p:sp>
      <p:sp>
        <p:nvSpPr>
          <p:cNvPr id="3" name="Content Placeholder 2"/>
          <p:cNvSpPr>
            <a:spLocks noGrp="1"/>
          </p:cNvSpPr>
          <p:nvPr>
            <p:ph idx="1"/>
          </p:nvPr>
        </p:nvSpPr>
        <p:spPr>
          <a:xfrm>
            <a:off x="2589212" y="1292771"/>
            <a:ext cx="8915400" cy="5391807"/>
          </a:xfrm>
        </p:spPr>
        <p:txBody>
          <a:bodyPr>
            <a:normAutofit lnSpcReduction="10000"/>
          </a:bodyPr>
          <a:lstStyle/>
          <a:p>
            <a:r>
              <a:rPr lang="en-US" dirty="0"/>
              <a:t>In many applications (e.g., Web access), the downstream data volume from </a:t>
            </a:r>
            <a:r>
              <a:rPr lang="en-US" dirty="0" smtClean="0"/>
              <a:t>servers to </a:t>
            </a:r>
            <a:r>
              <a:rPr lang="en-US" dirty="0"/>
              <a:t>clients is much greater than the upstream data volume from clients back </a:t>
            </a:r>
            <a:r>
              <a:rPr lang="en-US" dirty="0" smtClean="0"/>
              <a:t>to servers.</a:t>
            </a:r>
          </a:p>
          <a:p>
            <a:r>
              <a:rPr lang="en-US" dirty="0"/>
              <a:t>The unbalanced communications are referred to as </a:t>
            </a:r>
            <a:r>
              <a:rPr lang="en-US" dirty="0" smtClean="0"/>
              <a:t>asymmetrical communications </a:t>
            </a:r>
            <a:r>
              <a:rPr lang="en-US" dirty="0"/>
              <a:t>between clients and servers</a:t>
            </a:r>
            <a:r>
              <a:rPr lang="en-US" dirty="0" smtClean="0"/>
              <a:t>.</a:t>
            </a:r>
          </a:p>
          <a:p>
            <a:r>
              <a:rPr lang="en-US" dirty="0"/>
              <a:t>A challenge problem in </a:t>
            </a:r>
            <a:r>
              <a:rPr lang="en-US" dirty="0" smtClean="0"/>
              <a:t>supporting applications </a:t>
            </a:r>
            <a:r>
              <a:rPr lang="en-US" dirty="0"/>
              <a:t>with asymmetrical communications is how to deliver server data </a:t>
            </a:r>
            <a:r>
              <a:rPr lang="en-US" dirty="0" smtClean="0"/>
              <a:t>and information </a:t>
            </a:r>
            <a:r>
              <a:rPr lang="en-US" dirty="0"/>
              <a:t>to a large number of clients</a:t>
            </a:r>
            <a:r>
              <a:rPr lang="en-US" dirty="0" smtClean="0"/>
              <a:t>.</a:t>
            </a:r>
          </a:p>
          <a:p>
            <a:r>
              <a:rPr lang="en-US" dirty="0"/>
              <a:t>To address this scalability problem, a </a:t>
            </a:r>
            <a:r>
              <a:rPr lang="en-US" dirty="0" smtClean="0"/>
              <a:t>new information </a:t>
            </a:r>
            <a:r>
              <a:rPr lang="en-US" dirty="0"/>
              <a:t>system architecture that exploits broadcast-based </a:t>
            </a:r>
            <a:r>
              <a:rPr lang="en-US" dirty="0" smtClean="0"/>
              <a:t>dissemination capability </a:t>
            </a:r>
            <a:r>
              <a:rPr lang="en-US" dirty="0"/>
              <a:t>of communications has been proposed</a:t>
            </a:r>
            <a:r>
              <a:rPr lang="en-US" dirty="0" smtClean="0"/>
              <a:t>.</a:t>
            </a:r>
          </a:p>
          <a:p>
            <a:r>
              <a:rPr lang="en-US" dirty="0">
                <a:solidFill>
                  <a:srgbClr val="0070C0"/>
                </a:solidFill>
              </a:rPr>
              <a:t>The central idea is that </a:t>
            </a:r>
            <a:r>
              <a:rPr lang="en-US" dirty="0" smtClean="0">
                <a:solidFill>
                  <a:srgbClr val="0070C0"/>
                </a:solidFill>
              </a:rPr>
              <a:t>the servers </a:t>
            </a:r>
            <a:r>
              <a:rPr lang="en-US" dirty="0">
                <a:solidFill>
                  <a:srgbClr val="0070C0"/>
                </a:solidFill>
              </a:rPr>
              <a:t>exploit the downstream communication capacity in bandwidth </a:t>
            </a:r>
            <a:r>
              <a:rPr lang="en-US" dirty="0" smtClean="0">
                <a:solidFill>
                  <a:srgbClr val="0070C0"/>
                </a:solidFill>
              </a:rPr>
              <a:t>by broadcasting </a:t>
            </a:r>
            <a:r>
              <a:rPr lang="en-US" dirty="0">
                <a:solidFill>
                  <a:srgbClr val="0070C0"/>
                </a:solidFill>
              </a:rPr>
              <a:t>data to multiple clients</a:t>
            </a:r>
            <a:r>
              <a:rPr lang="en-US" dirty="0" smtClean="0">
                <a:solidFill>
                  <a:srgbClr val="0070C0"/>
                </a:solidFill>
              </a:rPr>
              <a:t>.</a:t>
            </a:r>
          </a:p>
          <a:p>
            <a:pPr lvl="1"/>
            <a:r>
              <a:rPr lang="en-US" dirty="0">
                <a:solidFill>
                  <a:srgbClr val="0070C0"/>
                </a:solidFill>
              </a:rPr>
              <a:t>This arrangement is called a </a:t>
            </a:r>
            <a:r>
              <a:rPr lang="en-US" dirty="0" smtClean="0">
                <a:solidFill>
                  <a:srgbClr val="0070C0"/>
                </a:solidFill>
              </a:rPr>
              <a:t>push-based architecture </a:t>
            </a:r>
            <a:r>
              <a:rPr lang="en-US" dirty="0">
                <a:solidFill>
                  <a:srgbClr val="0070C0"/>
                </a:solidFill>
              </a:rPr>
              <a:t>where data is pushed from the server to the clients</a:t>
            </a:r>
            <a:r>
              <a:rPr lang="en-US" dirty="0" smtClean="0">
                <a:solidFill>
                  <a:srgbClr val="0070C0"/>
                </a:solidFill>
              </a:rPr>
              <a:t>. </a:t>
            </a:r>
          </a:p>
          <a:p>
            <a:pPr lvl="1"/>
            <a:r>
              <a:rPr lang="en-US" dirty="0" smtClean="0"/>
              <a:t>In </a:t>
            </a:r>
            <a:r>
              <a:rPr lang="en-US" dirty="0"/>
              <a:t>contrast, </a:t>
            </a:r>
            <a:r>
              <a:rPr lang="en-US" dirty="0" smtClean="0"/>
              <a:t>most traditional </a:t>
            </a:r>
            <a:r>
              <a:rPr lang="en-US" dirty="0"/>
              <a:t>client-server information systems use pull-based data delivery </a:t>
            </a:r>
            <a:r>
              <a:rPr lang="en-US" dirty="0" smtClean="0"/>
              <a:t>to provide </a:t>
            </a:r>
            <a:r>
              <a:rPr lang="en-US" dirty="0"/>
              <a:t>data to locally running applications</a:t>
            </a:r>
            <a:endParaRPr lang="en-US" dirty="0">
              <a:solidFill>
                <a:srgbClr val="0070C0"/>
              </a:solidFill>
            </a:endParaRPr>
          </a:p>
        </p:txBody>
      </p:sp>
    </p:spTree>
    <p:extLst>
      <p:ext uri="{BB962C8B-B14F-4D97-AF65-F5344CB8AC3E}">
        <p14:creationId xmlns:p14="http://schemas.microsoft.com/office/powerpoint/2010/main" xmlns="" val="6595923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7131"/>
          </a:xfrm>
        </p:spPr>
        <p:txBody>
          <a:bodyPr>
            <a:normAutofit/>
          </a:bodyPr>
          <a:lstStyle/>
          <a:p>
            <a:r>
              <a:rPr lang="en-US" sz="3200" b="1" dirty="0"/>
              <a:t>Client Cache Management</a:t>
            </a:r>
            <a:endParaRPr lang="en-US" sz="3200" dirty="0"/>
          </a:p>
        </p:txBody>
      </p:sp>
      <p:sp>
        <p:nvSpPr>
          <p:cNvPr id="3" name="Content Placeholder 2"/>
          <p:cNvSpPr>
            <a:spLocks noGrp="1"/>
          </p:cNvSpPr>
          <p:nvPr>
            <p:ph idx="1"/>
          </p:nvPr>
        </p:nvSpPr>
        <p:spPr>
          <a:xfrm>
            <a:off x="2589212" y="1387365"/>
            <a:ext cx="8915400" cy="5186855"/>
          </a:xfrm>
        </p:spPr>
        <p:txBody>
          <a:bodyPr>
            <a:normAutofit/>
          </a:bodyPr>
          <a:lstStyle/>
          <a:p>
            <a:r>
              <a:rPr lang="en-US" sz="2000" dirty="0">
                <a:solidFill>
                  <a:srgbClr val="0070C0"/>
                </a:solidFill>
              </a:rPr>
              <a:t>Caching of frequently-accessed data items is an important technique that </a:t>
            </a:r>
            <a:r>
              <a:rPr lang="en-US" sz="2000" dirty="0" smtClean="0">
                <a:solidFill>
                  <a:srgbClr val="0070C0"/>
                </a:solidFill>
              </a:rPr>
              <a:t>reduces contention </a:t>
            </a:r>
            <a:r>
              <a:rPr lang="en-US" sz="2000" dirty="0">
                <a:solidFill>
                  <a:srgbClr val="0070C0"/>
                </a:solidFill>
              </a:rPr>
              <a:t>and improves query response times on narrow bandwidth wireless links</a:t>
            </a:r>
            <a:r>
              <a:rPr lang="en-US" sz="2000" dirty="0" smtClean="0">
                <a:solidFill>
                  <a:srgbClr val="0070C0"/>
                </a:solidFill>
              </a:rPr>
              <a:t>.</a:t>
            </a:r>
          </a:p>
          <a:p>
            <a:r>
              <a:rPr lang="en-US" sz="2000" b="1" i="1" dirty="0"/>
              <a:t>Automated </a:t>
            </a:r>
            <a:r>
              <a:rPr lang="en-US" sz="2000" b="1" i="1" dirty="0" smtClean="0"/>
              <a:t>Hoarding: </a:t>
            </a:r>
            <a:r>
              <a:rPr lang="en-US" sz="2000" dirty="0"/>
              <a:t>A useful solution to support disconnected operations is hoarding, in which </a:t>
            </a:r>
            <a:r>
              <a:rPr lang="en-US" sz="2000" dirty="0" smtClean="0"/>
              <a:t>nonlocal files </a:t>
            </a:r>
            <a:r>
              <a:rPr lang="en-US" sz="2000" dirty="0"/>
              <a:t>are cached on the client cache prior to disconnection. </a:t>
            </a:r>
            <a:endParaRPr lang="en-US" sz="2000" dirty="0" smtClean="0"/>
          </a:p>
          <a:p>
            <a:pPr lvl="1"/>
            <a:r>
              <a:rPr lang="en-US" sz="2000" dirty="0" smtClean="0"/>
              <a:t>The </a:t>
            </a:r>
            <a:r>
              <a:rPr lang="en-US" sz="2000" dirty="0"/>
              <a:t>difficult issue </a:t>
            </a:r>
            <a:r>
              <a:rPr lang="en-US" sz="2000" dirty="0" smtClean="0"/>
              <a:t>for hoarding </a:t>
            </a:r>
            <a:r>
              <a:rPr lang="en-US" sz="2000" dirty="0"/>
              <a:t>is which files should be selected and stored locally</a:t>
            </a:r>
            <a:r>
              <a:rPr lang="en-US" sz="2000" dirty="0" smtClean="0"/>
              <a:t>.</a:t>
            </a:r>
          </a:p>
          <a:p>
            <a:pPr lvl="1"/>
            <a:r>
              <a:rPr lang="en-US" sz="2000" dirty="0"/>
              <a:t>Possible </a:t>
            </a:r>
            <a:r>
              <a:rPr lang="en-US" sz="2000" dirty="0" smtClean="0"/>
              <a:t>solutions include </a:t>
            </a:r>
            <a:r>
              <a:rPr lang="en-US" sz="2000" dirty="0"/>
              <a:t>choosing the most recently referenced files or asking the user to </a:t>
            </a:r>
            <a:r>
              <a:rPr lang="en-US" sz="2000" dirty="0" smtClean="0"/>
              <a:t>participate at </a:t>
            </a:r>
            <a:r>
              <a:rPr lang="en-US" sz="2000" dirty="0"/>
              <a:t>least peripherally in managing hoard contents</a:t>
            </a:r>
            <a:r>
              <a:rPr lang="en-US" sz="2000" dirty="0" smtClean="0"/>
              <a:t>.</a:t>
            </a:r>
          </a:p>
          <a:p>
            <a:pPr lvl="1"/>
            <a:r>
              <a:rPr lang="en-US" sz="2000" dirty="0" smtClean="0"/>
              <a:t> </a:t>
            </a:r>
            <a:r>
              <a:rPr lang="en-US" sz="2000" dirty="0"/>
              <a:t>The former approach might </a:t>
            </a:r>
            <a:r>
              <a:rPr lang="en-US" sz="2000" dirty="0" smtClean="0"/>
              <a:t>be wasteful </a:t>
            </a:r>
            <a:r>
              <a:rPr lang="en-US" sz="2000" dirty="0"/>
              <a:t>of scarce hoard space, while the latter requires more expertise </a:t>
            </a:r>
            <a:r>
              <a:rPr lang="en-US" sz="2000" dirty="0" smtClean="0"/>
              <a:t>and involvement </a:t>
            </a:r>
            <a:r>
              <a:rPr lang="en-US" sz="2000" dirty="0"/>
              <a:t>that most users are willing to offer.</a:t>
            </a:r>
            <a:endParaRPr lang="en-US" sz="2000" dirty="0">
              <a:solidFill>
                <a:srgbClr val="0070C0"/>
              </a:solidFill>
            </a:endParaRPr>
          </a:p>
        </p:txBody>
      </p:sp>
    </p:spTree>
    <p:extLst>
      <p:ext uri="{BB962C8B-B14F-4D97-AF65-F5344CB8AC3E}">
        <p14:creationId xmlns:p14="http://schemas.microsoft.com/office/powerpoint/2010/main" xmlns="" val="3591850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4565"/>
            <a:ext cx="8911687" cy="668662"/>
          </a:xfrm>
        </p:spPr>
        <p:txBody>
          <a:bodyPr/>
          <a:lstStyle/>
          <a:p>
            <a:r>
              <a:rPr lang="en-US" sz="3200" b="1" dirty="0">
                <a:solidFill>
                  <a:srgbClr val="31B4E6">
                    <a:lumMod val="75000"/>
                  </a:srgbClr>
                </a:solidFill>
              </a:rPr>
              <a:t>Client Cache Management</a:t>
            </a:r>
            <a:endParaRPr lang="en-US" dirty="0"/>
          </a:p>
        </p:txBody>
      </p:sp>
      <p:sp>
        <p:nvSpPr>
          <p:cNvPr id="3" name="Content Placeholder 2"/>
          <p:cNvSpPr>
            <a:spLocks noGrp="1"/>
          </p:cNvSpPr>
          <p:nvPr>
            <p:ph idx="1"/>
          </p:nvPr>
        </p:nvSpPr>
        <p:spPr>
          <a:xfrm>
            <a:off x="2585499" y="1150883"/>
            <a:ext cx="8915400" cy="5234152"/>
          </a:xfrm>
        </p:spPr>
        <p:txBody>
          <a:bodyPr>
            <a:normAutofit/>
          </a:bodyPr>
          <a:lstStyle/>
          <a:p>
            <a:r>
              <a:rPr lang="en-US" b="1" i="1" dirty="0"/>
              <a:t>Varied Granularity of Cache Coherence: </a:t>
            </a:r>
            <a:r>
              <a:rPr lang="en-US" dirty="0"/>
              <a:t>Consistency methods in traditional client-server architecture can be divided into two categories: </a:t>
            </a:r>
          </a:p>
          <a:p>
            <a:pPr marL="800100" lvl="1" indent="-342900">
              <a:buFont typeface="+mj-lt"/>
              <a:buAutoNum type="arabicParenR"/>
            </a:pPr>
            <a:r>
              <a:rPr lang="en-US" dirty="0"/>
              <a:t>callback approach when servers send invalidation messages directly to the clients that have cached the data items to be updated and</a:t>
            </a:r>
          </a:p>
          <a:p>
            <a:pPr marL="800100" lvl="1" indent="-342900">
              <a:buFont typeface="+mj-lt"/>
              <a:buAutoNum type="arabicParenR"/>
            </a:pPr>
            <a:r>
              <a:rPr lang="en-US" dirty="0"/>
              <a:t>detection approach when clients send queries to servers to validate cached data.</a:t>
            </a:r>
          </a:p>
          <a:p>
            <a:r>
              <a:rPr lang="en-US" b="1" i="1" dirty="0"/>
              <a:t>Cache Invalidation </a:t>
            </a:r>
            <a:r>
              <a:rPr lang="en-US" b="1" i="1" dirty="0" smtClean="0"/>
              <a:t>Reports: </a:t>
            </a:r>
            <a:r>
              <a:rPr lang="en-US" dirty="0" smtClean="0"/>
              <a:t>A </a:t>
            </a:r>
            <a:r>
              <a:rPr lang="en-US" dirty="0"/>
              <a:t>dissemination-based approach to the problem of invalidating caches in </a:t>
            </a:r>
            <a:r>
              <a:rPr lang="en-US" dirty="0" smtClean="0"/>
              <a:t>wireless environments </a:t>
            </a:r>
            <a:r>
              <a:rPr lang="en-US" dirty="0"/>
              <a:t>is by utilizing wireless broadcast channels</a:t>
            </a:r>
            <a:r>
              <a:rPr lang="en-US" dirty="0" smtClean="0"/>
              <a:t>.</a:t>
            </a:r>
          </a:p>
          <a:p>
            <a:pPr lvl="1"/>
            <a:r>
              <a:rPr lang="en-US" dirty="0"/>
              <a:t>In this approach, a </a:t>
            </a:r>
            <a:r>
              <a:rPr lang="en-US" dirty="0" smtClean="0"/>
              <a:t>server periodically </a:t>
            </a:r>
            <a:r>
              <a:rPr lang="en-US" dirty="0"/>
              <a:t>broadcasts an invalidation report that reports data items which </a:t>
            </a:r>
            <a:r>
              <a:rPr lang="en-US" dirty="0" smtClean="0"/>
              <a:t>have been </a:t>
            </a:r>
            <a:r>
              <a:rPr lang="en-US" dirty="0"/>
              <a:t>changed. Rather than querying a server directly regarding the validation </a:t>
            </a:r>
            <a:r>
              <a:rPr lang="en-US" dirty="0" smtClean="0"/>
              <a:t>of cached </a:t>
            </a:r>
            <a:r>
              <a:rPr lang="en-US" dirty="0"/>
              <a:t>copies, clients listen to these invalidation reports over broadcast channels.</a:t>
            </a:r>
            <a:endParaRPr lang="en-US" sz="1600" b="1" i="1" dirty="0"/>
          </a:p>
        </p:txBody>
      </p:sp>
    </p:spTree>
    <p:extLst>
      <p:ext uri="{BB962C8B-B14F-4D97-AF65-F5344CB8AC3E}">
        <p14:creationId xmlns:p14="http://schemas.microsoft.com/office/powerpoint/2010/main" xmlns="" val="3709819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662"/>
          </a:xfrm>
        </p:spPr>
        <p:txBody>
          <a:bodyPr>
            <a:normAutofit/>
          </a:bodyPr>
          <a:lstStyle/>
          <a:p>
            <a:r>
              <a:rPr lang="en-US" sz="3200" b="1" dirty="0"/>
              <a:t>Performance Issues</a:t>
            </a:r>
            <a:endParaRPr lang="en-US" sz="3200" dirty="0"/>
          </a:p>
        </p:txBody>
      </p:sp>
      <p:sp>
        <p:nvSpPr>
          <p:cNvPr id="3" name="Content Placeholder 2"/>
          <p:cNvSpPr>
            <a:spLocks noGrp="1"/>
          </p:cNvSpPr>
          <p:nvPr>
            <p:ph idx="1"/>
          </p:nvPr>
        </p:nvSpPr>
        <p:spPr>
          <a:xfrm>
            <a:off x="2589212" y="1292772"/>
            <a:ext cx="8915400" cy="4618450"/>
          </a:xfrm>
        </p:spPr>
        <p:txBody>
          <a:bodyPr>
            <a:normAutofit/>
          </a:bodyPr>
          <a:lstStyle/>
          <a:p>
            <a:r>
              <a:rPr lang="en-US" sz="2000" dirty="0">
                <a:solidFill>
                  <a:srgbClr val="0070C0"/>
                </a:solidFill>
              </a:rPr>
              <a:t>The technical challenges that </a:t>
            </a:r>
            <a:r>
              <a:rPr lang="en-US" sz="2000" dirty="0" smtClean="0">
                <a:solidFill>
                  <a:srgbClr val="0070C0"/>
                </a:solidFill>
              </a:rPr>
              <a:t>mobile computing </a:t>
            </a:r>
            <a:r>
              <a:rPr lang="en-US" sz="2000" dirty="0">
                <a:solidFill>
                  <a:srgbClr val="0070C0"/>
                </a:solidFill>
              </a:rPr>
              <a:t>must overcome to achieve its potential are far from trivial. </a:t>
            </a:r>
            <a:r>
              <a:rPr lang="en-US" sz="2000" dirty="0" smtClean="0">
                <a:solidFill>
                  <a:srgbClr val="0070C0"/>
                </a:solidFill>
              </a:rPr>
              <a:t>The following </a:t>
            </a:r>
            <a:r>
              <a:rPr lang="en-US" sz="2000" dirty="0">
                <a:solidFill>
                  <a:srgbClr val="0070C0"/>
                </a:solidFill>
              </a:rPr>
              <a:t>are the limitations and challenges</a:t>
            </a:r>
            <a:r>
              <a:rPr lang="en-US" sz="2000" dirty="0" smtClean="0">
                <a:solidFill>
                  <a:srgbClr val="0070C0"/>
                </a:solidFill>
              </a:rPr>
              <a:t>:</a:t>
            </a:r>
          </a:p>
          <a:p>
            <a:pPr lvl="1"/>
            <a:r>
              <a:rPr lang="en-US" sz="2000" dirty="0">
                <a:solidFill>
                  <a:srgbClr val="0070C0"/>
                </a:solidFill>
              </a:rPr>
              <a:t>Wireless bandwidth</a:t>
            </a:r>
          </a:p>
          <a:p>
            <a:pPr lvl="1"/>
            <a:r>
              <a:rPr lang="en-US" sz="2000" dirty="0">
                <a:solidFill>
                  <a:srgbClr val="0070C0"/>
                </a:solidFill>
              </a:rPr>
              <a:t>Unreliable wireless link</a:t>
            </a:r>
          </a:p>
          <a:p>
            <a:pPr lvl="1"/>
            <a:r>
              <a:rPr lang="en-US" sz="2000" dirty="0">
                <a:solidFill>
                  <a:srgbClr val="0070C0"/>
                </a:solidFill>
              </a:rPr>
              <a:t>Mobility of hosts</a:t>
            </a:r>
          </a:p>
          <a:p>
            <a:pPr lvl="1"/>
            <a:r>
              <a:rPr lang="en-US" sz="2000" dirty="0">
                <a:solidFill>
                  <a:srgbClr val="0070C0"/>
                </a:solidFill>
              </a:rPr>
              <a:t>Available storage on Mobile computers</a:t>
            </a:r>
          </a:p>
          <a:p>
            <a:pPr lvl="1"/>
            <a:r>
              <a:rPr lang="en-US" sz="2000" dirty="0">
                <a:solidFill>
                  <a:srgbClr val="0070C0"/>
                </a:solidFill>
              </a:rPr>
              <a:t>Disconnections</a:t>
            </a:r>
          </a:p>
        </p:txBody>
      </p:sp>
    </p:spTree>
    <p:extLst>
      <p:ext uri="{BB962C8B-B14F-4D97-AF65-F5344CB8AC3E}">
        <p14:creationId xmlns:p14="http://schemas.microsoft.com/office/powerpoint/2010/main" xmlns="" val="21972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rmAutofit/>
          </a:bodyPr>
          <a:lstStyle/>
          <a:p>
            <a:r>
              <a:rPr lang="en-US" sz="2800" b="1" dirty="0" smtClean="0"/>
              <a:t>Solutions to 802.11 range and data rate issues</a:t>
            </a:r>
            <a:endParaRPr lang="en-US" sz="2800" dirty="0"/>
          </a:p>
        </p:txBody>
      </p:sp>
      <p:sp>
        <p:nvSpPr>
          <p:cNvPr id="3" name="Content Placeholder 2"/>
          <p:cNvSpPr>
            <a:spLocks noGrp="1"/>
          </p:cNvSpPr>
          <p:nvPr>
            <p:ph idx="1"/>
          </p:nvPr>
        </p:nvSpPr>
        <p:spPr>
          <a:xfrm>
            <a:off x="2589212" y="1477107"/>
            <a:ext cx="8915400" cy="4979963"/>
          </a:xfrm>
        </p:spPr>
        <p:txBody>
          <a:bodyPr>
            <a:normAutofit/>
          </a:bodyPr>
          <a:lstStyle/>
          <a:p>
            <a:r>
              <a:rPr lang="en-US" sz="2000" dirty="0">
                <a:solidFill>
                  <a:srgbClr val="0070C0"/>
                </a:solidFill>
              </a:rPr>
              <a:t>We can increase the transmitting power </a:t>
            </a:r>
            <a:r>
              <a:rPr lang="en-US" sz="2000" dirty="0"/>
              <a:t>and gain a greater transmitting </a:t>
            </a:r>
            <a:r>
              <a:rPr lang="en-US" sz="2000" dirty="0" smtClean="0"/>
              <a:t>distance, but </a:t>
            </a:r>
            <a:r>
              <a:rPr lang="en-US" sz="2000" dirty="0"/>
              <a:t>doing so can create some nasty </a:t>
            </a:r>
            <a:r>
              <a:rPr lang="en-US" sz="2000" dirty="0" smtClean="0"/>
              <a:t>distortion/interference, </a:t>
            </a:r>
            <a:r>
              <a:rPr lang="en-US" sz="2000" dirty="0"/>
              <a:t>so it has to be done </a:t>
            </a:r>
            <a:r>
              <a:rPr lang="en-US" sz="2000" dirty="0" smtClean="0"/>
              <a:t>carefully.</a:t>
            </a:r>
          </a:p>
          <a:p>
            <a:r>
              <a:rPr lang="en-US" sz="2000" dirty="0">
                <a:solidFill>
                  <a:srgbClr val="0070C0"/>
                </a:solidFill>
              </a:rPr>
              <a:t>U</a:t>
            </a:r>
            <a:r>
              <a:rPr lang="en-US" sz="2000" dirty="0" smtClean="0">
                <a:solidFill>
                  <a:srgbClr val="0070C0"/>
                </a:solidFill>
              </a:rPr>
              <a:t>sing </a:t>
            </a:r>
            <a:r>
              <a:rPr lang="en-US" sz="2000" dirty="0">
                <a:solidFill>
                  <a:srgbClr val="0070C0"/>
                </a:solidFill>
              </a:rPr>
              <a:t>higher frequencies, we can attain higher data rates, </a:t>
            </a:r>
            <a:r>
              <a:rPr lang="en-US" sz="2000" dirty="0"/>
              <a:t>but this </a:t>
            </a:r>
            <a:r>
              <a:rPr lang="en-US" sz="2000" dirty="0" smtClean="0"/>
              <a:t>is, unfortunately</a:t>
            </a:r>
            <a:r>
              <a:rPr lang="en-US" sz="2000" dirty="0"/>
              <a:t>, at the cost of decreased transmitting distances</a:t>
            </a:r>
            <a:r>
              <a:rPr lang="en-US" sz="2000" dirty="0" smtClean="0"/>
              <a:t>. (</a:t>
            </a:r>
            <a:r>
              <a:rPr lang="en-US" sz="2000" b="1" dirty="0" smtClean="0"/>
              <a:t>LTE </a:t>
            </a:r>
            <a:r>
              <a:rPr lang="en-US" sz="2000" b="1" dirty="0" err="1" smtClean="0"/>
              <a:t>vs</a:t>
            </a:r>
            <a:r>
              <a:rPr lang="en-US" sz="2000" b="1" dirty="0" smtClean="0"/>
              <a:t> GSM</a:t>
            </a:r>
            <a:r>
              <a:rPr lang="en-US" sz="2000" dirty="0" smtClean="0"/>
              <a:t>)</a:t>
            </a:r>
          </a:p>
          <a:p>
            <a:r>
              <a:rPr lang="en-US" sz="2000" dirty="0">
                <a:solidFill>
                  <a:srgbClr val="0070C0"/>
                </a:solidFill>
              </a:rPr>
              <a:t>U</a:t>
            </a:r>
            <a:r>
              <a:rPr lang="en-US" sz="2000" dirty="0" smtClean="0">
                <a:solidFill>
                  <a:srgbClr val="0070C0"/>
                </a:solidFill>
              </a:rPr>
              <a:t>se lower frequencies</a:t>
            </a:r>
            <a:r>
              <a:rPr lang="en-US" sz="2000" dirty="0">
                <a:solidFill>
                  <a:srgbClr val="0070C0"/>
                </a:solidFill>
              </a:rPr>
              <a:t>, we get to transmit greater distances </a:t>
            </a:r>
            <a:r>
              <a:rPr lang="en-US" sz="2000" dirty="0"/>
              <a:t>but at lower data rates</a:t>
            </a:r>
            <a:r>
              <a:rPr lang="en-US" sz="2000" dirty="0" smtClean="0"/>
              <a:t>. (2G networks/GSM)</a:t>
            </a:r>
          </a:p>
          <a:p>
            <a:r>
              <a:rPr lang="en-US" sz="2000" b="1" dirty="0" smtClean="0"/>
              <a:t>Note: </a:t>
            </a:r>
            <a:r>
              <a:rPr lang="en-US" sz="2000" b="1" dirty="0"/>
              <a:t>802.11 only supported a </a:t>
            </a:r>
            <a:r>
              <a:rPr lang="en-US" sz="2000" b="1" dirty="0" smtClean="0"/>
              <a:t>maximum network </a:t>
            </a:r>
            <a:r>
              <a:rPr lang="en-US" sz="2000" b="1" dirty="0"/>
              <a:t>bandwidth of 2 Mbps</a:t>
            </a:r>
            <a:r>
              <a:rPr lang="en-US" sz="2000" dirty="0"/>
              <a:t> - too slow for most applications. For this </a:t>
            </a:r>
            <a:r>
              <a:rPr lang="en-US" sz="2000" dirty="0" smtClean="0"/>
              <a:t>reason, ordinary </a:t>
            </a:r>
            <a:r>
              <a:rPr lang="en-US" sz="2000" dirty="0"/>
              <a:t>802.11 wireless products are no longer manufactured.</a:t>
            </a:r>
          </a:p>
        </p:txBody>
      </p:sp>
    </p:spTree>
    <p:extLst>
      <p:ext uri="{BB962C8B-B14F-4D97-AF65-F5344CB8AC3E}">
        <p14:creationId xmlns:p14="http://schemas.microsoft.com/office/powerpoint/2010/main" xmlns="" val="97422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normAutofit/>
          </a:bodyPr>
          <a:lstStyle/>
          <a:p>
            <a:r>
              <a:rPr lang="en-US" sz="2800" b="1" dirty="0"/>
              <a:t>802.11b</a:t>
            </a:r>
            <a:endParaRPr lang="en-US" sz="2800" dirty="0"/>
          </a:p>
        </p:txBody>
      </p:sp>
      <p:sp>
        <p:nvSpPr>
          <p:cNvPr id="3" name="Content Placeholder 2"/>
          <p:cNvSpPr>
            <a:spLocks noGrp="1"/>
          </p:cNvSpPr>
          <p:nvPr>
            <p:ph idx="1"/>
          </p:nvPr>
        </p:nvSpPr>
        <p:spPr>
          <a:xfrm>
            <a:off x="2589212" y="1308295"/>
            <a:ext cx="8915400" cy="4602927"/>
          </a:xfrm>
        </p:spPr>
        <p:txBody>
          <a:bodyPr>
            <a:noAutofit/>
          </a:bodyPr>
          <a:lstStyle/>
          <a:p>
            <a:r>
              <a:rPr lang="en-US" sz="2000" b="1" dirty="0">
                <a:solidFill>
                  <a:srgbClr val="0070C0"/>
                </a:solidFill>
              </a:rPr>
              <a:t>802.11b</a:t>
            </a:r>
            <a:r>
              <a:rPr lang="en-US" sz="2000" dirty="0">
                <a:solidFill>
                  <a:srgbClr val="0070C0"/>
                </a:solidFill>
              </a:rPr>
              <a:t> supports bandwidth up to </a:t>
            </a:r>
            <a:r>
              <a:rPr lang="en-US" sz="2000" b="1" dirty="0">
                <a:solidFill>
                  <a:srgbClr val="0070C0"/>
                </a:solidFill>
              </a:rPr>
              <a:t>11 Mbps</a:t>
            </a:r>
            <a:r>
              <a:rPr lang="en-US" sz="2000" dirty="0"/>
              <a:t>, comparable </a:t>
            </a:r>
            <a:r>
              <a:rPr lang="en-US" sz="2000" dirty="0" smtClean="0"/>
              <a:t>to traditional </a:t>
            </a:r>
            <a:r>
              <a:rPr lang="en-US" sz="2000" dirty="0"/>
              <a:t>Ethernet</a:t>
            </a:r>
            <a:r>
              <a:rPr lang="en-US" sz="2000" dirty="0" smtClean="0"/>
              <a:t>.</a:t>
            </a:r>
          </a:p>
          <a:p>
            <a:r>
              <a:rPr lang="en-US" sz="2000" dirty="0">
                <a:solidFill>
                  <a:srgbClr val="0070C0"/>
                </a:solidFill>
              </a:rPr>
              <a:t>802.11b uses the same </a:t>
            </a:r>
            <a:r>
              <a:rPr lang="en-US" sz="2000" b="1" dirty="0">
                <a:solidFill>
                  <a:srgbClr val="0070C0"/>
                </a:solidFill>
              </a:rPr>
              <a:t>unregulated radio signaling </a:t>
            </a:r>
            <a:r>
              <a:rPr lang="en-US" sz="2000" b="1" dirty="0" smtClean="0">
                <a:solidFill>
                  <a:srgbClr val="0070C0"/>
                </a:solidFill>
              </a:rPr>
              <a:t>frequency (2.4 </a:t>
            </a:r>
            <a:r>
              <a:rPr lang="en-US" sz="2000" b="1" dirty="0">
                <a:solidFill>
                  <a:srgbClr val="0070C0"/>
                </a:solidFill>
              </a:rPr>
              <a:t>GHz) </a:t>
            </a:r>
            <a:r>
              <a:rPr lang="en-US" sz="2000" dirty="0">
                <a:solidFill>
                  <a:srgbClr val="0070C0"/>
                </a:solidFill>
              </a:rPr>
              <a:t>as the original 802.11 standard</a:t>
            </a:r>
            <a:r>
              <a:rPr lang="en-US" sz="2000" dirty="0" smtClean="0">
                <a:solidFill>
                  <a:srgbClr val="0070C0"/>
                </a:solidFill>
              </a:rPr>
              <a:t>.</a:t>
            </a:r>
          </a:p>
          <a:p>
            <a:r>
              <a:rPr lang="en-US" sz="2000" dirty="0"/>
              <a:t>Vendors often prefer using </a:t>
            </a:r>
            <a:r>
              <a:rPr lang="en-US" sz="2000" dirty="0" smtClean="0"/>
              <a:t>these frequencies </a:t>
            </a:r>
            <a:r>
              <a:rPr lang="en-US" sz="2000" dirty="0"/>
              <a:t>to lower their production costs</a:t>
            </a:r>
            <a:r>
              <a:rPr lang="en-US" sz="2000" dirty="0" smtClean="0"/>
              <a:t>.</a:t>
            </a:r>
          </a:p>
          <a:p>
            <a:r>
              <a:rPr lang="en-US" sz="2000" b="1" dirty="0">
                <a:solidFill>
                  <a:srgbClr val="0070C0"/>
                </a:solidFill>
              </a:rPr>
              <a:t>Being unregulated, 802.11b gear </a:t>
            </a:r>
            <a:r>
              <a:rPr lang="en-US" sz="2000" b="1" dirty="0" smtClean="0">
                <a:solidFill>
                  <a:srgbClr val="0070C0"/>
                </a:solidFill>
              </a:rPr>
              <a:t>can </a:t>
            </a:r>
            <a:r>
              <a:rPr lang="en-US" sz="2000" b="1" dirty="0">
                <a:solidFill>
                  <a:srgbClr val="0070C0"/>
                </a:solidFill>
              </a:rPr>
              <a:t>incur interference </a:t>
            </a:r>
            <a:r>
              <a:rPr lang="en-US" sz="2000" dirty="0">
                <a:solidFill>
                  <a:srgbClr val="0070C0"/>
                </a:solidFill>
              </a:rPr>
              <a:t>from microwave ovens, cordless phones, and other </a:t>
            </a:r>
            <a:r>
              <a:rPr lang="en-US" sz="2000" dirty="0" smtClean="0">
                <a:solidFill>
                  <a:srgbClr val="0070C0"/>
                </a:solidFill>
              </a:rPr>
              <a:t>appliances using </a:t>
            </a:r>
            <a:r>
              <a:rPr lang="en-US" sz="2000" dirty="0">
                <a:solidFill>
                  <a:srgbClr val="0070C0"/>
                </a:solidFill>
              </a:rPr>
              <a:t>the same 2.4 GHz range</a:t>
            </a:r>
            <a:r>
              <a:rPr lang="en-US" sz="2000" dirty="0" smtClean="0">
                <a:solidFill>
                  <a:srgbClr val="0070C0"/>
                </a:solidFill>
              </a:rPr>
              <a:t>.</a:t>
            </a:r>
          </a:p>
          <a:p>
            <a:pPr lvl="1"/>
            <a:r>
              <a:rPr lang="en-US" sz="1800" b="1" dirty="0">
                <a:solidFill>
                  <a:srgbClr val="0070C0"/>
                </a:solidFill>
              </a:rPr>
              <a:t>Advantages: </a:t>
            </a:r>
            <a:r>
              <a:rPr lang="en-US" sz="1800" dirty="0">
                <a:solidFill>
                  <a:srgbClr val="0070C0"/>
                </a:solidFill>
              </a:rPr>
              <a:t>lowest cost; signal range is good and not easily obstructed</a:t>
            </a:r>
          </a:p>
          <a:p>
            <a:pPr lvl="1"/>
            <a:r>
              <a:rPr lang="en-US" sz="1800" b="1" dirty="0">
                <a:solidFill>
                  <a:srgbClr val="0070C0"/>
                </a:solidFill>
              </a:rPr>
              <a:t>Disadvantages: </a:t>
            </a:r>
            <a:r>
              <a:rPr lang="en-US" sz="1800" dirty="0">
                <a:solidFill>
                  <a:srgbClr val="0070C0"/>
                </a:solidFill>
              </a:rPr>
              <a:t>slowest maximum speed; home appliances may interfere </a:t>
            </a:r>
            <a:r>
              <a:rPr lang="en-US" sz="1800" dirty="0" smtClean="0">
                <a:solidFill>
                  <a:srgbClr val="0070C0"/>
                </a:solidFill>
              </a:rPr>
              <a:t>on the </a:t>
            </a:r>
            <a:r>
              <a:rPr lang="en-US" sz="1800" dirty="0">
                <a:solidFill>
                  <a:srgbClr val="0070C0"/>
                </a:solidFill>
              </a:rPr>
              <a:t>unregulated frequency band</a:t>
            </a:r>
          </a:p>
        </p:txBody>
      </p:sp>
    </p:spTree>
    <p:extLst>
      <p:ext uri="{BB962C8B-B14F-4D97-AF65-F5344CB8AC3E}">
        <p14:creationId xmlns:p14="http://schemas.microsoft.com/office/powerpoint/2010/main" xmlns="" val="4117497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a:bodyPr>
          <a:lstStyle/>
          <a:p>
            <a:r>
              <a:rPr lang="en-US" sz="2800" b="1" dirty="0"/>
              <a:t>802.11a</a:t>
            </a:r>
            <a:endParaRPr lang="en-US" sz="2800" dirty="0"/>
          </a:p>
        </p:txBody>
      </p:sp>
      <p:sp>
        <p:nvSpPr>
          <p:cNvPr id="3" name="Content Placeholder 2"/>
          <p:cNvSpPr>
            <a:spLocks noGrp="1"/>
          </p:cNvSpPr>
          <p:nvPr>
            <p:ph idx="1"/>
          </p:nvPr>
        </p:nvSpPr>
        <p:spPr>
          <a:xfrm>
            <a:off x="2589212" y="1350498"/>
            <a:ext cx="8915400" cy="5233182"/>
          </a:xfrm>
        </p:spPr>
        <p:txBody>
          <a:bodyPr>
            <a:noAutofit/>
          </a:bodyPr>
          <a:lstStyle/>
          <a:p>
            <a:r>
              <a:rPr lang="en-US" dirty="0"/>
              <a:t>Because 802.11b gained in </a:t>
            </a:r>
            <a:r>
              <a:rPr lang="en-US" dirty="0" smtClean="0"/>
              <a:t>popularity much </a:t>
            </a:r>
            <a:r>
              <a:rPr lang="en-US" dirty="0"/>
              <a:t>faster than did 802.11a, some folks believe that 802.11a was created </a:t>
            </a:r>
            <a:r>
              <a:rPr lang="en-US" dirty="0" smtClean="0"/>
              <a:t>after 802.11b (not true).</a:t>
            </a:r>
          </a:p>
          <a:p>
            <a:r>
              <a:rPr lang="en-US" dirty="0"/>
              <a:t>Due to its higher </a:t>
            </a:r>
            <a:r>
              <a:rPr lang="en-US" dirty="0" smtClean="0"/>
              <a:t>cost, 802.11a </a:t>
            </a:r>
            <a:r>
              <a:rPr lang="en-US" dirty="0"/>
              <a:t>is usually found on business networks whereas 802.11b better serves </a:t>
            </a:r>
            <a:r>
              <a:rPr lang="en-US" dirty="0" smtClean="0"/>
              <a:t>the home </a:t>
            </a:r>
            <a:r>
              <a:rPr lang="en-US" dirty="0"/>
              <a:t>market</a:t>
            </a:r>
            <a:r>
              <a:rPr lang="en-US" dirty="0" smtClean="0"/>
              <a:t>.</a:t>
            </a:r>
          </a:p>
          <a:p>
            <a:r>
              <a:rPr lang="en-US" b="1" dirty="0">
                <a:solidFill>
                  <a:srgbClr val="0070C0"/>
                </a:solidFill>
              </a:rPr>
              <a:t>802.11a</a:t>
            </a:r>
            <a:r>
              <a:rPr lang="en-US" dirty="0">
                <a:solidFill>
                  <a:srgbClr val="0070C0"/>
                </a:solidFill>
              </a:rPr>
              <a:t> supports bandwidth up to </a:t>
            </a:r>
            <a:r>
              <a:rPr lang="en-US" b="1" dirty="0">
                <a:solidFill>
                  <a:srgbClr val="0070C0"/>
                </a:solidFill>
              </a:rPr>
              <a:t>54 Mbps </a:t>
            </a:r>
            <a:r>
              <a:rPr lang="en-US" dirty="0">
                <a:solidFill>
                  <a:srgbClr val="0070C0"/>
                </a:solidFill>
              </a:rPr>
              <a:t>and signals in a regulated </a:t>
            </a:r>
            <a:r>
              <a:rPr lang="en-US" dirty="0" smtClean="0">
                <a:solidFill>
                  <a:srgbClr val="0070C0"/>
                </a:solidFill>
              </a:rPr>
              <a:t>frequency spectrum </a:t>
            </a:r>
            <a:r>
              <a:rPr lang="en-US" dirty="0">
                <a:solidFill>
                  <a:srgbClr val="0070C0"/>
                </a:solidFill>
              </a:rPr>
              <a:t>around </a:t>
            </a:r>
            <a:r>
              <a:rPr lang="en-US" b="1" dirty="0">
                <a:solidFill>
                  <a:srgbClr val="0070C0"/>
                </a:solidFill>
              </a:rPr>
              <a:t>5 GHz</a:t>
            </a:r>
            <a:r>
              <a:rPr lang="en-US" dirty="0" smtClean="0">
                <a:solidFill>
                  <a:srgbClr val="0070C0"/>
                </a:solidFill>
              </a:rPr>
              <a:t>.</a:t>
            </a:r>
          </a:p>
          <a:p>
            <a:r>
              <a:rPr lang="en-US" b="1" dirty="0">
                <a:solidFill>
                  <a:srgbClr val="0070C0"/>
                </a:solidFill>
              </a:rPr>
              <a:t>H</a:t>
            </a:r>
            <a:r>
              <a:rPr lang="en-US" b="1" dirty="0" smtClean="0">
                <a:solidFill>
                  <a:srgbClr val="0070C0"/>
                </a:solidFill>
              </a:rPr>
              <a:t>igher </a:t>
            </a:r>
            <a:r>
              <a:rPr lang="en-US" b="1" dirty="0">
                <a:solidFill>
                  <a:srgbClr val="0070C0"/>
                </a:solidFill>
              </a:rPr>
              <a:t>frequency </a:t>
            </a:r>
            <a:r>
              <a:rPr lang="en-US" dirty="0">
                <a:solidFill>
                  <a:srgbClr val="0070C0"/>
                </a:solidFill>
              </a:rPr>
              <a:t>compared to 802.11b shortens </a:t>
            </a:r>
            <a:r>
              <a:rPr lang="en-US" dirty="0" smtClean="0">
                <a:solidFill>
                  <a:srgbClr val="0070C0"/>
                </a:solidFill>
              </a:rPr>
              <a:t>the </a:t>
            </a:r>
            <a:r>
              <a:rPr lang="en-US" b="1" dirty="0" smtClean="0">
                <a:solidFill>
                  <a:srgbClr val="0070C0"/>
                </a:solidFill>
              </a:rPr>
              <a:t>range</a:t>
            </a:r>
            <a:r>
              <a:rPr lang="en-US" dirty="0" smtClean="0">
                <a:solidFill>
                  <a:srgbClr val="0070C0"/>
                </a:solidFill>
              </a:rPr>
              <a:t> </a:t>
            </a:r>
            <a:r>
              <a:rPr lang="en-US" b="1" dirty="0">
                <a:solidFill>
                  <a:srgbClr val="0070C0"/>
                </a:solidFill>
              </a:rPr>
              <a:t>of 802.11a </a:t>
            </a:r>
            <a:r>
              <a:rPr lang="en-US" dirty="0">
                <a:solidFill>
                  <a:srgbClr val="0070C0"/>
                </a:solidFill>
              </a:rPr>
              <a:t>networks</a:t>
            </a:r>
            <a:r>
              <a:rPr lang="en-US" dirty="0" smtClean="0">
                <a:solidFill>
                  <a:srgbClr val="0070C0"/>
                </a:solidFill>
              </a:rPr>
              <a:t>. (and </a:t>
            </a:r>
            <a:r>
              <a:rPr lang="en-US" dirty="0">
                <a:solidFill>
                  <a:srgbClr val="0070C0"/>
                </a:solidFill>
              </a:rPr>
              <a:t>more difficulty penetrating walls and other </a:t>
            </a:r>
            <a:r>
              <a:rPr lang="en-US" dirty="0" smtClean="0">
                <a:solidFill>
                  <a:srgbClr val="0070C0"/>
                </a:solidFill>
              </a:rPr>
              <a:t>obstructions)</a:t>
            </a:r>
          </a:p>
          <a:p>
            <a:r>
              <a:rPr lang="en-US" dirty="0"/>
              <a:t>Because 802.11a </a:t>
            </a:r>
            <a:r>
              <a:rPr lang="en-US" dirty="0" smtClean="0"/>
              <a:t>and 802.11b </a:t>
            </a:r>
            <a:r>
              <a:rPr lang="en-US" dirty="0"/>
              <a:t>utilize different frequencies, the two technologies are incompatible </a:t>
            </a:r>
            <a:r>
              <a:rPr lang="en-US" dirty="0" smtClean="0"/>
              <a:t>with each </a:t>
            </a:r>
            <a:r>
              <a:rPr lang="en-US" dirty="0"/>
              <a:t>other</a:t>
            </a:r>
            <a:r>
              <a:rPr lang="en-US" dirty="0" smtClean="0"/>
              <a:t>.</a:t>
            </a:r>
          </a:p>
          <a:p>
            <a:pPr lvl="1"/>
            <a:r>
              <a:rPr lang="en-US" sz="1800" b="1" dirty="0">
                <a:solidFill>
                  <a:srgbClr val="0070C0"/>
                </a:solidFill>
              </a:rPr>
              <a:t>Advantages: </a:t>
            </a:r>
            <a:r>
              <a:rPr lang="en-US" sz="1800" dirty="0">
                <a:solidFill>
                  <a:srgbClr val="0070C0"/>
                </a:solidFill>
              </a:rPr>
              <a:t>fast maximum speed; regulated frequencies prevent </a:t>
            </a:r>
            <a:r>
              <a:rPr lang="en-US" sz="1800" dirty="0" smtClean="0">
                <a:solidFill>
                  <a:srgbClr val="0070C0"/>
                </a:solidFill>
              </a:rPr>
              <a:t>signal interference </a:t>
            </a:r>
            <a:r>
              <a:rPr lang="en-US" sz="1800" dirty="0">
                <a:solidFill>
                  <a:srgbClr val="0070C0"/>
                </a:solidFill>
              </a:rPr>
              <a:t>from other </a:t>
            </a:r>
            <a:r>
              <a:rPr lang="en-US" sz="1800" dirty="0" smtClean="0">
                <a:solidFill>
                  <a:srgbClr val="0070C0"/>
                </a:solidFill>
              </a:rPr>
              <a:t>devices</a:t>
            </a:r>
          </a:p>
          <a:p>
            <a:pPr lvl="1"/>
            <a:r>
              <a:rPr lang="en-US" sz="1800" b="1" dirty="0" smtClean="0">
                <a:solidFill>
                  <a:srgbClr val="0070C0"/>
                </a:solidFill>
              </a:rPr>
              <a:t>Disadvantages </a:t>
            </a:r>
            <a:r>
              <a:rPr lang="en-US" sz="1800" dirty="0">
                <a:solidFill>
                  <a:srgbClr val="0070C0"/>
                </a:solidFill>
              </a:rPr>
              <a:t>- highest cost; shorter range signal that is more </a:t>
            </a:r>
            <a:r>
              <a:rPr lang="en-US" sz="1800" dirty="0" smtClean="0">
                <a:solidFill>
                  <a:srgbClr val="0070C0"/>
                </a:solidFill>
              </a:rPr>
              <a:t>easily obstructed</a:t>
            </a:r>
          </a:p>
        </p:txBody>
      </p:sp>
    </p:spTree>
    <p:extLst>
      <p:ext uri="{BB962C8B-B14F-4D97-AF65-F5344CB8AC3E}">
        <p14:creationId xmlns:p14="http://schemas.microsoft.com/office/powerpoint/2010/main" xmlns="" val="2100618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a:bodyPr>
          <a:lstStyle/>
          <a:p>
            <a:r>
              <a:rPr lang="en-US" sz="2800" b="1" dirty="0"/>
              <a:t>802.11g</a:t>
            </a:r>
            <a:endParaRPr lang="en-US" sz="2800" dirty="0"/>
          </a:p>
        </p:txBody>
      </p:sp>
      <p:sp>
        <p:nvSpPr>
          <p:cNvPr id="3" name="Content Placeholder 2"/>
          <p:cNvSpPr>
            <a:spLocks noGrp="1"/>
          </p:cNvSpPr>
          <p:nvPr>
            <p:ph idx="1"/>
          </p:nvPr>
        </p:nvSpPr>
        <p:spPr>
          <a:xfrm>
            <a:off x="2589212" y="1350497"/>
            <a:ext cx="8915400" cy="5176911"/>
          </a:xfrm>
        </p:spPr>
        <p:txBody>
          <a:bodyPr>
            <a:normAutofit/>
          </a:bodyPr>
          <a:lstStyle/>
          <a:p>
            <a:r>
              <a:rPr lang="en-US" sz="2000" dirty="0">
                <a:solidFill>
                  <a:srgbClr val="0070C0"/>
                </a:solidFill>
              </a:rPr>
              <a:t>802.11g attempts to combine the best of both 802.11a </a:t>
            </a:r>
            <a:r>
              <a:rPr lang="en-US" sz="2000" dirty="0" smtClean="0">
                <a:solidFill>
                  <a:srgbClr val="0070C0"/>
                </a:solidFill>
              </a:rPr>
              <a:t>and 802.11b.</a:t>
            </a:r>
          </a:p>
          <a:p>
            <a:r>
              <a:rPr lang="en-US" sz="2000" dirty="0">
                <a:solidFill>
                  <a:srgbClr val="0070C0"/>
                </a:solidFill>
              </a:rPr>
              <a:t>802.11g supports </a:t>
            </a:r>
            <a:r>
              <a:rPr lang="en-US" sz="2000" b="1" dirty="0">
                <a:solidFill>
                  <a:srgbClr val="0070C0"/>
                </a:solidFill>
              </a:rPr>
              <a:t>bandwidth up to 54 Mbps</a:t>
            </a:r>
            <a:r>
              <a:rPr lang="en-US" sz="2000" dirty="0">
                <a:solidFill>
                  <a:srgbClr val="0070C0"/>
                </a:solidFill>
              </a:rPr>
              <a:t>, and it uses the </a:t>
            </a:r>
            <a:r>
              <a:rPr lang="en-US" sz="2000" b="1" dirty="0">
                <a:solidFill>
                  <a:srgbClr val="0070C0"/>
                </a:solidFill>
              </a:rPr>
              <a:t>2.4 </a:t>
            </a:r>
            <a:r>
              <a:rPr lang="en-US" sz="2000" b="1" dirty="0" err="1" smtClean="0">
                <a:solidFill>
                  <a:srgbClr val="0070C0"/>
                </a:solidFill>
              </a:rPr>
              <a:t>Ghz</a:t>
            </a:r>
            <a:r>
              <a:rPr lang="en-US" sz="2000" b="1" dirty="0" smtClean="0">
                <a:solidFill>
                  <a:srgbClr val="0070C0"/>
                </a:solidFill>
              </a:rPr>
              <a:t> frequency</a:t>
            </a:r>
            <a:r>
              <a:rPr lang="en-US" sz="2000" dirty="0" smtClean="0">
                <a:solidFill>
                  <a:srgbClr val="0070C0"/>
                </a:solidFill>
              </a:rPr>
              <a:t> </a:t>
            </a:r>
            <a:r>
              <a:rPr lang="en-US" sz="2000" dirty="0">
                <a:solidFill>
                  <a:srgbClr val="0070C0"/>
                </a:solidFill>
              </a:rPr>
              <a:t>for greater range</a:t>
            </a:r>
            <a:r>
              <a:rPr lang="en-US" sz="2000" dirty="0" smtClean="0">
                <a:solidFill>
                  <a:srgbClr val="0070C0"/>
                </a:solidFill>
              </a:rPr>
              <a:t>.</a:t>
            </a:r>
          </a:p>
          <a:p>
            <a:r>
              <a:rPr lang="en-US" sz="2000" dirty="0"/>
              <a:t>802.11g is backwards compatible with 802.11b</a:t>
            </a:r>
            <a:r>
              <a:rPr lang="en-US" sz="2000" dirty="0" smtClean="0"/>
              <a:t>, </a:t>
            </a:r>
            <a:r>
              <a:rPr lang="en-US" sz="2000" dirty="0"/>
              <a:t>meaning that 802.11g access points will work with 802.11b wireless </a:t>
            </a:r>
            <a:r>
              <a:rPr lang="en-US" sz="2000" dirty="0" smtClean="0"/>
              <a:t>network adapters </a:t>
            </a:r>
            <a:r>
              <a:rPr lang="en-US" sz="2000" dirty="0"/>
              <a:t>and vice versa</a:t>
            </a:r>
            <a:r>
              <a:rPr lang="en-US" sz="2000" dirty="0" smtClean="0"/>
              <a:t>.</a:t>
            </a:r>
          </a:p>
          <a:p>
            <a:pPr lvl="1"/>
            <a:r>
              <a:rPr lang="en-US" sz="2000" b="1" dirty="0">
                <a:solidFill>
                  <a:srgbClr val="0070C0"/>
                </a:solidFill>
              </a:rPr>
              <a:t>Advantages: - </a:t>
            </a:r>
            <a:r>
              <a:rPr lang="en-US" sz="2000" dirty="0">
                <a:solidFill>
                  <a:srgbClr val="0070C0"/>
                </a:solidFill>
              </a:rPr>
              <a:t>fast maximum speed; signal range is good and not </a:t>
            </a:r>
            <a:r>
              <a:rPr lang="en-US" sz="2000" dirty="0" smtClean="0">
                <a:solidFill>
                  <a:srgbClr val="0070C0"/>
                </a:solidFill>
              </a:rPr>
              <a:t>easily Obstructed</a:t>
            </a:r>
          </a:p>
          <a:p>
            <a:pPr lvl="1"/>
            <a:r>
              <a:rPr lang="en-US" sz="2000" b="1" dirty="0" smtClean="0">
                <a:solidFill>
                  <a:srgbClr val="0070C0"/>
                </a:solidFill>
              </a:rPr>
              <a:t>Disadvantages</a:t>
            </a:r>
            <a:r>
              <a:rPr lang="en-US" sz="2000" b="1" dirty="0">
                <a:solidFill>
                  <a:srgbClr val="0070C0"/>
                </a:solidFill>
              </a:rPr>
              <a:t>: - </a:t>
            </a:r>
            <a:r>
              <a:rPr lang="en-US" sz="2000" dirty="0">
                <a:solidFill>
                  <a:srgbClr val="0070C0"/>
                </a:solidFill>
              </a:rPr>
              <a:t>costs more than 802.11b; appliances may interfere on </a:t>
            </a:r>
            <a:r>
              <a:rPr lang="en-US" sz="2000" dirty="0" smtClean="0">
                <a:solidFill>
                  <a:srgbClr val="0070C0"/>
                </a:solidFill>
              </a:rPr>
              <a:t>the unregulated </a:t>
            </a:r>
            <a:r>
              <a:rPr lang="en-US" sz="2000" dirty="0">
                <a:solidFill>
                  <a:srgbClr val="0070C0"/>
                </a:solidFill>
              </a:rPr>
              <a:t>signal frequency</a:t>
            </a:r>
          </a:p>
        </p:txBody>
      </p:sp>
    </p:spTree>
    <p:extLst>
      <p:ext uri="{BB962C8B-B14F-4D97-AF65-F5344CB8AC3E}">
        <p14:creationId xmlns:p14="http://schemas.microsoft.com/office/powerpoint/2010/main" xmlns="" val="2261722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3508"/>
          </a:xfrm>
        </p:spPr>
        <p:txBody>
          <a:bodyPr>
            <a:normAutofit/>
          </a:bodyPr>
          <a:lstStyle/>
          <a:p>
            <a:r>
              <a:rPr lang="en-US" sz="2800" b="1" dirty="0"/>
              <a:t>802.11n</a:t>
            </a:r>
            <a:endParaRPr lang="en-US" sz="2800" dirty="0"/>
          </a:p>
        </p:txBody>
      </p:sp>
      <p:sp>
        <p:nvSpPr>
          <p:cNvPr id="3" name="Content Placeholder 2"/>
          <p:cNvSpPr>
            <a:spLocks noGrp="1"/>
          </p:cNvSpPr>
          <p:nvPr>
            <p:ph idx="1"/>
          </p:nvPr>
        </p:nvSpPr>
        <p:spPr>
          <a:xfrm>
            <a:off x="2589212" y="1322363"/>
            <a:ext cx="8915400" cy="5535637"/>
          </a:xfrm>
        </p:spPr>
        <p:txBody>
          <a:bodyPr>
            <a:noAutofit/>
          </a:bodyPr>
          <a:lstStyle/>
          <a:p>
            <a:r>
              <a:rPr lang="en-US" sz="2000" dirty="0">
                <a:solidFill>
                  <a:srgbClr val="0070C0"/>
                </a:solidFill>
              </a:rPr>
              <a:t>D</a:t>
            </a:r>
            <a:r>
              <a:rPr lang="en-US" sz="2000" dirty="0" smtClean="0">
                <a:solidFill>
                  <a:srgbClr val="0070C0"/>
                </a:solidFill>
              </a:rPr>
              <a:t>emonstrated </a:t>
            </a:r>
            <a:r>
              <a:rPr lang="en-US" sz="2000" dirty="0">
                <a:solidFill>
                  <a:srgbClr val="0070C0"/>
                </a:solidFill>
              </a:rPr>
              <a:t>speeds for 802.11n products have been </a:t>
            </a:r>
            <a:r>
              <a:rPr lang="en-US" sz="2000" b="1" dirty="0">
                <a:solidFill>
                  <a:srgbClr val="0070C0"/>
                </a:solidFill>
              </a:rPr>
              <a:t>7 </a:t>
            </a:r>
            <a:r>
              <a:rPr lang="en-US" sz="2000" b="1" dirty="0" smtClean="0">
                <a:solidFill>
                  <a:srgbClr val="0070C0"/>
                </a:solidFill>
              </a:rPr>
              <a:t>times faster </a:t>
            </a:r>
            <a:r>
              <a:rPr lang="en-US" sz="2000" dirty="0">
                <a:solidFill>
                  <a:srgbClr val="0070C0"/>
                </a:solidFill>
              </a:rPr>
              <a:t>than 802.11g; </a:t>
            </a:r>
            <a:r>
              <a:rPr lang="en-US" sz="2000" b="1" dirty="0">
                <a:solidFill>
                  <a:srgbClr val="0070C0"/>
                </a:solidFill>
              </a:rPr>
              <a:t>at 300 or more Mbps </a:t>
            </a:r>
            <a:r>
              <a:rPr lang="en-US" sz="2000" dirty="0" smtClean="0">
                <a:solidFill>
                  <a:srgbClr val="0070C0"/>
                </a:solidFill>
              </a:rPr>
              <a:t>in </a:t>
            </a:r>
            <a:r>
              <a:rPr lang="en-US" sz="2000" dirty="0">
                <a:solidFill>
                  <a:srgbClr val="0070C0"/>
                </a:solidFill>
              </a:rPr>
              <a:t>real </a:t>
            </a:r>
            <a:r>
              <a:rPr lang="en-US" sz="2000" dirty="0" smtClean="0">
                <a:solidFill>
                  <a:srgbClr val="0070C0"/>
                </a:solidFill>
              </a:rPr>
              <a:t>world usage</a:t>
            </a:r>
            <a:r>
              <a:rPr lang="en-US" sz="2000" dirty="0">
                <a:solidFill>
                  <a:srgbClr val="0070C0"/>
                </a:solidFill>
              </a:rPr>
              <a:t>, 802.11n is the first wireless protocol to seriously challenge wired 100 </a:t>
            </a:r>
            <a:r>
              <a:rPr lang="en-US" sz="2000" dirty="0" smtClean="0">
                <a:solidFill>
                  <a:srgbClr val="0070C0"/>
                </a:solidFill>
              </a:rPr>
              <a:t>Mbps Ethernet </a:t>
            </a:r>
            <a:r>
              <a:rPr lang="en-US" sz="2000" dirty="0">
                <a:solidFill>
                  <a:srgbClr val="0070C0"/>
                </a:solidFill>
              </a:rPr>
              <a:t>setups</a:t>
            </a:r>
            <a:r>
              <a:rPr lang="en-US" sz="2000" dirty="0" smtClean="0">
                <a:solidFill>
                  <a:srgbClr val="0070C0"/>
                </a:solidFill>
              </a:rPr>
              <a:t>.</a:t>
            </a:r>
          </a:p>
          <a:p>
            <a:r>
              <a:rPr lang="en-US" sz="2000" dirty="0"/>
              <a:t>Wireless-N products are also designed to perform better at greater distances, </a:t>
            </a:r>
            <a:r>
              <a:rPr lang="en-US" sz="2000" dirty="0" smtClean="0"/>
              <a:t>so that </a:t>
            </a:r>
            <a:r>
              <a:rPr lang="en-US" sz="2000" dirty="0"/>
              <a:t>a laptop can be 300 feet away from the wireless access point signal and </a:t>
            </a:r>
            <a:r>
              <a:rPr lang="en-US" sz="2000" dirty="0" smtClean="0"/>
              <a:t>still maintain </a:t>
            </a:r>
            <a:r>
              <a:rPr lang="en-US" sz="2000" dirty="0"/>
              <a:t>that high data transmission speed</a:t>
            </a:r>
            <a:r>
              <a:rPr lang="en-US" sz="2000" dirty="0" smtClean="0"/>
              <a:t>.</a:t>
            </a:r>
          </a:p>
          <a:p>
            <a:r>
              <a:rPr lang="en-US" sz="2000" dirty="0"/>
              <a:t>By contrast, with the older </a:t>
            </a:r>
            <a:r>
              <a:rPr lang="en-US" sz="2000" dirty="0" smtClean="0"/>
              <a:t>protocols, your </a:t>
            </a:r>
            <a:r>
              <a:rPr lang="en-US" sz="2000" dirty="0"/>
              <a:t>data speed and connection tend to be weakened when you are </a:t>
            </a:r>
            <a:r>
              <a:rPr lang="en-US" sz="2000" dirty="0" smtClean="0"/>
              <a:t>far away from </a:t>
            </a:r>
            <a:r>
              <a:rPr lang="en-US" sz="2000" dirty="0"/>
              <a:t>the wireless access point</a:t>
            </a:r>
            <a:r>
              <a:rPr lang="en-US" sz="2000" dirty="0" smtClean="0"/>
              <a:t>.</a:t>
            </a:r>
          </a:p>
          <a:p>
            <a:pPr lvl="1"/>
            <a:r>
              <a:rPr lang="en-US" sz="2000" b="1" dirty="0">
                <a:solidFill>
                  <a:srgbClr val="0070C0"/>
                </a:solidFill>
              </a:rPr>
              <a:t>Advantages: - </a:t>
            </a:r>
            <a:r>
              <a:rPr lang="en-US" sz="2000" dirty="0">
                <a:solidFill>
                  <a:srgbClr val="0070C0"/>
                </a:solidFill>
              </a:rPr>
              <a:t>fastest maximum speed and best signal range; more </a:t>
            </a:r>
            <a:r>
              <a:rPr lang="en-US" sz="2000" dirty="0" smtClean="0">
                <a:solidFill>
                  <a:srgbClr val="0070C0"/>
                </a:solidFill>
              </a:rPr>
              <a:t>resistant to </a:t>
            </a:r>
            <a:r>
              <a:rPr lang="en-US" sz="2000" dirty="0">
                <a:solidFill>
                  <a:srgbClr val="0070C0"/>
                </a:solidFill>
              </a:rPr>
              <a:t>signal interference from outside </a:t>
            </a:r>
            <a:r>
              <a:rPr lang="en-US" sz="2000" dirty="0" smtClean="0">
                <a:solidFill>
                  <a:srgbClr val="0070C0"/>
                </a:solidFill>
              </a:rPr>
              <a:t>sources</a:t>
            </a:r>
          </a:p>
          <a:p>
            <a:pPr lvl="1"/>
            <a:r>
              <a:rPr lang="en-US" sz="2000" b="1" dirty="0" smtClean="0">
                <a:solidFill>
                  <a:srgbClr val="0070C0"/>
                </a:solidFill>
              </a:rPr>
              <a:t>Disadvantages</a:t>
            </a:r>
            <a:r>
              <a:rPr lang="en-US" sz="2000" b="1" dirty="0">
                <a:solidFill>
                  <a:srgbClr val="0070C0"/>
                </a:solidFill>
              </a:rPr>
              <a:t>: - </a:t>
            </a:r>
            <a:r>
              <a:rPr lang="en-US" sz="2000" dirty="0" smtClean="0">
                <a:solidFill>
                  <a:srgbClr val="0070C0"/>
                </a:solidFill>
              </a:rPr>
              <a:t>costs </a:t>
            </a:r>
            <a:r>
              <a:rPr lang="en-US" sz="2000" dirty="0">
                <a:solidFill>
                  <a:srgbClr val="0070C0"/>
                </a:solidFill>
              </a:rPr>
              <a:t>more than 802.11g; </a:t>
            </a:r>
            <a:r>
              <a:rPr lang="en-US" sz="2000" dirty="0" smtClean="0">
                <a:solidFill>
                  <a:srgbClr val="0070C0"/>
                </a:solidFill>
              </a:rPr>
              <a:t>the use </a:t>
            </a:r>
            <a:r>
              <a:rPr lang="en-US" sz="2000" dirty="0">
                <a:solidFill>
                  <a:srgbClr val="0070C0"/>
                </a:solidFill>
              </a:rPr>
              <a:t>of multiple signals may greatly interfere with nearby 802.11b/g </a:t>
            </a:r>
            <a:r>
              <a:rPr lang="en-US" sz="2000" dirty="0" smtClean="0">
                <a:solidFill>
                  <a:srgbClr val="0070C0"/>
                </a:solidFill>
              </a:rPr>
              <a:t>based networks</a:t>
            </a:r>
            <a:r>
              <a:rPr lang="en-US" sz="2000" dirty="0">
                <a:solidFill>
                  <a:srgbClr val="0070C0"/>
                </a:solidFill>
              </a:rPr>
              <a:t>.</a:t>
            </a:r>
          </a:p>
        </p:txBody>
      </p:sp>
    </p:spTree>
    <p:extLst>
      <p:ext uri="{BB962C8B-B14F-4D97-AF65-F5344CB8AC3E}">
        <p14:creationId xmlns:p14="http://schemas.microsoft.com/office/powerpoint/2010/main" xmlns="" val="1554038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540</TotalTime>
  <Words>6312</Words>
  <Application>Microsoft Office PowerPoint</Application>
  <PresentationFormat>Custom</PresentationFormat>
  <Paragraphs>323</Paragraphs>
  <Slides>46</Slides>
  <Notes>30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Wisp</vt:lpstr>
      <vt:lpstr>Wireless and Mobile Computing</vt:lpstr>
      <vt:lpstr>introduction</vt:lpstr>
      <vt:lpstr>The 802.11 Wireless Protocol</vt:lpstr>
      <vt:lpstr>The 802.11 Wireless Protocol</vt:lpstr>
      <vt:lpstr>Solutions to 802.11 range and data rate issues</vt:lpstr>
      <vt:lpstr>802.11b</vt:lpstr>
      <vt:lpstr>802.11a</vt:lpstr>
      <vt:lpstr>802.11g</vt:lpstr>
      <vt:lpstr>802.11n</vt:lpstr>
      <vt:lpstr>802.11n</vt:lpstr>
      <vt:lpstr>Wireless Local Area Networks and Satellite-Based Networks</vt:lpstr>
      <vt:lpstr>Types of WLANS </vt:lpstr>
      <vt:lpstr>The Benefits of Wireless LANs</vt:lpstr>
      <vt:lpstr>Drawbacks of Wireless LANs</vt:lpstr>
      <vt:lpstr>Wireless LAN architecture using an Infrastructure BSS</vt:lpstr>
      <vt:lpstr>Mobile Internet Protocol</vt:lpstr>
      <vt:lpstr>The Problem with Mobile Nodes in TCP/IP</vt:lpstr>
      <vt:lpstr>Mobile IP Overview: "Address Forwarding" for the Internet</vt:lpstr>
      <vt:lpstr>Overview/General Operation of the Mobile IP Protocol</vt:lpstr>
      <vt:lpstr>Mobile IP Addressing: Home and "Care-Of" Addresses</vt:lpstr>
      <vt:lpstr>Mobile IP Care-Of Address Types</vt:lpstr>
      <vt:lpstr>Mobile IP Care-Of Address Types</vt:lpstr>
      <vt:lpstr>Mobile IP Operation with a Foreign Agent “Care-Of” Address</vt:lpstr>
      <vt:lpstr>Client-Server Computing in Mobile Environments</vt:lpstr>
      <vt:lpstr>Introduction</vt:lpstr>
      <vt:lpstr>Paradigms of Mobile Client-Server Computing</vt:lpstr>
      <vt:lpstr>Paradigms of Mobile Client-Server Computing</vt:lpstr>
      <vt:lpstr>Mobile-Aware Adaptation</vt:lpstr>
      <vt:lpstr>Slide 29</vt:lpstr>
      <vt:lpstr>Mobile-Aware Adaptation</vt:lpstr>
      <vt:lpstr>Application-Transparent Adaptation</vt:lpstr>
      <vt:lpstr>Application-Aware Adaptation</vt:lpstr>
      <vt:lpstr>Approaches of application-aware adaptation</vt:lpstr>
      <vt:lpstr>Extended Client-Server Model</vt:lpstr>
      <vt:lpstr>Extended Client-Server Model</vt:lpstr>
      <vt:lpstr>Thin Client Architecture</vt:lpstr>
      <vt:lpstr>Thin Client Architecture</vt:lpstr>
      <vt:lpstr>Full Client Architecture</vt:lpstr>
      <vt:lpstr>Flexible Client-Server Architecture</vt:lpstr>
      <vt:lpstr>Mobile Data Access</vt:lpstr>
      <vt:lpstr>Mobile Data Access</vt:lpstr>
      <vt:lpstr>Mobile Data Access</vt:lpstr>
      <vt:lpstr>Server Data Dissemination</vt:lpstr>
      <vt:lpstr>Client Cache Management</vt:lpstr>
      <vt:lpstr>Client Cache Management</vt:lpstr>
      <vt:lpstr>Performance Issues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and Mobile Computing</dc:title>
  <dc:creator>user</dc:creator>
  <cp:lastModifiedBy>ivan</cp:lastModifiedBy>
  <cp:revision>176</cp:revision>
  <dcterms:created xsi:type="dcterms:W3CDTF">2016-03-20T15:02:25Z</dcterms:created>
  <dcterms:modified xsi:type="dcterms:W3CDTF">2016-04-11T07:48:30Z</dcterms:modified>
</cp:coreProperties>
</file>