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7"/>
  </p:notesMasterIdLst>
  <p:sldIdLst>
    <p:sldId id="256" r:id="rId2"/>
    <p:sldId id="258" r:id="rId3"/>
    <p:sldId id="259" r:id="rId4"/>
    <p:sldId id="260" r:id="rId5"/>
    <p:sldId id="261" r:id="rId6"/>
    <p:sldId id="262" r:id="rId7"/>
    <p:sldId id="263" r:id="rId8"/>
    <p:sldId id="264" r:id="rId9"/>
    <p:sldId id="268" r:id="rId10"/>
    <p:sldId id="269" r:id="rId11"/>
    <p:sldId id="265" r:id="rId12"/>
    <p:sldId id="270" r:id="rId13"/>
    <p:sldId id="266" r:id="rId14"/>
    <p:sldId id="271" r:id="rId15"/>
    <p:sldId id="272" r:id="rId16"/>
    <p:sldId id="267" r:id="rId17"/>
    <p:sldId id="273" r:id="rId18"/>
    <p:sldId id="274" r:id="rId19"/>
    <p:sldId id="275" r:id="rId20"/>
    <p:sldId id="276" r:id="rId21"/>
    <p:sldId id="277" r:id="rId22"/>
    <p:sldId id="278" r:id="rId23"/>
    <p:sldId id="279" r:id="rId24"/>
    <p:sldId id="280" r:id="rId25"/>
    <p:sldId id="281" r:id="rId26"/>
    <p:sldId id="282" r:id="rId27"/>
    <p:sldId id="283" r:id="rId28"/>
    <p:sldId id="285" r:id="rId29"/>
    <p:sldId id="284" r:id="rId30"/>
    <p:sldId id="286" r:id="rId31"/>
    <p:sldId id="287" r:id="rId32"/>
    <p:sldId id="289" r:id="rId33"/>
    <p:sldId id="288"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975" autoAdjust="0"/>
  </p:normalViewPr>
  <p:slideViewPr>
    <p:cSldViewPr>
      <p:cViewPr varScale="1">
        <p:scale>
          <a:sx n="60" d="100"/>
          <a:sy n="60" d="100"/>
        </p:scale>
        <p:origin x="-1656"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458A08-D3E8-4974-A59A-D6E4EBB4E6CE}" type="datetimeFigureOut">
              <a:rPr lang="en-US" smtClean="0"/>
              <a:pPr/>
              <a:t>2/16/2014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FD7CDA-61A4-401D-96EB-3AA9F7CE50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You may want to set up a quick and inexpensive network to enable file sharing</a:t>
            </a:r>
          </a:p>
          <a:p>
            <a:r>
              <a:rPr lang="en-US" sz="1200" kern="1200" baseline="0" dirty="0" smtClean="0">
                <a:solidFill>
                  <a:schemeClr val="tx1"/>
                </a:solidFill>
                <a:latin typeface="+mn-lt"/>
                <a:ea typeface="+mn-ea"/>
                <a:cs typeface="+mn-cs"/>
              </a:rPr>
              <a:t>between your desktop and laptop computers. You may want to build a more</a:t>
            </a:r>
          </a:p>
          <a:p>
            <a:r>
              <a:rPr lang="en-US" sz="1200" kern="1200" baseline="0" dirty="0" smtClean="0">
                <a:solidFill>
                  <a:schemeClr val="tx1"/>
                </a:solidFill>
                <a:latin typeface="+mn-lt"/>
                <a:ea typeface="+mn-ea"/>
                <a:cs typeface="+mn-cs"/>
              </a:rPr>
              <a:t>complex network that includes a server, six workstations, multiple printers, and</a:t>
            </a:r>
          </a:p>
          <a:p>
            <a:r>
              <a:rPr lang="en-US" sz="1200" kern="1200" baseline="0" dirty="0" smtClean="0">
                <a:solidFill>
                  <a:schemeClr val="tx1"/>
                </a:solidFill>
                <a:latin typeface="+mn-lt"/>
                <a:ea typeface="+mn-ea"/>
                <a:cs typeface="+mn-cs"/>
              </a:rPr>
              <a:t>other shared resources.</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http://mucins.weebly.com/21-line-configuration.html</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16</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 backbone is the part of a network that handles the major traffic, consisting of many</a:t>
            </a:r>
          </a:p>
          <a:p>
            <a:r>
              <a:rPr lang="en-US" sz="1200" kern="1200" baseline="0" dirty="0" smtClean="0">
                <a:solidFill>
                  <a:schemeClr val="tx1"/>
                </a:solidFill>
                <a:latin typeface="+mn-lt"/>
                <a:ea typeface="+mn-ea"/>
                <a:cs typeface="+mn-cs"/>
              </a:rPr>
              <a:t>different networks and running long distances. It is made up of a large</a:t>
            </a:r>
          </a:p>
          <a:p>
            <a:r>
              <a:rPr lang="en-US" sz="1200" kern="1200" baseline="0" dirty="0" smtClean="0">
                <a:solidFill>
                  <a:schemeClr val="tx1"/>
                </a:solidFill>
                <a:latin typeface="+mn-lt"/>
                <a:ea typeface="+mn-ea"/>
                <a:cs typeface="+mn-cs"/>
              </a:rPr>
              <a:t>collection of interconnected commercial, government, academic and other</a:t>
            </a:r>
          </a:p>
          <a:p>
            <a:r>
              <a:rPr lang="en-US" sz="1200" kern="1200" baseline="0" dirty="0" smtClean="0">
                <a:solidFill>
                  <a:schemeClr val="tx1"/>
                </a:solidFill>
                <a:latin typeface="+mn-lt"/>
                <a:ea typeface="+mn-ea"/>
                <a:cs typeface="+mn-cs"/>
              </a:rPr>
              <a:t>high-capacity data routes and core routers that carry data across the</a:t>
            </a:r>
          </a:p>
          <a:p>
            <a:r>
              <a:rPr lang="en-US" sz="1200" kern="1200" baseline="0" dirty="0" smtClean="0">
                <a:solidFill>
                  <a:schemeClr val="tx1"/>
                </a:solidFill>
                <a:latin typeface="+mn-lt"/>
                <a:ea typeface="+mn-ea"/>
                <a:cs typeface="+mn-cs"/>
              </a:rPr>
              <a:t>countries, continents and oceans of the world.</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dirty="0" smtClean="0"/>
              <a:t>Networks are built with a mix of computer hardware and computer software.</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Ring and mesh topologies are felt convenient for peer to peer transmission.</a:t>
            </a:r>
          </a:p>
          <a:p>
            <a:r>
              <a:rPr lang="en-US" sz="1200" b="0" i="0" kern="1200" dirty="0" smtClean="0">
                <a:solidFill>
                  <a:schemeClr val="tx1"/>
                </a:solidFill>
                <a:latin typeface="+mn-lt"/>
                <a:ea typeface="+mn-ea"/>
                <a:cs typeface="+mn-cs"/>
              </a:rPr>
              <a:t>Star and tree are more convenient for client server.</a:t>
            </a:r>
          </a:p>
          <a:p>
            <a:r>
              <a:rPr lang="en-US" sz="1200" b="0" i="0" kern="1200" dirty="0" smtClean="0">
                <a:solidFill>
                  <a:schemeClr val="tx1"/>
                </a:solidFill>
                <a:latin typeface="+mn-lt"/>
                <a:ea typeface="+mn-ea"/>
                <a:cs typeface="+mn-cs"/>
              </a:rPr>
              <a:t>Bus topology is equally convenient for either of them.</a:t>
            </a:r>
          </a:p>
          <a:p>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most common hub size supports 24 network connections.)</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24</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lnSpc>
                <a:spcPct val="80000"/>
              </a:lnSpc>
            </a:pPr>
            <a:r>
              <a:rPr lang="en-US" sz="2400" dirty="0" smtClean="0"/>
              <a:t>Extends distances by repeating a signal</a:t>
            </a:r>
          </a:p>
          <a:p>
            <a:pPr lvl="1">
              <a:lnSpc>
                <a:spcPct val="80000"/>
              </a:lnSpc>
            </a:pPr>
            <a:r>
              <a:rPr lang="en-US" sz="2400" dirty="0" smtClean="0"/>
              <a:t>Any slight variations in the carrier wave for individual bits is corrected when the carrier wave is reproduced</a:t>
            </a:r>
          </a:p>
          <a:p>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27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primary difference between this method and that of a connectionless</a:t>
            </a:r>
          </a:p>
          <a:p>
            <a:r>
              <a:rPr lang="en-US" sz="1200" kern="1200" baseline="0" dirty="0" smtClean="0">
                <a:solidFill>
                  <a:schemeClr val="tx1"/>
                </a:solidFill>
                <a:latin typeface="+mn-lt"/>
                <a:ea typeface="+mn-ea"/>
                <a:cs typeface="+mn-cs"/>
              </a:rPr>
              <a:t>service is that in a connection-oriented system, all of your communications are</a:t>
            </a:r>
          </a:p>
          <a:p>
            <a:r>
              <a:rPr lang="en-US" sz="1200" kern="1200" baseline="0" dirty="0" smtClean="0">
                <a:solidFill>
                  <a:schemeClr val="tx1"/>
                </a:solidFill>
                <a:latin typeface="+mn-lt"/>
                <a:ea typeface="+mn-ea"/>
                <a:cs typeface="+mn-cs"/>
              </a:rPr>
              <a:t>taking place on the same transmission channel. On the other hand, with a</a:t>
            </a:r>
          </a:p>
          <a:p>
            <a:r>
              <a:rPr lang="en-US" sz="1200" kern="1200" baseline="0" dirty="0" smtClean="0">
                <a:solidFill>
                  <a:schemeClr val="tx1"/>
                </a:solidFill>
                <a:latin typeface="+mn-lt"/>
                <a:ea typeface="+mn-ea"/>
                <a:cs typeface="+mn-cs"/>
              </a:rPr>
              <a:t>connectionless service, all transmissions are independently routed, and perhaps</a:t>
            </a:r>
          </a:p>
          <a:p>
            <a:r>
              <a:rPr lang="en-US" sz="1200" kern="1200" baseline="0" dirty="0" smtClean="0">
                <a:solidFill>
                  <a:schemeClr val="tx1"/>
                </a:solidFill>
                <a:latin typeface="+mn-lt"/>
                <a:ea typeface="+mn-ea"/>
                <a:cs typeface="+mn-cs"/>
              </a:rPr>
              <a:t>re-assembled in some order at the other end -- the service in between has no</a:t>
            </a:r>
          </a:p>
          <a:p>
            <a:r>
              <a:rPr lang="en-US" sz="1200" kern="1200" baseline="0" dirty="0" smtClean="0">
                <a:solidFill>
                  <a:schemeClr val="tx1"/>
                </a:solidFill>
                <a:latin typeface="+mn-lt"/>
                <a:ea typeface="+mn-ea"/>
                <a:cs typeface="+mn-cs"/>
              </a:rPr>
              <a:t>inherent responsibility for ensuring </a:t>
            </a:r>
            <a:r>
              <a:rPr lang="en-US" sz="1200" kern="1200" baseline="0" dirty="0" err="1" smtClean="0">
                <a:solidFill>
                  <a:schemeClr val="tx1"/>
                </a:solidFill>
                <a:latin typeface="+mn-lt"/>
                <a:ea typeface="+mn-ea"/>
                <a:cs typeface="+mn-cs"/>
              </a:rPr>
              <a:t>ordinality</a:t>
            </a:r>
            <a:r>
              <a:rPr lang="en-US" sz="1200" kern="1200" baseline="0" dirty="0" smtClean="0">
                <a:solidFill>
                  <a:schemeClr val="tx1"/>
                </a:solidFill>
                <a:latin typeface="+mn-lt"/>
                <a:ea typeface="+mn-ea"/>
                <a:cs typeface="+mn-cs"/>
              </a:rPr>
              <a:t> -- it need only assure that each</a:t>
            </a:r>
          </a:p>
          <a:p>
            <a:r>
              <a:rPr lang="en-US" sz="1200" kern="1200" baseline="0" dirty="0" smtClean="0">
                <a:solidFill>
                  <a:schemeClr val="tx1"/>
                </a:solidFill>
                <a:latin typeface="+mn-lt"/>
                <a:ea typeface="+mn-ea"/>
                <a:cs typeface="+mn-cs"/>
              </a:rPr>
              <a:t>transmission gets delivered from its source to its destination.</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33</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extra </a:t>
            </a:r>
            <a:r>
              <a:rPr lang="en-US" smtClean="0"/>
              <a:t>understanding</a:t>
            </a:r>
            <a:r>
              <a:rPr lang="en-US" baseline="0" smtClean="0"/>
              <a:t> check;</a:t>
            </a:r>
            <a:endParaRPr lang="en-US" smtClean="0"/>
          </a:p>
          <a:p>
            <a:r>
              <a:rPr lang="en-US" dirty="0" smtClean="0"/>
              <a:t>http://mucins.weebly.com/</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35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For</a:t>
            </a:r>
          </a:p>
          <a:p>
            <a:r>
              <a:rPr lang="en-US" sz="1200" kern="1200" baseline="0" dirty="0" smtClean="0">
                <a:solidFill>
                  <a:schemeClr val="tx1"/>
                </a:solidFill>
                <a:latin typeface="+mn-lt"/>
                <a:ea typeface="+mn-ea"/>
                <a:cs typeface="+mn-cs"/>
              </a:rPr>
              <a:t>example, you may want to network two computers in the same room. The</a:t>
            </a:r>
          </a:p>
          <a:p>
            <a:r>
              <a:rPr lang="en-US" sz="1200" kern="1200" baseline="0" dirty="0" smtClean="0">
                <a:solidFill>
                  <a:schemeClr val="tx1"/>
                </a:solidFill>
                <a:latin typeface="+mn-lt"/>
                <a:ea typeface="+mn-ea"/>
                <a:cs typeface="+mn-cs"/>
              </a:rPr>
              <a:t>equipment you use to achieve this network can be different from the hardware</a:t>
            </a:r>
          </a:p>
          <a:p>
            <a:r>
              <a:rPr lang="en-US" sz="1200" kern="1200" baseline="0" dirty="0" smtClean="0">
                <a:solidFill>
                  <a:schemeClr val="tx1"/>
                </a:solidFill>
                <a:latin typeface="+mn-lt"/>
                <a:ea typeface="+mn-ea"/>
                <a:cs typeface="+mn-cs"/>
              </a:rPr>
              <a:t>you use to network two computers in different rooms or even in different</a:t>
            </a:r>
          </a:p>
          <a:p>
            <a:r>
              <a:rPr lang="en-US" sz="1200" kern="1200" baseline="0" dirty="0" smtClean="0">
                <a:solidFill>
                  <a:schemeClr val="tx1"/>
                </a:solidFill>
                <a:latin typeface="+mn-lt"/>
                <a:ea typeface="+mn-ea"/>
                <a:cs typeface="+mn-cs"/>
              </a:rPr>
              <a:t>buildings. Similarly, the hardware you use to enable two computers to use one</a:t>
            </a:r>
          </a:p>
          <a:p>
            <a:r>
              <a:rPr lang="en-US" sz="1200" kern="1200" baseline="0" dirty="0" smtClean="0">
                <a:solidFill>
                  <a:schemeClr val="tx1"/>
                </a:solidFill>
                <a:latin typeface="+mn-lt"/>
                <a:ea typeface="+mn-ea"/>
                <a:cs typeface="+mn-cs"/>
              </a:rPr>
              <a:t>Internet connection is different than the software you use for two computers</a:t>
            </a:r>
          </a:p>
          <a:p>
            <a:r>
              <a:rPr lang="en-US" sz="1200" kern="1200" baseline="0" dirty="0" smtClean="0">
                <a:solidFill>
                  <a:schemeClr val="tx1"/>
                </a:solidFill>
                <a:latin typeface="+mn-lt"/>
                <a:ea typeface="+mn-ea"/>
                <a:cs typeface="+mn-cs"/>
              </a:rPr>
              <a:t>sharing a printer.</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Remember, a network is a system that connects two or more</a:t>
            </a:r>
          </a:p>
          <a:p>
            <a:r>
              <a:rPr lang="en-US" sz="1200" kern="1200" baseline="0" dirty="0" smtClean="0">
                <a:solidFill>
                  <a:schemeClr val="tx1"/>
                </a:solidFill>
                <a:latin typeface="+mn-lt"/>
                <a:ea typeface="+mn-ea"/>
                <a:cs typeface="+mn-cs"/>
              </a:rPr>
              <a:t>computers so that they can communicate and share resources with each other.</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Many Windows, Macintosh, and Linux computers include the networking</a:t>
            </a:r>
          </a:p>
          <a:p>
            <a:r>
              <a:rPr lang="en-US" sz="1200" kern="1200" baseline="0" dirty="0" smtClean="0">
                <a:solidFill>
                  <a:schemeClr val="tx1"/>
                </a:solidFill>
                <a:latin typeface="+mn-lt"/>
                <a:ea typeface="+mn-ea"/>
                <a:cs typeface="+mn-cs"/>
              </a:rPr>
              <a:t>software you need; you can purchase the networking hardware and install it all</a:t>
            </a:r>
          </a:p>
          <a:p>
            <a:r>
              <a:rPr lang="en-US" sz="1200" kern="1200" baseline="0" dirty="0" smtClean="0">
                <a:solidFill>
                  <a:schemeClr val="tx1"/>
                </a:solidFill>
                <a:latin typeface="+mn-lt"/>
                <a:ea typeface="+mn-ea"/>
                <a:cs typeface="+mn-cs"/>
              </a:rPr>
              <a:t>yourself. Alternatively, kits are available that include all the hardware you</a:t>
            </a:r>
          </a:p>
          <a:p>
            <a:r>
              <a:rPr lang="en-US" sz="1200" kern="1200" baseline="0" dirty="0" smtClean="0">
                <a:solidFill>
                  <a:schemeClr val="tx1"/>
                </a:solidFill>
                <a:latin typeface="+mn-lt"/>
                <a:ea typeface="+mn-ea"/>
                <a:cs typeface="+mn-cs"/>
              </a:rPr>
              <a:t>need to put together a home network. You can choose the features that are</a:t>
            </a:r>
          </a:p>
          <a:p>
            <a:r>
              <a:rPr lang="en-US" sz="1200" kern="1200" baseline="0" dirty="0" smtClean="0">
                <a:solidFill>
                  <a:schemeClr val="tx1"/>
                </a:solidFill>
                <a:latin typeface="+mn-lt"/>
                <a:ea typeface="+mn-ea"/>
                <a:cs typeface="+mn-cs"/>
              </a:rPr>
              <a:t>important to you, whether you desire speed, shared Internet access, security, or</a:t>
            </a:r>
          </a:p>
          <a:p>
            <a:r>
              <a:rPr lang="en-US" sz="1200" kern="1200" baseline="0" dirty="0" smtClean="0">
                <a:solidFill>
                  <a:schemeClr val="tx1"/>
                </a:solidFill>
                <a:latin typeface="+mn-lt"/>
                <a:ea typeface="+mn-ea"/>
                <a:cs typeface="+mn-cs"/>
              </a:rPr>
              <a:t>all these features.</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While there are many advantages to installing a home or office network, there</a:t>
            </a:r>
          </a:p>
          <a:p>
            <a:r>
              <a:rPr lang="en-US" sz="1200" kern="1200" baseline="0" dirty="0" smtClean="0">
                <a:solidFill>
                  <a:schemeClr val="tx1"/>
                </a:solidFill>
                <a:latin typeface="+mn-lt"/>
                <a:ea typeface="+mn-ea"/>
                <a:cs typeface="+mn-cs"/>
              </a:rPr>
              <a:t>can be disadvantages too. If you're seriously thinking about setting up your</a:t>
            </a:r>
          </a:p>
          <a:p>
            <a:r>
              <a:rPr lang="en-US" sz="1200" kern="1200" baseline="0" dirty="0" smtClean="0">
                <a:solidFill>
                  <a:schemeClr val="tx1"/>
                </a:solidFill>
                <a:latin typeface="+mn-lt"/>
                <a:ea typeface="+mn-ea"/>
                <a:cs typeface="+mn-cs"/>
              </a:rPr>
              <a:t>own network, you should be informed about all of the advantages and</a:t>
            </a:r>
          </a:p>
          <a:p>
            <a:r>
              <a:rPr lang="en-US" sz="1200" kern="1200" baseline="0" dirty="0" smtClean="0">
                <a:solidFill>
                  <a:schemeClr val="tx1"/>
                </a:solidFill>
                <a:latin typeface="+mn-lt"/>
                <a:ea typeface="+mn-ea"/>
                <a:cs typeface="+mn-cs"/>
              </a:rPr>
              <a:t>disadvantages too.</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t>. Line configuration is also referred to as connection. </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Point to point</a:t>
            </a:r>
            <a:r>
              <a:rPr lang="en-US" sz="1200" b="0" i="0" kern="1200" dirty="0" smtClean="0">
                <a:solidFill>
                  <a:schemeClr val="tx1"/>
                </a:solidFill>
                <a:latin typeface="+mn-lt"/>
                <a:ea typeface="+mn-ea"/>
                <a:cs typeface="+mn-cs"/>
              </a:rPr>
              <a:t> network topology is considered to be one of the easiest and most conventional network topologies.</a:t>
            </a:r>
          </a:p>
          <a:p>
            <a:r>
              <a:rPr lang="en-US" sz="1200" b="0" i="0" kern="1200" dirty="0" smtClean="0">
                <a:solidFill>
                  <a:schemeClr val="tx1"/>
                </a:solidFill>
                <a:latin typeface="+mn-lt"/>
                <a:ea typeface="+mn-ea"/>
                <a:cs typeface="+mn-cs"/>
              </a:rPr>
              <a:t> It is also the simplest to establish and understand. </a:t>
            </a:r>
          </a:p>
          <a:p>
            <a:r>
              <a:rPr lang="en-US" sz="1200" b="0" i="0" kern="1200" dirty="0" smtClean="0">
                <a:solidFill>
                  <a:schemeClr val="tx1"/>
                </a:solidFill>
                <a:latin typeface="+mn-lt"/>
                <a:ea typeface="+mn-ea"/>
                <a:cs typeface="+mn-cs"/>
              </a:rPr>
              <a:t>To visualize, one can consider point to point network topology as two phones connected end to end for a two way communication</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As a general rule, large networks such as Wide Area Networks are organized in this fashion. </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smtClean="0">
                <a:solidFill>
                  <a:srgbClr val="002060"/>
                </a:solidFill>
              </a:rPr>
              <a:t>Capacity of the channel is shared.</a:t>
            </a:r>
          </a:p>
          <a:p>
            <a:r>
              <a:rPr lang="en-US" sz="1200" kern="1200" baseline="0" dirty="0" smtClean="0">
                <a:solidFill>
                  <a:schemeClr val="tx1"/>
                </a:solidFill>
                <a:latin typeface="+mn-lt"/>
                <a:ea typeface="+mn-ea"/>
                <a:cs typeface="+mn-cs"/>
              </a:rPr>
              <a:t>A typical example of a multipoint connection is the internet where more</a:t>
            </a:r>
          </a:p>
          <a:p>
            <a:r>
              <a:rPr lang="en-US" sz="1200" kern="1200" baseline="0" dirty="0" smtClean="0">
                <a:solidFill>
                  <a:schemeClr val="tx1"/>
                </a:solidFill>
                <a:latin typeface="+mn-lt"/>
                <a:ea typeface="+mn-ea"/>
                <a:cs typeface="+mn-cs"/>
              </a:rPr>
              <a:t>than one device can access a dedicated server.</a:t>
            </a:r>
            <a:endParaRPr lang="en-US" dirty="0"/>
          </a:p>
        </p:txBody>
      </p:sp>
      <p:sp>
        <p:nvSpPr>
          <p:cNvPr id="4" name="Slide Number Placeholder 3"/>
          <p:cNvSpPr>
            <a:spLocks noGrp="1"/>
          </p:cNvSpPr>
          <p:nvPr>
            <p:ph type="sldNum" sz="quarter" idx="10"/>
          </p:nvPr>
        </p:nvSpPr>
        <p:spPr/>
        <p:txBody>
          <a:bodyPr/>
          <a:lstStyle/>
          <a:p>
            <a:fld id="{76FD7CDA-61A4-401D-96EB-3AA9F7CE508D}"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C093B24-C82C-44CF-8F79-CAA15DB62BBF}" type="datetimeFigureOut">
              <a:rPr lang="en-US" smtClean="0"/>
              <a:pPr/>
              <a:t>2/16/2014</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EB813E3-DEB0-4A7C-833A-BD82110317C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093B24-C82C-44CF-8F79-CAA15DB62BBF}" type="datetimeFigureOut">
              <a:rPr lang="en-US" smtClean="0"/>
              <a:pPr/>
              <a:t>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813E3-DEB0-4A7C-833A-BD82110317C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093B24-C82C-44CF-8F79-CAA15DB62BBF}" type="datetimeFigureOut">
              <a:rPr lang="en-US" smtClean="0"/>
              <a:pPr/>
              <a:t>2/16/2014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813E3-DEB0-4A7C-833A-BD82110317C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C093B24-C82C-44CF-8F79-CAA15DB62BBF}" type="datetimeFigureOut">
              <a:rPr lang="en-US" smtClean="0"/>
              <a:pPr/>
              <a:t>2/16/2014</a:t>
            </a:fld>
            <a:endParaRPr lang="en-US"/>
          </a:p>
        </p:txBody>
      </p:sp>
      <p:sp>
        <p:nvSpPr>
          <p:cNvPr id="9" name="Slide Number Placeholder 8"/>
          <p:cNvSpPr>
            <a:spLocks noGrp="1"/>
          </p:cNvSpPr>
          <p:nvPr>
            <p:ph type="sldNum" sz="quarter" idx="15"/>
          </p:nvPr>
        </p:nvSpPr>
        <p:spPr/>
        <p:txBody>
          <a:bodyPr rtlCol="0"/>
          <a:lstStyle/>
          <a:p>
            <a:fld id="{4EB813E3-DEB0-4A7C-833A-BD82110317CD}"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9C093B24-C82C-44CF-8F79-CAA15DB62BBF}" type="datetimeFigureOut">
              <a:rPr lang="en-US" smtClean="0"/>
              <a:pPr/>
              <a:t>2/16/2014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EB813E3-DEB0-4A7C-833A-BD82110317C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C093B24-C82C-44CF-8F79-CAA15DB62BBF}" type="datetimeFigureOut">
              <a:rPr lang="en-US" smtClean="0"/>
              <a:pPr/>
              <a:t>2/16/2014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813E3-DEB0-4A7C-833A-BD82110317CD}"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C093B24-C82C-44CF-8F79-CAA15DB62BBF}" type="datetimeFigureOut">
              <a:rPr lang="en-US" smtClean="0"/>
              <a:pPr/>
              <a:t>2/16/2014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813E3-DEB0-4A7C-833A-BD82110317CD}"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C093B24-C82C-44CF-8F79-CAA15DB62BBF}" type="datetimeFigureOut">
              <a:rPr lang="en-US" smtClean="0"/>
              <a:pPr/>
              <a:t>2/16/2014</a:t>
            </a:fld>
            <a:endParaRPr lang="en-US"/>
          </a:p>
        </p:txBody>
      </p:sp>
      <p:sp>
        <p:nvSpPr>
          <p:cNvPr id="7" name="Slide Number Placeholder 6"/>
          <p:cNvSpPr>
            <a:spLocks noGrp="1"/>
          </p:cNvSpPr>
          <p:nvPr>
            <p:ph type="sldNum" sz="quarter" idx="11"/>
          </p:nvPr>
        </p:nvSpPr>
        <p:spPr/>
        <p:txBody>
          <a:bodyPr rtlCol="0"/>
          <a:lstStyle/>
          <a:p>
            <a:fld id="{4EB813E3-DEB0-4A7C-833A-BD82110317CD}"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093B24-C82C-44CF-8F79-CAA15DB62BBF}" type="datetimeFigureOut">
              <a:rPr lang="en-US" smtClean="0"/>
              <a:pPr/>
              <a:t>2/16/2014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B813E3-DEB0-4A7C-833A-BD82110317C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C093B24-C82C-44CF-8F79-CAA15DB62BBF}" type="datetimeFigureOut">
              <a:rPr lang="en-US" smtClean="0"/>
              <a:pPr/>
              <a:t>2/16/2014</a:t>
            </a:fld>
            <a:endParaRPr lang="en-US"/>
          </a:p>
        </p:txBody>
      </p:sp>
      <p:sp>
        <p:nvSpPr>
          <p:cNvPr id="22" name="Slide Number Placeholder 21"/>
          <p:cNvSpPr>
            <a:spLocks noGrp="1"/>
          </p:cNvSpPr>
          <p:nvPr>
            <p:ph type="sldNum" sz="quarter" idx="15"/>
          </p:nvPr>
        </p:nvSpPr>
        <p:spPr/>
        <p:txBody>
          <a:bodyPr rtlCol="0"/>
          <a:lstStyle/>
          <a:p>
            <a:fld id="{4EB813E3-DEB0-4A7C-833A-BD82110317CD}"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C093B24-C82C-44CF-8F79-CAA15DB62BBF}" type="datetimeFigureOut">
              <a:rPr lang="en-US" smtClean="0"/>
              <a:pPr/>
              <a:t>2/16/2014</a:t>
            </a:fld>
            <a:endParaRPr lang="en-US"/>
          </a:p>
        </p:txBody>
      </p:sp>
      <p:sp>
        <p:nvSpPr>
          <p:cNvPr id="18" name="Slide Number Placeholder 17"/>
          <p:cNvSpPr>
            <a:spLocks noGrp="1"/>
          </p:cNvSpPr>
          <p:nvPr>
            <p:ph type="sldNum" sz="quarter" idx="11"/>
          </p:nvPr>
        </p:nvSpPr>
        <p:spPr/>
        <p:txBody>
          <a:bodyPr rtlCol="0"/>
          <a:lstStyle/>
          <a:p>
            <a:fld id="{4EB813E3-DEB0-4A7C-833A-BD82110317CD}"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C093B24-C82C-44CF-8F79-CAA15DB62BBF}" type="datetimeFigureOut">
              <a:rPr lang="en-US" smtClean="0"/>
              <a:pPr/>
              <a:t>2/16/2014</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EB813E3-DEB0-4A7C-833A-BD82110317C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Communications network architecture</a:t>
            </a:r>
            <a:endParaRPr lang="en-US" dirty="0"/>
          </a:p>
        </p:txBody>
      </p:sp>
      <p:sp>
        <p:nvSpPr>
          <p:cNvPr id="3" name="Subtitle 2"/>
          <p:cNvSpPr>
            <a:spLocks noGrp="1"/>
          </p:cNvSpPr>
          <p:nvPr>
            <p:ph type="subTitle" idx="1"/>
          </p:nvPr>
        </p:nvSpPr>
        <p:spPr/>
        <p:txBody>
          <a:bodyPr/>
          <a:lstStyle/>
          <a:p>
            <a:r>
              <a:rPr lang="en-US" dirty="0" smtClean="0">
                <a:solidFill>
                  <a:srgbClr val="002060"/>
                </a:solidFill>
              </a:rPr>
              <a:t>Instructor:  Gordon </a:t>
            </a:r>
            <a:r>
              <a:rPr lang="en-US" dirty="0" err="1" smtClean="0">
                <a:solidFill>
                  <a:srgbClr val="002060"/>
                </a:solidFill>
              </a:rPr>
              <a:t>Ariho</a:t>
            </a:r>
            <a:endParaRPr lang="en-US" dirty="0" smtClean="0">
              <a:solidFill>
                <a:srgbClr val="002060"/>
              </a:solidFill>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Point to point</a:t>
            </a:r>
            <a:endParaRPr lang="en-US" b="1" dirty="0">
              <a:solidFill>
                <a:srgbClr val="002060"/>
              </a:solidFill>
            </a:endParaRPr>
          </a:p>
        </p:txBody>
      </p:sp>
      <p:sp>
        <p:nvSpPr>
          <p:cNvPr id="3" name="Content Placeholder 2"/>
          <p:cNvSpPr>
            <a:spLocks noGrp="1"/>
          </p:cNvSpPr>
          <p:nvPr>
            <p:ph sz="quarter" idx="1"/>
          </p:nvPr>
        </p:nvSpPr>
        <p:spPr>
          <a:xfrm>
            <a:off x="457200" y="1600200"/>
            <a:ext cx="7924800" cy="4873752"/>
          </a:xfrm>
        </p:spPr>
        <p:txBody>
          <a:bodyPr>
            <a:normAutofit/>
          </a:bodyPr>
          <a:lstStyle/>
          <a:p>
            <a:pPr>
              <a:lnSpc>
                <a:spcPct val="150000"/>
              </a:lnSpc>
            </a:pPr>
            <a:r>
              <a:rPr lang="en-US" sz="2000" dirty="0" smtClean="0">
                <a:solidFill>
                  <a:srgbClr val="002060"/>
                </a:solidFill>
              </a:rPr>
              <a:t>A </a:t>
            </a:r>
            <a:r>
              <a:rPr lang="en-US" sz="2000" b="1" dirty="0" smtClean="0">
                <a:solidFill>
                  <a:srgbClr val="002060"/>
                </a:solidFill>
              </a:rPr>
              <a:t>Point to Point Line Configuration</a:t>
            </a:r>
            <a:r>
              <a:rPr lang="en-US" sz="2000" dirty="0" smtClean="0">
                <a:solidFill>
                  <a:srgbClr val="002060"/>
                </a:solidFill>
              </a:rPr>
              <a:t> Provide d</a:t>
            </a:r>
            <a:r>
              <a:rPr lang="en-US" sz="2000" b="1" dirty="0" smtClean="0">
                <a:solidFill>
                  <a:srgbClr val="002060"/>
                </a:solidFill>
              </a:rPr>
              <a:t>edicated link </a:t>
            </a:r>
            <a:r>
              <a:rPr lang="en-US" sz="2000" dirty="0" smtClean="0">
                <a:solidFill>
                  <a:srgbClr val="002060"/>
                </a:solidFill>
              </a:rPr>
              <a:t>between two devices and use actual length of wire or cable to connect the two ends including microwave &amp; satellite link. Infrared remote control &amp; TVs remote control.</a:t>
            </a:r>
          </a:p>
          <a:p>
            <a:pPr>
              <a:lnSpc>
                <a:spcPct val="150000"/>
              </a:lnSpc>
            </a:pPr>
            <a:r>
              <a:rPr lang="en-US" sz="2000" dirty="0" smtClean="0">
                <a:solidFill>
                  <a:srgbClr val="002060"/>
                </a:solidFill>
              </a:rPr>
              <a:t>The entire capacity of the channel is reserved for transmission  between those two devices. Most point-to-point line configurations use an actual length of wire or cable to connect the two ends, but other options, such as microwave or satellite links, are also possible.</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Point-to-Point Connection</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pPr>
              <a:lnSpc>
                <a:spcPct val="150000"/>
              </a:lnSpc>
            </a:pPr>
            <a:r>
              <a:rPr lang="en-US" sz="2000" dirty="0" smtClean="0">
                <a:solidFill>
                  <a:srgbClr val="002060"/>
                </a:solidFill>
              </a:rPr>
              <a:t>In this type of network, when a message is sent from one computer to another, it usually has to be sent via other computers in the network.</a:t>
            </a:r>
          </a:p>
          <a:p>
            <a:pPr>
              <a:lnSpc>
                <a:spcPct val="150000"/>
              </a:lnSpc>
            </a:pPr>
            <a:r>
              <a:rPr lang="en-US" sz="2000" dirty="0" smtClean="0">
                <a:solidFill>
                  <a:srgbClr val="002060"/>
                </a:solidFill>
              </a:rPr>
              <a:t>A point-to-point network consists of many connections between individual pairs of computers.</a:t>
            </a:r>
          </a:p>
          <a:p>
            <a:pPr>
              <a:lnSpc>
                <a:spcPct val="150000"/>
              </a:lnSpc>
            </a:pPr>
            <a:r>
              <a:rPr lang="en-US" sz="2000" dirty="0" smtClean="0">
                <a:solidFill>
                  <a:srgbClr val="002060"/>
                </a:solidFill>
              </a:rPr>
              <a:t>This type of network is sometimes called a store and forward network or a </a:t>
            </a:r>
            <a:r>
              <a:rPr lang="en-US" sz="2000" b="1" dirty="0" smtClean="0">
                <a:solidFill>
                  <a:srgbClr val="002060"/>
                </a:solidFill>
              </a:rPr>
              <a:t>packet switched network</a:t>
            </a:r>
            <a:r>
              <a:rPr lang="en-US" sz="2000" dirty="0" smtClean="0">
                <a:solidFill>
                  <a:srgbClr val="002060"/>
                </a:solidFill>
              </a:rPr>
              <a:t>.</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Multipoint Connection</a:t>
            </a:r>
            <a:endParaRPr lang="en-US" dirty="0">
              <a:solidFill>
                <a:srgbClr val="002060"/>
              </a:solidFill>
            </a:endParaRPr>
          </a:p>
        </p:txBody>
      </p:sp>
      <p:pic>
        <p:nvPicPr>
          <p:cNvPr id="2050" name="Picture 2"/>
          <p:cNvPicPr>
            <a:picLocks noChangeAspect="1" noChangeArrowheads="1"/>
          </p:cNvPicPr>
          <p:nvPr/>
        </p:nvPicPr>
        <p:blipFill>
          <a:blip r:embed="rId3"/>
          <a:srcRect/>
          <a:stretch>
            <a:fillRect/>
          </a:stretch>
        </p:blipFill>
        <p:spPr bwMode="auto">
          <a:xfrm>
            <a:off x="1142999" y="2743200"/>
            <a:ext cx="7035889" cy="3657600"/>
          </a:xfrm>
          <a:prstGeom prst="rect">
            <a:avLst/>
          </a:prstGeom>
          <a:noFill/>
          <a:ln w="9525">
            <a:noFill/>
            <a:miter lim="800000"/>
            <a:headEnd/>
            <a:tailEnd/>
          </a:ln>
          <a:effectLst/>
        </p:spPr>
      </p:pic>
      <p:sp>
        <p:nvSpPr>
          <p:cNvPr id="4" name="Rectangle 3"/>
          <p:cNvSpPr/>
          <p:nvPr/>
        </p:nvSpPr>
        <p:spPr>
          <a:xfrm>
            <a:off x="533400" y="1524000"/>
            <a:ext cx="7848600" cy="1292662"/>
          </a:xfrm>
          <a:prstGeom prst="rect">
            <a:avLst/>
          </a:prstGeom>
        </p:spPr>
        <p:txBody>
          <a:bodyPr wrap="square">
            <a:spAutoFit/>
          </a:bodyPr>
          <a:lstStyle/>
          <a:p>
            <a:r>
              <a:rPr lang="en-US" sz="2000" b="1" dirty="0" smtClean="0">
                <a:solidFill>
                  <a:srgbClr val="002060"/>
                </a:solidFill>
              </a:rPr>
              <a:t>Multipoint Configuration</a:t>
            </a:r>
            <a:r>
              <a:rPr lang="en-US" sz="2000" dirty="0" smtClean="0">
                <a:solidFill>
                  <a:srgbClr val="002060"/>
                </a:solidFill>
              </a:rPr>
              <a:t> also known as</a:t>
            </a:r>
            <a:r>
              <a:rPr lang="en-US" sz="2000" b="1" dirty="0" smtClean="0">
                <a:solidFill>
                  <a:srgbClr val="002060"/>
                </a:solidFill>
              </a:rPr>
              <a:t> Multidrop line configuration</a:t>
            </a:r>
          </a:p>
          <a:p>
            <a:r>
              <a:rPr lang="en-US" sz="2000" dirty="0" smtClean="0">
                <a:solidFill>
                  <a:srgbClr val="002060"/>
                </a:solidFill>
              </a:rPr>
              <a:t>One or more than two specific devices share a single link </a:t>
            </a:r>
            <a:r>
              <a:rPr lang="en-US" dirty="0" smtClean="0"/>
              <a:t/>
            </a:r>
            <a:br>
              <a:rPr lang="en-US" dirty="0" smtClean="0"/>
            </a:br>
            <a:endParaRPr lang="en-US" dirty="0"/>
          </a:p>
        </p:txBody>
      </p:sp>
      <p:sp>
        <p:nvSpPr>
          <p:cNvPr id="5" name="TextBox 4"/>
          <p:cNvSpPr txBox="1"/>
          <p:nvPr/>
        </p:nvSpPr>
        <p:spPr>
          <a:xfrm>
            <a:off x="304800" y="5791200"/>
            <a:ext cx="5181600" cy="923330"/>
          </a:xfrm>
          <a:prstGeom prst="rect">
            <a:avLst/>
          </a:prstGeom>
          <a:noFill/>
        </p:spPr>
        <p:txBody>
          <a:bodyPr wrap="square" rtlCol="0">
            <a:spAutoFit/>
          </a:bodyPr>
          <a:lstStyle/>
          <a:p>
            <a:r>
              <a:rPr lang="en-US" b="1" i="1" dirty="0" smtClean="0">
                <a:solidFill>
                  <a:srgbClr val="002060"/>
                </a:solidFill>
              </a:rPr>
              <a:t>e.g. consider 15 pluggable DC 125 docking clients connected to a single windows multipoint server</a:t>
            </a:r>
            <a:endParaRPr lang="en-US" b="1" i="1" dirty="0">
              <a:solidFill>
                <a:srgbClr val="00206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Multipoint Connection</a:t>
            </a:r>
            <a:endParaRPr lang="en-US" dirty="0">
              <a:solidFill>
                <a:srgbClr val="002060"/>
              </a:solidFill>
            </a:endParaRPr>
          </a:p>
        </p:txBody>
      </p:sp>
      <p:sp>
        <p:nvSpPr>
          <p:cNvPr id="3" name="Content Placeholder 2"/>
          <p:cNvSpPr>
            <a:spLocks noGrp="1"/>
          </p:cNvSpPr>
          <p:nvPr>
            <p:ph sz="quarter" idx="1"/>
          </p:nvPr>
        </p:nvSpPr>
        <p:spPr/>
        <p:txBody>
          <a:bodyPr>
            <a:normAutofit fontScale="92500"/>
          </a:bodyPr>
          <a:lstStyle/>
          <a:p>
            <a:pPr>
              <a:lnSpc>
                <a:spcPct val="150000"/>
              </a:lnSpc>
            </a:pPr>
            <a:r>
              <a:rPr lang="en-US" dirty="0" smtClean="0">
                <a:solidFill>
                  <a:srgbClr val="002060"/>
                </a:solidFill>
              </a:rPr>
              <a:t>More than two devices share the Link that is the capacity of the channel is shared now. With shared capacity, there can be two possibilities in a Multipoint Line Configuration:</a:t>
            </a:r>
          </a:p>
          <a:p>
            <a:pPr lvl="1">
              <a:lnSpc>
                <a:spcPct val="150000"/>
              </a:lnSpc>
            </a:pPr>
            <a:r>
              <a:rPr lang="en-US" b="1" dirty="0" smtClean="0">
                <a:solidFill>
                  <a:srgbClr val="002060"/>
                </a:solidFill>
              </a:rPr>
              <a:t>Spatial Sharing</a:t>
            </a:r>
            <a:r>
              <a:rPr lang="en-US" dirty="0" smtClean="0">
                <a:solidFill>
                  <a:srgbClr val="002060"/>
                </a:solidFill>
              </a:rPr>
              <a:t>: If several devices can share the link simultaneously, its called Spatially shared line configuration</a:t>
            </a:r>
          </a:p>
          <a:p>
            <a:pPr lvl="1">
              <a:lnSpc>
                <a:spcPct val="150000"/>
              </a:lnSpc>
            </a:pPr>
            <a:r>
              <a:rPr lang="en-US" b="1" dirty="0" smtClean="0">
                <a:solidFill>
                  <a:srgbClr val="002060"/>
                </a:solidFill>
              </a:rPr>
              <a:t>Temporal (Time) Sharing</a:t>
            </a:r>
            <a:r>
              <a:rPr lang="en-US" dirty="0" smtClean="0">
                <a:solidFill>
                  <a:srgbClr val="002060"/>
                </a:solidFill>
              </a:rPr>
              <a:t>: If users must take turns using the link , then its called Temporally shared or Time Shared Line Configuration</a:t>
            </a:r>
          </a:p>
          <a:p>
            <a:pPr lvl="1"/>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6172200" cy="1291590"/>
          </a:xfrm>
        </p:spPr>
        <p:txBody>
          <a:bodyPr/>
          <a:lstStyle/>
          <a:p>
            <a:r>
              <a:rPr lang="en-US" dirty="0" smtClean="0"/>
              <a:t>Network Topologies</a:t>
            </a:r>
            <a:endParaRPr lang="en-US" dirty="0"/>
          </a:p>
        </p:txBody>
      </p:sp>
      <p:sp>
        <p:nvSpPr>
          <p:cNvPr id="3" name="Text Placeholder 2"/>
          <p:cNvSpPr>
            <a:spLocks noGrp="1"/>
          </p:cNvSpPr>
          <p:nvPr>
            <p:ph type="body" idx="1"/>
          </p:nvPr>
        </p:nvSpPr>
        <p:spPr>
          <a:xfrm>
            <a:off x="2362200" y="1828800"/>
            <a:ext cx="6172200" cy="4724400"/>
          </a:xfrm>
        </p:spPr>
        <p:txBody>
          <a:bodyPr>
            <a:noAutofit/>
          </a:bodyPr>
          <a:lstStyle/>
          <a:p>
            <a:pPr>
              <a:lnSpc>
                <a:spcPct val="150000"/>
              </a:lnSpc>
            </a:pPr>
            <a:r>
              <a:rPr lang="en-US" sz="2000" b="0" dirty="0" smtClean="0"/>
              <a:t>In simple terms, a computer network consists of two or more connected computers. </a:t>
            </a:r>
          </a:p>
          <a:p>
            <a:pPr>
              <a:lnSpc>
                <a:spcPct val="150000"/>
              </a:lnSpc>
            </a:pPr>
            <a:r>
              <a:rPr lang="en-US" sz="2000" b="0" dirty="0" smtClean="0"/>
              <a:t>When computers are connected, we must choose network infrastructure, which is the combination of all the physical and logical components. </a:t>
            </a:r>
          </a:p>
          <a:p>
            <a:pPr>
              <a:lnSpc>
                <a:spcPct val="150000"/>
              </a:lnSpc>
            </a:pPr>
            <a:r>
              <a:rPr lang="en-US" sz="2000" b="0" dirty="0" smtClean="0"/>
              <a:t>Network topology defines the structure of the network. It falls into two categories: Physical and Logical topology. </a:t>
            </a:r>
          </a:p>
          <a:p>
            <a:pPr>
              <a:lnSpc>
                <a:spcPct val="150000"/>
              </a:lnSpc>
            </a:pPr>
            <a:r>
              <a:rPr lang="en-US" sz="2000" b="0" dirty="0" smtClean="0"/>
              <a:t>Physical topology is the actual layout of the wire or media.</a:t>
            </a:r>
            <a:endParaRPr lang="en-US" sz="2000" b="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PHYSICAL TOPOLOGIES USED IN LANs</a:t>
            </a:r>
            <a:endParaRPr lang="en-US" b="1" dirty="0">
              <a:solidFill>
                <a:srgbClr val="002060"/>
              </a:solidFill>
            </a:endParaRP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04800" y="1524000"/>
            <a:ext cx="8229600" cy="42331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PHYSICAL TOPOLOGIES USED IN LANs</a:t>
            </a:r>
            <a:endParaRPr lang="en-US" b="1" dirty="0"/>
          </a:p>
        </p:txBody>
      </p:sp>
      <p:sp>
        <p:nvSpPr>
          <p:cNvPr id="3" name="Content Placeholder 2"/>
          <p:cNvSpPr>
            <a:spLocks noGrp="1"/>
          </p:cNvSpPr>
          <p:nvPr>
            <p:ph sz="quarter" idx="1"/>
          </p:nvPr>
        </p:nvSpPr>
        <p:spPr/>
        <p:txBody>
          <a:bodyPr>
            <a:normAutofit/>
          </a:bodyPr>
          <a:lstStyle/>
          <a:p>
            <a:r>
              <a:rPr lang="en-US" dirty="0" smtClean="0">
                <a:solidFill>
                  <a:srgbClr val="002060"/>
                </a:solidFill>
              </a:rPr>
              <a:t>Ring topology</a:t>
            </a:r>
          </a:p>
          <a:p>
            <a:pPr lvl="1"/>
            <a:r>
              <a:rPr lang="en-US" sz="2000" dirty="0" smtClean="0"/>
              <a:t>Connects one host to the next and the last host to the first. This creates a physical ring of cable.</a:t>
            </a:r>
          </a:p>
          <a:p>
            <a:r>
              <a:rPr lang="en-US" dirty="0" smtClean="0">
                <a:solidFill>
                  <a:srgbClr val="002060"/>
                </a:solidFill>
              </a:rPr>
              <a:t>A mesh topology</a:t>
            </a:r>
          </a:p>
          <a:p>
            <a:pPr lvl="1"/>
            <a:r>
              <a:rPr lang="en-US" sz="2000" dirty="0" smtClean="0"/>
              <a:t>It’s implemented to provide as much protection as possible from interruption of service. </a:t>
            </a:r>
          </a:p>
          <a:p>
            <a:pPr lvl="1"/>
            <a:r>
              <a:rPr lang="en-US" sz="2000" dirty="0" smtClean="0"/>
              <a:t>Each host has its own connections to all other hosts. Although the Internet has multiple paths to any one location, it does not adopt the full mesh topology</a:t>
            </a:r>
          </a:p>
          <a:p>
            <a:r>
              <a:rPr lang="en-US" dirty="0" smtClean="0">
                <a:solidFill>
                  <a:srgbClr val="002060"/>
                </a:solidFill>
              </a:rPr>
              <a:t>Star topology</a:t>
            </a:r>
          </a:p>
          <a:p>
            <a:pPr lvl="1"/>
            <a:r>
              <a:rPr lang="en-US" sz="2000" dirty="0" smtClean="0"/>
              <a:t>Connects all cables to a central point of concentration</a:t>
            </a: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PHYSICAL TOPOLOGIES USED IN LADs</a:t>
            </a:r>
            <a:endParaRPr lang="en-US" b="1" dirty="0">
              <a:solidFill>
                <a:srgbClr val="002060"/>
              </a:solidFill>
            </a:endParaRPr>
          </a:p>
        </p:txBody>
      </p:sp>
      <p:sp>
        <p:nvSpPr>
          <p:cNvPr id="3" name="Content Placeholder 2"/>
          <p:cNvSpPr>
            <a:spLocks noGrp="1"/>
          </p:cNvSpPr>
          <p:nvPr>
            <p:ph sz="quarter" idx="1"/>
          </p:nvPr>
        </p:nvSpPr>
        <p:spPr/>
        <p:txBody>
          <a:bodyPr/>
          <a:lstStyle/>
          <a:p>
            <a:r>
              <a:rPr lang="en-US" dirty="0" smtClean="0">
                <a:solidFill>
                  <a:srgbClr val="002060"/>
                </a:solidFill>
              </a:rPr>
              <a:t>Line topology</a:t>
            </a:r>
          </a:p>
          <a:p>
            <a:pPr lvl="1"/>
            <a:r>
              <a:rPr lang="en-US" dirty="0" smtClean="0"/>
              <a:t>Connects one host to the next and the last host doesn’t connect to the first. This creates a physical line of cable.</a:t>
            </a:r>
          </a:p>
          <a:p>
            <a:r>
              <a:rPr lang="en-US" dirty="0" smtClean="0">
                <a:solidFill>
                  <a:srgbClr val="002060"/>
                </a:solidFill>
              </a:rPr>
              <a:t>Tree (hierarchical) topology</a:t>
            </a:r>
          </a:p>
          <a:p>
            <a:pPr lvl="1"/>
            <a:r>
              <a:rPr lang="en-US" dirty="0" smtClean="0"/>
              <a:t>Similar to an extended star. However, instead of linking the hubs and/or switches together, the system is linked to a computer that controls the traffic on the topology.</a:t>
            </a:r>
          </a:p>
          <a:p>
            <a:r>
              <a:rPr lang="en-US" dirty="0" smtClean="0">
                <a:solidFill>
                  <a:srgbClr val="002060"/>
                </a:solidFill>
              </a:rPr>
              <a:t>Bus topology</a:t>
            </a:r>
          </a:p>
          <a:p>
            <a:pPr lvl="1"/>
            <a:r>
              <a:rPr lang="en-US" dirty="0" smtClean="0"/>
              <a:t>uses a single backbone cable that is terminated at both ends. </a:t>
            </a:r>
          </a:p>
          <a:p>
            <a:pPr lvl="1"/>
            <a:r>
              <a:rPr lang="en-US" dirty="0" smtClean="0"/>
              <a:t>All the hosts connect directly to this backbone.</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LOGICAL TOPOLOGIES</a:t>
            </a:r>
            <a:endParaRPr lang="en-US" b="1" dirty="0">
              <a:solidFill>
                <a:srgbClr val="002060"/>
              </a:solidFill>
            </a:endParaRPr>
          </a:p>
        </p:txBody>
      </p:sp>
      <p:sp>
        <p:nvSpPr>
          <p:cNvPr id="3" name="Content Placeholder 2"/>
          <p:cNvSpPr>
            <a:spLocks noGrp="1"/>
          </p:cNvSpPr>
          <p:nvPr>
            <p:ph sz="quarter" idx="1"/>
          </p:nvPr>
        </p:nvSpPr>
        <p:spPr/>
        <p:txBody>
          <a:bodyPr>
            <a:normAutofit/>
          </a:bodyPr>
          <a:lstStyle/>
          <a:p>
            <a:pPr>
              <a:lnSpc>
                <a:spcPct val="150000"/>
              </a:lnSpc>
            </a:pPr>
            <a:r>
              <a:rPr lang="en-US" sz="2000" dirty="0" smtClean="0">
                <a:solidFill>
                  <a:srgbClr val="002060"/>
                </a:solidFill>
              </a:rPr>
              <a:t>The logical topology of a network is how the hosts communicate across the medium. The two most common types of logical topologies are </a:t>
            </a:r>
            <a:r>
              <a:rPr lang="en-US" sz="2000" b="1" dirty="0" smtClean="0">
                <a:solidFill>
                  <a:srgbClr val="002060"/>
                </a:solidFill>
              </a:rPr>
              <a:t>broadcast</a:t>
            </a:r>
            <a:r>
              <a:rPr lang="en-US" sz="2000" dirty="0" smtClean="0">
                <a:solidFill>
                  <a:srgbClr val="002060"/>
                </a:solidFill>
              </a:rPr>
              <a:t> and </a:t>
            </a:r>
            <a:r>
              <a:rPr lang="en-US" sz="2000" b="1" dirty="0" smtClean="0">
                <a:solidFill>
                  <a:srgbClr val="002060"/>
                </a:solidFill>
              </a:rPr>
              <a:t>token passing</a:t>
            </a:r>
            <a:r>
              <a:rPr lang="en-US" sz="2000" dirty="0" smtClean="0">
                <a:solidFill>
                  <a:srgbClr val="002060"/>
                </a:solidFill>
              </a:rPr>
              <a:t>.</a:t>
            </a:r>
          </a:p>
          <a:p>
            <a:pPr>
              <a:lnSpc>
                <a:spcPct val="150000"/>
              </a:lnSpc>
            </a:pPr>
            <a:r>
              <a:rPr lang="en-US" dirty="0" smtClean="0">
                <a:solidFill>
                  <a:srgbClr val="002060"/>
                </a:solidFill>
              </a:rPr>
              <a:t>Broadcast topology</a:t>
            </a:r>
          </a:p>
          <a:p>
            <a:pPr lvl="1">
              <a:lnSpc>
                <a:spcPct val="150000"/>
              </a:lnSpc>
            </a:pPr>
            <a:r>
              <a:rPr lang="en-US" dirty="0" smtClean="0"/>
              <a:t>means that each host sends its data to all other hosts on the network medium. There is no order that the stations must follow to use the network. It is first come, first serve. Ethernet works this way as will be explained later .</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LOGICAL TOPOLOGIES</a:t>
            </a:r>
            <a:endParaRPr lang="en-US" b="1" dirty="0">
              <a:solidFill>
                <a:srgbClr val="002060"/>
              </a:solidFill>
            </a:endParaRPr>
          </a:p>
        </p:txBody>
      </p:sp>
      <p:sp>
        <p:nvSpPr>
          <p:cNvPr id="3" name="Content Placeholder 2"/>
          <p:cNvSpPr>
            <a:spLocks noGrp="1"/>
          </p:cNvSpPr>
          <p:nvPr>
            <p:ph sz="quarter" idx="1"/>
          </p:nvPr>
        </p:nvSpPr>
        <p:spPr/>
        <p:txBody>
          <a:bodyPr/>
          <a:lstStyle/>
          <a:p>
            <a:pPr>
              <a:lnSpc>
                <a:spcPct val="150000"/>
              </a:lnSpc>
            </a:pPr>
            <a:r>
              <a:rPr lang="en-US" dirty="0" smtClean="0">
                <a:solidFill>
                  <a:srgbClr val="002060"/>
                </a:solidFill>
              </a:rPr>
              <a:t>Token passing</a:t>
            </a:r>
          </a:p>
          <a:p>
            <a:pPr lvl="1">
              <a:lnSpc>
                <a:spcPct val="150000"/>
              </a:lnSpc>
            </a:pPr>
            <a:r>
              <a:rPr lang="en-US" dirty="0" smtClean="0"/>
              <a:t>Controls network access by passing an electronic token sequentially to each host. </a:t>
            </a:r>
          </a:p>
          <a:p>
            <a:pPr lvl="1">
              <a:lnSpc>
                <a:spcPct val="150000"/>
              </a:lnSpc>
            </a:pPr>
            <a:r>
              <a:rPr lang="en-US" dirty="0" smtClean="0"/>
              <a:t>When a host receives the token, that host can send data on the network. </a:t>
            </a:r>
          </a:p>
          <a:p>
            <a:pPr lvl="1">
              <a:lnSpc>
                <a:spcPct val="150000"/>
              </a:lnSpc>
            </a:pPr>
            <a:r>
              <a:rPr lang="en-US" dirty="0" smtClean="0"/>
              <a:t>If the host has no data to send, it passes the token to the next host and the process repeats itself. Two examples of networks that use token passing are Token Ring and Fiber Distributed Data Interface (FDDI).</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67600" cy="1143000"/>
          </a:xfrm>
        </p:spPr>
        <p:txBody>
          <a:bodyPr/>
          <a:lstStyle/>
          <a:p>
            <a:r>
              <a:rPr lang="en-US" b="1" dirty="0" smtClean="0">
                <a:solidFill>
                  <a:srgbClr val="002060"/>
                </a:solidFill>
              </a:rPr>
              <a:t>Introduction</a:t>
            </a:r>
            <a:endParaRPr lang="en-US" dirty="0">
              <a:solidFill>
                <a:srgbClr val="002060"/>
              </a:solidFill>
            </a:endParaRPr>
          </a:p>
        </p:txBody>
      </p:sp>
      <p:sp>
        <p:nvSpPr>
          <p:cNvPr id="3" name="Content Placeholder 2"/>
          <p:cNvSpPr>
            <a:spLocks noGrp="1"/>
          </p:cNvSpPr>
          <p:nvPr>
            <p:ph sz="quarter" idx="1"/>
          </p:nvPr>
        </p:nvSpPr>
        <p:spPr>
          <a:xfrm>
            <a:off x="457200" y="1219200"/>
            <a:ext cx="7467600" cy="5257800"/>
          </a:xfrm>
        </p:spPr>
        <p:txBody>
          <a:bodyPr>
            <a:noAutofit/>
          </a:bodyPr>
          <a:lstStyle/>
          <a:p>
            <a:pPr>
              <a:lnSpc>
                <a:spcPct val="150000"/>
              </a:lnSpc>
            </a:pPr>
            <a:r>
              <a:rPr lang="en-US" sz="2000" dirty="0" smtClean="0">
                <a:solidFill>
                  <a:srgbClr val="002060"/>
                </a:solidFill>
              </a:rPr>
              <a:t>A network can range from simply two computers that are linked together to the complexity of computers that can access data across continents. </a:t>
            </a:r>
          </a:p>
          <a:p>
            <a:pPr>
              <a:lnSpc>
                <a:spcPct val="150000"/>
              </a:lnSpc>
            </a:pPr>
            <a:r>
              <a:rPr lang="en-US" sz="2000" dirty="0" smtClean="0">
                <a:solidFill>
                  <a:srgbClr val="002060"/>
                </a:solidFill>
              </a:rPr>
              <a:t>Networks are used to improve communication between departments, foster customer relationships, and share data</a:t>
            </a:r>
          </a:p>
          <a:p>
            <a:pPr>
              <a:lnSpc>
                <a:spcPct val="150000"/>
              </a:lnSpc>
            </a:pPr>
            <a:r>
              <a:rPr lang="en-US" sz="2000" dirty="0" smtClean="0">
                <a:solidFill>
                  <a:srgbClr val="002060"/>
                </a:solidFill>
              </a:rPr>
              <a:t>As a network administrator, it is your job to manage the network.</a:t>
            </a:r>
          </a:p>
          <a:p>
            <a:pPr>
              <a:lnSpc>
                <a:spcPct val="150000"/>
              </a:lnSpc>
            </a:pPr>
            <a:r>
              <a:rPr lang="en-US" sz="2000" dirty="0" smtClean="0">
                <a:solidFill>
                  <a:srgbClr val="002060"/>
                </a:solidFill>
              </a:rPr>
              <a:t>To do this, you must understand the fundamental networking principles.</a:t>
            </a:r>
          </a:p>
          <a:p>
            <a:pPr>
              <a:lnSpc>
                <a:spcPct val="150000"/>
              </a:lnSpc>
            </a:pPr>
            <a:r>
              <a:rPr lang="en-US" sz="2000" dirty="0" smtClean="0">
                <a:solidFill>
                  <a:srgbClr val="002060"/>
                </a:solidFill>
              </a:rPr>
              <a:t>Having this knowledge will help develop your planning and troubleshooting skills.</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28600"/>
            <a:ext cx="6629400" cy="2053590"/>
          </a:xfrm>
        </p:spPr>
        <p:txBody>
          <a:bodyPr/>
          <a:lstStyle/>
          <a:p>
            <a:r>
              <a:rPr lang="en-US" dirty="0" smtClean="0"/>
              <a:t> </a:t>
            </a:r>
            <a:r>
              <a:rPr lang="en-US" dirty="0" smtClean="0">
                <a:solidFill>
                  <a:srgbClr val="002060"/>
                </a:solidFill>
              </a:rPr>
              <a:t>NETWORKING AND INTERNETWORKING DEVICES</a:t>
            </a:r>
            <a:endParaRPr lang="en-US" dirty="0">
              <a:solidFill>
                <a:srgbClr val="002060"/>
              </a:solidFill>
            </a:endParaRPr>
          </a:p>
        </p:txBody>
      </p:sp>
      <p:sp>
        <p:nvSpPr>
          <p:cNvPr id="3" name="Text Placeholder 2"/>
          <p:cNvSpPr>
            <a:spLocks noGrp="1"/>
          </p:cNvSpPr>
          <p:nvPr>
            <p:ph type="body" idx="1"/>
          </p:nvPr>
        </p:nvSpPr>
        <p:spPr>
          <a:xfrm>
            <a:off x="2286000" y="2590800"/>
            <a:ext cx="6477000" cy="4038600"/>
          </a:xfrm>
        </p:spPr>
        <p:txBody>
          <a:bodyPr>
            <a:normAutofit/>
          </a:bodyPr>
          <a:lstStyle/>
          <a:p>
            <a:r>
              <a:rPr lang="en-US" sz="2000" dirty="0" smtClean="0"/>
              <a:t>Internetworking</a:t>
            </a:r>
            <a:r>
              <a:rPr lang="en-US" sz="2000" b="0" dirty="0" smtClean="0"/>
              <a:t> is the practice of connecting a computer network with other networks through the use of </a:t>
            </a:r>
            <a:r>
              <a:rPr lang="en-US" sz="2000" i="1" dirty="0" smtClean="0"/>
              <a:t>gateways</a:t>
            </a:r>
            <a:r>
              <a:rPr lang="en-US" sz="2000" b="0" dirty="0" smtClean="0"/>
              <a:t> that provide a common method of routing information packets between the networks. </a:t>
            </a:r>
          </a:p>
          <a:p>
            <a:r>
              <a:rPr lang="en-US" sz="2000" b="0" dirty="0" smtClean="0"/>
              <a:t>The resulting system of interconnected networks is called an </a:t>
            </a:r>
            <a:r>
              <a:rPr lang="en-US" sz="2000" b="0" i="1" dirty="0" smtClean="0"/>
              <a:t>internetwork</a:t>
            </a:r>
            <a:r>
              <a:rPr lang="en-US" sz="2000" b="0" dirty="0" smtClean="0"/>
              <a:t>, or simply an </a:t>
            </a:r>
            <a:r>
              <a:rPr lang="en-US" sz="2000" b="0" i="1" dirty="0" smtClean="0"/>
              <a:t>internet</a:t>
            </a:r>
          </a:p>
          <a:p>
            <a:endParaRPr lang="en-US" sz="2000" b="0" i="1" dirty="0" smtClean="0"/>
          </a:p>
          <a:p>
            <a:r>
              <a:rPr lang="en-US" sz="2000" dirty="0" smtClean="0"/>
              <a:t>networking</a:t>
            </a:r>
            <a:r>
              <a:rPr lang="en-US" sz="2000" b="0" dirty="0" smtClean="0"/>
              <a:t> is the practice of linking two or more computing devices together for the purpose of sharing data. </a:t>
            </a:r>
            <a:endParaRPr lang="en-US" sz="2000" b="0" i="1" dirty="0" smtClean="0"/>
          </a:p>
          <a:p>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ROUTER</a:t>
            </a:r>
            <a:endParaRPr lang="en-US" dirty="0">
              <a:solidFill>
                <a:srgbClr val="002060"/>
              </a:solidFill>
            </a:endParaRPr>
          </a:p>
        </p:txBody>
      </p:sp>
      <p:sp>
        <p:nvSpPr>
          <p:cNvPr id="3" name="Content Placeholder 2"/>
          <p:cNvSpPr>
            <a:spLocks noGrp="1"/>
          </p:cNvSpPr>
          <p:nvPr>
            <p:ph sz="quarter" idx="1"/>
          </p:nvPr>
        </p:nvSpPr>
        <p:spPr/>
        <p:txBody>
          <a:bodyPr/>
          <a:lstStyle/>
          <a:p>
            <a:r>
              <a:rPr lang="en-US" dirty="0" smtClean="0">
                <a:solidFill>
                  <a:srgbClr val="002060"/>
                </a:solidFill>
              </a:rPr>
              <a:t>A router is an intelligent connecting device that can send packets to the correct LAN segment to take them to their destination. Routers form the backbone of the internet. A router directs data packets from one network to another</a:t>
            </a:r>
          </a:p>
          <a:p>
            <a:r>
              <a:rPr lang="en-US" dirty="0" smtClean="0">
                <a:solidFill>
                  <a:srgbClr val="002060"/>
                </a:solidFill>
              </a:rPr>
              <a:t>Routers link LAN segments at the network layer of the OSI Reference Model for computer- to-computer communications. </a:t>
            </a:r>
          </a:p>
          <a:p>
            <a:r>
              <a:rPr lang="en-US" dirty="0" smtClean="0">
                <a:solidFill>
                  <a:srgbClr val="002060"/>
                </a:solidFill>
              </a:rPr>
              <a:t>The networks connected by routers can use similar or different networking protocols.</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ROUTER						</a:t>
            </a:r>
            <a:endParaRPr lang="en-US" dirty="0">
              <a:solidFill>
                <a:srgbClr val="002060"/>
              </a:solidFill>
            </a:endParaRPr>
          </a:p>
        </p:txBody>
      </p:sp>
      <p:sp>
        <p:nvSpPr>
          <p:cNvPr id="3" name="Content Placeholder 2"/>
          <p:cNvSpPr>
            <a:spLocks noGrp="1"/>
          </p:cNvSpPr>
          <p:nvPr>
            <p:ph sz="quarter" idx="1"/>
          </p:nvPr>
        </p:nvSpPr>
        <p:spPr/>
        <p:txBody>
          <a:bodyPr>
            <a:normAutofit fontScale="92500" lnSpcReduction="20000"/>
          </a:bodyPr>
          <a:lstStyle/>
          <a:p>
            <a:pPr>
              <a:buNone/>
            </a:pPr>
            <a:r>
              <a:rPr lang="en-US" b="1" dirty="0" smtClean="0">
                <a:solidFill>
                  <a:srgbClr val="002060"/>
                </a:solidFill>
              </a:rPr>
              <a:t>A router may be one or more of the following types:</a:t>
            </a:r>
          </a:p>
          <a:p>
            <a:r>
              <a:rPr lang="en-US" b="1" dirty="0" smtClean="0">
                <a:solidFill>
                  <a:srgbClr val="002060"/>
                </a:solidFill>
              </a:rPr>
              <a:t>Central </a:t>
            </a:r>
          </a:p>
          <a:p>
            <a:pPr lvl="1"/>
            <a:r>
              <a:rPr lang="en-US" b="1" dirty="0" smtClean="0"/>
              <a:t>Acts as a network backbone, connecting many LANs.</a:t>
            </a:r>
          </a:p>
          <a:p>
            <a:r>
              <a:rPr lang="en-US" b="1" dirty="0" smtClean="0">
                <a:solidFill>
                  <a:srgbClr val="002060"/>
                </a:solidFill>
              </a:rPr>
              <a:t>Peripheral </a:t>
            </a:r>
          </a:p>
          <a:p>
            <a:pPr lvl="1"/>
            <a:r>
              <a:rPr lang="en-US" b="1" dirty="0" smtClean="0"/>
              <a:t>Connects individual LANs to either a central router or to </a:t>
            </a:r>
            <a:r>
              <a:rPr lang="en-US" dirty="0" smtClean="0"/>
              <a:t>another peripheral router.</a:t>
            </a:r>
          </a:p>
          <a:p>
            <a:r>
              <a:rPr lang="en-US" b="1" dirty="0" smtClean="0">
                <a:solidFill>
                  <a:srgbClr val="002060"/>
                </a:solidFill>
              </a:rPr>
              <a:t>Local </a:t>
            </a:r>
          </a:p>
          <a:p>
            <a:pPr lvl="1"/>
            <a:r>
              <a:rPr lang="en-US" b="1" dirty="0" smtClean="0"/>
              <a:t>Operates within its LAN driver’s cable-length limitations.</a:t>
            </a:r>
          </a:p>
          <a:p>
            <a:r>
              <a:rPr lang="en-US" b="1" dirty="0" smtClean="0">
                <a:solidFill>
                  <a:srgbClr val="002060"/>
                </a:solidFill>
              </a:rPr>
              <a:t>Remote</a:t>
            </a:r>
            <a:r>
              <a:rPr lang="en-US" b="1" dirty="0" smtClean="0"/>
              <a:t> </a:t>
            </a:r>
          </a:p>
          <a:p>
            <a:pPr lvl="1"/>
            <a:r>
              <a:rPr lang="en-US" b="1" dirty="0" smtClean="0"/>
              <a:t>Connects beyond its device\ driver limitations, perhaps through a </a:t>
            </a:r>
            <a:r>
              <a:rPr lang="en-US" dirty="0" smtClean="0"/>
              <a:t>modem\ or remote connection.</a:t>
            </a:r>
          </a:p>
          <a:p>
            <a:r>
              <a:rPr lang="en-US" b="1" dirty="0" smtClean="0">
                <a:solidFill>
                  <a:srgbClr val="002060"/>
                </a:solidFill>
              </a:rPr>
              <a:t>Internal </a:t>
            </a:r>
          </a:p>
          <a:p>
            <a:pPr lvl="1"/>
            <a:r>
              <a:rPr lang="en-US" b="1" dirty="0" smtClean="0"/>
              <a:t>Part of a network file server.</a:t>
            </a:r>
          </a:p>
          <a:p>
            <a:r>
              <a:rPr lang="en-US" b="1" dirty="0" smtClean="0">
                <a:solidFill>
                  <a:srgbClr val="002060"/>
                </a:solidFill>
              </a:rPr>
              <a:t>External </a:t>
            </a:r>
          </a:p>
          <a:p>
            <a:pPr lvl="1"/>
            <a:r>
              <a:rPr lang="en-US" b="1" dirty="0" smtClean="0"/>
              <a:t>Located in a workstation on the network.</a:t>
            </a:r>
            <a:endParaRPr lang="en-US" dirty="0" smtClean="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NETWORKING USING A ROUTER</a:t>
            </a:r>
            <a:endParaRPr lang="en-US" b="1" dirty="0">
              <a:solidFill>
                <a:srgbClr val="002060"/>
              </a:solidFill>
            </a:endParaRPr>
          </a:p>
        </p:txBody>
      </p:sp>
      <p:pic>
        <p:nvPicPr>
          <p:cNvPr id="4098" name="Picture 2"/>
          <p:cNvPicPr>
            <a:picLocks noChangeAspect="1" noChangeArrowheads="1"/>
          </p:cNvPicPr>
          <p:nvPr/>
        </p:nvPicPr>
        <p:blipFill>
          <a:blip r:embed="rId2"/>
          <a:srcRect/>
          <a:stretch>
            <a:fillRect/>
          </a:stretch>
        </p:blipFill>
        <p:spPr bwMode="auto">
          <a:xfrm>
            <a:off x="533397" y="1676398"/>
            <a:ext cx="7589520" cy="45094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hub</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pPr>
              <a:lnSpc>
                <a:spcPct val="150000"/>
              </a:lnSpc>
            </a:pPr>
            <a:r>
              <a:rPr lang="en-US" sz="2000" dirty="0" smtClean="0">
                <a:solidFill>
                  <a:srgbClr val="002060"/>
                </a:solidFill>
              </a:rPr>
              <a:t>A hub, sometimes called a </a:t>
            </a:r>
            <a:r>
              <a:rPr lang="en-US" sz="2000" b="1" i="1" dirty="0" smtClean="0">
                <a:solidFill>
                  <a:srgbClr val="002060"/>
                </a:solidFill>
              </a:rPr>
              <a:t>concentrator</a:t>
            </a:r>
            <a:r>
              <a:rPr lang="en-US" sz="2000" dirty="0" smtClean="0">
                <a:solidFill>
                  <a:srgbClr val="002060"/>
                </a:solidFill>
              </a:rPr>
              <a:t>, is a device that connects a number of network cables coming from client computers to a network. Hubs come in many different sizes, supporting from as few as two computers up to large hubs that may support 60 computers or more.</a:t>
            </a:r>
          </a:p>
          <a:p>
            <a:pPr>
              <a:lnSpc>
                <a:spcPct val="150000"/>
              </a:lnSpc>
            </a:pPr>
            <a:r>
              <a:rPr lang="en-US" sz="2000" dirty="0" smtClean="0">
                <a:solidFill>
                  <a:srgbClr val="002060"/>
                </a:solidFill>
              </a:rPr>
              <a:t>All the network connections on a hub </a:t>
            </a:r>
            <a:r>
              <a:rPr lang="en-US" sz="2000" b="1" i="1" dirty="0" smtClean="0">
                <a:solidFill>
                  <a:srgbClr val="002060"/>
                </a:solidFill>
              </a:rPr>
              <a:t>share a single collision domain</a:t>
            </a:r>
            <a:r>
              <a:rPr lang="en-US" sz="2000" dirty="0" smtClean="0">
                <a:solidFill>
                  <a:srgbClr val="002060"/>
                </a:solidFill>
              </a:rPr>
              <a:t>, which is a fancy way of saying all the connections to a hub “talk” over a single logical wire and are subject to interference from other computers connected to the same hub.</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A SWITCH</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r>
              <a:rPr lang="en-US" sz="2000" dirty="0" smtClean="0">
                <a:solidFill>
                  <a:srgbClr val="002060"/>
                </a:solidFill>
              </a:rPr>
              <a:t>A switch is wired very similar to a hub, and actually looks just like a hub.</a:t>
            </a:r>
          </a:p>
          <a:p>
            <a:r>
              <a:rPr lang="en-US" sz="2000" dirty="0" smtClean="0">
                <a:solidFill>
                  <a:srgbClr val="002060"/>
                </a:solidFill>
              </a:rPr>
              <a:t>However, on a switch </a:t>
            </a:r>
            <a:r>
              <a:rPr lang="en-US" sz="2000" b="1" i="1" dirty="0" smtClean="0">
                <a:solidFill>
                  <a:srgbClr val="002060"/>
                </a:solidFill>
              </a:rPr>
              <a:t>all of the network connections are on their own collision domain.</a:t>
            </a:r>
          </a:p>
          <a:p>
            <a:r>
              <a:rPr lang="en-US" sz="2000" dirty="0" smtClean="0">
                <a:solidFill>
                  <a:srgbClr val="002060"/>
                </a:solidFill>
              </a:rPr>
              <a:t>The switch makes each network connection a private one, and then collects the data from each of the connections and forwards the data to a network backbone, which usually runs at a much higher speed than the individual switch connections.</a:t>
            </a:r>
          </a:p>
          <a:p>
            <a:r>
              <a:rPr lang="en-US" sz="2000" dirty="0" smtClean="0">
                <a:solidFill>
                  <a:srgbClr val="002060"/>
                </a:solidFill>
              </a:rPr>
              <a:t>Often, switches are used to connect many hubs to a single network backbone. Switches are a lot like bridges, except that they have many ports and otherwise look like a hub. You might think of a switch as a sort of multiport bridge.</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USING HUBs AND SWITCHs</a:t>
            </a:r>
            <a:endParaRPr lang="en-US" b="1" dirty="0">
              <a:solidFill>
                <a:srgbClr val="002060"/>
              </a:solidFill>
            </a:endParaRPr>
          </a:p>
        </p:txBody>
      </p:sp>
      <p:pic>
        <p:nvPicPr>
          <p:cNvPr id="5122" name="Picture 2"/>
          <p:cNvPicPr>
            <a:picLocks noChangeAspect="1" noChangeArrowheads="1"/>
          </p:cNvPicPr>
          <p:nvPr/>
        </p:nvPicPr>
        <p:blipFill>
          <a:blip r:embed="rId2"/>
          <a:srcRect/>
          <a:stretch>
            <a:fillRect/>
          </a:stretch>
        </p:blipFill>
        <p:spPr bwMode="auto">
          <a:xfrm>
            <a:off x="1143000" y="1676400"/>
            <a:ext cx="5700142" cy="4846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REPEATER</a:t>
            </a:r>
            <a:endParaRPr lang="en-US" b="1" dirty="0">
              <a:solidFill>
                <a:srgbClr val="002060"/>
              </a:solidFill>
            </a:endParaRPr>
          </a:p>
        </p:txBody>
      </p:sp>
      <p:sp>
        <p:nvSpPr>
          <p:cNvPr id="3" name="Content Placeholder 2"/>
          <p:cNvSpPr>
            <a:spLocks noGrp="1"/>
          </p:cNvSpPr>
          <p:nvPr>
            <p:ph sz="quarter" idx="1"/>
          </p:nvPr>
        </p:nvSpPr>
        <p:spPr/>
        <p:txBody>
          <a:bodyPr/>
          <a:lstStyle/>
          <a:p>
            <a:r>
              <a:rPr lang="en-US" dirty="0" smtClean="0">
                <a:solidFill>
                  <a:srgbClr val="002060"/>
                </a:solidFill>
              </a:rPr>
              <a:t>A repeater is a device that extends the distance of a particular network run.</a:t>
            </a:r>
          </a:p>
          <a:p>
            <a:r>
              <a:rPr lang="en-US" dirty="0" smtClean="0">
                <a:solidFill>
                  <a:srgbClr val="002060"/>
                </a:solidFill>
              </a:rPr>
              <a:t>It takes a weak network signal in on one side, boosts the signal, then sends it out its other side.</a:t>
            </a:r>
          </a:p>
          <a:p>
            <a:r>
              <a:rPr lang="en-US" dirty="0" smtClean="0">
                <a:solidFill>
                  <a:srgbClr val="002060"/>
                </a:solidFill>
              </a:rPr>
              <a:t>Repeaters operate at the physical layer of the OSI networking model.</a:t>
            </a:r>
          </a:p>
          <a:p>
            <a:r>
              <a:rPr lang="en-US" dirty="0" smtClean="0">
                <a:solidFill>
                  <a:srgbClr val="002060"/>
                </a:solidFill>
              </a:rPr>
              <a:t>They do not have the intelligence to understand the signals that they are transmitting. Repeaters merely amplify the signal coming in either side and repeat it out their other side.</a:t>
            </a:r>
            <a:endParaRPr lang="en-US" dirty="0">
              <a:solidFill>
                <a:srgbClr val="00206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Using repeater to increase network length</a:t>
            </a:r>
            <a:endParaRPr lang="en-US" b="1" dirty="0">
              <a:solidFill>
                <a:srgbClr val="002060"/>
              </a:solidFill>
            </a:endParaRPr>
          </a:p>
        </p:txBody>
      </p:sp>
      <p:pic>
        <p:nvPicPr>
          <p:cNvPr id="6146" name="Picture 2"/>
          <p:cNvPicPr>
            <a:picLocks noChangeAspect="1" noChangeArrowheads="1"/>
          </p:cNvPicPr>
          <p:nvPr/>
        </p:nvPicPr>
        <p:blipFill>
          <a:blip r:embed="rId2">
            <a:clrChange>
              <a:clrFrom>
                <a:srgbClr val="FFFFFF"/>
              </a:clrFrom>
              <a:clrTo>
                <a:srgbClr val="FFFFFF">
                  <a:alpha val="0"/>
                </a:srgbClr>
              </a:clrTo>
            </a:clrChange>
            <a:lum bright="-10000" contrast="40000"/>
          </a:blip>
          <a:srcRect/>
          <a:stretch>
            <a:fillRect/>
          </a:stretch>
        </p:blipFill>
        <p:spPr bwMode="auto">
          <a:xfrm>
            <a:off x="457200" y="1676400"/>
            <a:ext cx="7955280" cy="41295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1143000"/>
          </a:xfrm>
        </p:spPr>
        <p:txBody>
          <a:bodyPr/>
          <a:lstStyle/>
          <a:p>
            <a:r>
              <a:rPr lang="en-US" b="1" dirty="0" smtClean="0">
                <a:solidFill>
                  <a:srgbClr val="002060"/>
                </a:solidFill>
              </a:rPr>
              <a:t>More points to note about a repeater</a:t>
            </a:r>
            <a:endParaRPr lang="en-US" b="1" dirty="0">
              <a:solidFill>
                <a:srgbClr val="002060"/>
              </a:solidFill>
            </a:endParaRPr>
          </a:p>
        </p:txBody>
      </p:sp>
      <p:sp>
        <p:nvSpPr>
          <p:cNvPr id="3" name="Content Placeholder 2"/>
          <p:cNvSpPr>
            <a:spLocks noGrp="1"/>
          </p:cNvSpPr>
          <p:nvPr>
            <p:ph sz="quarter" idx="1"/>
          </p:nvPr>
        </p:nvSpPr>
        <p:spPr>
          <a:xfrm>
            <a:off x="457200" y="1298448"/>
            <a:ext cx="7467600" cy="5330952"/>
          </a:xfrm>
        </p:spPr>
        <p:txBody>
          <a:bodyPr>
            <a:normAutofit fontScale="62500" lnSpcReduction="20000"/>
          </a:bodyPr>
          <a:lstStyle/>
          <a:p>
            <a:pPr>
              <a:lnSpc>
                <a:spcPct val="150000"/>
              </a:lnSpc>
            </a:pPr>
            <a:r>
              <a:rPr lang="en-US" sz="2900" dirty="0" smtClean="0">
                <a:solidFill>
                  <a:srgbClr val="002060"/>
                </a:solidFill>
              </a:rPr>
              <a:t>Repeaters are only used to connect the same type of media, such as 10Base-2 to 10Base-2, or Token Ring to Token Ring. </a:t>
            </a:r>
          </a:p>
          <a:p>
            <a:pPr>
              <a:lnSpc>
                <a:spcPct val="150000"/>
              </a:lnSpc>
            </a:pPr>
            <a:r>
              <a:rPr lang="en-US" sz="2900" dirty="0" smtClean="0">
                <a:solidFill>
                  <a:srgbClr val="002060"/>
                </a:solidFill>
              </a:rPr>
              <a:t>Repeaters do have a small amount of intelligence that can be useful. They can segment one of their connections from the other when there is a problem. </a:t>
            </a:r>
          </a:p>
          <a:p>
            <a:pPr>
              <a:lnSpc>
                <a:spcPct val="150000"/>
              </a:lnSpc>
            </a:pPr>
            <a:r>
              <a:rPr lang="en-US" sz="2900" b="1" i="1" dirty="0" smtClean="0">
                <a:solidFill>
                  <a:srgbClr val="002060"/>
                </a:solidFill>
              </a:rPr>
              <a:t>For example</a:t>
            </a:r>
            <a:r>
              <a:rPr lang="en-US" sz="2900" i="1" dirty="0" smtClean="0">
                <a:solidFill>
                  <a:srgbClr val="002060"/>
                </a:solidFill>
              </a:rPr>
              <a:t>, consider two segments of Thin Ethernet that are connected using a repeater. If one of those segments is broken, the repeater still allows the good segment to continue working within itself. Users on the good segment will be unable to connect to resources on the broken segment, but they can continue to use the good segment without trouble. (Remember, though, this capability does you little good if your servers are on the broken segment and your workstations are on the good segment!)</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NETWORK CONSIDERATIONS</a:t>
            </a:r>
            <a:endParaRPr lang="en-US" b="1" dirty="0">
              <a:solidFill>
                <a:srgbClr val="002060"/>
              </a:solidFill>
            </a:endParaRPr>
          </a:p>
        </p:txBody>
      </p:sp>
      <p:sp>
        <p:nvSpPr>
          <p:cNvPr id="3" name="Content Placeholder 2"/>
          <p:cNvSpPr>
            <a:spLocks noGrp="1"/>
          </p:cNvSpPr>
          <p:nvPr>
            <p:ph sz="quarter" idx="1"/>
          </p:nvPr>
        </p:nvSpPr>
        <p:spPr/>
        <p:txBody>
          <a:bodyPr>
            <a:normAutofit lnSpcReduction="10000"/>
          </a:bodyPr>
          <a:lstStyle/>
          <a:p>
            <a:pPr>
              <a:lnSpc>
                <a:spcPct val="150000"/>
              </a:lnSpc>
            </a:pPr>
            <a:r>
              <a:rPr lang="en-US" dirty="0" smtClean="0"/>
              <a:t>When you decide to connect computers to form a network, you have to ask yourself many questions.</a:t>
            </a:r>
          </a:p>
          <a:p>
            <a:pPr lvl="1">
              <a:lnSpc>
                <a:spcPct val="150000"/>
              </a:lnSpc>
            </a:pPr>
            <a:r>
              <a:rPr lang="en-US" dirty="0" smtClean="0">
                <a:solidFill>
                  <a:srgbClr val="002060"/>
                </a:solidFill>
              </a:rPr>
              <a:t>What type of network will you use?</a:t>
            </a:r>
          </a:p>
          <a:p>
            <a:pPr lvl="1">
              <a:lnSpc>
                <a:spcPct val="150000"/>
              </a:lnSpc>
            </a:pPr>
            <a:r>
              <a:rPr lang="en-US" dirty="0" smtClean="0">
                <a:solidFill>
                  <a:srgbClr val="002060"/>
                </a:solidFill>
              </a:rPr>
              <a:t>What operating systems do you have?</a:t>
            </a:r>
          </a:p>
          <a:p>
            <a:pPr lvl="1">
              <a:lnSpc>
                <a:spcPct val="150000"/>
              </a:lnSpc>
            </a:pPr>
            <a:r>
              <a:rPr lang="en-US" dirty="0" smtClean="0">
                <a:solidFill>
                  <a:srgbClr val="002060"/>
                </a:solidFill>
              </a:rPr>
              <a:t>Which operating systems do you want to add?</a:t>
            </a:r>
          </a:p>
          <a:p>
            <a:pPr lvl="1">
              <a:lnSpc>
                <a:spcPct val="150000"/>
              </a:lnSpc>
            </a:pPr>
            <a:r>
              <a:rPr lang="en-US" dirty="0" smtClean="0">
                <a:solidFill>
                  <a:srgbClr val="002060"/>
                </a:solidFill>
              </a:rPr>
              <a:t>How much money do you want to spend?</a:t>
            </a:r>
          </a:p>
          <a:p>
            <a:pPr lvl="1">
              <a:lnSpc>
                <a:spcPct val="150000"/>
              </a:lnSpc>
            </a:pPr>
            <a:r>
              <a:rPr lang="en-US" dirty="0" smtClean="0">
                <a:solidFill>
                  <a:srgbClr val="002060"/>
                </a:solidFill>
              </a:rPr>
              <a:t>What type of hardware and software is best for what you want to do? </a:t>
            </a:r>
          </a:p>
          <a:p>
            <a:pPr lvl="1">
              <a:lnSpc>
                <a:spcPct val="150000"/>
              </a:lnSpc>
            </a:pPr>
            <a:r>
              <a:rPr lang="en-US" dirty="0" smtClean="0">
                <a:solidFill>
                  <a:srgbClr val="002060"/>
                </a:solidFill>
              </a:rPr>
              <a:t>etc.</a:t>
            </a:r>
          </a:p>
          <a:p>
            <a:pPr lvl="1"/>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BRIDGE</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pPr>
              <a:lnSpc>
                <a:spcPct val="150000"/>
              </a:lnSpc>
            </a:pPr>
            <a:r>
              <a:rPr lang="en-US" sz="2000" dirty="0" smtClean="0">
                <a:solidFill>
                  <a:srgbClr val="002060"/>
                </a:solidFill>
              </a:rPr>
              <a:t>Bridges are basically more intelligent versions of repeaters.</a:t>
            </a:r>
          </a:p>
          <a:p>
            <a:pPr>
              <a:lnSpc>
                <a:spcPct val="150000"/>
              </a:lnSpc>
            </a:pPr>
            <a:r>
              <a:rPr lang="en-US" sz="2000" dirty="0" smtClean="0">
                <a:solidFill>
                  <a:srgbClr val="002060"/>
                </a:solidFill>
              </a:rPr>
              <a:t>Bridges can connect two network segments together, but they have the intelligence to pass traffic from one segment to another only when that traffic is destined for the other segment.</a:t>
            </a:r>
          </a:p>
          <a:p>
            <a:pPr>
              <a:lnSpc>
                <a:spcPct val="150000"/>
              </a:lnSpc>
            </a:pPr>
            <a:r>
              <a:rPr lang="en-US" sz="2000" dirty="0" smtClean="0">
                <a:solidFill>
                  <a:srgbClr val="002060"/>
                </a:solidFill>
              </a:rPr>
              <a:t>Bridges are, therefore, used to segment networks into smaller pieces. Some bridges are also available that can span different networking systems and media, such as from coaxial Thin Ethernet to twisted-pair Token Ring.</a:t>
            </a:r>
          </a:p>
          <a:p>
            <a:pPr>
              <a:lnSpc>
                <a:spcPct val="150000"/>
              </a:lnSpc>
            </a:pPr>
            <a:endParaRPr lang="en-US" sz="2000" dirty="0">
              <a:solidFill>
                <a:srgbClr val="00206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Bridges					cont’d</a:t>
            </a:r>
            <a:endParaRPr lang="en-US" b="1" dirty="0">
              <a:solidFill>
                <a:srgbClr val="002060"/>
              </a:solidFill>
            </a:endParaRPr>
          </a:p>
        </p:txBody>
      </p:sp>
      <p:sp>
        <p:nvSpPr>
          <p:cNvPr id="3" name="Content Placeholder 2"/>
          <p:cNvSpPr>
            <a:spLocks noGrp="1"/>
          </p:cNvSpPr>
          <p:nvPr>
            <p:ph sz="quarter" idx="1"/>
          </p:nvPr>
        </p:nvSpPr>
        <p:spPr/>
        <p:txBody>
          <a:bodyPr>
            <a:normAutofit/>
          </a:bodyPr>
          <a:lstStyle/>
          <a:p>
            <a:pPr>
              <a:lnSpc>
                <a:spcPct val="150000"/>
              </a:lnSpc>
            </a:pPr>
            <a:r>
              <a:rPr lang="en-US" sz="2000" dirty="0" smtClean="0">
                <a:solidFill>
                  <a:srgbClr val="002060"/>
                </a:solidFill>
              </a:rPr>
              <a:t>Bridges operate one layer higher, at the data-link layer (Layer 2). </a:t>
            </a:r>
          </a:p>
          <a:p>
            <a:pPr>
              <a:lnSpc>
                <a:spcPct val="150000"/>
              </a:lnSpc>
            </a:pPr>
            <a:r>
              <a:rPr lang="en-US" sz="2000" dirty="0" smtClean="0">
                <a:solidFill>
                  <a:srgbClr val="002060"/>
                </a:solidFill>
              </a:rPr>
              <a:t>Bridges examine the </a:t>
            </a:r>
            <a:r>
              <a:rPr lang="en-US" sz="2000" b="1" i="1" dirty="0" smtClean="0">
                <a:solidFill>
                  <a:srgbClr val="002060"/>
                </a:solidFill>
              </a:rPr>
              <a:t>Media Access Control </a:t>
            </a:r>
            <a:r>
              <a:rPr lang="en-US" sz="2000" b="1" dirty="0" smtClean="0">
                <a:solidFill>
                  <a:srgbClr val="002060"/>
                </a:solidFill>
              </a:rPr>
              <a:t>(MAC) address </a:t>
            </a:r>
            <a:r>
              <a:rPr lang="en-US" sz="2000" dirty="0" smtClean="0">
                <a:solidFill>
                  <a:srgbClr val="002060"/>
                </a:solidFill>
              </a:rPr>
              <a:t>of each packet they encounter to determine whether they should forward the packet to the other network. </a:t>
            </a:r>
          </a:p>
          <a:p>
            <a:pPr>
              <a:lnSpc>
                <a:spcPct val="150000"/>
              </a:lnSpc>
            </a:pPr>
            <a:r>
              <a:rPr lang="en-US" sz="2000" dirty="0" smtClean="0">
                <a:solidFill>
                  <a:srgbClr val="002060"/>
                </a:solidFill>
              </a:rPr>
              <a:t>Bridges contain address information about all the parts of your network, through either a static routing table that you program or a dynamic, learning-tree system that discovers all the devices and addresses on the network.</a:t>
            </a:r>
            <a:endParaRPr lang="en-US" sz="2000" dirty="0">
              <a:solidFill>
                <a:srgbClr val="00206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6172200" cy="2053590"/>
          </a:xfrm>
        </p:spPr>
        <p:txBody>
          <a:bodyPr/>
          <a:lstStyle/>
          <a:p>
            <a:r>
              <a:rPr lang="en-US" dirty="0" smtClean="0"/>
              <a:t>Connection-oriented and connectionless services</a:t>
            </a:r>
            <a:endParaRPr lang="en-US" dirty="0"/>
          </a:p>
        </p:txBody>
      </p:sp>
      <p:sp>
        <p:nvSpPr>
          <p:cNvPr id="3" name="Text Placeholder 2"/>
          <p:cNvSpPr>
            <a:spLocks noGrp="1"/>
          </p:cNvSpPr>
          <p:nvPr>
            <p:ph type="body" idx="1"/>
          </p:nvPr>
        </p:nvSpPr>
        <p:spPr>
          <a:xfrm>
            <a:off x="2286000" y="2819400"/>
            <a:ext cx="6172200" cy="3733800"/>
          </a:xfrm>
        </p:spPr>
        <p:txBody>
          <a:bodyPr/>
          <a:lstStyle/>
          <a:p>
            <a:r>
              <a:rPr lang="en-US" sz="2400" b="0" dirty="0" smtClean="0"/>
              <a:t>The two primary types of services which are made available by a particular network layer and which actually are also useful classifications for many nontechnical types of service industries are known as </a:t>
            </a:r>
            <a:r>
              <a:rPr lang="en-US" sz="2400" i="1" dirty="0" smtClean="0"/>
              <a:t>connection-oriented</a:t>
            </a:r>
            <a:r>
              <a:rPr lang="en-US" sz="2400" b="0" dirty="0" smtClean="0"/>
              <a:t> and </a:t>
            </a:r>
            <a:r>
              <a:rPr lang="en-US" sz="2400" dirty="0" smtClean="0"/>
              <a:t>connectionless communication</a:t>
            </a:r>
            <a:r>
              <a:rPr lang="en-US" dirty="0" smtClean="0"/>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990600"/>
          </a:xfrm>
        </p:spPr>
        <p:txBody>
          <a:bodyPr/>
          <a:lstStyle/>
          <a:p>
            <a:r>
              <a:rPr lang="en-US" b="1" dirty="0" smtClean="0">
                <a:solidFill>
                  <a:srgbClr val="002060"/>
                </a:solidFill>
              </a:rPr>
              <a:t>Connection-oriented Services</a:t>
            </a:r>
            <a:endParaRPr lang="en-US" dirty="0">
              <a:solidFill>
                <a:srgbClr val="002060"/>
              </a:solidFill>
            </a:endParaRPr>
          </a:p>
        </p:txBody>
      </p:sp>
      <p:sp>
        <p:nvSpPr>
          <p:cNvPr id="3" name="Content Placeholder 2"/>
          <p:cNvSpPr>
            <a:spLocks noGrp="1"/>
          </p:cNvSpPr>
          <p:nvPr>
            <p:ph sz="quarter" idx="1"/>
          </p:nvPr>
        </p:nvSpPr>
        <p:spPr>
          <a:xfrm>
            <a:off x="457200" y="1219200"/>
            <a:ext cx="7467600" cy="5334000"/>
          </a:xfrm>
        </p:spPr>
        <p:txBody>
          <a:bodyPr>
            <a:noAutofit/>
          </a:bodyPr>
          <a:lstStyle/>
          <a:p>
            <a:pPr>
              <a:lnSpc>
                <a:spcPct val="150000"/>
              </a:lnSpc>
            </a:pPr>
            <a:r>
              <a:rPr lang="en-US" sz="1800" dirty="0" smtClean="0">
                <a:solidFill>
                  <a:srgbClr val="002060"/>
                </a:solidFill>
              </a:rPr>
              <a:t>One of the easiest ways to understand what a connection-oriented protocol is would be to think of a very familiar service upon which it's based: the telephone system.</a:t>
            </a:r>
          </a:p>
          <a:p>
            <a:pPr>
              <a:lnSpc>
                <a:spcPct val="150000"/>
              </a:lnSpc>
            </a:pPr>
            <a:r>
              <a:rPr lang="en-US" sz="1800" dirty="0" smtClean="0">
                <a:solidFill>
                  <a:srgbClr val="002060"/>
                </a:solidFill>
              </a:rPr>
              <a:t> When you pick up the phone, you have an open circuit, and the dial tone carrier signal allows you to connect to a destination of your choice.</a:t>
            </a:r>
          </a:p>
          <a:p>
            <a:pPr>
              <a:lnSpc>
                <a:spcPct val="150000"/>
              </a:lnSpc>
            </a:pPr>
            <a:r>
              <a:rPr lang="en-US" sz="1800" dirty="0" smtClean="0">
                <a:solidFill>
                  <a:srgbClr val="002060"/>
                </a:solidFill>
              </a:rPr>
              <a:t>Given valid input parameters, the service:</a:t>
            </a:r>
          </a:p>
          <a:p>
            <a:pPr lvl="1">
              <a:lnSpc>
                <a:spcPct val="150000"/>
              </a:lnSpc>
            </a:pPr>
            <a:r>
              <a:rPr lang="en-US" sz="1800" dirty="0" smtClean="0">
                <a:solidFill>
                  <a:srgbClr val="002060"/>
                </a:solidFill>
              </a:rPr>
              <a:t>Establishes the connection.</a:t>
            </a:r>
          </a:p>
          <a:p>
            <a:pPr lvl="1">
              <a:lnSpc>
                <a:spcPct val="150000"/>
              </a:lnSpc>
            </a:pPr>
            <a:r>
              <a:rPr lang="en-US" sz="1800" dirty="0" smtClean="0">
                <a:solidFill>
                  <a:srgbClr val="002060"/>
                </a:solidFill>
              </a:rPr>
              <a:t>Allows you to utilize the connection.</a:t>
            </a:r>
          </a:p>
          <a:p>
            <a:pPr lvl="1">
              <a:lnSpc>
                <a:spcPct val="150000"/>
              </a:lnSpc>
            </a:pPr>
            <a:r>
              <a:rPr lang="en-US" sz="1800" dirty="0" smtClean="0">
                <a:solidFill>
                  <a:srgbClr val="002060"/>
                </a:solidFill>
              </a:rPr>
              <a:t>Tears down the connection when you done using it.</a:t>
            </a:r>
          </a:p>
          <a:p>
            <a:pPr>
              <a:lnSpc>
                <a:spcPct val="150000"/>
              </a:lnSpc>
            </a:pPr>
            <a:r>
              <a:rPr lang="en-US" sz="1800" dirty="0" smtClean="0">
                <a:solidFill>
                  <a:srgbClr val="002060"/>
                </a:solidFill>
              </a:rPr>
              <a:t>In a connection-oriented system, all of your communications are taking place on the same transmission channel.</a:t>
            </a:r>
            <a:endParaRPr lang="en-US" sz="1800" dirty="0">
              <a:solidFill>
                <a:srgbClr val="00206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Connectionless Services</a:t>
            </a:r>
            <a:endParaRPr lang="en-US" dirty="0">
              <a:solidFill>
                <a:srgbClr val="002060"/>
              </a:solidFill>
            </a:endParaRPr>
          </a:p>
        </p:txBody>
      </p:sp>
      <p:sp>
        <p:nvSpPr>
          <p:cNvPr id="3" name="Content Placeholder 2"/>
          <p:cNvSpPr>
            <a:spLocks noGrp="1"/>
          </p:cNvSpPr>
          <p:nvPr>
            <p:ph sz="quarter" idx="1"/>
          </p:nvPr>
        </p:nvSpPr>
        <p:spPr/>
        <p:txBody>
          <a:bodyPr>
            <a:normAutofit/>
          </a:bodyPr>
          <a:lstStyle/>
          <a:p>
            <a:pPr>
              <a:lnSpc>
                <a:spcPct val="150000"/>
              </a:lnSpc>
            </a:pPr>
            <a:r>
              <a:rPr lang="en-US" sz="2000" dirty="0" smtClean="0">
                <a:solidFill>
                  <a:srgbClr val="002060"/>
                </a:solidFill>
              </a:rPr>
              <a:t>A good analogy for a connectionless service is the process of sending letters through the postal system. </a:t>
            </a:r>
          </a:p>
          <a:p>
            <a:pPr>
              <a:lnSpc>
                <a:spcPct val="150000"/>
              </a:lnSpc>
            </a:pPr>
            <a:r>
              <a:rPr lang="en-US" sz="2000" dirty="0" smtClean="0">
                <a:solidFill>
                  <a:srgbClr val="002060"/>
                </a:solidFill>
              </a:rPr>
              <a:t>Each transmission (the "letter") contains the full destination address and is processed independent of related messages. As described above, the service has only to ensure that each reaches its host within certain time parameters.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Connectionless Services		cont’d</a:t>
            </a:r>
            <a:endParaRPr lang="en-US" dirty="0"/>
          </a:p>
        </p:txBody>
      </p:sp>
      <p:sp>
        <p:nvSpPr>
          <p:cNvPr id="3" name="Content Placeholder 2"/>
          <p:cNvSpPr>
            <a:spLocks noGrp="1"/>
          </p:cNvSpPr>
          <p:nvPr>
            <p:ph sz="quarter" idx="1"/>
          </p:nvPr>
        </p:nvSpPr>
        <p:spPr/>
        <p:txBody>
          <a:bodyPr>
            <a:normAutofit fontScale="92500" lnSpcReduction="20000"/>
          </a:bodyPr>
          <a:lstStyle/>
          <a:p>
            <a:pPr>
              <a:lnSpc>
                <a:spcPct val="150000"/>
              </a:lnSpc>
            </a:pPr>
            <a:r>
              <a:rPr lang="en-US" sz="2200" dirty="0" smtClean="0">
                <a:solidFill>
                  <a:srgbClr val="002060"/>
                </a:solidFill>
              </a:rPr>
              <a:t>Unlike a connection-oriented service, the system has free reign on what happens on route between the sender and receiver:</a:t>
            </a:r>
          </a:p>
          <a:p>
            <a:pPr lvl="1">
              <a:lnSpc>
                <a:spcPct val="150000"/>
              </a:lnSpc>
            </a:pPr>
            <a:r>
              <a:rPr lang="en-US" sz="1900" dirty="0" smtClean="0">
                <a:solidFill>
                  <a:srgbClr val="002060"/>
                </a:solidFill>
              </a:rPr>
              <a:t>A message can be delayed to ensure another arrives first</a:t>
            </a:r>
          </a:p>
          <a:p>
            <a:pPr lvl="1">
              <a:lnSpc>
                <a:spcPct val="150000"/>
              </a:lnSpc>
            </a:pPr>
            <a:r>
              <a:rPr lang="en-US" sz="1900" dirty="0" smtClean="0">
                <a:solidFill>
                  <a:srgbClr val="002060"/>
                </a:solidFill>
              </a:rPr>
              <a:t>Widely different channels of communication can be used for transmitting messages</a:t>
            </a:r>
          </a:p>
          <a:p>
            <a:pPr lvl="1">
              <a:lnSpc>
                <a:spcPct val="150000"/>
              </a:lnSpc>
            </a:pPr>
            <a:r>
              <a:rPr lang="en-US" sz="1900" dirty="0" smtClean="0">
                <a:solidFill>
                  <a:srgbClr val="002060"/>
                </a:solidFill>
              </a:rPr>
              <a:t>A message can be handed off to a trusted third party in the distribution network</a:t>
            </a:r>
          </a:p>
          <a:p>
            <a:pPr lvl="1">
              <a:lnSpc>
                <a:spcPct val="150000"/>
              </a:lnSpc>
            </a:pPr>
            <a:r>
              <a:rPr lang="en-US" sz="1900" dirty="0" smtClean="0">
                <a:solidFill>
                  <a:srgbClr val="002060"/>
                </a:solidFill>
              </a:rPr>
              <a:t>A message can be intercepted by a third party, copied or logged, and passed on to the intended receiver</a:t>
            </a:r>
          </a:p>
          <a:p>
            <a:pPr>
              <a:lnSpc>
                <a:spcPct val="150000"/>
              </a:lnSpc>
            </a:pPr>
            <a:r>
              <a:rPr lang="en-US" sz="2200" dirty="0" smtClean="0">
                <a:solidFill>
                  <a:srgbClr val="002060"/>
                </a:solidFill>
              </a:rPr>
              <a:t>These operations are basically impossible for a connection-oriented service.</a:t>
            </a:r>
            <a:endParaRPr lang="en-US" sz="2200" dirty="0">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UNDERSTANDING NETWORK BASICS</a:t>
            </a:r>
            <a:endParaRPr lang="en-US" b="1" dirty="0">
              <a:solidFill>
                <a:srgbClr val="002060"/>
              </a:solidFill>
            </a:endParaRPr>
          </a:p>
        </p:txBody>
      </p:sp>
      <p:sp>
        <p:nvSpPr>
          <p:cNvPr id="3" name="Content Placeholder 2"/>
          <p:cNvSpPr>
            <a:spLocks noGrp="1"/>
          </p:cNvSpPr>
          <p:nvPr>
            <p:ph sz="quarter" idx="1"/>
          </p:nvPr>
        </p:nvSpPr>
        <p:spPr/>
        <p:txBody>
          <a:bodyPr>
            <a:normAutofit fontScale="92500" lnSpcReduction="10000"/>
          </a:bodyPr>
          <a:lstStyle/>
          <a:p>
            <a:pPr>
              <a:lnSpc>
                <a:spcPct val="150000"/>
              </a:lnSpc>
            </a:pPr>
            <a:r>
              <a:rPr lang="en-US" sz="2000" dirty="0" smtClean="0">
                <a:solidFill>
                  <a:srgbClr val="002060"/>
                </a:solidFill>
              </a:rPr>
              <a:t>All networks use some basic hardware and software, but different configurations of this equipment define the type and uses of the network.</a:t>
            </a:r>
          </a:p>
          <a:p>
            <a:pPr>
              <a:lnSpc>
                <a:spcPct val="150000"/>
              </a:lnSpc>
            </a:pPr>
            <a:r>
              <a:rPr lang="en-US" sz="2000" dirty="0" smtClean="0">
                <a:solidFill>
                  <a:srgbClr val="002060"/>
                </a:solidFill>
              </a:rPr>
              <a:t>Understanding network uses and network types helps you plan your network. e.g. networking a home is different from networking an office building</a:t>
            </a:r>
          </a:p>
          <a:p>
            <a:pPr>
              <a:lnSpc>
                <a:spcPct val="150000"/>
              </a:lnSpc>
            </a:pPr>
            <a:r>
              <a:rPr lang="en-US" sz="2000" dirty="0" smtClean="0">
                <a:solidFill>
                  <a:srgbClr val="002060"/>
                </a:solidFill>
              </a:rPr>
              <a:t>Understanding the pros and cons of networking helps you plan the exact network that’s right for you, your family or a business</a:t>
            </a:r>
          </a:p>
          <a:p>
            <a:pPr>
              <a:lnSpc>
                <a:spcPct val="150000"/>
              </a:lnSpc>
            </a:pPr>
            <a:r>
              <a:rPr lang="en-US" sz="2000" dirty="0" smtClean="0">
                <a:solidFill>
                  <a:srgbClr val="002060"/>
                </a:solidFill>
              </a:rPr>
              <a:t>Before you can plan your network, buy the hardware and software, you need to understand some basic networking terms and technologies.</a:t>
            </a:r>
            <a:endParaRPr lang="en-US" sz="2000" dirty="0">
              <a:solidFill>
                <a:srgbClr val="00206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UNDERSTANDING NETWORK BASICS</a:t>
            </a:r>
            <a:endParaRPr lang="en-US" b="1" dirty="0">
              <a:solidFill>
                <a:srgbClr val="002060"/>
              </a:solidFill>
            </a:endParaRPr>
          </a:p>
        </p:txBody>
      </p:sp>
      <p:sp>
        <p:nvSpPr>
          <p:cNvPr id="3" name="Content Placeholder 2"/>
          <p:cNvSpPr>
            <a:spLocks noGrp="1"/>
          </p:cNvSpPr>
          <p:nvPr>
            <p:ph sz="quarter" idx="1"/>
          </p:nvPr>
        </p:nvSpPr>
        <p:spPr/>
        <p:txBody>
          <a:bodyPr>
            <a:normAutofit/>
          </a:bodyPr>
          <a:lstStyle/>
          <a:p>
            <a:r>
              <a:rPr lang="en-US" sz="2000" dirty="0" smtClean="0"/>
              <a:t>There are many names for networks, often related to their size. Local area network (LAN) is perhaps the most common name for a network. </a:t>
            </a:r>
            <a:r>
              <a:rPr lang="en-US" sz="2000" dirty="0" smtClean="0">
                <a:solidFill>
                  <a:srgbClr val="002060"/>
                </a:solidFill>
              </a:rPr>
              <a:t>A LAN contains two or more computers and is generally housed in one building.</a:t>
            </a:r>
          </a:p>
          <a:p>
            <a:r>
              <a:rPr lang="en-US" sz="2000" dirty="0" smtClean="0"/>
              <a:t>Home networks, however, are starting to be called by other names. TAN (Tiny area network). Then there’s HAN(home area network).</a:t>
            </a:r>
          </a:p>
          <a:p>
            <a:r>
              <a:rPr lang="en-US" sz="2000" dirty="0" smtClean="0">
                <a:solidFill>
                  <a:srgbClr val="002060"/>
                </a:solidFill>
              </a:rPr>
              <a:t>Communication and resources sharing</a:t>
            </a:r>
          </a:p>
          <a:p>
            <a:pPr lvl="1"/>
            <a:r>
              <a:rPr lang="en-US" sz="2000" dirty="0" smtClean="0">
                <a:solidFill>
                  <a:srgbClr val="002060"/>
                </a:solidFill>
              </a:rPr>
              <a:t>Members of a network have access to shared resources </a:t>
            </a:r>
          </a:p>
          <a:p>
            <a:pPr lvl="1"/>
            <a:r>
              <a:rPr lang="en-US" sz="2000" dirty="0" smtClean="0">
                <a:solidFill>
                  <a:srgbClr val="002060"/>
                </a:solidFill>
              </a:rPr>
              <a:t>Can share files without having to move</a:t>
            </a:r>
          </a:p>
          <a:p>
            <a:pPr lvl="1"/>
            <a:r>
              <a:rPr lang="en-US" sz="2000" dirty="0" smtClean="0">
                <a:solidFill>
                  <a:srgbClr val="002060"/>
                </a:solidFill>
              </a:rPr>
              <a:t> Share expensive resources</a:t>
            </a:r>
          </a:p>
          <a:p>
            <a:endParaRPr lang="en-US" dirty="0">
              <a:solidFill>
                <a:srgbClr val="00206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Advantages of networking</a:t>
            </a:r>
            <a:endParaRPr lang="en-US" b="1" dirty="0">
              <a:solidFill>
                <a:srgbClr val="002060"/>
              </a:solidFill>
            </a:endParaRPr>
          </a:p>
        </p:txBody>
      </p:sp>
      <p:sp>
        <p:nvSpPr>
          <p:cNvPr id="3" name="Content Placeholder 2"/>
          <p:cNvSpPr>
            <a:spLocks noGrp="1"/>
          </p:cNvSpPr>
          <p:nvPr>
            <p:ph sz="quarter" idx="1"/>
          </p:nvPr>
        </p:nvSpPr>
        <p:spPr>
          <a:xfrm>
            <a:off x="457200" y="1600200"/>
            <a:ext cx="7467600" cy="4953000"/>
          </a:xfrm>
        </p:spPr>
        <p:txBody>
          <a:bodyPr>
            <a:normAutofit fontScale="70000" lnSpcReduction="20000"/>
          </a:bodyPr>
          <a:lstStyle/>
          <a:p>
            <a:pPr>
              <a:lnSpc>
                <a:spcPct val="150000"/>
              </a:lnSpc>
            </a:pPr>
            <a:r>
              <a:rPr lang="en-US" sz="3100" dirty="0" smtClean="0">
                <a:solidFill>
                  <a:srgbClr val="002060"/>
                </a:solidFill>
              </a:rPr>
              <a:t>Sharing Files </a:t>
            </a:r>
            <a:r>
              <a:rPr lang="en-US" dirty="0" smtClean="0"/>
              <a:t>.e.g. intranet, </a:t>
            </a:r>
            <a:r>
              <a:rPr lang="en-US" dirty="0" err="1" smtClean="0"/>
              <a:t>skype</a:t>
            </a:r>
            <a:r>
              <a:rPr lang="en-US" dirty="0" smtClean="0"/>
              <a:t>, </a:t>
            </a:r>
            <a:r>
              <a:rPr lang="en-US" dirty="0" err="1" smtClean="0"/>
              <a:t>Instagram</a:t>
            </a:r>
            <a:r>
              <a:rPr lang="en-US" dirty="0" smtClean="0"/>
              <a:t>, </a:t>
            </a:r>
            <a:r>
              <a:rPr lang="en-US" dirty="0" err="1" smtClean="0"/>
              <a:t>Dropbox</a:t>
            </a:r>
            <a:r>
              <a:rPr lang="en-US" dirty="0" smtClean="0"/>
              <a:t>, </a:t>
            </a:r>
            <a:r>
              <a:rPr lang="en-US" dirty="0" err="1" smtClean="0"/>
              <a:t>BitTorrent</a:t>
            </a:r>
            <a:r>
              <a:rPr lang="en-US" dirty="0" smtClean="0"/>
              <a:t> etc. </a:t>
            </a:r>
          </a:p>
          <a:p>
            <a:pPr>
              <a:lnSpc>
                <a:spcPct val="150000"/>
              </a:lnSpc>
            </a:pPr>
            <a:r>
              <a:rPr lang="en-US" sz="3100" dirty="0" smtClean="0">
                <a:solidFill>
                  <a:srgbClr val="002060"/>
                </a:solidFill>
              </a:rPr>
              <a:t>Sharing Disk Space  </a:t>
            </a:r>
            <a:r>
              <a:rPr lang="en-US" dirty="0" smtClean="0"/>
              <a:t>e.g. file storage on the intranet</a:t>
            </a:r>
          </a:p>
          <a:p>
            <a:pPr>
              <a:lnSpc>
                <a:spcPct val="150000"/>
              </a:lnSpc>
            </a:pPr>
            <a:r>
              <a:rPr lang="en-US" sz="3100" dirty="0" smtClean="0">
                <a:solidFill>
                  <a:srgbClr val="002060"/>
                </a:solidFill>
              </a:rPr>
              <a:t>Creating Backups</a:t>
            </a:r>
          </a:p>
          <a:p>
            <a:pPr>
              <a:lnSpc>
                <a:spcPct val="150000"/>
              </a:lnSpc>
            </a:pPr>
            <a:r>
              <a:rPr lang="en-US" sz="3100" dirty="0" smtClean="0">
                <a:solidFill>
                  <a:srgbClr val="002060"/>
                </a:solidFill>
              </a:rPr>
              <a:t>Sharing Peripherals </a:t>
            </a:r>
            <a:r>
              <a:rPr lang="en-US" dirty="0" smtClean="0">
                <a:solidFill>
                  <a:srgbClr val="002060"/>
                </a:solidFill>
              </a:rPr>
              <a:t>.</a:t>
            </a:r>
            <a:r>
              <a:rPr lang="en-US" dirty="0" smtClean="0"/>
              <a:t>e.g. printers, scanners, etc.</a:t>
            </a:r>
            <a:endParaRPr lang="en-US" dirty="0" smtClean="0">
              <a:solidFill>
                <a:srgbClr val="002060"/>
              </a:solidFill>
            </a:endParaRPr>
          </a:p>
          <a:p>
            <a:pPr>
              <a:lnSpc>
                <a:spcPct val="150000"/>
              </a:lnSpc>
            </a:pPr>
            <a:r>
              <a:rPr lang="en-US" sz="3100" dirty="0" smtClean="0">
                <a:solidFill>
                  <a:srgbClr val="002060"/>
                </a:solidFill>
              </a:rPr>
              <a:t>Working with Applications </a:t>
            </a:r>
            <a:r>
              <a:rPr lang="en-US" dirty="0" smtClean="0"/>
              <a:t>(Centralized Software Management)</a:t>
            </a:r>
          </a:p>
          <a:p>
            <a:pPr>
              <a:lnSpc>
                <a:spcPct val="150000"/>
              </a:lnSpc>
            </a:pPr>
            <a:r>
              <a:rPr lang="en-US" sz="3100" dirty="0" smtClean="0">
                <a:solidFill>
                  <a:srgbClr val="002060"/>
                </a:solidFill>
              </a:rPr>
              <a:t>Accessing the Internet </a:t>
            </a:r>
            <a:r>
              <a:rPr lang="en-US" dirty="0" smtClean="0"/>
              <a:t>.i.e. peer-to-peer</a:t>
            </a:r>
          </a:p>
          <a:p>
            <a:pPr>
              <a:lnSpc>
                <a:spcPct val="150000"/>
              </a:lnSpc>
            </a:pPr>
            <a:r>
              <a:rPr lang="en-US" sz="3100" dirty="0" smtClean="0">
                <a:solidFill>
                  <a:srgbClr val="002060"/>
                </a:solidFill>
              </a:rPr>
              <a:t>Expanding your Network</a:t>
            </a:r>
          </a:p>
          <a:p>
            <a:pPr>
              <a:lnSpc>
                <a:spcPct val="150000"/>
              </a:lnSpc>
            </a:pPr>
            <a:r>
              <a:rPr lang="en-US" sz="3100" dirty="0" smtClean="0">
                <a:solidFill>
                  <a:srgbClr val="002060"/>
                </a:solidFill>
              </a:rPr>
              <a:t>Security</a:t>
            </a:r>
            <a:endParaRPr lang="en-US" sz="3100" dirty="0">
              <a:solidFill>
                <a:srgbClr val="00206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Disadvantages of networking</a:t>
            </a:r>
            <a:r>
              <a:rPr lang="en-US" dirty="0" smtClean="0"/>
              <a:t>	</a:t>
            </a:r>
            <a:endParaRPr lang="en-US" dirty="0"/>
          </a:p>
        </p:txBody>
      </p:sp>
      <p:sp>
        <p:nvSpPr>
          <p:cNvPr id="3" name="Content Placeholder 2"/>
          <p:cNvSpPr>
            <a:spLocks noGrp="1"/>
          </p:cNvSpPr>
          <p:nvPr>
            <p:ph sz="quarter" idx="1"/>
          </p:nvPr>
        </p:nvSpPr>
        <p:spPr/>
        <p:txBody>
          <a:bodyPr/>
          <a:lstStyle/>
          <a:p>
            <a:r>
              <a:rPr lang="en-US" dirty="0" smtClean="0">
                <a:solidFill>
                  <a:srgbClr val="002060"/>
                </a:solidFill>
              </a:rPr>
              <a:t>Expensive to Install</a:t>
            </a:r>
          </a:p>
          <a:p>
            <a:r>
              <a:rPr lang="en-US" dirty="0" smtClean="0">
                <a:solidFill>
                  <a:srgbClr val="002060"/>
                </a:solidFill>
              </a:rPr>
              <a:t>Administrative Time Requirements</a:t>
            </a:r>
          </a:p>
          <a:p>
            <a:r>
              <a:rPr lang="en-US" dirty="0" smtClean="0">
                <a:solidFill>
                  <a:srgbClr val="002060"/>
                </a:solidFill>
              </a:rPr>
              <a:t>File Server Failures</a:t>
            </a:r>
          </a:p>
          <a:p>
            <a:r>
              <a:rPr lang="en-US" dirty="0" smtClean="0">
                <a:solidFill>
                  <a:srgbClr val="002060"/>
                </a:solidFill>
              </a:rPr>
              <a:t>Broken Cables</a:t>
            </a:r>
          </a:p>
          <a:p>
            <a:r>
              <a:rPr lang="en-US" dirty="0" smtClean="0">
                <a:solidFill>
                  <a:srgbClr val="002060"/>
                </a:solidFill>
              </a:rPr>
              <a:t>Security Threats</a:t>
            </a:r>
          </a:p>
          <a:p>
            <a:r>
              <a:rPr lang="en-US" dirty="0" smtClean="0">
                <a:solidFill>
                  <a:srgbClr val="002060"/>
                </a:solidFill>
              </a:rPr>
              <a:t>Bandwidth Issues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381000"/>
            <a:ext cx="6172200" cy="2053590"/>
          </a:xfrm>
        </p:spPr>
        <p:txBody>
          <a:bodyPr/>
          <a:lstStyle/>
          <a:p>
            <a:r>
              <a:rPr lang="en-US" dirty="0" smtClean="0">
                <a:solidFill>
                  <a:srgbClr val="002060"/>
                </a:solidFill>
              </a:rPr>
              <a:t>Network Line Configuration</a:t>
            </a:r>
            <a:endParaRPr lang="en-US" dirty="0">
              <a:solidFill>
                <a:srgbClr val="002060"/>
              </a:solidFill>
            </a:endParaRPr>
          </a:p>
        </p:txBody>
      </p:sp>
      <p:sp>
        <p:nvSpPr>
          <p:cNvPr id="3" name="Text Placeholder 2"/>
          <p:cNvSpPr>
            <a:spLocks noGrp="1"/>
          </p:cNvSpPr>
          <p:nvPr>
            <p:ph type="body" idx="1"/>
          </p:nvPr>
        </p:nvSpPr>
        <p:spPr>
          <a:xfrm>
            <a:off x="2286000" y="2743200"/>
            <a:ext cx="6629400" cy="3124200"/>
          </a:xfrm>
        </p:spPr>
        <p:txBody>
          <a:bodyPr>
            <a:noAutofit/>
          </a:bodyPr>
          <a:lstStyle/>
          <a:p>
            <a:pPr>
              <a:lnSpc>
                <a:spcPct val="150000"/>
              </a:lnSpc>
            </a:pPr>
            <a:r>
              <a:rPr lang="en-US" sz="2000" dirty="0" smtClean="0"/>
              <a:t>Network Line configuration refers to the way two or more communication devices are attached to a link. </a:t>
            </a:r>
          </a:p>
          <a:p>
            <a:pPr>
              <a:lnSpc>
                <a:spcPct val="150000"/>
              </a:lnSpc>
            </a:pPr>
            <a:r>
              <a:rPr lang="en-US" sz="2000" dirty="0" smtClean="0"/>
              <a:t>A link is a communication medium through which data is communicated between devices. </a:t>
            </a:r>
          </a:p>
          <a:p>
            <a:pPr>
              <a:lnSpc>
                <a:spcPct val="150000"/>
              </a:lnSpc>
            </a:pPr>
            <a:r>
              <a:rPr lang="en-US" sz="2000" dirty="0" smtClean="0"/>
              <a:t>For communication to occur between two devices, they must be connected to the same link at the same time. The two possible types of line configurations or connections are discussed in the this sections.</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Point to point</a:t>
            </a:r>
            <a:endParaRPr lang="en-US" b="1" dirty="0">
              <a:solidFill>
                <a:srgbClr val="002060"/>
              </a:solidFill>
            </a:endParaRPr>
          </a:p>
        </p:txBody>
      </p:sp>
      <p:pic>
        <p:nvPicPr>
          <p:cNvPr id="1028" name="Picture 4"/>
          <p:cNvPicPr>
            <a:picLocks noChangeAspect="1" noChangeArrowheads="1"/>
          </p:cNvPicPr>
          <p:nvPr/>
        </p:nvPicPr>
        <p:blipFill>
          <a:blip r:embed="rId2"/>
          <a:srcRect/>
          <a:stretch>
            <a:fillRect/>
          </a:stretch>
        </p:blipFill>
        <p:spPr bwMode="auto">
          <a:xfrm>
            <a:off x="1905000" y="1371600"/>
            <a:ext cx="4626653" cy="1641259"/>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457200" y="3185160"/>
            <a:ext cx="7375904" cy="32918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4231</TotalTime>
  <Words>2767</Words>
  <Application>Microsoft Office PowerPoint</Application>
  <PresentationFormat>On-screen Show (4:3)</PresentationFormat>
  <Paragraphs>237</Paragraphs>
  <Slides>35</Slides>
  <Notes>18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Communications network architecture</vt:lpstr>
      <vt:lpstr>Introduction</vt:lpstr>
      <vt:lpstr>NETWORK CONSIDERATIONS</vt:lpstr>
      <vt:lpstr>UNDERSTANDING NETWORK BASICS</vt:lpstr>
      <vt:lpstr>UNDERSTANDING NETWORK BASICS</vt:lpstr>
      <vt:lpstr>Advantages of networking</vt:lpstr>
      <vt:lpstr>Disadvantages of networking </vt:lpstr>
      <vt:lpstr>Network Line Configuration</vt:lpstr>
      <vt:lpstr>Point to point</vt:lpstr>
      <vt:lpstr>Point to point</vt:lpstr>
      <vt:lpstr>Point-to-Point Connection</vt:lpstr>
      <vt:lpstr>Multipoint Connection</vt:lpstr>
      <vt:lpstr>Multipoint Connection</vt:lpstr>
      <vt:lpstr>Network Topologies</vt:lpstr>
      <vt:lpstr>PHYSICAL TOPOLOGIES USED IN LANs</vt:lpstr>
      <vt:lpstr>PHYSICAL TOPOLOGIES USED IN LANs</vt:lpstr>
      <vt:lpstr>PHYSICAL TOPOLOGIES USED IN LADs</vt:lpstr>
      <vt:lpstr>LOGICAL TOPOLOGIES</vt:lpstr>
      <vt:lpstr>LOGICAL TOPOLOGIES</vt:lpstr>
      <vt:lpstr> NETWORKING AND INTERNETWORKING DEVICES</vt:lpstr>
      <vt:lpstr>ROUTER</vt:lpstr>
      <vt:lpstr>ROUTER      </vt:lpstr>
      <vt:lpstr>NETWORKING USING A ROUTER</vt:lpstr>
      <vt:lpstr>hub</vt:lpstr>
      <vt:lpstr>A SWITCH</vt:lpstr>
      <vt:lpstr>USING HUBs AND SWITCHs</vt:lpstr>
      <vt:lpstr>REPEATER</vt:lpstr>
      <vt:lpstr>Using repeater to increase network length</vt:lpstr>
      <vt:lpstr>More points to note about a repeater</vt:lpstr>
      <vt:lpstr>BRIDGE</vt:lpstr>
      <vt:lpstr>Bridges     cont’d</vt:lpstr>
      <vt:lpstr>Connection-oriented and connectionless services</vt:lpstr>
      <vt:lpstr>Connection-oriented Services</vt:lpstr>
      <vt:lpstr>Connectionless Services</vt:lpstr>
      <vt:lpstr>Connectionless Services  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CMP2205:  Computer Networks</dc:title>
  <dc:creator>Kalegga</dc:creator>
  <cp:lastModifiedBy>Kalegga</cp:lastModifiedBy>
  <cp:revision>183</cp:revision>
  <dcterms:created xsi:type="dcterms:W3CDTF">2014-02-01T11:25:01Z</dcterms:created>
  <dcterms:modified xsi:type="dcterms:W3CDTF">2014-02-16T05:53:10Z</dcterms:modified>
</cp:coreProperties>
</file>