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83"/>
  </p:notesMasterIdLst>
  <p:sldIdLst>
    <p:sldId id="256" r:id="rId2"/>
    <p:sldId id="311" r:id="rId3"/>
    <p:sldId id="261" r:id="rId4"/>
    <p:sldId id="262" r:id="rId5"/>
    <p:sldId id="364" r:id="rId6"/>
    <p:sldId id="264" r:id="rId7"/>
    <p:sldId id="265" r:id="rId8"/>
    <p:sldId id="296"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263" r:id="rId22"/>
    <p:sldId id="266" r:id="rId23"/>
    <p:sldId id="267" r:id="rId24"/>
    <p:sldId id="342" r:id="rId25"/>
    <p:sldId id="343" r:id="rId26"/>
    <p:sldId id="344" r:id="rId27"/>
    <p:sldId id="345" r:id="rId28"/>
    <p:sldId id="365" r:id="rId29"/>
    <p:sldId id="268" r:id="rId30"/>
    <p:sldId id="272" r:id="rId31"/>
    <p:sldId id="269" r:id="rId32"/>
    <p:sldId id="271" r:id="rId33"/>
    <p:sldId id="273" r:id="rId34"/>
    <p:sldId id="275" r:id="rId35"/>
    <p:sldId id="289" r:id="rId36"/>
    <p:sldId id="290" r:id="rId37"/>
    <p:sldId id="291" r:id="rId38"/>
    <p:sldId id="293" r:id="rId39"/>
    <p:sldId id="34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46" r:id="rId66"/>
    <p:sldId id="347" r:id="rId67"/>
    <p:sldId id="348" r:id="rId68"/>
    <p:sldId id="349" r:id="rId69"/>
    <p:sldId id="350" r:id="rId70"/>
    <p:sldId id="351" r:id="rId71"/>
    <p:sldId id="352" r:id="rId72"/>
    <p:sldId id="353" r:id="rId73"/>
    <p:sldId id="354" r:id="rId74"/>
    <p:sldId id="355" r:id="rId75"/>
    <p:sldId id="356" r:id="rId76"/>
    <p:sldId id="357" r:id="rId77"/>
    <p:sldId id="358" r:id="rId78"/>
    <p:sldId id="359" r:id="rId79"/>
    <p:sldId id="360" r:id="rId80"/>
    <p:sldId id="361" r:id="rId81"/>
    <p:sldId id="362" r:id="rId8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83"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CA"/>
          </a:p>
        </p:txBody>
      </p:sp>
      <p:sp>
        <p:nvSpPr>
          <p:cNvPr id="1146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CA"/>
          </a:p>
        </p:txBody>
      </p:sp>
      <p:sp>
        <p:nvSpPr>
          <p:cNvPr id="1146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46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1146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CA"/>
          </a:p>
        </p:txBody>
      </p:sp>
      <p:sp>
        <p:nvSpPr>
          <p:cNvPr id="1146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B7F30C72-59AB-4B14-BDDD-21F0B9D74DA7}" type="slidenum">
              <a:rPr lang="en-CA"/>
              <a:pPr/>
              <a:t>‹#›</a:t>
            </a:fld>
            <a:endParaRPr lang="en-CA"/>
          </a:p>
        </p:txBody>
      </p:sp>
    </p:spTree>
    <p:extLst>
      <p:ext uri="{BB962C8B-B14F-4D97-AF65-F5344CB8AC3E}">
        <p14:creationId xmlns:p14="http://schemas.microsoft.com/office/powerpoint/2010/main" val="4565740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mn-ea"/>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mn-ea"/>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mn-ea"/>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mn-ea"/>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VOP</a:t>
            </a:r>
            <a:endParaRPr lang="en-US" dirty="0"/>
          </a:p>
        </p:txBody>
      </p:sp>
      <p:sp>
        <p:nvSpPr>
          <p:cNvPr id="4" name="Slide Number Placeholder 3"/>
          <p:cNvSpPr>
            <a:spLocks noGrp="1"/>
          </p:cNvSpPr>
          <p:nvPr>
            <p:ph type="sldNum" sz="quarter" idx="10"/>
          </p:nvPr>
        </p:nvSpPr>
        <p:spPr/>
        <p:txBody>
          <a:bodyPr/>
          <a:lstStyle/>
          <a:p>
            <a:fld id="{B7F30C72-59AB-4B14-BDDD-21F0B9D74DA7}" type="slidenum">
              <a:rPr lang="en-CA" smtClean="0"/>
              <a:pPr/>
              <a:t>5</a:t>
            </a:fld>
            <a:endParaRPr lang="en-CA"/>
          </a:p>
        </p:txBody>
      </p:sp>
    </p:spTree>
    <p:extLst>
      <p:ext uri="{BB962C8B-B14F-4D97-AF65-F5344CB8AC3E}">
        <p14:creationId xmlns:p14="http://schemas.microsoft.com/office/powerpoint/2010/main" val="3098501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A98A11-CB47-4E82-A5D8-4CED3386B1CF}" type="slidenum">
              <a:rPr lang="en-CA"/>
              <a:pPr/>
              <a:t>52</a:t>
            </a:fld>
            <a:endParaRPr lang="en-CA"/>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xfrm>
            <a:off x="914400" y="4343400"/>
            <a:ext cx="5029200" cy="4114800"/>
          </a:xfrm>
        </p:spPr>
        <p:txBody>
          <a:bodyPr/>
          <a:lstStyle/>
          <a:p>
            <a:r>
              <a:rPr lang="en-US" dirty="0"/>
              <a:t>The application layer has an E-Mail message to send.</a:t>
            </a:r>
          </a:p>
          <a:p>
            <a:r>
              <a:rPr lang="en-US" dirty="0"/>
              <a:t>When sent through the presentation layer, the data types are well defined for each component of the E-Mail message.</a:t>
            </a:r>
          </a:p>
          <a:p>
            <a:endParaRPr lang="en-US" dirty="0"/>
          </a:p>
          <a:p>
            <a:r>
              <a:rPr lang="en-US" dirty="0"/>
              <a:t>The session layer typically would do very little in modern networks.</a:t>
            </a:r>
          </a:p>
          <a:p>
            <a:endParaRPr lang="en-US" dirty="0"/>
          </a:p>
          <a:p>
            <a:r>
              <a:rPr lang="en-US" dirty="0"/>
              <a:t>The transport layer would add a message ID to the message, and set its time-to-live value.  If an acknowledgement is not received by that time, the message will be reissued.</a:t>
            </a:r>
          </a:p>
          <a:p>
            <a:endParaRPr lang="en-US" dirty="0"/>
          </a:p>
          <a:p>
            <a:r>
              <a:rPr lang="en-US" dirty="0"/>
              <a:t>The network layer adds a recipient address as well as the sender’s address to the message.  These addresses will be used by routers to direct the message through the correct path to the recipient.  The network layer may also divide the message into smaller parts, called Frames, which are manageable by the network.  Some networks have a maximum message size, some even have an exact length that all messages must be.</a:t>
            </a:r>
          </a:p>
          <a:p>
            <a:endParaRPr lang="en-US" dirty="0"/>
          </a:p>
          <a:p>
            <a:r>
              <a:rPr lang="en-US" dirty="0"/>
              <a:t>The data link layer issues commands to the network device to send the appropriate bytes.</a:t>
            </a:r>
          </a:p>
          <a:p>
            <a:endParaRPr lang="en-US" dirty="0"/>
          </a:p>
          <a:p>
            <a:r>
              <a:rPr lang="en-US" dirty="0"/>
              <a:t>The physical layer responds to these device commands and transmits a signal on the network wire.  Which wires to charge, how, and how much are determined by the hardware and the type of network.</a:t>
            </a:r>
          </a:p>
        </p:txBody>
      </p:sp>
    </p:spTree>
    <p:extLst>
      <p:ext uri="{BB962C8B-B14F-4D97-AF65-F5344CB8AC3E}">
        <p14:creationId xmlns:p14="http://schemas.microsoft.com/office/powerpoint/2010/main" val="3393260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5E4A93-735B-470B-8406-323100ABF133}" type="slidenum">
              <a:rPr lang="en-CA"/>
              <a:pPr/>
              <a:t>53</a:t>
            </a:fld>
            <a:endParaRPr lang="en-CA"/>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xfrm>
            <a:off x="914400" y="4343400"/>
            <a:ext cx="5029200" cy="4114800"/>
          </a:xfrm>
        </p:spPr>
        <p:txBody>
          <a:bodyPr/>
          <a:lstStyle/>
          <a:p>
            <a:r>
              <a:rPr lang="en-US"/>
              <a:t>The application layer has an E-Mail message to send.</a:t>
            </a:r>
          </a:p>
          <a:p>
            <a:r>
              <a:rPr lang="en-US"/>
              <a:t>When sent through the presentation layer, the data types are well defined for each component of the E-Mail message.</a:t>
            </a:r>
          </a:p>
          <a:p>
            <a:endParaRPr lang="en-US"/>
          </a:p>
          <a:p>
            <a:r>
              <a:rPr lang="en-US"/>
              <a:t>The session layer typically would do very little in modern networks.</a:t>
            </a:r>
          </a:p>
          <a:p>
            <a:endParaRPr lang="en-US"/>
          </a:p>
          <a:p>
            <a:r>
              <a:rPr lang="en-US"/>
              <a:t>The transport layer would add a message ID to the message, and set its time-to-live value.  If an acknowledgement is not received by that time, the message will be reissued.</a:t>
            </a:r>
          </a:p>
          <a:p>
            <a:endParaRPr lang="en-US"/>
          </a:p>
          <a:p>
            <a:r>
              <a:rPr lang="en-US"/>
              <a:t>The network layer adds a recipient address as well as the sender’s address to the message.  These addresses will be used by routers to direct the message through the correct path to the recipient.  The network layer may also divide the message into smaller parts, called Frames, which are manageable by the network.  Some networks have a maximum message size, some even have an exact length that all messages must be.</a:t>
            </a:r>
          </a:p>
          <a:p>
            <a:endParaRPr lang="en-US"/>
          </a:p>
          <a:p>
            <a:r>
              <a:rPr lang="en-US"/>
              <a:t>The data link layer issues commands to the network device to send the appropriate bytes.</a:t>
            </a:r>
          </a:p>
          <a:p>
            <a:endParaRPr lang="en-US"/>
          </a:p>
          <a:p>
            <a:r>
              <a:rPr lang="en-US"/>
              <a:t>The physical layer responds to these device commands and transmits a signal on the network wire.  Which wires to charge, how, and how much are determined by the hardware and the type of network.</a:t>
            </a:r>
          </a:p>
        </p:txBody>
      </p:sp>
    </p:spTree>
    <p:extLst>
      <p:ext uri="{BB962C8B-B14F-4D97-AF65-F5344CB8AC3E}">
        <p14:creationId xmlns:p14="http://schemas.microsoft.com/office/powerpoint/2010/main" val="2951656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F30C72-59AB-4B14-BDDD-21F0B9D74DA7}" type="slidenum">
              <a:rPr lang="en-CA" smtClean="0"/>
              <a:pPr/>
              <a:t>55</a:t>
            </a:fld>
            <a:endParaRPr lang="en-CA"/>
          </a:p>
        </p:txBody>
      </p:sp>
    </p:spTree>
    <p:extLst>
      <p:ext uri="{BB962C8B-B14F-4D97-AF65-F5344CB8AC3E}">
        <p14:creationId xmlns:p14="http://schemas.microsoft.com/office/powerpoint/2010/main" val="1771519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DC3601-D8BF-4C78-AEE5-1EC3EDEA6D17}" type="slidenum">
              <a:rPr lang="en-CA"/>
              <a:pPr/>
              <a:t>62</a:t>
            </a:fld>
            <a:endParaRPr lang="en-CA"/>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xfrm>
            <a:off x="914400" y="4343400"/>
            <a:ext cx="5029200" cy="4114800"/>
          </a:xfrm>
        </p:spPr>
        <p:txBody>
          <a:bodyPr/>
          <a:lstStyle/>
          <a:p>
            <a:r>
              <a:rPr lang="en-US"/>
              <a:t>The application layer has an E-Mail message to send.</a:t>
            </a:r>
          </a:p>
          <a:p>
            <a:r>
              <a:rPr lang="en-US"/>
              <a:t>When sent through the presentation layer, the data types are well defined for each component of the E-Mail message.</a:t>
            </a:r>
          </a:p>
          <a:p>
            <a:endParaRPr lang="en-US"/>
          </a:p>
          <a:p>
            <a:r>
              <a:rPr lang="en-US"/>
              <a:t>The session layer typically would do very little in modern networks.</a:t>
            </a:r>
          </a:p>
          <a:p>
            <a:endParaRPr lang="en-US"/>
          </a:p>
          <a:p>
            <a:r>
              <a:rPr lang="en-US"/>
              <a:t>The transport layer would add a message ID to the message, and set its time-to-live value.  If an acknowledgement is not received by that time, the message will be reissued.</a:t>
            </a:r>
          </a:p>
          <a:p>
            <a:endParaRPr lang="en-US"/>
          </a:p>
          <a:p>
            <a:r>
              <a:rPr lang="en-US"/>
              <a:t>The network layer adds a recipient address as well as the sender’s address to the message.  These addresses will be used by routers to direct the message through the correct path to the recipient.  The network layer may also divide the message into smaller parts, called Frames, which are manageable by the network.  Some networks have a maximum message size, some even have an exact length that all messages must be.</a:t>
            </a:r>
          </a:p>
          <a:p>
            <a:endParaRPr lang="en-US"/>
          </a:p>
          <a:p>
            <a:r>
              <a:rPr lang="en-US"/>
              <a:t>The data link layer issues commands to the network device to send the appropriate bytes.</a:t>
            </a:r>
          </a:p>
          <a:p>
            <a:endParaRPr lang="en-US"/>
          </a:p>
          <a:p>
            <a:r>
              <a:rPr lang="en-US"/>
              <a:t>The physical layer responds to these device commands and transmits a signal on the network wire.  Which wires to charge, how, and how much are determined by the hardware and the type of network.</a:t>
            </a:r>
          </a:p>
        </p:txBody>
      </p:sp>
    </p:spTree>
    <p:extLst>
      <p:ext uri="{BB962C8B-B14F-4D97-AF65-F5344CB8AC3E}">
        <p14:creationId xmlns:p14="http://schemas.microsoft.com/office/powerpoint/2010/main" val="2712825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5A929B-B4FF-4A61-8BD3-216E3D3D942B}" type="slidenum">
              <a:rPr lang="en-CA"/>
              <a:pPr/>
              <a:t>63</a:t>
            </a:fld>
            <a:endParaRPr lang="en-CA"/>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xfrm>
            <a:off x="914400" y="4343400"/>
            <a:ext cx="5029200" cy="4114800"/>
          </a:xfrm>
        </p:spPr>
        <p:txBody>
          <a:bodyPr/>
          <a:lstStyle/>
          <a:p>
            <a:r>
              <a:rPr lang="en-US"/>
              <a:t>The application layer has an E-Mail message to send.</a:t>
            </a:r>
          </a:p>
          <a:p>
            <a:r>
              <a:rPr lang="en-US"/>
              <a:t>When sent through the presentation layer, the data types are well defined for each component of the E-Mail message.</a:t>
            </a:r>
          </a:p>
          <a:p>
            <a:endParaRPr lang="en-US"/>
          </a:p>
          <a:p>
            <a:r>
              <a:rPr lang="en-US"/>
              <a:t>The session layer typically would do very little in modern networks.</a:t>
            </a:r>
          </a:p>
          <a:p>
            <a:endParaRPr lang="en-US"/>
          </a:p>
          <a:p>
            <a:r>
              <a:rPr lang="en-US"/>
              <a:t>The transport layer would add a message ID to the message, and set its time-to-live value.  If an acknowledgement is not received by that time, the message will be reissued.</a:t>
            </a:r>
          </a:p>
          <a:p>
            <a:endParaRPr lang="en-US"/>
          </a:p>
          <a:p>
            <a:r>
              <a:rPr lang="en-US"/>
              <a:t>The network layer adds a recipient address as well as the sender’s address to the message.  These addresses will be used by routers to direct the message through the correct path to the recipient.  The network layer may also divide the message into smaller parts, called Frames, which are manageable by the network.  Some networks have a maximum message size, some even have an exact length that all messages must be.</a:t>
            </a:r>
          </a:p>
          <a:p>
            <a:endParaRPr lang="en-US"/>
          </a:p>
          <a:p>
            <a:r>
              <a:rPr lang="en-US"/>
              <a:t>The data link layer issues commands to the network device to send the appropriate bytes.</a:t>
            </a:r>
          </a:p>
          <a:p>
            <a:endParaRPr lang="en-US"/>
          </a:p>
          <a:p>
            <a:r>
              <a:rPr lang="en-US"/>
              <a:t>The physical layer responds to these device commands and transmits a signal on the network wire.  Which wires to charge, how, and how much are determined by the hardware and the type of network.</a:t>
            </a:r>
          </a:p>
        </p:txBody>
      </p:sp>
    </p:spTree>
    <p:extLst>
      <p:ext uri="{BB962C8B-B14F-4D97-AF65-F5344CB8AC3E}">
        <p14:creationId xmlns:p14="http://schemas.microsoft.com/office/powerpoint/2010/main" val="3036936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F30C72-59AB-4B14-BDDD-21F0B9D74DA7}" type="slidenum">
              <a:rPr lang="en-CA" smtClean="0"/>
              <a:pPr/>
              <a:t>64</a:t>
            </a:fld>
            <a:endParaRPr lang="en-CA"/>
          </a:p>
        </p:txBody>
      </p:sp>
    </p:spTree>
    <p:extLst>
      <p:ext uri="{BB962C8B-B14F-4D97-AF65-F5344CB8AC3E}">
        <p14:creationId xmlns:p14="http://schemas.microsoft.com/office/powerpoint/2010/main" val="1333715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F30C72-59AB-4B14-BDDD-21F0B9D74DA7}" type="slidenum">
              <a:rPr lang="en-CA" smtClean="0"/>
              <a:pPr/>
              <a:t>78</a:t>
            </a:fld>
            <a:endParaRPr lang="en-CA"/>
          </a:p>
        </p:txBody>
      </p:sp>
    </p:spTree>
    <p:extLst>
      <p:ext uri="{BB962C8B-B14F-4D97-AF65-F5344CB8AC3E}">
        <p14:creationId xmlns:p14="http://schemas.microsoft.com/office/powerpoint/2010/main" val="337875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CA"/>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CA"/>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9E5D6D5-5CD6-4563-9BC3-9100936FC2AF}"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8010B2-EF34-472D-A093-B4343C9A9DB8}"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2741CA-9555-4796-A7C7-0C7EC726A7A1}"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CA"/>
          </a:p>
        </p:txBody>
      </p:sp>
      <p:sp>
        <p:nvSpPr>
          <p:cNvPr id="9" name="Slide Number Placeholder 8"/>
          <p:cNvSpPr>
            <a:spLocks noGrp="1"/>
          </p:cNvSpPr>
          <p:nvPr>
            <p:ph type="sldNum" sz="quarter" idx="15"/>
          </p:nvPr>
        </p:nvSpPr>
        <p:spPr/>
        <p:txBody>
          <a:bodyPr rtlCol="0"/>
          <a:lstStyle/>
          <a:p>
            <a:fld id="{A7F3297B-2C71-4951-8D56-4520C77D92A9}" type="slidenum">
              <a:rPr lang="en-CA" smtClean="0"/>
              <a:pPr/>
              <a:t>‹#›</a:t>
            </a:fld>
            <a:endParaRPr lang="en-CA"/>
          </a:p>
        </p:txBody>
      </p:sp>
      <p:sp>
        <p:nvSpPr>
          <p:cNvPr id="10" name="Footer Placeholder 9"/>
          <p:cNvSpPr>
            <a:spLocks noGrp="1"/>
          </p:cNvSpPr>
          <p:nvPr>
            <p:ph type="ftr" sz="quarter" idx="16"/>
          </p:nvPr>
        </p:nvSpPr>
        <p:spPr/>
        <p:txBody>
          <a:bodyPr rtlCol="0"/>
          <a:lstStyle/>
          <a:p>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CA"/>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CA"/>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5216C8E-25D9-45B7-BDFE-994CA67D4B04}"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11B801-D740-4FE7-B3F1-BB183845B2EB}" type="slidenum">
              <a:rPr lang="en-CA" smtClean="0"/>
              <a:pPr/>
              <a:t>‹#›</a:t>
            </a:fld>
            <a:endParaRPr lang="en-CA"/>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A32801C-A864-4858-8EB7-122C467690C1}" type="slidenum">
              <a:rPr lang="en-CA" smtClean="0"/>
              <a:pPr/>
              <a:t>‹#›</a:t>
            </a:fld>
            <a:endParaRPr lang="en-CA"/>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CA"/>
          </a:p>
        </p:txBody>
      </p:sp>
      <p:sp>
        <p:nvSpPr>
          <p:cNvPr id="7" name="Slide Number Placeholder 6"/>
          <p:cNvSpPr>
            <a:spLocks noGrp="1"/>
          </p:cNvSpPr>
          <p:nvPr>
            <p:ph type="sldNum" sz="quarter" idx="11"/>
          </p:nvPr>
        </p:nvSpPr>
        <p:spPr/>
        <p:txBody>
          <a:bodyPr rtlCol="0"/>
          <a:lstStyle/>
          <a:p>
            <a:fld id="{5CC35DCB-BE83-4BD3-96C1-AF76E50180B0}" type="slidenum">
              <a:rPr lang="en-CA" smtClean="0"/>
              <a:pPr/>
              <a:t>‹#›</a:t>
            </a:fld>
            <a:endParaRPr lang="en-CA"/>
          </a:p>
        </p:txBody>
      </p:sp>
      <p:sp>
        <p:nvSpPr>
          <p:cNvPr id="8" name="Footer Placeholder 7"/>
          <p:cNvSpPr>
            <a:spLocks noGrp="1"/>
          </p:cNvSpPr>
          <p:nvPr>
            <p:ph type="ftr" sz="quarter" idx="12"/>
          </p:nvPr>
        </p:nvSpPr>
        <p:spPr/>
        <p:txBody>
          <a:bodyPr rtlCol="0"/>
          <a:lstStyle/>
          <a:p>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D510DAC-83B3-4EBE-A990-332E0255E891}"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CA"/>
          </a:p>
        </p:txBody>
      </p:sp>
      <p:sp>
        <p:nvSpPr>
          <p:cNvPr id="22" name="Slide Number Placeholder 21"/>
          <p:cNvSpPr>
            <a:spLocks noGrp="1"/>
          </p:cNvSpPr>
          <p:nvPr>
            <p:ph type="sldNum" sz="quarter" idx="15"/>
          </p:nvPr>
        </p:nvSpPr>
        <p:spPr/>
        <p:txBody>
          <a:bodyPr rtlCol="0"/>
          <a:lstStyle/>
          <a:p>
            <a:fld id="{744E06D2-DB89-4B00-A969-412B9D8B847C}" type="slidenum">
              <a:rPr lang="en-CA" smtClean="0"/>
              <a:pPr/>
              <a:t>‹#›</a:t>
            </a:fld>
            <a:endParaRPr lang="en-CA"/>
          </a:p>
        </p:txBody>
      </p:sp>
      <p:sp>
        <p:nvSpPr>
          <p:cNvPr id="23" name="Footer Placeholder 22"/>
          <p:cNvSpPr>
            <a:spLocks noGrp="1"/>
          </p:cNvSpPr>
          <p:nvPr>
            <p:ph type="ftr" sz="quarter" idx="16"/>
          </p:nvPr>
        </p:nvSpPr>
        <p:spPr/>
        <p:txBody>
          <a:bodyPr rtlCol="0"/>
          <a:lstStyle/>
          <a:p>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CA"/>
          </a:p>
        </p:txBody>
      </p:sp>
      <p:sp>
        <p:nvSpPr>
          <p:cNvPr id="18" name="Slide Number Placeholder 17"/>
          <p:cNvSpPr>
            <a:spLocks noGrp="1"/>
          </p:cNvSpPr>
          <p:nvPr>
            <p:ph type="sldNum" sz="quarter" idx="11"/>
          </p:nvPr>
        </p:nvSpPr>
        <p:spPr/>
        <p:txBody>
          <a:bodyPr rtlCol="0"/>
          <a:lstStyle/>
          <a:p>
            <a:fld id="{C9F147FF-3DE8-481B-AA72-5A2D96FC463F}" type="slidenum">
              <a:rPr lang="en-CA" smtClean="0"/>
              <a:pPr/>
              <a:t>‹#›</a:t>
            </a:fld>
            <a:endParaRPr lang="en-CA"/>
          </a:p>
        </p:txBody>
      </p:sp>
      <p:sp>
        <p:nvSpPr>
          <p:cNvPr id="21" name="Footer Placeholder 20"/>
          <p:cNvSpPr>
            <a:spLocks noGrp="1"/>
          </p:cNvSpPr>
          <p:nvPr>
            <p:ph type="ftr" sz="quarter" idx="12"/>
          </p:nvPr>
        </p:nvSpPr>
        <p:spPr/>
        <p:txBody>
          <a:bodyPr rtlCol="0"/>
          <a:lstStyle/>
          <a:p>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CA"/>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CA"/>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B4975DA-16D1-484B-9A66-35AEDE4E6B8A}"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uhororo@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p:txBody>
          <a:bodyPr/>
          <a:lstStyle/>
          <a:p>
            <a:r>
              <a:rPr lang="en-US" b="1" dirty="0" smtClean="0"/>
              <a:t>CMP2205</a:t>
            </a:r>
            <a:r>
              <a:rPr lang="en-US" dirty="0" smtClean="0"/>
              <a:t>:  Computer Networks</a:t>
            </a:r>
            <a:endParaRPr lang="en-US" dirty="0"/>
          </a:p>
        </p:txBody>
      </p:sp>
      <p:sp>
        <p:nvSpPr>
          <p:cNvPr id="33795" name="Rectangle 3"/>
          <p:cNvSpPr>
            <a:spLocks noGrp="1" noChangeArrowheads="1"/>
          </p:cNvSpPr>
          <p:nvPr>
            <p:ph type="subTitle" idx="1"/>
          </p:nvPr>
        </p:nvSpPr>
        <p:spPr/>
        <p:txBody>
          <a:bodyPr>
            <a:normAutofit/>
          </a:bodyPr>
          <a:lstStyle/>
          <a:p>
            <a:r>
              <a:rPr lang="en-US" dirty="0" smtClean="0"/>
              <a:t>Lecturer:  Gordon </a:t>
            </a:r>
            <a:r>
              <a:rPr lang="en-US" dirty="0" err="1" smtClean="0"/>
              <a:t>Ariho</a:t>
            </a:r>
            <a:r>
              <a:rPr lang="en-US" dirty="0" smtClean="0"/>
              <a:t> (</a:t>
            </a:r>
            <a:r>
              <a:rPr lang="en-US" dirty="0" smtClean="0">
                <a:hlinkClick r:id="rId2"/>
              </a:rPr>
              <a:t>muhororo@gmail.com</a:t>
            </a:r>
            <a:r>
              <a:rPr lang="en-US" dirty="0" smtClean="0"/>
              <a:t>)</a:t>
            </a:r>
          </a:p>
          <a:p>
            <a:r>
              <a:rPr lang="en-US" dirty="0" smtClean="0"/>
              <a:t>0751-222-252</a:t>
            </a:r>
          </a:p>
          <a:p>
            <a:r>
              <a:rPr lang="en-US" dirty="0" smtClean="0"/>
              <a:t>Dr. </a:t>
            </a:r>
            <a:r>
              <a:rPr lang="en-US" dirty="0" err="1" smtClean="0"/>
              <a:t>Serugunda</a:t>
            </a:r>
            <a:r>
              <a:rPr lang="en-US" dirty="0" smtClean="0"/>
              <a:t> Jonathan</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CA" dirty="0" smtClean="0"/>
              <a:t>LAN</a:t>
            </a:r>
            <a:endParaRPr lang="en-CA" dirty="0"/>
          </a:p>
        </p:txBody>
      </p:sp>
      <p:sp>
        <p:nvSpPr>
          <p:cNvPr id="84995" name="Line 3"/>
          <p:cNvSpPr>
            <a:spLocks noChangeShapeType="1"/>
          </p:cNvSpPr>
          <p:nvPr/>
        </p:nvSpPr>
        <p:spPr bwMode="auto">
          <a:xfrm>
            <a:off x="1763713" y="2636838"/>
            <a:ext cx="969962" cy="833437"/>
          </a:xfrm>
          <a:prstGeom prst="line">
            <a:avLst/>
          </a:prstGeom>
          <a:noFill/>
          <a:ln w="28575">
            <a:solidFill>
              <a:schemeClr val="tx1"/>
            </a:solidFill>
            <a:round/>
            <a:headEnd/>
            <a:tailEnd/>
          </a:ln>
          <a:effectLst/>
        </p:spPr>
        <p:txBody>
          <a:bodyPr wrap="none"/>
          <a:lstStyle/>
          <a:p>
            <a:endParaRPr lang="en-US"/>
          </a:p>
        </p:txBody>
      </p:sp>
      <p:sp>
        <p:nvSpPr>
          <p:cNvPr id="84996" name="Oval 4"/>
          <p:cNvSpPr>
            <a:spLocks noChangeArrowheads="1"/>
          </p:cNvSpPr>
          <p:nvPr/>
        </p:nvSpPr>
        <p:spPr bwMode="auto">
          <a:xfrm>
            <a:off x="2286000" y="3200400"/>
            <a:ext cx="3886200" cy="1524000"/>
          </a:xfrm>
          <a:prstGeom prst="ellipse">
            <a:avLst/>
          </a:prstGeom>
          <a:noFill/>
          <a:ln w="57150">
            <a:solidFill>
              <a:schemeClr val="tx1"/>
            </a:solidFill>
            <a:round/>
            <a:headEnd/>
            <a:tailEnd/>
          </a:ln>
          <a:effectLst/>
        </p:spPr>
        <p:txBody>
          <a:bodyPr wrap="none" anchor="ctr"/>
          <a:lstStyle/>
          <a:p>
            <a:endParaRPr lang="en-US"/>
          </a:p>
        </p:txBody>
      </p:sp>
      <p:sp>
        <p:nvSpPr>
          <p:cNvPr id="84997" name="Line 5"/>
          <p:cNvSpPr>
            <a:spLocks noChangeShapeType="1"/>
          </p:cNvSpPr>
          <p:nvPr/>
        </p:nvSpPr>
        <p:spPr bwMode="auto">
          <a:xfrm flipV="1">
            <a:off x="2268538" y="4508500"/>
            <a:ext cx="574675" cy="865188"/>
          </a:xfrm>
          <a:prstGeom prst="line">
            <a:avLst/>
          </a:prstGeom>
          <a:noFill/>
          <a:ln w="28575">
            <a:solidFill>
              <a:schemeClr val="tx1"/>
            </a:solidFill>
            <a:round/>
            <a:headEnd/>
            <a:tailEnd/>
          </a:ln>
          <a:effectLst/>
        </p:spPr>
        <p:txBody>
          <a:bodyPr wrap="none"/>
          <a:lstStyle/>
          <a:p>
            <a:endParaRPr lang="en-US"/>
          </a:p>
        </p:txBody>
      </p:sp>
      <p:sp>
        <p:nvSpPr>
          <p:cNvPr id="84998" name="Line 6"/>
          <p:cNvSpPr>
            <a:spLocks noChangeShapeType="1"/>
          </p:cNvSpPr>
          <p:nvPr/>
        </p:nvSpPr>
        <p:spPr bwMode="auto">
          <a:xfrm flipH="1" flipV="1">
            <a:off x="5651500" y="4508500"/>
            <a:ext cx="720725" cy="865188"/>
          </a:xfrm>
          <a:prstGeom prst="line">
            <a:avLst/>
          </a:prstGeom>
          <a:noFill/>
          <a:ln w="28575">
            <a:solidFill>
              <a:schemeClr val="tx1"/>
            </a:solidFill>
            <a:round/>
            <a:headEnd/>
            <a:tailEnd/>
          </a:ln>
          <a:effectLst/>
        </p:spPr>
        <p:txBody>
          <a:bodyPr wrap="none"/>
          <a:lstStyle/>
          <a:p>
            <a:endParaRPr lang="en-US"/>
          </a:p>
        </p:txBody>
      </p:sp>
      <p:sp>
        <p:nvSpPr>
          <p:cNvPr id="84999" name="Line 7"/>
          <p:cNvSpPr>
            <a:spLocks noChangeShapeType="1"/>
          </p:cNvSpPr>
          <p:nvPr/>
        </p:nvSpPr>
        <p:spPr bwMode="auto">
          <a:xfrm flipH="1">
            <a:off x="6156325" y="3644900"/>
            <a:ext cx="1584325" cy="215900"/>
          </a:xfrm>
          <a:prstGeom prst="line">
            <a:avLst/>
          </a:prstGeom>
          <a:noFill/>
          <a:ln w="28575">
            <a:solidFill>
              <a:schemeClr val="tx1"/>
            </a:solidFill>
            <a:round/>
            <a:headEnd/>
            <a:tailEnd/>
          </a:ln>
          <a:effectLst/>
        </p:spPr>
        <p:txBody>
          <a:bodyPr wrap="none"/>
          <a:lstStyle/>
          <a:p>
            <a:endParaRPr lang="en-US"/>
          </a:p>
        </p:txBody>
      </p:sp>
      <p:sp>
        <p:nvSpPr>
          <p:cNvPr id="85000" name="Line 8"/>
          <p:cNvSpPr>
            <a:spLocks noChangeShapeType="1"/>
          </p:cNvSpPr>
          <p:nvPr/>
        </p:nvSpPr>
        <p:spPr bwMode="auto">
          <a:xfrm flipH="1">
            <a:off x="4932363" y="2492375"/>
            <a:ext cx="215900" cy="792163"/>
          </a:xfrm>
          <a:prstGeom prst="line">
            <a:avLst/>
          </a:prstGeom>
          <a:noFill/>
          <a:ln w="28575">
            <a:solidFill>
              <a:schemeClr val="tx1"/>
            </a:solidFill>
            <a:round/>
            <a:headEnd/>
            <a:tailEnd/>
          </a:ln>
          <a:effectLst/>
        </p:spPr>
        <p:txBody>
          <a:bodyPr wrap="none"/>
          <a:lstStyle/>
          <a:p>
            <a:endParaRPr lang="en-US"/>
          </a:p>
        </p:txBody>
      </p:sp>
      <p:pic>
        <p:nvPicPr>
          <p:cNvPr id="85001" name="Picture 9" descr="bd07073_"/>
          <p:cNvPicPr>
            <a:picLocks noChangeAspect="1" noChangeArrowheads="1"/>
          </p:cNvPicPr>
          <p:nvPr/>
        </p:nvPicPr>
        <p:blipFill>
          <a:blip r:embed="rId2" cstate="print"/>
          <a:srcRect/>
          <a:stretch>
            <a:fillRect/>
          </a:stretch>
        </p:blipFill>
        <p:spPr bwMode="auto">
          <a:xfrm>
            <a:off x="4343400" y="1447800"/>
            <a:ext cx="1797050" cy="1527175"/>
          </a:xfrm>
          <a:prstGeom prst="rect">
            <a:avLst/>
          </a:prstGeom>
          <a:noFill/>
        </p:spPr>
      </p:pic>
      <p:pic>
        <p:nvPicPr>
          <p:cNvPr id="85002" name="Picture 10" descr="bd07131_"/>
          <p:cNvPicPr>
            <a:picLocks noChangeAspect="1" noChangeArrowheads="1"/>
          </p:cNvPicPr>
          <p:nvPr/>
        </p:nvPicPr>
        <p:blipFill>
          <a:blip r:embed="rId3" cstate="print"/>
          <a:srcRect/>
          <a:stretch>
            <a:fillRect/>
          </a:stretch>
        </p:blipFill>
        <p:spPr bwMode="auto">
          <a:xfrm>
            <a:off x="914400" y="1828800"/>
            <a:ext cx="1814513" cy="1208088"/>
          </a:xfrm>
          <a:prstGeom prst="rect">
            <a:avLst/>
          </a:prstGeom>
          <a:noFill/>
        </p:spPr>
      </p:pic>
      <p:pic>
        <p:nvPicPr>
          <p:cNvPr id="85003" name="Picture 11" descr="bd07098_"/>
          <p:cNvPicPr>
            <a:picLocks noChangeAspect="1" noChangeArrowheads="1"/>
          </p:cNvPicPr>
          <p:nvPr/>
        </p:nvPicPr>
        <p:blipFill>
          <a:blip r:embed="rId4" cstate="print"/>
          <a:srcRect/>
          <a:stretch>
            <a:fillRect/>
          </a:stretch>
        </p:blipFill>
        <p:spPr bwMode="auto">
          <a:xfrm>
            <a:off x="5715000" y="4800600"/>
            <a:ext cx="1817688" cy="1838325"/>
          </a:xfrm>
          <a:prstGeom prst="rect">
            <a:avLst/>
          </a:prstGeom>
          <a:noFill/>
        </p:spPr>
      </p:pic>
      <p:pic>
        <p:nvPicPr>
          <p:cNvPr id="85004" name="Picture 12" descr="bd07164_"/>
          <p:cNvPicPr>
            <a:picLocks noChangeAspect="1" noChangeArrowheads="1"/>
          </p:cNvPicPr>
          <p:nvPr/>
        </p:nvPicPr>
        <p:blipFill>
          <a:blip r:embed="rId5" cstate="print"/>
          <a:srcRect/>
          <a:stretch>
            <a:fillRect/>
          </a:stretch>
        </p:blipFill>
        <p:spPr bwMode="auto">
          <a:xfrm>
            <a:off x="7010400" y="2667000"/>
            <a:ext cx="1833563" cy="1471613"/>
          </a:xfrm>
          <a:prstGeom prst="rect">
            <a:avLst/>
          </a:prstGeom>
          <a:noFill/>
        </p:spPr>
      </p:pic>
      <p:pic>
        <p:nvPicPr>
          <p:cNvPr id="85005" name="Picture 13" descr="hh01132_"/>
          <p:cNvPicPr>
            <a:picLocks noChangeAspect="1" noChangeArrowheads="1"/>
          </p:cNvPicPr>
          <p:nvPr/>
        </p:nvPicPr>
        <p:blipFill>
          <a:blip r:embed="rId6" cstate="print"/>
          <a:srcRect/>
          <a:stretch>
            <a:fillRect/>
          </a:stretch>
        </p:blipFill>
        <p:spPr bwMode="auto">
          <a:xfrm>
            <a:off x="1219200" y="4876800"/>
            <a:ext cx="2144713" cy="1303338"/>
          </a:xfrm>
          <a:prstGeom prst="rect">
            <a:avLst/>
          </a:prstGeom>
          <a:noFill/>
        </p:spPr>
      </p:pic>
      <p:sp>
        <p:nvSpPr>
          <p:cNvPr id="85006" name="Rectangle 14"/>
          <p:cNvSpPr>
            <a:spLocks noChangeArrowheads="1"/>
          </p:cNvSpPr>
          <p:nvPr/>
        </p:nvSpPr>
        <p:spPr bwMode="auto">
          <a:xfrm>
            <a:off x="6156325" y="27813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0010</a:t>
            </a:r>
          </a:p>
          <a:p>
            <a:pPr algn="ctr"/>
            <a:r>
              <a:rPr lang="en-CA" sz="2400">
                <a:latin typeface="Tahoma" pitchFamily="34" charset="0"/>
              </a:rPr>
              <a:t>1110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CA" dirty="0" smtClean="0"/>
              <a:t>LAN</a:t>
            </a:r>
            <a:endParaRPr lang="en-CA" dirty="0"/>
          </a:p>
        </p:txBody>
      </p:sp>
      <p:sp>
        <p:nvSpPr>
          <p:cNvPr id="86019" name="Line 3"/>
          <p:cNvSpPr>
            <a:spLocks noChangeShapeType="1"/>
          </p:cNvSpPr>
          <p:nvPr/>
        </p:nvSpPr>
        <p:spPr bwMode="auto">
          <a:xfrm>
            <a:off x="1763713" y="2636838"/>
            <a:ext cx="969962" cy="833437"/>
          </a:xfrm>
          <a:prstGeom prst="line">
            <a:avLst/>
          </a:prstGeom>
          <a:noFill/>
          <a:ln w="28575">
            <a:solidFill>
              <a:schemeClr val="tx1"/>
            </a:solidFill>
            <a:round/>
            <a:headEnd/>
            <a:tailEnd/>
          </a:ln>
          <a:effectLst/>
        </p:spPr>
        <p:txBody>
          <a:bodyPr wrap="none"/>
          <a:lstStyle/>
          <a:p>
            <a:endParaRPr lang="en-US"/>
          </a:p>
        </p:txBody>
      </p:sp>
      <p:sp>
        <p:nvSpPr>
          <p:cNvPr id="86020" name="Oval 4"/>
          <p:cNvSpPr>
            <a:spLocks noChangeArrowheads="1"/>
          </p:cNvSpPr>
          <p:nvPr/>
        </p:nvSpPr>
        <p:spPr bwMode="auto">
          <a:xfrm>
            <a:off x="2286000" y="3200400"/>
            <a:ext cx="3886200" cy="1524000"/>
          </a:xfrm>
          <a:prstGeom prst="ellipse">
            <a:avLst/>
          </a:prstGeom>
          <a:noFill/>
          <a:ln w="57150">
            <a:solidFill>
              <a:schemeClr val="tx1"/>
            </a:solidFill>
            <a:prstDash val="dash"/>
            <a:round/>
            <a:headEnd/>
            <a:tailEnd/>
          </a:ln>
          <a:effectLst/>
        </p:spPr>
        <p:txBody>
          <a:bodyPr wrap="none" anchor="ctr"/>
          <a:lstStyle/>
          <a:p>
            <a:endParaRPr lang="en-US"/>
          </a:p>
        </p:txBody>
      </p:sp>
      <p:sp>
        <p:nvSpPr>
          <p:cNvPr id="86021" name="Line 5"/>
          <p:cNvSpPr>
            <a:spLocks noChangeShapeType="1"/>
          </p:cNvSpPr>
          <p:nvPr/>
        </p:nvSpPr>
        <p:spPr bwMode="auto">
          <a:xfrm flipV="1">
            <a:off x="2268538" y="4508500"/>
            <a:ext cx="574675" cy="865188"/>
          </a:xfrm>
          <a:prstGeom prst="line">
            <a:avLst/>
          </a:prstGeom>
          <a:noFill/>
          <a:ln w="28575">
            <a:solidFill>
              <a:schemeClr val="tx1"/>
            </a:solidFill>
            <a:round/>
            <a:headEnd/>
            <a:tailEnd/>
          </a:ln>
          <a:effectLst/>
        </p:spPr>
        <p:txBody>
          <a:bodyPr wrap="none"/>
          <a:lstStyle/>
          <a:p>
            <a:endParaRPr lang="en-US"/>
          </a:p>
        </p:txBody>
      </p:sp>
      <p:sp>
        <p:nvSpPr>
          <p:cNvPr id="86022" name="Line 6"/>
          <p:cNvSpPr>
            <a:spLocks noChangeShapeType="1"/>
          </p:cNvSpPr>
          <p:nvPr/>
        </p:nvSpPr>
        <p:spPr bwMode="auto">
          <a:xfrm flipH="1" flipV="1">
            <a:off x="5651500" y="4508500"/>
            <a:ext cx="720725" cy="865188"/>
          </a:xfrm>
          <a:prstGeom prst="line">
            <a:avLst/>
          </a:prstGeom>
          <a:noFill/>
          <a:ln w="28575">
            <a:solidFill>
              <a:schemeClr val="tx1"/>
            </a:solidFill>
            <a:round/>
            <a:headEnd/>
            <a:tailEnd/>
          </a:ln>
          <a:effectLst/>
        </p:spPr>
        <p:txBody>
          <a:bodyPr wrap="none"/>
          <a:lstStyle/>
          <a:p>
            <a:endParaRPr lang="en-US"/>
          </a:p>
        </p:txBody>
      </p:sp>
      <p:sp>
        <p:nvSpPr>
          <p:cNvPr id="86023" name="Line 7"/>
          <p:cNvSpPr>
            <a:spLocks noChangeShapeType="1"/>
          </p:cNvSpPr>
          <p:nvPr/>
        </p:nvSpPr>
        <p:spPr bwMode="auto">
          <a:xfrm flipH="1">
            <a:off x="6156325" y="3644900"/>
            <a:ext cx="1584325" cy="215900"/>
          </a:xfrm>
          <a:prstGeom prst="line">
            <a:avLst/>
          </a:prstGeom>
          <a:noFill/>
          <a:ln w="28575">
            <a:solidFill>
              <a:schemeClr val="tx1"/>
            </a:solidFill>
            <a:round/>
            <a:headEnd/>
            <a:tailEnd/>
          </a:ln>
          <a:effectLst/>
        </p:spPr>
        <p:txBody>
          <a:bodyPr wrap="none"/>
          <a:lstStyle/>
          <a:p>
            <a:endParaRPr lang="en-US"/>
          </a:p>
        </p:txBody>
      </p:sp>
      <p:sp>
        <p:nvSpPr>
          <p:cNvPr id="86024" name="Line 8"/>
          <p:cNvSpPr>
            <a:spLocks noChangeShapeType="1"/>
          </p:cNvSpPr>
          <p:nvPr/>
        </p:nvSpPr>
        <p:spPr bwMode="auto">
          <a:xfrm flipH="1">
            <a:off x="4932363" y="2492375"/>
            <a:ext cx="215900" cy="792163"/>
          </a:xfrm>
          <a:prstGeom prst="line">
            <a:avLst/>
          </a:prstGeom>
          <a:noFill/>
          <a:ln w="28575">
            <a:solidFill>
              <a:schemeClr val="tx1"/>
            </a:solidFill>
            <a:round/>
            <a:headEnd/>
            <a:tailEnd/>
          </a:ln>
          <a:effectLst/>
        </p:spPr>
        <p:txBody>
          <a:bodyPr wrap="none"/>
          <a:lstStyle/>
          <a:p>
            <a:endParaRPr lang="en-US"/>
          </a:p>
        </p:txBody>
      </p:sp>
      <p:pic>
        <p:nvPicPr>
          <p:cNvPr id="86025" name="Picture 9" descr="bd07073_"/>
          <p:cNvPicPr>
            <a:picLocks noChangeAspect="1" noChangeArrowheads="1"/>
          </p:cNvPicPr>
          <p:nvPr/>
        </p:nvPicPr>
        <p:blipFill>
          <a:blip r:embed="rId2" cstate="print"/>
          <a:srcRect/>
          <a:stretch>
            <a:fillRect/>
          </a:stretch>
        </p:blipFill>
        <p:spPr bwMode="auto">
          <a:xfrm>
            <a:off x="4343400" y="1447800"/>
            <a:ext cx="1797050" cy="1527175"/>
          </a:xfrm>
          <a:prstGeom prst="rect">
            <a:avLst/>
          </a:prstGeom>
          <a:noFill/>
        </p:spPr>
      </p:pic>
      <p:pic>
        <p:nvPicPr>
          <p:cNvPr id="86026" name="Picture 10" descr="bd07131_"/>
          <p:cNvPicPr>
            <a:picLocks noChangeAspect="1" noChangeArrowheads="1"/>
          </p:cNvPicPr>
          <p:nvPr/>
        </p:nvPicPr>
        <p:blipFill>
          <a:blip r:embed="rId3" cstate="print"/>
          <a:srcRect/>
          <a:stretch>
            <a:fillRect/>
          </a:stretch>
        </p:blipFill>
        <p:spPr bwMode="auto">
          <a:xfrm>
            <a:off x="914400" y="1828800"/>
            <a:ext cx="1814513" cy="1208088"/>
          </a:xfrm>
          <a:prstGeom prst="rect">
            <a:avLst/>
          </a:prstGeom>
          <a:noFill/>
        </p:spPr>
      </p:pic>
      <p:pic>
        <p:nvPicPr>
          <p:cNvPr id="86027" name="Picture 11" descr="bd07098_"/>
          <p:cNvPicPr>
            <a:picLocks noChangeAspect="1" noChangeArrowheads="1"/>
          </p:cNvPicPr>
          <p:nvPr/>
        </p:nvPicPr>
        <p:blipFill>
          <a:blip r:embed="rId4" cstate="print"/>
          <a:srcRect/>
          <a:stretch>
            <a:fillRect/>
          </a:stretch>
        </p:blipFill>
        <p:spPr bwMode="auto">
          <a:xfrm>
            <a:off x="5715000" y="4800600"/>
            <a:ext cx="1817688" cy="1838325"/>
          </a:xfrm>
          <a:prstGeom prst="rect">
            <a:avLst/>
          </a:prstGeom>
          <a:noFill/>
        </p:spPr>
      </p:pic>
      <p:pic>
        <p:nvPicPr>
          <p:cNvPr id="86028" name="Picture 12" descr="bd07164_"/>
          <p:cNvPicPr>
            <a:picLocks noChangeAspect="1" noChangeArrowheads="1"/>
          </p:cNvPicPr>
          <p:nvPr/>
        </p:nvPicPr>
        <p:blipFill>
          <a:blip r:embed="rId5" cstate="print"/>
          <a:srcRect/>
          <a:stretch>
            <a:fillRect/>
          </a:stretch>
        </p:blipFill>
        <p:spPr bwMode="auto">
          <a:xfrm>
            <a:off x="7010400" y="2667000"/>
            <a:ext cx="1833563" cy="1471613"/>
          </a:xfrm>
          <a:prstGeom prst="rect">
            <a:avLst/>
          </a:prstGeom>
          <a:noFill/>
        </p:spPr>
      </p:pic>
      <p:pic>
        <p:nvPicPr>
          <p:cNvPr id="86029" name="Picture 13" descr="hh01132_"/>
          <p:cNvPicPr>
            <a:picLocks noChangeAspect="1" noChangeArrowheads="1"/>
          </p:cNvPicPr>
          <p:nvPr/>
        </p:nvPicPr>
        <p:blipFill>
          <a:blip r:embed="rId6" cstate="print"/>
          <a:srcRect/>
          <a:stretch>
            <a:fillRect/>
          </a:stretch>
        </p:blipFill>
        <p:spPr bwMode="auto">
          <a:xfrm>
            <a:off x="1219200" y="4876800"/>
            <a:ext cx="2144713" cy="1303338"/>
          </a:xfrm>
          <a:prstGeom prst="rect">
            <a:avLst/>
          </a:prstGeom>
          <a:noFill/>
        </p:spPr>
      </p:pic>
      <p:sp>
        <p:nvSpPr>
          <p:cNvPr id="86030" name="Rectangle 14"/>
          <p:cNvSpPr>
            <a:spLocks noChangeArrowheads="1"/>
          </p:cNvSpPr>
          <p:nvPr/>
        </p:nvSpPr>
        <p:spPr bwMode="auto">
          <a:xfrm>
            <a:off x="6156325" y="27813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0010</a:t>
            </a:r>
          </a:p>
          <a:p>
            <a:pPr algn="ctr"/>
            <a:r>
              <a:rPr lang="en-CA" sz="2400">
                <a:latin typeface="Tahoma" pitchFamily="34" charset="0"/>
              </a:rPr>
              <a:t>1110</a:t>
            </a:r>
          </a:p>
        </p:txBody>
      </p:sp>
      <p:sp>
        <p:nvSpPr>
          <p:cNvPr id="86031" name="Rectangle 15"/>
          <p:cNvSpPr>
            <a:spLocks noChangeArrowheads="1"/>
          </p:cNvSpPr>
          <p:nvPr/>
        </p:nvSpPr>
        <p:spPr bwMode="auto">
          <a:xfrm>
            <a:off x="3492500" y="5157788"/>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____</a:t>
            </a:r>
          </a:p>
          <a:p>
            <a:pPr algn="ctr"/>
            <a:r>
              <a:rPr lang="en-CA" sz="2400">
                <a:latin typeface="Tahoma" pitchFamily="34" charset="0"/>
              </a:rPr>
              <a:t>____</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LAN</a:t>
            </a:r>
            <a:endParaRPr lang="en-CA" dirty="0"/>
          </a:p>
        </p:txBody>
      </p:sp>
      <p:sp>
        <p:nvSpPr>
          <p:cNvPr id="87043" name="Line 3"/>
          <p:cNvSpPr>
            <a:spLocks noChangeShapeType="1"/>
          </p:cNvSpPr>
          <p:nvPr/>
        </p:nvSpPr>
        <p:spPr bwMode="auto">
          <a:xfrm>
            <a:off x="1763713" y="2636838"/>
            <a:ext cx="969962" cy="833437"/>
          </a:xfrm>
          <a:prstGeom prst="line">
            <a:avLst/>
          </a:prstGeom>
          <a:noFill/>
          <a:ln w="28575">
            <a:solidFill>
              <a:schemeClr val="tx1"/>
            </a:solidFill>
            <a:round/>
            <a:headEnd/>
            <a:tailEnd/>
          </a:ln>
          <a:effectLst/>
        </p:spPr>
        <p:txBody>
          <a:bodyPr wrap="none"/>
          <a:lstStyle/>
          <a:p>
            <a:endParaRPr lang="en-US"/>
          </a:p>
        </p:txBody>
      </p:sp>
      <p:sp>
        <p:nvSpPr>
          <p:cNvPr id="87044" name="Oval 4"/>
          <p:cNvSpPr>
            <a:spLocks noChangeArrowheads="1"/>
          </p:cNvSpPr>
          <p:nvPr/>
        </p:nvSpPr>
        <p:spPr bwMode="auto">
          <a:xfrm>
            <a:off x="2286000" y="3200400"/>
            <a:ext cx="3886200" cy="1524000"/>
          </a:xfrm>
          <a:prstGeom prst="ellipse">
            <a:avLst/>
          </a:prstGeom>
          <a:noFill/>
          <a:ln w="57150">
            <a:solidFill>
              <a:schemeClr val="tx1"/>
            </a:solidFill>
            <a:prstDash val="dashDot"/>
            <a:round/>
            <a:headEnd/>
            <a:tailEnd/>
          </a:ln>
          <a:effectLst/>
        </p:spPr>
        <p:txBody>
          <a:bodyPr wrap="none" anchor="ctr"/>
          <a:lstStyle/>
          <a:p>
            <a:endParaRPr lang="en-US"/>
          </a:p>
        </p:txBody>
      </p:sp>
      <p:sp>
        <p:nvSpPr>
          <p:cNvPr id="87045" name="Line 5"/>
          <p:cNvSpPr>
            <a:spLocks noChangeShapeType="1"/>
          </p:cNvSpPr>
          <p:nvPr/>
        </p:nvSpPr>
        <p:spPr bwMode="auto">
          <a:xfrm flipV="1">
            <a:off x="2268538" y="4508500"/>
            <a:ext cx="574675" cy="865188"/>
          </a:xfrm>
          <a:prstGeom prst="line">
            <a:avLst/>
          </a:prstGeom>
          <a:noFill/>
          <a:ln w="28575">
            <a:solidFill>
              <a:schemeClr val="tx1"/>
            </a:solidFill>
            <a:round/>
            <a:headEnd/>
            <a:tailEnd/>
          </a:ln>
          <a:effectLst/>
        </p:spPr>
        <p:txBody>
          <a:bodyPr wrap="none"/>
          <a:lstStyle/>
          <a:p>
            <a:endParaRPr lang="en-US"/>
          </a:p>
        </p:txBody>
      </p:sp>
      <p:sp>
        <p:nvSpPr>
          <p:cNvPr id="87046" name="Line 6"/>
          <p:cNvSpPr>
            <a:spLocks noChangeShapeType="1"/>
          </p:cNvSpPr>
          <p:nvPr/>
        </p:nvSpPr>
        <p:spPr bwMode="auto">
          <a:xfrm flipH="1" flipV="1">
            <a:off x="5651500" y="4508500"/>
            <a:ext cx="720725" cy="865188"/>
          </a:xfrm>
          <a:prstGeom prst="line">
            <a:avLst/>
          </a:prstGeom>
          <a:noFill/>
          <a:ln w="28575">
            <a:solidFill>
              <a:schemeClr val="tx1"/>
            </a:solidFill>
            <a:round/>
            <a:headEnd/>
            <a:tailEnd/>
          </a:ln>
          <a:effectLst/>
        </p:spPr>
        <p:txBody>
          <a:bodyPr wrap="none"/>
          <a:lstStyle/>
          <a:p>
            <a:endParaRPr lang="en-US"/>
          </a:p>
        </p:txBody>
      </p:sp>
      <p:sp>
        <p:nvSpPr>
          <p:cNvPr id="87047" name="Line 7"/>
          <p:cNvSpPr>
            <a:spLocks noChangeShapeType="1"/>
          </p:cNvSpPr>
          <p:nvPr/>
        </p:nvSpPr>
        <p:spPr bwMode="auto">
          <a:xfrm flipH="1">
            <a:off x="6156325" y="3644900"/>
            <a:ext cx="1584325" cy="215900"/>
          </a:xfrm>
          <a:prstGeom prst="line">
            <a:avLst/>
          </a:prstGeom>
          <a:noFill/>
          <a:ln w="28575">
            <a:solidFill>
              <a:schemeClr val="tx1"/>
            </a:solidFill>
            <a:round/>
            <a:headEnd/>
            <a:tailEnd/>
          </a:ln>
          <a:effectLst/>
        </p:spPr>
        <p:txBody>
          <a:bodyPr wrap="none"/>
          <a:lstStyle/>
          <a:p>
            <a:endParaRPr lang="en-US"/>
          </a:p>
        </p:txBody>
      </p:sp>
      <p:sp>
        <p:nvSpPr>
          <p:cNvPr id="87048" name="Line 8"/>
          <p:cNvSpPr>
            <a:spLocks noChangeShapeType="1"/>
          </p:cNvSpPr>
          <p:nvPr/>
        </p:nvSpPr>
        <p:spPr bwMode="auto">
          <a:xfrm flipH="1">
            <a:off x="4932363" y="2492375"/>
            <a:ext cx="215900" cy="792163"/>
          </a:xfrm>
          <a:prstGeom prst="line">
            <a:avLst/>
          </a:prstGeom>
          <a:noFill/>
          <a:ln w="28575">
            <a:solidFill>
              <a:schemeClr val="tx1"/>
            </a:solidFill>
            <a:round/>
            <a:headEnd/>
            <a:tailEnd/>
          </a:ln>
          <a:effectLst/>
        </p:spPr>
        <p:txBody>
          <a:bodyPr wrap="none"/>
          <a:lstStyle/>
          <a:p>
            <a:endParaRPr lang="en-US"/>
          </a:p>
        </p:txBody>
      </p:sp>
      <p:pic>
        <p:nvPicPr>
          <p:cNvPr id="87049" name="Picture 9" descr="bd07073_"/>
          <p:cNvPicPr>
            <a:picLocks noChangeAspect="1" noChangeArrowheads="1"/>
          </p:cNvPicPr>
          <p:nvPr/>
        </p:nvPicPr>
        <p:blipFill>
          <a:blip r:embed="rId2" cstate="print"/>
          <a:srcRect/>
          <a:stretch>
            <a:fillRect/>
          </a:stretch>
        </p:blipFill>
        <p:spPr bwMode="auto">
          <a:xfrm>
            <a:off x="4343400" y="1447800"/>
            <a:ext cx="1797050" cy="1527175"/>
          </a:xfrm>
          <a:prstGeom prst="rect">
            <a:avLst/>
          </a:prstGeom>
          <a:noFill/>
        </p:spPr>
      </p:pic>
      <p:pic>
        <p:nvPicPr>
          <p:cNvPr id="87050" name="Picture 10" descr="bd07131_"/>
          <p:cNvPicPr>
            <a:picLocks noChangeAspect="1" noChangeArrowheads="1"/>
          </p:cNvPicPr>
          <p:nvPr/>
        </p:nvPicPr>
        <p:blipFill>
          <a:blip r:embed="rId3" cstate="print"/>
          <a:srcRect/>
          <a:stretch>
            <a:fillRect/>
          </a:stretch>
        </p:blipFill>
        <p:spPr bwMode="auto">
          <a:xfrm>
            <a:off x="914400" y="1828800"/>
            <a:ext cx="1814513" cy="1208088"/>
          </a:xfrm>
          <a:prstGeom prst="rect">
            <a:avLst/>
          </a:prstGeom>
          <a:noFill/>
        </p:spPr>
      </p:pic>
      <p:pic>
        <p:nvPicPr>
          <p:cNvPr id="87051" name="Picture 11" descr="bd07098_"/>
          <p:cNvPicPr>
            <a:picLocks noChangeAspect="1" noChangeArrowheads="1"/>
          </p:cNvPicPr>
          <p:nvPr/>
        </p:nvPicPr>
        <p:blipFill>
          <a:blip r:embed="rId4" cstate="print"/>
          <a:srcRect/>
          <a:stretch>
            <a:fillRect/>
          </a:stretch>
        </p:blipFill>
        <p:spPr bwMode="auto">
          <a:xfrm>
            <a:off x="5715000" y="4800600"/>
            <a:ext cx="1817688" cy="1838325"/>
          </a:xfrm>
          <a:prstGeom prst="rect">
            <a:avLst/>
          </a:prstGeom>
          <a:noFill/>
        </p:spPr>
      </p:pic>
      <p:pic>
        <p:nvPicPr>
          <p:cNvPr id="87052" name="Picture 12" descr="bd07164_"/>
          <p:cNvPicPr>
            <a:picLocks noChangeAspect="1" noChangeArrowheads="1"/>
          </p:cNvPicPr>
          <p:nvPr/>
        </p:nvPicPr>
        <p:blipFill>
          <a:blip r:embed="rId5" cstate="print"/>
          <a:srcRect/>
          <a:stretch>
            <a:fillRect/>
          </a:stretch>
        </p:blipFill>
        <p:spPr bwMode="auto">
          <a:xfrm>
            <a:off x="7010400" y="2667000"/>
            <a:ext cx="1833563" cy="1471613"/>
          </a:xfrm>
          <a:prstGeom prst="rect">
            <a:avLst/>
          </a:prstGeom>
          <a:noFill/>
        </p:spPr>
      </p:pic>
      <p:pic>
        <p:nvPicPr>
          <p:cNvPr id="87053" name="Picture 13" descr="hh01132_"/>
          <p:cNvPicPr>
            <a:picLocks noChangeAspect="1" noChangeArrowheads="1"/>
          </p:cNvPicPr>
          <p:nvPr/>
        </p:nvPicPr>
        <p:blipFill>
          <a:blip r:embed="rId6" cstate="print"/>
          <a:srcRect/>
          <a:stretch>
            <a:fillRect/>
          </a:stretch>
        </p:blipFill>
        <p:spPr bwMode="auto">
          <a:xfrm>
            <a:off x="1219200" y="4876800"/>
            <a:ext cx="2144713" cy="1303338"/>
          </a:xfrm>
          <a:prstGeom prst="rect">
            <a:avLst/>
          </a:prstGeom>
          <a:noFill/>
        </p:spPr>
      </p:pic>
      <p:sp>
        <p:nvSpPr>
          <p:cNvPr id="87054" name="Rectangle 14"/>
          <p:cNvSpPr>
            <a:spLocks noChangeArrowheads="1"/>
          </p:cNvSpPr>
          <p:nvPr/>
        </p:nvSpPr>
        <p:spPr bwMode="auto">
          <a:xfrm>
            <a:off x="6156325" y="27813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_010</a:t>
            </a:r>
          </a:p>
          <a:p>
            <a:pPr algn="ctr"/>
            <a:r>
              <a:rPr lang="en-CA" sz="2400">
                <a:latin typeface="Tahoma" pitchFamily="34" charset="0"/>
              </a:rPr>
              <a:t>1110</a:t>
            </a:r>
          </a:p>
        </p:txBody>
      </p:sp>
      <p:sp>
        <p:nvSpPr>
          <p:cNvPr id="87055" name="Rectangle 15"/>
          <p:cNvSpPr>
            <a:spLocks noChangeArrowheads="1"/>
          </p:cNvSpPr>
          <p:nvPr/>
        </p:nvSpPr>
        <p:spPr bwMode="auto">
          <a:xfrm>
            <a:off x="3492500" y="5157788"/>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0___</a:t>
            </a:r>
          </a:p>
          <a:p>
            <a:pPr algn="ctr"/>
            <a:r>
              <a:rPr lang="en-CA" sz="2400">
                <a:latin typeface="Tahoma" pitchFamily="34" charset="0"/>
              </a:rPr>
              <a:t>____</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CA" dirty="0" smtClean="0"/>
              <a:t>LAN</a:t>
            </a:r>
            <a:endParaRPr lang="en-CA" dirty="0"/>
          </a:p>
        </p:txBody>
      </p:sp>
      <p:sp>
        <p:nvSpPr>
          <p:cNvPr id="88067" name="Line 3"/>
          <p:cNvSpPr>
            <a:spLocks noChangeShapeType="1"/>
          </p:cNvSpPr>
          <p:nvPr/>
        </p:nvSpPr>
        <p:spPr bwMode="auto">
          <a:xfrm>
            <a:off x="1763713" y="2636838"/>
            <a:ext cx="969962" cy="833437"/>
          </a:xfrm>
          <a:prstGeom prst="line">
            <a:avLst/>
          </a:prstGeom>
          <a:noFill/>
          <a:ln w="28575">
            <a:solidFill>
              <a:schemeClr val="tx1"/>
            </a:solidFill>
            <a:round/>
            <a:headEnd/>
            <a:tailEnd/>
          </a:ln>
          <a:effectLst/>
        </p:spPr>
        <p:txBody>
          <a:bodyPr wrap="none"/>
          <a:lstStyle/>
          <a:p>
            <a:endParaRPr lang="en-US"/>
          </a:p>
        </p:txBody>
      </p:sp>
      <p:sp>
        <p:nvSpPr>
          <p:cNvPr id="88068" name="Oval 4"/>
          <p:cNvSpPr>
            <a:spLocks noChangeArrowheads="1"/>
          </p:cNvSpPr>
          <p:nvPr/>
        </p:nvSpPr>
        <p:spPr bwMode="auto">
          <a:xfrm>
            <a:off x="2286000" y="3200400"/>
            <a:ext cx="3886200" cy="1524000"/>
          </a:xfrm>
          <a:prstGeom prst="ellipse">
            <a:avLst/>
          </a:prstGeom>
          <a:noFill/>
          <a:ln w="57150">
            <a:solidFill>
              <a:schemeClr val="tx1"/>
            </a:solidFill>
            <a:prstDash val="dash"/>
            <a:round/>
            <a:headEnd/>
            <a:tailEnd/>
          </a:ln>
          <a:effectLst/>
        </p:spPr>
        <p:txBody>
          <a:bodyPr wrap="none" anchor="ctr"/>
          <a:lstStyle/>
          <a:p>
            <a:endParaRPr lang="en-US"/>
          </a:p>
        </p:txBody>
      </p:sp>
      <p:sp>
        <p:nvSpPr>
          <p:cNvPr id="88069" name="Line 5"/>
          <p:cNvSpPr>
            <a:spLocks noChangeShapeType="1"/>
          </p:cNvSpPr>
          <p:nvPr/>
        </p:nvSpPr>
        <p:spPr bwMode="auto">
          <a:xfrm flipV="1">
            <a:off x="2268538" y="4508500"/>
            <a:ext cx="574675" cy="865188"/>
          </a:xfrm>
          <a:prstGeom prst="line">
            <a:avLst/>
          </a:prstGeom>
          <a:noFill/>
          <a:ln w="28575">
            <a:solidFill>
              <a:schemeClr val="tx1"/>
            </a:solidFill>
            <a:round/>
            <a:headEnd/>
            <a:tailEnd/>
          </a:ln>
          <a:effectLst/>
        </p:spPr>
        <p:txBody>
          <a:bodyPr wrap="none"/>
          <a:lstStyle/>
          <a:p>
            <a:endParaRPr lang="en-US"/>
          </a:p>
        </p:txBody>
      </p:sp>
      <p:sp>
        <p:nvSpPr>
          <p:cNvPr id="88070" name="Line 6"/>
          <p:cNvSpPr>
            <a:spLocks noChangeShapeType="1"/>
          </p:cNvSpPr>
          <p:nvPr/>
        </p:nvSpPr>
        <p:spPr bwMode="auto">
          <a:xfrm flipH="1" flipV="1">
            <a:off x="5651500" y="4508500"/>
            <a:ext cx="720725" cy="865188"/>
          </a:xfrm>
          <a:prstGeom prst="line">
            <a:avLst/>
          </a:prstGeom>
          <a:noFill/>
          <a:ln w="28575">
            <a:solidFill>
              <a:schemeClr val="tx1"/>
            </a:solidFill>
            <a:round/>
            <a:headEnd/>
            <a:tailEnd/>
          </a:ln>
          <a:effectLst/>
        </p:spPr>
        <p:txBody>
          <a:bodyPr wrap="none"/>
          <a:lstStyle/>
          <a:p>
            <a:endParaRPr lang="en-US"/>
          </a:p>
        </p:txBody>
      </p:sp>
      <p:sp>
        <p:nvSpPr>
          <p:cNvPr id="88071" name="Line 7"/>
          <p:cNvSpPr>
            <a:spLocks noChangeShapeType="1"/>
          </p:cNvSpPr>
          <p:nvPr/>
        </p:nvSpPr>
        <p:spPr bwMode="auto">
          <a:xfrm flipH="1">
            <a:off x="6156325" y="3644900"/>
            <a:ext cx="1584325" cy="215900"/>
          </a:xfrm>
          <a:prstGeom prst="line">
            <a:avLst/>
          </a:prstGeom>
          <a:noFill/>
          <a:ln w="28575">
            <a:solidFill>
              <a:schemeClr val="tx1"/>
            </a:solidFill>
            <a:round/>
            <a:headEnd/>
            <a:tailEnd/>
          </a:ln>
          <a:effectLst/>
        </p:spPr>
        <p:txBody>
          <a:bodyPr wrap="none"/>
          <a:lstStyle/>
          <a:p>
            <a:endParaRPr lang="en-US"/>
          </a:p>
        </p:txBody>
      </p:sp>
      <p:sp>
        <p:nvSpPr>
          <p:cNvPr id="88072" name="Line 8"/>
          <p:cNvSpPr>
            <a:spLocks noChangeShapeType="1"/>
          </p:cNvSpPr>
          <p:nvPr/>
        </p:nvSpPr>
        <p:spPr bwMode="auto">
          <a:xfrm flipH="1">
            <a:off x="4932363" y="2492375"/>
            <a:ext cx="215900" cy="792163"/>
          </a:xfrm>
          <a:prstGeom prst="line">
            <a:avLst/>
          </a:prstGeom>
          <a:noFill/>
          <a:ln w="28575">
            <a:solidFill>
              <a:schemeClr val="tx1"/>
            </a:solidFill>
            <a:round/>
            <a:headEnd/>
            <a:tailEnd/>
          </a:ln>
          <a:effectLst/>
        </p:spPr>
        <p:txBody>
          <a:bodyPr wrap="none"/>
          <a:lstStyle/>
          <a:p>
            <a:endParaRPr lang="en-US"/>
          </a:p>
        </p:txBody>
      </p:sp>
      <p:pic>
        <p:nvPicPr>
          <p:cNvPr id="88073" name="Picture 9" descr="bd07073_"/>
          <p:cNvPicPr>
            <a:picLocks noChangeAspect="1" noChangeArrowheads="1"/>
          </p:cNvPicPr>
          <p:nvPr/>
        </p:nvPicPr>
        <p:blipFill>
          <a:blip r:embed="rId2" cstate="print"/>
          <a:srcRect/>
          <a:stretch>
            <a:fillRect/>
          </a:stretch>
        </p:blipFill>
        <p:spPr bwMode="auto">
          <a:xfrm>
            <a:off x="4343400" y="1447800"/>
            <a:ext cx="1797050" cy="1527175"/>
          </a:xfrm>
          <a:prstGeom prst="rect">
            <a:avLst/>
          </a:prstGeom>
          <a:noFill/>
        </p:spPr>
      </p:pic>
      <p:pic>
        <p:nvPicPr>
          <p:cNvPr id="88074" name="Picture 10" descr="bd07131_"/>
          <p:cNvPicPr>
            <a:picLocks noChangeAspect="1" noChangeArrowheads="1"/>
          </p:cNvPicPr>
          <p:nvPr/>
        </p:nvPicPr>
        <p:blipFill>
          <a:blip r:embed="rId3" cstate="print"/>
          <a:srcRect/>
          <a:stretch>
            <a:fillRect/>
          </a:stretch>
        </p:blipFill>
        <p:spPr bwMode="auto">
          <a:xfrm>
            <a:off x="914400" y="1828800"/>
            <a:ext cx="1814513" cy="1208088"/>
          </a:xfrm>
          <a:prstGeom prst="rect">
            <a:avLst/>
          </a:prstGeom>
          <a:noFill/>
        </p:spPr>
      </p:pic>
      <p:pic>
        <p:nvPicPr>
          <p:cNvPr id="88075" name="Picture 11" descr="bd07098_"/>
          <p:cNvPicPr>
            <a:picLocks noChangeAspect="1" noChangeArrowheads="1"/>
          </p:cNvPicPr>
          <p:nvPr/>
        </p:nvPicPr>
        <p:blipFill>
          <a:blip r:embed="rId4" cstate="print"/>
          <a:srcRect/>
          <a:stretch>
            <a:fillRect/>
          </a:stretch>
        </p:blipFill>
        <p:spPr bwMode="auto">
          <a:xfrm>
            <a:off x="5715000" y="4800600"/>
            <a:ext cx="1817688" cy="1838325"/>
          </a:xfrm>
          <a:prstGeom prst="rect">
            <a:avLst/>
          </a:prstGeom>
          <a:noFill/>
        </p:spPr>
      </p:pic>
      <p:pic>
        <p:nvPicPr>
          <p:cNvPr id="88076" name="Picture 12" descr="bd07164_"/>
          <p:cNvPicPr>
            <a:picLocks noChangeAspect="1" noChangeArrowheads="1"/>
          </p:cNvPicPr>
          <p:nvPr/>
        </p:nvPicPr>
        <p:blipFill>
          <a:blip r:embed="rId5" cstate="print"/>
          <a:srcRect/>
          <a:stretch>
            <a:fillRect/>
          </a:stretch>
        </p:blipFill>
        <p:spPr bwMode="auto">
          <a:xfrm>
            <a:off x="7010400" y="2667000"/>
            <a:ext cx="1833563" cy="1471613"/>
          </a:xfrm>
          <a:prstGeom prst="rect">
            <a:avLst/>
          </a:prstGeom>
          <a:noFill/>
        </p:spPr>
      </p:pic>
      <p:pic>
        <p:nvPicPr>
          <p:cNvPr id="88077" name="Picture 13" descr="hh01132_"/>
          <p:cNvPicPr>
            <a:picLocks noChangeAspect="1" noChangeArrowheads="1"/>
          </p:cNvPicPr>
          <p:nvPr/>
        </p:nvPicPr>
        <p:blipFill>
          <a:blip r:embed="rId6" cstate="print"/>
          <a:srcRect/>
          <a:stretch>
            <a:fillRect/>
          </a:stretch>
        </p:blipFill>
        <p:spPr bwMode="auto">
          <a:xfrm>
            <a:off x="1219200" y="4876800"/>
            <a:ext cx="2144713" cy="1303338"/>
          </a:xfrm>
          <a:prstGeom prst="rect">
            <a:avLst/>
          </a:prstGeom>
          <a:noFill/>
        </p:spPr>
      </p:pic>
      <p:sp>
        <p:nvSpPr>
          <p:cNvPr id="88078" name="Rectangle 14"/>
          <p:cNvSpPr>
            <a:spLocks noChangeArrowheads="1"/>
          </p:cNvSpPr>
          <p:nvPr/>
        </p:nvSpPr>
        <p:spPr bwMode="auto">
          <a:xfrm>
            <a:off x="6156325" y="27813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__10</a:t>
            </a:r>
          </a:p>
          <a:p>
            <a:pPr algn="ctr"/>
            <a:r>
              <a:rPr lang="en-CA" sz="2400">
                <a:latin typeface="Tahoma" pitchFamily="34" charset="0"/>
              </a:rPr>
              <a:t>1110</a:t>
            </a:r>
          </a:p>
        </p:txBody>
      </p:sp>
      <p:sp>
        <p:nvSpPr>
          <p:cNvPr id="88079" name="Rectangle 15"/>
          <p:cNvSpPr>
            <a:spLocks noChangeArrowheads="1"/>
          </p:cNvSpPr>
          <p:nvPr/>
        </p:nvSpPr>
        <p:spPr bwMode="auto">
          <a:xfrm>
            <a:off x="3492500" y="5157788"/>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00__</a:t>
            </a:r>
          </a:p>
          <a:p>
            <a:pPr algn="ctr"/>
            <a:r>
              <a:rPr lang="en-CA" sz="2400">
                <a:latin typeface="Tahoma" pitchFamily="34" charset="0"/>
              </a:rPr>
              <a:t>____</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CA" dirty="0" smtClean="0"/>
              <a:t>LAN</a:t>
            </a:r>
            <a:endParaRPr lang="en-CA" dirty="0"/>
          </a:p>
        </p:txBody>
      </p:sp>
      <p:sp>
        <p:nvSpPr>
          <p:cNvPr id="89091" name="Line 3"/>
          <p:cNvSpPr>
            <a:spLocks noChangeShapeType="1"/>
          </p:cNvSpPr>
          <p:nvPr/>
        </p:nvSpPr>
        <p:spPr bwMode="auto">
          <a:xfrm>
            <a:off x="1763713" y="2636838"/>
            <a:ext cx="969962" cy="833437"/>
          </a:xfrm>
          <a:prstGeom prst="line">
            <a:avLst/>
          </a:prstGeom>
          <a:noFill/>
          <a:ln w="28575">
            <a:solidFill>
              <a:schemeClr val="tx1"/>
            </a:solidFill>
            <a:round/>
            <a:headEnd/>
            <a:tailEnd/>
          </a:ln>
          <a:effectLst/>
        </p:spPr>
        <p:txBody>
          <a:bodyPr wrap="none"/>
          <a:lstStyle/>
          <a:p>
            <a:endParaRPr lang="en-US"/>
          </a:p>
        </p:txBody>
      </p:sp>
      <p:sp>
        <p:nvSpPr>
          <p:cNvPr id="89092" name="Oval 4"/>
          <p:cNvSpPr>
            <a:spLocks noChangeArrowheads="1"/>
          </p:cNvSpPr>
          <p:nvPr/>
        </p:nvSpPr>
        <p:spPr bwMode="auto">
          <a:xfrm>
            <a:off x="2286000" y="3200400"/>
            <a:ext cx="3886200" cy="1524000"/>
          </a:xfrm>
          <a:prstGeom prst="ellipse">
            <a:avLst/>
          </a:prstGeom>
          <a:noFill/>
          <a:ln w="57150">
            <a:solidFill>
              <a:schemeClr val="tx1"/>
            </a:solidFill>
            <a:prstDash val="dashDot"/>
            <a:round/>
            <a:headEnd/>
            <a:tailEnd/>
          </a:ln>
          <a:effectLst/>
        </p:spPr>
        <p:txBody>
          <a:bodyPr wrap="none" anchor="ctr"/>
          <a:lstStyle/>
          <a:p>
            <a:endParaRPr lang="en-US"/>
          </a:p>
        </p:txBody>
      </p:sp>
      <p:sp>
        <p:nvSpPr>
          <p:cNvPr id="89093" name="Line 5"/>
          <p:cNvSpPr>
            <a:spLocks noChangeShapeType="1"/>
          </p:cNvSpPr>
          <p:nvPr/>
        </p:nvSpPr>
        <p:spPr bwMode="auto">
          <a:xfrm flipV="1">
            <a:off x="2268538" y="4508500"/>
            <a:ext cx="574675" cy="865188"/>
          </a:xfrm>
          <a:prstGeom prst="line">
            <a:avLst/>
          </a:prstGeom>
          <a:noFill/>
          <a:ln w="28575">
            <a:solidFill>
              <a:schemeClr val="tx1"/>
            </a:solidFill>
            <a:round/>
            <a:headEnd/>
            <a:tailEnd/>
          </a:ln>
          <a:effectLst/>
        </p:spPr>
        <p:txBody>
          <a:bodyPr wrap="none"/>
          <a:lstStyle/>
          <a:p>
            <a:endParaRPr lang="en-US"/>
          </a:p>
        </p:txBody>
      </p:sp>
      <p:sp>
        <p:nvSpPr>
          <p:cNvPr id="89094" name="Line 6"/>
          <p:cNvSpPr>
            <a:spLocks noChangeShapeType="1"/>
          </p:cNvSpPr>
          <p:nvPr/>
        </p:nvSpPr>
        <p:spPr bwMode="auto">
          <a:xfrm flipH="1" flipV="1">
            <a:off x="5651500" y="4508500"/>
            <a:ext cx="720725" cy="865188"/>
          </a:xfrm>
          <a:prstGeom prst="line">
            <a:avLst/>
          </a:prstGeom>
          <a:noFill/>
          <a:ln w="28575">
            <a:solidFill>
              <a:schemeClr val="tx1"/>
            </a:solidFill>
            <a:round/>
            <a:headEnd/>
            <a:tailEnd/>
          </a:ln>
          <a:effectLst/>
        </p:spPr>
        <p:txBody>
          <a:bodyPr wrap="none"/>
          <a:lstStyle/>
          <a:p>
            <a:endParaRPr lang="en-US"/>
          </a:p>
        </p:txBody>
      </p:sp>
      <p:sp>
        <p:nvSpPr>
          <p:cNvPr id="89095" name="Line 7"/>
          <p:cNvSpPr>
            <a:spLocks noChangeShapeType="1"/>
          </p:cNvSpPr>
          <p:nvPr/>
        </p:nvSpPr>
        <p:spPr bwMode="auto">
          <a:xfrm flipH="1">
            <a:off x="6156325" y="3644900"/>
            <a:ext cx="1584325" cy="215900"/>
          </a:xfrm>
          <a:prstGeom prst="line">
            <a:avLst/>
          </a:prstGeom>
          <a:noFill/>
          <a:ln w="28575">
            <a:solidFill>
              <a:schemeClr val="tx1"/>
            </a:solidFill>
            <a:round/>
            <a:headEnd/>
            <a:tailEnd/>
          </a:ln>
          <a:effectLst/>
        </p:spPr>
        <p:txBody>
          <a:bodyPr wrap="none"/>
          <a:lstStyle/>
          <a:p>
            <a:endParaRPr lang="en-US"/>
          </a:p>
        </p:txBody>
      </p:sp>
      <p:sp>
        <p:nvSpPr>
          <p:cNvPr id="89096" name="Line 8"/>
          <p:cNvSpPr>
            <a:spLocks noChangeShapeType="1"/>
          </p:cNvSpPr>
          <p:nvPr/>
        </p:nvSpPr>
        <p:spPr bwMode="auto">
          <a:xfrm flipH="1">
            <a:off x="4932363" y="2492375"/>
            <a:ext cx="215900" cy="792163"/>
          </a:xfrm>
          <a:prstGeom prst="line">
            <a:avLst/>
          </a:prstGeom>
          <a:noFill/>
          <a:ln w="28575">
            <a:solidFill>
              <a:schemeClr val="tx1"/>
            </a:solidFill>
            <a:round/>
            <a:headEnd/>
            <a:tailEnd/>
          </a:ln>
          <a:effectLst/>
        </p:spPr>
        <p:txBody>
          <a:bodyPr wrap="none"/>
          <a:lstStyle/>
          <a:p>
            <a:endParaRPr lang="en-US"/>
          </a:p>
        </p:txBody>
      </p:sp>
      <p:pic>
        <p:nvPicPr>
          <p:cNvPr id="89097" name="Picture 9" descr="bd07073_"/>
          <p:cNvPicPr>
            <a:picLocks noChangeAspect="1" noChangeArrowheads="1"/>
          </p:cNvPicPr>
          <p:nvPr/>
        </p:nvPicPr>
        <p:blipFill>
          <a:blip r:embed="rId2" cstate="print"/>
          <a:srcRect/>
          <a:stretch>
            <a:fillRect/>
          </a:stretch>
        </p:blipFill>
        <p:spPr bwMode="auto">
          <a:xfrm>
            <a:off x="4343400" y="1447800"/>
            <a:ext cx="1797050" cy="1527175"/>
          </a:xfrm>
          <a:prstGeom prst="rect">
            <a:avLst/>
          </a:prstGeom>
          <a:noFill/>
        </p:spPr>
      </p:pic>
      <p:pic>
        <p:nvPicPr>
          <p:cNvPr id="89098" name="Picture 10" descr="bd07131_"/>
          <p:cNvPicPr>
            <a:picLocks noChangeAspect="1" noChangeArrowheads="1"/>
          </p:cNvPicPr>
          <p:nvPr/>
        </p:nvPicPr>
        <p:blipFill>
          <a:blip r:embed="rId3" cstate="print"/>
          <a:srcRect/>
          <a:stretch>
            <a:fillRect/>
          </a:stretch>
        </p:blipFill>
        <p:spPr bwMode="auto">
          <a:xfrm>
            <a:off x="914400" y="1828800"/>
            <a:ext cx="1814513" cy="1208088"/>
          </a:xfrm>
          <a:prstGeom prst="rect">
            <a:avLst/>
          </a:prstGeom>
          <a:noFill/>
        </p:spPr>
      </p:pic>
      <p:pic>
        <p:nvPicPr>
          <p:cNvPr id="89099" name="Picture 11" descr="bd07098_"/>
          <p:cNvPicPr>
            <a:picLocks noChangeAspect="1" noChangeArrowheads="1"/>
          </p:cNvPicPr>
          <p:nvPr/>
        </p:nvPicPr>
        <p:blipFill>
          <a:blip r:embed="rId4" cstate="print"/>
          <a:srcRect/>
          <a:stretch>
            <a:fillRect/>
          </a:stretch>
        </p:blipFill>
        <p:spPr bwMode="auto">
          <a:xfrm>
            <a:off x="5715000" y="4800600"/>
            <a:ext cx="1817688" cy="1838325"/>
          </a:xfrm>
          <a:prstGeom prst="rect">
            <a:avLst/>
          </a:prstGeom>
          <a:noFill/>
        </p:spPr>
      </p:pic>
      <p:pic>
        <p:nvPicPr>
          <p:cNvPr id="89100" name="Picture 12" descr="bd07164_"/>
          <p:cNvPicPr>
            <a:picLocks noChangeAspect="1" noChangeArrowheads="1"/>
          </p:cNvPicPr>
          <p:nvPr/>
        </p:nvPicPr>
        <p:blipFill>
          <a:blip r:embed="rId5" cstate="print"/>
          <a:srcRect/>
          <a:stretch>
            <a:fillRect/>
          </a:stretch>
        </p:blipFill>
        <p:spPr bwMode="auto">
          <a:xfrm>
            <a:off x="7010400" y="2667000"/>
            <a:ext cx="1833563" cy="1471613"/>
          </a:xfrm>
          <a:prstGeom prst="rect">
            <a:avLst/>
          </a:prstGeom>
          <a:noFill/>
        </p:spPr>
      </p:pic>
      <p:pic>
        <p:nvPicPr>
          <p:cNvPr id="89101" name="Picture 13" descr="hh01132_"/>
          <p:cNvPicPr>
            <a:picLocks noChangeAspect="1" noChangeArrowheads="1"/>
          </p:cNvPicPr>
          <p:nvPr/>
        </p:nvPicPr>
        <p:blipFill>
          <a:blip r:embed="rId6" cstate="print"/>
          <a:srcRect/>
          <a:stretch>
            <a:fillRect/>
          </a:stretch>
        </p:blipFill>
        <p:spPr bwMode="auto">
          <a:xfrm>
            <a:off x="1219200" y="4876800"/>
            <a:ext cx="2144713" cy="1303338"/>
          </a:xfrm>
          <a:prstGeom prst="rect">
            <a:avLst/>
          </a:prstGeom>
          <a:noFill/>
        </p:spPr>
      </p:pic>
      <p:sp>
        <p:nvSpPr>
          <p:cNvPr id="89102" name="Rectangle 14"/>
          <p:cNvSpPr>
            <a:spLocks noChangeArrowheads="1"/>
          </p:cNvSpPr>
          <p:nvPr/>
        </p:nvSpPr>
        <p:spPr bwMode="auto">
          <a:xfrm>
            <a:off x="6156325" y="27813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___0</a:t>
            </a:r>
          </a:p>
          <a:p>
            <a:pPr algn="ctr"/>
            <a:r>
              <a:rPr lang="en-CA" sz="2400">
                <a:latin typeface="Tahoma" pitchFamily="34" charset="0"/>
              </a:rPr>
              <a:t>1110</a:t>
            </a:r>
          </a:p>
        </p:txBody>
      </p:sp>
      <p:sp>
        <p:nvSpPr>
          <p:cNvPr id="89103" name="Rectangle 15"/>
          <p:cNvSpPr>
            <a:spLocks noChangeArrowheads="1"/>
          </p:cNvSpPr>
          <p:nvPr/>
        </p:nvSpPr>
        <p:spPr bwMode="auto">
          <a:xfrm>
            <a:off x="3492500" y="5157788"/>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001_</a:t>
            </a:r>
          </a:p>
          <a:p>
            <a:pPr algn="ctr"/>
            <a:r>
              <a:rPr lang="en-CA" sz="2400">
                <a:latin typeface="Tahoma" pitchFamily="34" charset="0"/>
              </a:rPr>
              <a:t>____</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CA" dirty="0" smtClean="0"/>
              <a:t>LAN</a:t>
            </a:r>
            <a:endParaRPr lang="en-CA" dirty="0"/>
          </a:p>
        </p:txBody>
      </p:sp>
      <p:sp>
        <p:nvSpPr>
          <p:cNvPr id="90115" name="Line 3"/>
          <p:cNvSpPr>
            <a:spLocks noChangeShapeType="1"/>
          </p:cNvSpPr>
          <p:nvPr/>
        </p:nvSpPr>
        <p:spPr bwMode="auto">
          <a:xfrm>
            <a:off x="1763713" y="2636838"/>
            <a:ext cx="969962" cy="833437"/>
          </a:xfrm>
          <a:prstGeom prst="line">
            <a:avLst/>
          </a:prstGeom>
          <a:noFill/>
          <a:ln w="28575">
            <a:solidFill>
              <a:schemeClr val="tx1"/>
            </a:solidFill>
            <a:round/>
            <a:headEnd/>
            <a:tailEnd/>
          </a:ln>
          <a:effectLst/>
        </p:spPr>
        <p:txBody>
          <a:bodyPr wrap="none"/>
          <a:lstStyle/>
          <a:p>
            <a:endParaRPr lang="en-US"/>
          </a:p>
        </p:txBody>
      </p:sp>
      <p:sp>
        <p:nvSpPr>
          <p:cNvPr id="90116" name="Oval 4"/>
          <p:cNvSpPr>
            <a:spLocks noChangeArrowheads="1"/>
          </p:cNvSpPr>
          <p:nvPr/>
        </p:nvSpPr>
        <p:spPr bwMode="auto">
          <a:xfrm>
            <a:off x="2286000" y="3200400"/>
            <a:ext cx="3886200" cy="1524000"/>
          </a:xfrm>
          <a:prstGeom prst="ellipse">
            <a:avLst/>
          </a:prstGeom>
          <a:noFill/>
          <a:ln w="57150">
            <a:solidFill>
              <a:schemeClr val="tx1"/>
            </a:solidFill>
            <a:prstDash val="dash"/>
            <a:round/>
            <a:headEnd/>
            <a:tailEnd/>
          </a:ln>
          <a:effectLst/>
        </p:spPr>
        <p:txBody>
          <a:bodyPr wrap="none" anchor="ctr"/>
          <a:lstStyle/>
          <a:p>
            <a:endParaRPr lang="en-US"/>
          </a:p>
        </p:txBody>
      </p:sp>
      <p:sp>
        <p:nvSpPr>
          <p:cNvPr id="90117" name="Line 5"/>
          <p:cNvSpPr>
            <a:spLocks noChangeShapeType="1"/>
          </p:cNvSpPr>
          <p:nvPr/>
        </p:nvSpPr>
        <p:spPr bwMode="auto">
          <a:xfrm flipV="1">
            <a:off x="2268538" y="4508500"/>
            <a:ext cx="574675" cy="865188"/>
          </a:xfrm>
          <a:prstGeom prst="line">
            <a:avLst/>
          </a:prstGeom>
          <a:noFill/>
          <a:ln w="28575">
            <a:solidFill>
              <a:schemeClr val="tx1"/>
            </a:solidFill>
            <a:round/>
            <a:headEnd/>
            <a:tailEnd/>
          </a:ln>
          <a:effectLst/>
        </p:spPr>
        <p:txBody>
          <a:bodyPr wrap="none"/>
          <a:lstStyle/>
          <a:p>
            <a:endParaRPr lang="en-US"/>
          </a:p>
        </p:txBody>
      </p:sp>
      <p:sp>
        <p:nvSpPr>
          <p:cNvPr id="90118" name="Line 6"/>
          <p:cNvSpPr>
            <a:spLocks noChangeShapeType="1"/>
          </p:cNvSpPr>
          <p:nvPr/>
        </p:nvSpPr>
        <p:spPr bwMode="auto">
          <a:xfrm flipH="1" flipV="1">
            <a:off x="5651500" y="4508500"/>
            <a:ext cx="720725" cy="865188"/>
          </a:xfrm>
          <a:prstGeom prst="line">
            <a:avLst/>
          </a:prstGeom>
          <a:noFill/>
          <a:ln w="28575">
            <a:solidFill>
              <a:schemeClr val="tx1"/>
            </a:solidFill>
            <a:round/>
            <a:headEnd/>
            <a:tailEnd/>
          </a:ln>
          <a:effectLst/>
        </p:spPr>
        <p:txBody>
          <a:bodyPr wrap="none"/>
          <a:lstStyle/>
          <a:p>
            <a:endParaRPr lang="en-US"/>
          </a:p>
        </p:txBody>
      </p:sp>
      <p:sp>
        <p:nvSpPr>
          <p:cNvPr id="90119" name="Line 7"/>
          <p:cNvSpPr>
            <a:spLocks noChangeShapeType="1"/>
          </p:cNvSpPr>
          <p:nvPr/>
        </p:nvSpPr>
        <p:spPr bwMode="auto">
          <a:xfrm flipH="1">
            <a:off x="6156325" y="3644900"/>
            <a:ext cx="1584325" cy="215900"/>
          </a:xfrm>
          <a:prstGeom prst="line">
            <a:avLst/>
          </a:prstGeom>
          <a:noFill/>
          <a:ln w="28575">
            <a:solidFill>
              <a:schemeClr val="tx1"/>
            </a:solidFill>
            <a:round/>
            <a:headEnd/>
            <a:tailEnd/>
          </a:ln>
          <a:effectLst/>
        </p:spPr>
        <p:txBody>
          <a:bodyPr wrap="none"/>
          <a:lstStyle/>
          <a:p>
            <a:endParaRPr lang="en-US"/>
          </a:p>
        </p:txBody>
      </p:sp>
      <p:sp>
        <p:nvSpPr>
          <p:cNvPr id="90120" name="Line 8"/>
          <p:cNvSpPr>
            <a:spLocks noChangeShapeType="1"/>
          </p:cNvSpPr>
          <p:nvPr/>
        </p:nvSpPr>
        <p:spPr bwMode="auto">
          <a:xfrm flipH="1">
            <a:off x="4932363" y="2492375"/>
            <a:ext cx="215900" cy="792163"/>
          </a:xfrm>
          <a:prstGeom prst="line">
            <a:avLst/>
          </a:prstGeom>
          <a:noFill/>
          <a:ln w="28575">
            <a:solidFill>
              <a:schemeClr val="tx1"/>
            </a:solidFill>
            <a:round/>
            <a:headEnd/>
            <a:tailEnd/>
          </a:ln>
          <a:effectLst/>
        </p:spPr>
        <p:txBody>
          <a:bodyPr wrap="none"/>
          <a:lstStyle/>
          <a:p>
            <a:endParaRPr lang="en-US"/>
          </a:p>
        </p:txBody>
      </p:sp>
      <p:pic>
        <p:nvPicPr>
          <p:cNvPr id="90121" name="Picture 9" descr="bd07073_"/>
          <p:cNvPicPr>
            <a:picLocks noChangeAspect="1" noChangeArrowheads="1"/>
          </p:cNvPicPr>
          <p:nvPr/>
        </p:nvPicPr>
        <p:blipFill>
          <a:blip r:embed="rId2" cstate="print"/>
          <a:srcRect/>
          <a:stretch>
            <a:fillRect/>
          </a:stretch>
        </p:blipFill>
        <p:spPr bwMode="auto">
          <a:xfrm>
            <a:off x="4343400" y="1447800"/>
            <a:ext cx="1797050" cy="1527175"/>
          </a:xfrm>
          <a:prstGeom prst="rect">
            <a:avLst/>
          </a:prstGeom>
          <a:noFill/>
        </p:spPr>
      </p:pic>
      <p:pic>
        <p:nvPicPr>
          <p:cNvPr id="90122" name="Picture 10" descr="bd07131_"/>
          <p:cNvPicPr>
            <a:picLocks noChangeAspect="1" noChangeArrowheads="1"/>
          </p:cNvPicPr>
          <p:nvPr/>
        </p:nvPicPr>
        <p:blipFill>
          <a:blip r:embed="rId3" cstate="print"/>
          <a:srcRect/>
          <a:stretch>
            <a:fillRect/>
          </a:stretch>
        </p:blipFill>
        <p:spPr bwMode="auto">
          <a:xfrm>
            <a:off x="914400" y="1828800"/>
            <a:ext cx="1814513" cy="1208088"/>
          </a:xfrm>
          <a:prstGeom prst="rect">
            <a:avLst/>
          </a:prstGeom>
          <a:noFill/>
        </p:spPr>
      </p:pic>
      <p:pic>
        <p:nvPicPr>
          <p:cNvPr id="90123" name="Picture 11" descr="bd07098_"/>
          <p:cNvPicPr>
            <a:picLocks noChangeAspect="1" noChangeArrowheads="1"/>
          </p:cNvPicPr>
          <p:nvPr/>
        </p:nvPicPr>
        <p:blipFill>
          <a:blip r:embed="rId4" cstate="print"/>
          <a:srcRect/>
          <a:stretch>
            <a:fillRect/>
          </a:stretch>
        </p:blipFill>
        <p:spPr bwMode="auto">
          <a:xfrm>
            <a:off x="5715000" y="4800600"/>
            <a:ext cx="1817688" cy="1838325"/>
          </a:xfrm>
          <a:prstGeom prst="rect">
            <a:avLst/>
          </a:prstGeom>
          <a:noFill/>
        </p:spPr>
      </p:pic>
      <p:pic>
        <p:nvPicPr>
          <p:cNvPr id="90124" name="Picture 12" descr="bd07164_"/>
          <p:cNvPicPr>
            <a:picLocks noChangeAspect="1" noChangeArrowheads="1"/>
          </p:cNvPicPr>
          <p:nvPr/>
        </p:nvPicPr>
        <p:blipFill>
          <a:blip r:embed="rId5" cstate="print"/>
          <a:srcRect/>
          <a:stretch>
            <a:fillRect/>
          </a:stretch>
        </p:blipFill>
        <p:spPr bwMode="auto">
          <a:xfrm>
            <a:off x="7010400" y="2667000"/>
            <a:ext cx="1833563" cy="1471613"/>
          </a:xfrm>
          <a:prstGeom prst="rect">
            <a:avLst/>
          </a:prstGeom>
          <a:noFill/>
        </p:spPr>
      </p:pic>
      <p:pic>
        <p:nvPicPr>
          <p:cNvPr id="90125" name="Picture 13" descr="hh01132_"/>
          <p:cNvPicPr>
            <a:picLocks noChangeAspect="1" noChangeArrowheads="1"/>
          </p:cNvPicPr>
          <p:nvPr/>
        </p:nvPicPr>
        <p:blipFill>
          <a:blip r:embed="rId6" cstate="print"/>
          <a:srcRect/>
          <a:stretch>
            <a:fillRect/>
          </a:stretch>
        </p:blipFill>
        <p:spPr bwMode="auto">
          <a:xfrm>
            <a:off x="1219200" y="4876800"/>
            <a:ext cx="2144713" cy="1303338"/>
          </a:xfrm>
          <a:prstGeom prst="rect">
            <a:avLst/>
          </a:prstGeom>
          <a:noFill/>
        </p:spPr>
      </p:pic>
      <p:sp>
        <p:nvSpPr>
          <p:cNvPr id="90126" name="Rectangle 14"/>
          <p:cNvSpPr>
            <a:spLocks noChangeArrowheads="1"/>
          </p:cNvSpPr>
          <p:nvPr/>
        </p:nvSpPr>
        <p:spPr bwMode="auto">
          <a:xfrm>
            <a:off x="6156325" y="27813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____</a:t>
            </a:r>
          </a:p>
          <a:p>
            <a:pPr algn="ctr"/>
            <a:r>
              <a:rPr lang="en-CA" sz="2400">
                <a:latin typeface="Tahoma" pitchFamily="34" charset="0"/>
              </a:rPr>
              <a:t>1110</a:t>
            </a:r>
          </a:p>
        </p:txBody>
      </p:sp>
      <p:sp>
        <p:nvSpPr>
          <p:cNvPr id="90127" name="Rectangle 15"/>
          <p:cNvSpPr>
            <a:spLocks noChangeArrowheads="1"/>
          </p:cNvSpPr>
          <p:nvPr/>
        </p:nvSpPr>
        <p:spPr bwMode="auto">
          <a:xfrm>
            <a:off x="3492500" y="5157788"/>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0010</a:t>
            </a:r>
          </a:p>
          <a:p>
            <a:pPr algn="ctr"/>
            <a:r>
              <a:rPr lang="en-CA" sz="2400">
                <a:latin typeface="Tahoma" pitchFamily="34" charset="0"/>
              </a:rPr>
              <a:t>____</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CA" dirty="0" smtClean="0"/>
              <a:t>LAN</a:t>
            </a:r>
            <a:endParaRPr lang="en-CA" dirty="0"/>
          </a:p>
        </p:txBody>
      </p:sp>
      <p:sp>
        <p:nvSpPr>
          <p:cNvPr id="91139" name="Line 3"/>
          <p:cNvSpPr>
            <a:spLocks noChangeShapeType="1"/>
          </p:cNvSpPr>
          <p:nvPr/>
        </p:nvSpPr>
        <p:spPr bwMode="auto">
          <a:xfrm>
            <a:off x="1763713" y="2636838"/>
            <a:ext cx="969962" cy="833437"/>
          </a:xfrm>
          <a:prstGeom prst="line">
            <a:avLst/>
          </a:prstGeom>
          <a:noFill/>
          <a:ln w="28575">
            <a:solidFill>
              <a:schemeClr val="tx1"/>
            </a:solidFill>
            <a:round/>
            <a:headEnd/>
            <a:tailEnd/>
          </a:ln>
          <a:effectLst/>
        </p:spPr>
        <p:txBody>
          <a:bodyPr wrap="none"/>
          <a:lstStyle/>
          <a:p>
            <a:endParaRPr lang="en-US"/>
          </a:p>
        </p:txBody>
      </p:sp>
      <p:sp>
        <p:nvSpPr>
          <p:cNvPr id="91140" name="Oval 4"/>
          <p:cNvSpPr>
            <a:spLocks noChangeArrowheads="1"/>
          </p:cNvSpPr>
          <p:nvPr/>
        </p:nvSpPr>
        <p:spPr bwMode="auto">
          <a:xfrm>
            <a:off x="2286000" y="3200400"/>
            <a:ext cx="3886200" cy="1524000"/>
          </a:xfrm>
          <a:prstGeom prst="ellipse">
            <a:avLst/>
          </a:prstGeom>
          <a:noFill/>
          <a:ln w="57150">
            <a:solidFill>
              <a:schemeClr val="tx1"/>
            </a:solidFill>
            <a:prstDash val="dashDot"/>
            <a:round/>
            <a:headEnd/>
            <a:tailEnd/>
          </a:ln>
          <a:effectLst/>
        </p:spPr>
        <p:txBody>
          <a:bodyPr wrap="none" anchor="ctr"/>
          <a:lstStyle/>
          <a:p>
            <a:endParaRPr lang="en-US"/>
          </a:p>
        </p:txBody>
      </p:sp>
      <p:sp>
        <p:nvSpPr>
          <p:cNvPr id="91141" name="Line 5"/>
          <p:cNvSpPr>
            <a:spLocks noChangeShapeType="1"/>
          </p:cNvSpPr>
          <p:nvPr/>
        </p:nvSpPr>
        <p:spPr bwMode="auto">
          <a:xfrm flipV="1">
            <a:off x="2268538" y="4508500"/>
            <a:ext cx="574675" cy="865188"/>
          </a:xfrm>
          <a:prstGeom prst="line">
            <a:avLst/>
          </a:prstGeom>
          <a:noFill/>
          <a:ln w="28575">
            <a:solidFill>
              <a:schemeClr val="tx1"/>
            </a:solidFill>
            <a:round/>
            <a:headEnd/>
            <a:tailEnd/>
          </a:ln>
          <a:effectLst/>
        </p:spPr>
        <p:txBody>
          <a:bodyPr wrap="none"/>
          <a:lstStyle/>
          <a:p>
            <a:endParaRPr lang="en-US"/>
          </a:p>
        </p:txBody>
      </p:sp>
      <p:sp>
        <p:nvSpPr>
          <p:cNvPr id="91142" name="Line 6"/>
          <p:cNvSpPr>
            <a:spLocks noChangeShapeType="1"/>
          </p:cNvSpPr>
          <p:nvPr/>
        </p:nvSpPr>
        <p:spPr bwMode="auto">
          <a:xfrm flipH="1" flipV="1">
            <a:off x="5651500" y="4508500"/>
            <a:ext cx="720725" cy="865188"/>
          </a:xfrm>
          <a:prstGeom prst="line">
            <a:avLst/>
          </a:prstGeom>
          <a:noFill/>
          <a:ln w="28575">
            <a:solidFill>
              <a:schemeClr val="tx1"/>
            </a:solidFill>
            <a:round/>
            <a:headEnd/>
            <a:tailEnd/>
          </a:ln>
          <a:effectLst/>
        </p:spPr>
        <p:txBody>
          <a:bodyPr wrap="none"/>
          <a:lstStyle/>
          <a:p>
            <a:endParaRPr lang="en-US"/>
          </a:p>
        </p:txBody>
      </p:sp>
      <p:sp>
        <p:nvSpPr>
          <p:cNvPr id="91143" name="Line 7"/>
          <p:cNvSpPr>
            <a:spLocks noChangeShapeType="1"/>
          </p:cNvSpPr>
          <p:nvPr/>
        </p:nvSpPr>
        <p:spPr bwMode="auto">
          <a:xfrm flipH="1">
            <a:off x="6156325" y="3644900"/>
            <a:ext cx="1584325" cy="215900"/>
          </a:xfrm>
          <a:prstGeom prst="line">
            <a:avLst/>
          </a:prstGeom>
          <a:noFill/>
          <a:ln w="28575">
            <a:solidFill>
              <a:schemeClr val="tx1"/>
            </a:solidFill>
            <a:round/>
            <a:headEnd/>
            <a:tailEnd/>
          </a:ln>
          <a:effectLst/>
        </p:spPr>
        <p:txBody>
          <a:bodyPr wrap="none"/>
          <a:lstStyle/>
          <a:p>
            <a:endParaRPr lang="en-US"/>
          </a:p>
        </p:txBody>
      </p:sp>
      <p:sp>
        <p:nvSpPr>
          <p:cNvPr id="91144" name="Line 8"/>
          <p:cNvSpPr>
            <a:spLocks noChangeShapeType="1"/>
          </p:cNvSpPr>
          <p:nvPr/>
        </p:nvSpPr>
        <p:spPr bwMode="auto">
          <a:xfrm flipH="1">
            <a:off x="4932363" y="2492375"/>
            <a:ext cx="215900" cy="792163"/>
          </a:xfrm>
          <a:prstGeom prst="line">
            <a:avLst/>
          </a:prstGeom>
          <a:noFill/>
          <a:ln w="28575">
            <a:solidFill>
              <a:schemeClr val="tx1"/>
            </a:solidFill>
            <a:round/>
            <a:headEnd/>
            <a:tailEnd/>
          </a:ln>
          <a:effectLst/>
        </p:spPr>
        <p:txBody>
          <a:bodyPr wrap="none"/>
          <a:lstStyle/>
          <a:p>
            <a:endParaRPr lang="en-US"/>
          </a:p>
        </p:txBody>
      </p:sp>
      <p:pic>
        <p:nvPicPr>
          <p:cNvPr id="91145" name="Picture 9" descr="bd07073_"/>
          <p:cNvPicPr>
            <a:picLocks noChangeAspect="1" noChangeArrowheads="1"/>
          </p:cNvPicPr>
          <p:nvPr/>
        </p:nvPicPr>
        <p:blipFill>
          <a:blip r:embed="rId2" cstate="print"/>
          <a:srcRect/>
          <a:stretch>
            <a:fillRect/>
          </a:stretch>
        </p:blipFill>
        <p:spPr bwMode="auto">
          <a:xfrm>
            <a:off x="4343400" y="1447800"/>
            <a:ext cx="1797050" cy="1527175"/>
          </a:xfrm>
          <a:prstGeom prst="rect">
            <a:avLst/>
          </a:prstGeom>
          <a:noFill/>
        </p:spPr>
      </p:pic>
      <p:pic>
        <p:nvPicPr>
          <p:cNvPr id="91146" name="Picture 10" descr="bd07131_"/>
          <p:cNvPicPr>
            <a:picLocks noChangeAspect="1" noChangeArrowheads="1"/>
          </p:cNvPicPr>
          <p:nvPr/>
        </p:nvPicPr>
        <p:blipFill>
          <a:blip r:embed="rId3" cstate="print"/>
          <a:srcRect/>
          <a:stretch>
            <a:fillRect/>
          </a:stretch>
        </p:blipFill>
        <p:spPr bwMode="auto">
          <a:xfrm>
            <a:off x="914400" y="1828800"/>
            <a:ext cx="1814513" cy="1208088"/>
          </a:xfrm>
          <a:prstGeom prst="rect">
            <a:avLst/>
          </a:prstGeom>
          <a:noFill/>
        </p:spPr>
      </p:pic>
      <p:pic>
        <p:nvPicPr>
          <p:cNvPr id="91147" name="Picture 11" descr="bd07098_"/>
          <p:cNvPicPr>
            <a:picLocks noChangeAspect="1" noChangeArrowheads="1"/>
          </p:cNvPicPr>
          <p:nvPr/>
        </p:nvPicPr>
        <p:blipFill>
          <a:blip r:embed="rId4" cstate="print"/>
          <a:srcRect/>
          <a:stretch>
            <a:fillRect/>
          </a:stretch>
        </p:blipFill>
        <p:spPr bwMode="auto">
          <a:xfrm>
            <a:off x="5715000" y="4800600"/>
            <a:ext cx="1817688" cy="1838325"/>
          </a:xfrm>
          <a:prstGeom prst="rect">
            <a:avLst/>
          </a:prstGeom>
          <a:noFill/>
        </p:spPr>
      </p:pic>
      <p:pic>
        <p:nvPicPr>
          <p:cNvPr id="91148" name="Picture 12" descr="bd07164_"/>
          <p:cNvPicPr>
            <a:picLocks noChangeAspect="1" noChangeArrowheads="1"/>
          </p:cNvPicPr>
          <p:nvPr/>
        </p:nvPicPr>
        <p:blipFill>
          <a:blip r:embed="rId5" cstate="print"/>
          <a:srcRect/>
          <a:stretch>
            <a:fillRect/>
          </a:stretch>
        </p:blipFill>
        <p:spPr bwMode="auto">
          <a:xfrm>
            <a:off x="7010400" y="2667000"/>
            <a:ext cx="1833563" cy="1471613"/>
          </a:xfrm>
          <a:prstGeom prst="rect">
            <a:avLst/>
          </a:prstGeom>
          <a:noFill/>
        </p:spPr>
      </p:pic>
      <p:pic>
        <p:nvPicPr>
          <p:cNvPr id="91149" name="Picture 13" descr="hh01132_"/>
          <p:cNvPicPr>
            <a:picLocks noChangeAspect="1" noChangeArrowheads="1"/>
          </p:cNvPicPr>
          <p:nvPr/>
        </p:nvPicPr>
        <p:blipFill>
          <a:blip r:embed="rId6" cstate="print"/>
          <a:srcRect/>
          <a:stretch>
            <a:fillRect/>
          </a:stretch>
        </p:blipFill>
        <p:spPr bwMode="auto">
          <a:xfrm>
            <a:off x="1219200" y="4876800"/>
            <a:ext cx="2144713" cy="1303338"/>
          </a:xfrm>
          <a:prstGeom prst="rect">
            <a:avLst/>
          </a:prstGeom>
          <a:noFill/>
        </p:spPr>
      </p:pic>
      <p:sp>
        <p:nvSpPr>
          <p:cNvPr id="91150" name="Rectangle 14"/>
          <p:cNvSpPr>
            <a:spLocks noChangeArrowheads="1"/>
          </p:cNvSpPr>
          <p:nvPr/>
        </p:nvSpPr>
        <p:spPr bwMode="auto">
          <a:xfrm>
            <a:off x="6156325" y="27813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____</a:t>
            </a:r>
          </a:p>
          <a:p>
            <a:pPr algn="ctr"/>
            <a:r>
              <a:rPr lang="en-CA" sz="2400">
                <a:latin typeface="Tahoma" pitchFamily="34" charset="0"/>
              </a:rPr>
              <a:t>_110</a:t>
            </a:r>
          </a:p>
        </p:txBody>
      </p:sp>
      <p:sp>
        <p:nvSpPr>
          <p:cNvPr id="91151" name="Rectangle 15"/>
          <p:cNvSpPr>
            <a:spLocks noChangeArrowheads="1"/>
          </p:cNvSpPr>
          <p:nvPr/>
        </p:nvSpPr>
        <p:spPr bwMode="auto">
          <a:xfrm>
            <a:off x="3492500" y="5157788"/>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0010</a:t>
            </a:r>
          </a:p>
          <a:p>
            <a:pPr algn="ctr"/>
            <a:r>
              <a:rPr lang="en-CA" sz="2400">
                <a:latin typeface="Tahoma" pitchFamily="34" charset="0"/>
              </a:rPr>
              <a:t>1___</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CA" dirty="0" smtClean="0"/>
              <a:t>LAN</a:t>
            </a:r>
            <a:endParaRPr lang="en-CA" dirty="0"/>
          </a:p>
        </p:txBody>
      </p:sp>
      <p:sp>
        <p:nvSpPr>
          <p:cNvPr id="92163" name="Line 3"/>
          <p:cNvSpPr>
            <a:spLocks noChangeShapeType="1"/>
          </p:cNvSpPr>
          <p:nvPr/>
        </p:nvSpPr>
        <p:spPr bwMode="auto">
          <a:xfrm>
            <a:off x="1763713" y="2636838"/>
            <a:ext cx="969962" cy="833437"/>
          </a:xfrm>
          <a:prstGeom prst="line">
            <a:avLst/>
          </a:prstGeom>
          <a:noFill/>
          <a:ln w="28575">
            <a:solidFill>
              <a:schemeClr val="tx1"/>
            </a:solidFill>
            <a:round/>
            <a:headEnd/>
            <a:tailEnd/>
          </a:ln>
          <a:effectLst/>
        </p:spPr>
        <p:txBody>
          <a:bodyPr wrap="none"/>
          <a:lstStyle/>
          <a:p>
            <a:endParaRPr lang="en-US"/>
          </a:p>
        </p:txBody>
      </p:sp>
      <p:sp>
        <p:nvSpPr>
          <p:cNvPr id="92164" name="Oval 4"/>
          <p:cNvSpPr>
            <a:spLocks noChangeArrowheads="1"/>
          </p:cNvSpPr>
          <p:nvPr/>
        </p:nvSpPr>
        <p:spPr bwMode="auto">
          <a:xfrm>
            <a:off x="2286000" y="3200400"/>
            <a:ext cx="3886200" cy="1524000"/>
          </a:xfrm>
          <a:prstGeom prst="ellipse">
            <a:avLst/>
          </a:prstGeom>
          <a:noFill/>
          <a:ln w="57150">
            <a:solidFill>
              <a:schemeClr val="tx1"/>
            </a:solidFill>
            <a:prstDash val="dash"/>
            <a:round/>
            <a:headEnd/>
            <a:tailEnd/>
          </a:ln>
          <a:effectLst/>
        </p:spPr>
        <p:txBody>
          <a:bodyPr wrap="none" anchor="ctr"/>
          <a:lstStyle/>
          <a:p>
            <a:endParaRPr lang="en-US"/>
          </a:p>
        </p:txBody>
      </p:sp>
      <p:sp>
        <p:nvSpPr>
          <p:cNvPr id="92165" name="Line 5"/>
          <p:cNvSpPr>
            <a:spLocks noChangeShapeType="1"/>
          </p:cNvSpPr>
          <p:nvPr/>
        </p:nvSpPr>
        <p:spPr bwMode="auto">
          <a:xfrm flipV="1">
            <a:off x="2268538" y="4508500"/>
            <a:ext cx="574675" cy="865188"/>
          </a:xfrm>
          <a:prstGeom prst="line">
            <a:avLst/>
          </a:prstGeom>
          <a:noFill/>
          <a:ln w="28575">
            <a:solidFill>
              <a:schemeClr val="tx1"/>
            </a:solidFill>
            <a:round/>
            <a:headEnd/>
            <a:tailEnd/>
          </a:ln>
          <a:effectLst/>
        </p:spPr>
        <p:txBody>
          <a:bodyPr wrap="none"/>
          <a:lstStyle/>
          <a:p>
            <a:endParaRPr lang="en-US"/>
          </a:p>
        </p:txBody>
      </p:sp>
      <p:sp>
        <p:nvSpPr>
          <p:cNvPr id="92166" name="Line 6"/>
          <p:cNvSpPr>
            <a:spLocks noChangeShapeType="1"/>
          </p:cNvSpPr>
          <p:nvPr/>
        </p:nvSpPr>
        <p:spPr bwMode="auto">
          <a:xfrm flipH="1" flipV="1">
            <a:off x="5651500" y="4508500"/>
            <a:ext cx="720725" cy="865188"/>
          </a:xfrm>
          <a:prstGeom prst="line">
            <a:avLst/>
          </a:prstGeom>
          <a:noFill/>
          <a:ln w="28575">
            <a:solidFill>
              <a:schemeClr val="tx1"/>
            </a:solidFill>
            <a:round/>
            <a:headEnd/>
            <a:tailEnd/>
          </a:ln>
          <a:effectLst/>
        </p:spPr>
        <p:txBody>
          <a:bodyPr wrap="none"/>
          <a:lstStyle/>
          <a:p>
            <a:endParaRPr lang="en-US"/>
          </a:p>
        </p:txBody>
      </p:sp>
      <p:sp>
        <p:nvSpPr>
          <p:cNvPr id="92167" name="Line 7"/>
          <p:cNvSpPr>
            <a:spLocks noChangeShapeType="1"/>
          </p:cNvSpPr>
          <p:nvPr/>
        </p:nvSpPr>
        <p:spPr bwMode="auto">
          <a:xfrm flipH="1">
            <a:off x="6156325" y="3644900"/>
            <a:ext cx="1584325" cy="215900"/>
          </a:xfrm>
          <a:prstGeom prst="line">
            <a:avLst/>
          </a:prstGeom>
          <a:noFill/>
          <a:ln w="28575">
            <a:solidFill>
              <a:schemeClr val="tx1"/>
            </a:solidFill>
            <a:round/>
            <a:headEnd/>
            <a:tailEnd/>
          </a:ln>
          <a:effectLst/>
        </p:spPr>
        <p:txBody>
          <a:bodyPr wrap="none"/>
          <a:lstStyle/>
          <a:p>
            <a:endParaRPr lang="en-US"/>
          </a:p>
        </p:txBody>
      </p:sp>
      <p:sp>
        <p:nvSpPr>
          <p:cNvPr id="92168" name="Line 8"/>
          <p:cNvSpPr>
            <a:spLocks noChangeShapeType="1"/>
          </p:cNvSpPr>
          <p:nvPr/>
        </p:nvSpPr>
        <p:spPr bwMode="auto">
          <a:xfrm flipH="1">
            <a:off x="4932363" y="2492375"/>
            <a:ext cx="215900" cy="792163"/>
          </a:xfrm>
          <a:prstGeom prst="line">
            <a:avLst/>
          </a:prstGeom>
          <a:noFill/>
          <a:ln w="28575">
            <a:solidFill>
              <a:schemeClr val="tx1"/>
            </a:solidFill>
            <a:round/>
            <a:headEnd/>
            <a:tailEnd/>
          </a:ln>
          <a:effectLst/>
        </p:spPr>
        <p:txBody>
          <a:bodyPr wrap="none"/>
          <a:lstStyle/>
          <a:p>
            <a:endParaRPr lang="en-US"/>
          </a:p>
        </p:txBody>
      </p:sp>
      <p:pic>
        <p:nvPicPr>
          <p:cNvPr id="92169" name="Picture 9" descr="bd07073_"/>
          <p:cNvPicPr>
            <a:picLocks noChangeAspect="1" noChangeArrowheads="1"/>
          </p:cNvPicPr>
          <p:nvPr/>
        </p:nvPicPr>
        <p:blipFill>
          <a:blip r:embed="rId2" cstate="print"/>
          <a:srcRect/>
          <a:stretch>
            <a:fillRect/>
          </a:stretch>
        </p:blipFill>
        <p:spPr bwMode="auto">
          <a:xfrm>
            <a:off x="4343400" y="1447800"/>
            <a:ext cx="1797050" cy="1527175"/>
          </a:xfrm>
          <a:prstGeom prst="rect">
            <a:avLst/>
          </a:prstGeom>
          <a:noFill/>
        </p:spPr>
      </p:pic>
      <p:pic>
        <p:nvPicPr>
          <p:cNvPr id="92170" name="Picture 10" descr="bd07131_"/>
          <p:cNvPicPr>
            <a:picLocks noChangeAspect="1" noChangeArrowheads="1"/>
          </p:cNvPicPr>
          <p:nvPr/>
        </p:nvPicPr>
        <p:blipFill>
          <a:blip r:embed="rId3" cstate="print"/>
          <a:srcRect/>
          <a:stretch>
            <a:fillRect/>
          </a:stretch>
        </p:blipFill>
        <p:spPr bwMode="auto">
          <a:xfrm>
            <a:off x="914400" y="1828800"/>
            <a:ext cx="1814513" cy="1208088"/>
          </a:xfrm>
          <a:prstGeom prst="rect">
            <a:avLst/>
          </a:prstGeom>
          <a:noFill/>
        </p:spPr>
      </p:pic>
      <p:pic>
        <p:nvPicPr>
          <p:cNvPr id="92171" name="Picture 11" descr="bd07098_"/>
          <p:cNvPicPr>
            <a:picLocks noChangeAspect="1" noChangeArrowheads="1"/>
          </p:cNvPicPr>
          <p:nvPr/>
        </p:nvPicPr>
        <p:blipFill>
          <a:blip r:embed="rId4" cstate="print"/>
          <a:srcRect/>
          <a:stretch>
            <a:fillRect/>
          </a:stretch>
        </p:blipFill>
        <p:spPr bwMode="auto">
          <a:xfrm>
            <a:off x="5715000" y="4800600"/>
            <a:ext cx="1817688" cy="1838325"/>
          </a:xfrm>
          <a:prstGeom prst="rect">
            <a:avLst/>
          </a:prstGeom>
          <a:noFill/>
        </p:spPr>
      </p:pic>
      <p:pic>
        <p:nvPicPr>
          <p:cNvPr id="92172" name="Picture 12" descr="bd07164_"/>
          <p:cNvPicPr>
            <a:picLocks noChangeAspect="1" noChangeArrowheads="1"/>
          </p:cNvPicPr>
          <p:nvPr/>
        </p:nvPicPr>
        <p:blipFill>
          <a:blip r:embed="rId5" cstate="print"/>
          <a:srcRect/>
          <a:stretch>
            <a:fillRect/>
          </a:stretch>
        </p:blipFill>
        <p:spPr bwMode="auto">
          <a:xfrm>
            <a:off x="7010400" y="2667000"/>
            <a:ext cx="1833563" cy="1471613"/>
          </a:xfrm>
          <a:prstGeom prst="rect">
            <a:avLst/>
          </a:prstGeom>
          <a:noFill/>
        </p:spPr>
      </p:pic>
      <p:pic>
        <p:nvPicPr>
          <p:cNvPr id="92173" name="Picture 13" descr="hh01132_"/>
          <p:cNvPicPr>
            <a:picLocks noChangeAspect="1" noChangeArrowheads="1"/>
          </p:cNvPicPr>
          <p:nvPr/>
        </p:nvPicPr>
        <p:blipFill>
          <a:blip r:embed="rId6" cstate="print"/>
          <a:srcRect/>
          <a:stretch>
            <a:fillRect/>
          </a:stretch>
        </p:blipFill>
        <p:spPr bwMode="auto">
          <a:xfrm>
            <a:off x="1219200" y="4876800"/>
            <a:ext cx="2144713" cy="1303338"/>
          </a:xfrm>
          <a:prstGeom prst="rect">
            <a:avLst/>
          </a:prstGeom>
          <a:noFill/>
        </p:spPr>
      </p:pic>
      <p:sp>
        <p:nvSpPr>
          <p:cNvPr id="92174" name="Rectangle 14"/>
          <p:cNvSpPr>
            <a:spLocks noChangeArrowheads="1"/>
          </p:cNvSpPr>
          <p:nvPr/>
        </p:nvSpPr>
        <p:spPr bwMode="auto">
          <a:xfrm>
            <a:off x="6156325" y="27813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____</a:t>
            </a:r>
          </a:p>
          <a:p>
            <a:pPr algn="ctr"/>
            <a:r>
              <a:rPr lang="en-CA" sz="2400">
                <a:latin typeface="Tahoma" pitchFamily="34" charset="0"/>
              </a:rPr>
              <a:t>__10</a:t>
            </a:r>
          </a:p>
        </p:txBody>
      </p:sp>
      <p:sp>
        <p:nvSpPr>
          <p:cNvPr id="92175" name="Rectangle 15"/>
          <p:cNvSpPr>
            <a:spLocks noChangeArrowheads="1"/>
          </p:cNvSpPr>
          <p:nvPr/>
        </p:nvSpPr>
        <p:spPr bwMode="auto">
          <a:xfrm>
            <a:off x="3492500" y="5157788"/>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0010</a:t>
            </a:r>
          </a:p>
          <a:p>
            <a:pPr algn="ctr"/>
            <a:r>
              <a:rPr lang="en-CA" sz="2400">
                <a:latin typeface="Tahoma" pitchFamily="34" charset="0"/>
              </a:rPr>
              <a:t>11__</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CA" dirty="0" smtClean="0"/>
              <a:t>LAN</a:t>
            </a:r>
            <a:endParaRPr lang="en-CA" dirty="0"/>
          </a:p>
        </p:txBody>
      </p:sp>
      <p:sp>
        <p:nvSpPr>
          <p:cNvPr id="93187" name="Line 3"/>
          <p:cNvSpPr>
            <a:spLocks noChangeShapeType="1"/>
          </p:cNvSpPr>
          <p:nvPr/>
        </p:nvSpPr>
        <p:spPr bwMode="auto">
          <a:xfrm>
            <a:off x="1763713" y="2636838"/>
            <a:ext cx="969962" cy="833437"/>
          </a:xfrm>
          <a:prstGeom prst="line">
            <a:avLst/>
          </a:prstGeom>
          <a:noFill/>
          <a:ln w="28575">
            <a:solidFill>
              <a:schemeClr val="tx1"/>
            </a:solidFill>
            <a:round/>
            <a:headEnd/>
            <a:tailEnd/>
          </a:ln>
          <a:effectLst/>
        </p:spPr>
        <p:txBody>
          <a:bodyPr wrap="none"/>
          <a:lstStyle/>
          <a:p>
            <a:endParaRPr lang="en-US"/>
          </a:p>
        </p:txBody>
      </p:sp>
      <p:sp>
        <p:nvSpPr>
          <p:cNvPr id="93188" name="Oval 4"/>
          <p:cNvSpPr>
            <a:spLocks noChangeArrowheads="1"/>
          </p:cNvSpPr>
          <p:nvPr/>
        </p:nvSpPr>
        <p:spPr bwMode="auto">
          <a:xfrm>
            <a:off x="2286000" y="3200400"/>
            <a:ext cx="3886200" cy="1524000"/>
          </a:xfrm>
          <a:prstGeom prst="ellipse">
            <a:avLst/>
          </a:prstGeom>
          <a:noFill/>
          <a:ln w="57150">
            <a:solidFill>
              <a:schemeClr val="tx1"/>
            </a:solidFill>
            <a:prstDash val="dashDot"/>
            <a:round/>
            <a:headEnd/>
            <a:tailEnd/>
          </a:ln>
          <a:effectLst/>
        </p:spPr>
        <p:txBody>
          <a:bodyPr wrap="none" anchor="ctr"/>
          <a:lstStyle/>
          <a:p>
            <a:endParaRPr lang="en-US"/>
          </a:p>
        </p:txBody>
      </p:sp>
      <p:sp>
        <p:nvSpPr>
          <p:cNvPr id="93189" name="Line 5"/>
          <p:cNvSpPr>
            <a:spLocks noChangeShapeType="1"/>
          </p:cNvSpPr>
          <p:nvPr/>
        </p:nvSpPr>
        <p:spPr bwMode="auto">
          <a:xfrm flipV="1">
            <a:off x="2268538" y="4508500"/>
            <a:ext cx="574675" cy="865188"/>
          </a:xfrm>
          <a:prstGeom prst="line">
            <a:avLst/>
          </a:prstGeom>
          <a:noFill/>
          <a:ln w="28575">
            <a:solidFill>
              <a:schemeClr val="tx1"/>
            </a:solidFill>
            <a:round/>
            <a:headEnd/>
            <a:tailEnd/>
          </a:ln>
          <a:effectLst/>
        </p:spPr>
        <p:txBody>
          <a:bodyPr wrap="none"/>
          <a:lstStyle/>
          <a:p>
            <a:endParaRPr lang="en-US"/>
          </a:p>
        </p:txBody>
      </p:sp>
      <p:sp>
        <p:nvSpPr>
          <p:cNvPr id="93190" name="Line 6"/>
          <p:cNvSpPr>
            <a:spLocks noChangeShapeType="1"/>
          </p:cNvSpPr>
          <p:nvPr/>
        </p:nvSpPr>
        <p:spPr bwMode="auto">
          <a:xfrm flipH="1" flipV="1">
            <a:off x="5651500" y="4508500"/>
            <a:ext cx="720725" cy="865188"/>
          </a:xfrm>
          <a:prstGeom prst="line">
            <a:avLst/>
          </a:prstGeom>
          <a:noFill/>
          <a:ln w="28575">
            <a:solidFill>
              <a:schemeClr val="tx1"/>
            </a:solidFill>
            <a:round/>
            <a:headEnd/>
            <a:tailEnd/>
          </a:ln>
          <a:effectLst/>
        </p:spPr>
        <p:txBody>
          <a:bodyPr wrap="none"/>
          <a:lstStyle/>
          <a:p>
            <a:endParaRPr lang="en-US"/>
          </a:p>
        </p:txBody>
      </p:sp>
      <p:sp>
        <p:nvSpPr>
          <p:cNvPr id="93191" name="Line 7"/>
          <p:cNvSpPr>
            <a:spLocks noChangeShapeType="1"/>
          </p:cNvSpPr>
          <p:nvPr/>
        </p:nvSpPr>
        <p:spPr bwMode="auto">
          <a:xfrm flipH="1">
            <a:off x="6156325" y="3644900"/>
            <a:ext cx="1584325" cy="215900"/>
          </a:xfrm>
          <a:prstGeom prst="line">
            <a:avLst/>
          </a:prstGeom>
          <a:noFill/>
          <a:ln w="28575">
            <a:solidFill>
              <a:schemeClr val="tx1"/>
            </a:solidFill>
            <a:round/>
            <a:headEnd/>
            <a:tailEnd/>
          </a:ln>
          <a:effectLst/>
        </p:spPr>
        <p:txBody>
          <a:bodyPr wrap="none"/>
          <a:lstStyle/>
          <a:p>
            <a:endParaRPr lang="en-US"/>
          </a:p>
        </p:txBody>
      </p:sp>
      <p:sp>
        <p:nvSpPr>
          <p:cNvPr id="93192" name="Line 8"/>
          <p:cNvSpPr>
            <a:spLocks noChangeShapeType="1"/>
          </p:cNvSpPr>
          <p:nvPr/>
        </p:nvSpPr>
        <p:spPr bwMode="auto">
          <a:xfrm flipH="1">
            <a:off x="4932363" y="2492375"/>
            <a:ext cx="215900" cy="792163"/>
          </a:xfrm>
          <a:prstGeom prst="line">
            <a:avLst/>
          </a:prstGeom>
          <a:noFill/>
          <a:ln w="28575">
            <a:solidFill>
              <a:schemeClr val="tx1"/>
            </a:solidFill>
            <a:round/>
            <a:headEnd/>
            <a:tailEnd/>
          </a:ln>
          <a:effectLst/>
        </p:spPr>
        <p:txBody>
          <a:bodyPr wrap="none"/>
          <a:lstStyle/>
          <a:p>
            <a:endParaRPr lang="en-US"/>
          </a:p>
        </p:txBody>
      </p:sp>
      <p:pic>
        <p:nvPicPr>
          <p:cNvPr id="93193" name="Picture 9" descr="bd07073_"/>
          <p:cNvPicPr>
            <a:picLocks noChangeAspect="1" noChangeArrowheads="1"/>
          </p:cNvPicPr>
          <p:nvPr/>
        </p:nvPicPr>
        <p:blipFill>
          <a:blip r:embed="rId2" cstate="print"/>
          <a:srcRect/>
          <a:stretch>
            <a:fillRect/>
          </a:stretch>
        </p:blipFill>
        <p:spPr bwMode="auto">
          <a:xfrm>
            <a:off x="4343400" y="1447800"/>
            <a:ext cx="1797050" cy="1527175"/>
          </a:xfrm>
          <a:prstGeom prst="rect">
            <a:avLst/>
          </a:prstGeom>
          <a:noFill/>
        </p:spPr>
      </p:pic>
      <p:pic>
        <p:nvPicPr>
          <p:cNvPr id="93194" name="Picture 10" descr="bd07131_"/>
          <p:cNvPicPr>
            <a:picLocks noChangeAspect="1" noChangeArrowheads="1"/>
          </p:cNvPicPr>
          <p:nvPr/>
        </p:nvPicPr>
        <p:blipFill>
          <a:blip r:embed="rId3" cstate="print"/>
          <a:srcRect/>
          <a:stretch>
            <a:fillRect/>
          </a:stretch>
        </p:blipFill>
        <p:spPr bwMode="auto">
          <a:xfrm>
            <a:off x="914400" y="1828800"/>
            <a:ext cx="1814513" cy="1208088"/>
          </a:xfrm>
          <a:prstGeom prst="rect">
            <a:avLst/>
          </a:prstGeom>
          <a:noFill/>
        </p:spPr>
      </p:pic>
      <p:pic>
        <p:nvPicPr>
          <p:cNvPr id="93195" name="Picture 11" descr="bd07098_"/>
          <p:cNvPicPr>
            <a:picLocks noChangeAspect="1" noChangeArrowheads="1"/>
          </p:cNvPicPr>
          <p:nvPr/>
        </p:nvPicPr>
        <p:blipFill>
          <a:blip r:embed="rId4" cstate="print"/>
          <a:srcRect/>
          <a:stretch>
            <a:fillRect/>
          </a:stretch>
        </p:blipFill>
        <p:spPr bwMode="auto">
          <a:xfrm>
            <a:off x="5715000" y="4800600"/>
            <a:ext cx="1817688" cy="1838325"/>
          </a:xfrm>
          <a:prstGeom prst="rect">
            <a:avLst/>
          </a:prstGeom>
          <a:noFill/>
        </p:spPr>
      </p:pic>
      <p:pic>
        <p:nvPicPr>
          <p:cNvPr id="93196" name="Picture 12" descr="bd07164_"/>
          <p:cNvPicPr>
            <a:picLocks noChangeAspect="1" noChangeArrowheads="1"/>
          </p:cNvPicPr>
          <p:nvPr/>
        </p:nvPicPr>
        <p:blipFill>
          <a:blip r:embed="rId5" cstate="print"/>
          <a:srcRect/>
          <a:stretch>
            <a:fillRect/>
          </a:stretch>
        </p:blipFill>
        <p:spPr bwMode="auto">
          <a:xfrm>
            <a:off x="7010400" y="2667000"/>
            <a:ext cx="1833563" cy="1471613"/>
          </a:xfrm>
          <a:prstGeom prst="rect">
            <a:avLst/>
          </a:prstGeom>
          <a:noFill/>
        </p:spPr>
      </p:pic>
      <p:pic>
        <p:nvPicPr>
          <p:cNvPr id="93197" name="Picture 13" descr="hh01132_"/>
          <p:cNvPicPr>
            <a:picLocks noChangeAspect="1" noChangeArrowheads="1"/>
          </p:cNvPicPr>
          <p:nvPr/>
        </p:nvPicPr>
        <p:blipFill>
          <a:blip r:embed="rId6" cstate="print"/>
          <a:srcRect/>
          <a:stretch>
            <a:fillRect/>
          </a:stretch>
        </p:blipFill>
        <p:spPr bwMode="auto">
          <a:xfrm>
            <a:off x="1219200" y="4876800"/>
            <a:ext cx="2144713" cy="1303338"/>
          </a:xfrm>
          <a:prstGeom prst="rect">
            <a:avLst/>
          </a:prstGeom>
          <a:noFill/>
        </p:spPr>
      </p:pic>
      <p:sp>
        <p:nvSpPr>
          <p:cNvPr id="93198" name="Rectangle 14"/>
          <p:cNvSpPr>
            <a:spLocks noChangeArrowheads="1"/>
          </p:cNvSpPr>
          <p:nvPr/>
        </p:nvSpPr>
        <p:spPr bwMode="auto">
          <a:xfrm>
            <a:off x="6156325" y="27813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____</a:t>
            </a:r>
          </a:p>
          <a:p>
            <a:pPr algn="ctr"/>
            <a:r>
              <a:rPr lang="en-CA" sz="2400">
                <a:latin typeface="Tahoma" pitchFamily="34" charset="0"/>
              </a:rPr>
              <a:t>___0</a:t>
            </a:r>
          </a:p>
        </p:txBody>
      </p:sp>
      <p:sp>
        <p:nvSpPr>
          <p:cNvPr id="93199" name="Rectangle 15"/>
          <p:cNvSpPr>
            <a:spLocks noChangeArrowheads="1"/>
          </p:cNvSpPr>
          <p:nvPr/>
        </p:nvSpPr>
        <p:spPr bwMode="auto">
          <a:xfrm>
            <a:off x="3492500" y="5157788"/>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0010</a:t>
            </a:r>
          </a:p>
          <a:p>
            <a:pPr algn="ctr"/>
            <a:r>
              <a:rPr lang="en-CA" sz="2400">
                <a:latin typeface="Tahoma" pitchFamily="34" charset="0"/>
              </a:rPr>
              <a:t>111_</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CA" dirty="0" smtClean="0"/>
              <a:t>LAN</a:t>
            </a:r>
            <a:endParaRPr lang="en-CA" dirty="0"/>
          </a:p>
        </p:txBody>
      </p:sp>
      <p:sp>
        <p:nvSpPr>
          <p:cNvPr id="94211" name="Line 3"/>
          <p:cNvSpPr>
            <a:spLocks noChangeShapeType="1"/>
          </p:cNvSpPr>
          <p:nvPr/>
        </p:nvSpPr>
        <p:spPr bwMode="auto">
          <a:xfrm>
            <a:off x="1763713" y="2636838"/>
            <a:ext cx="969962" cy="833437"/>
          </a:xfrm>
          <a:prstGeom prst="line">
            <a:avLst/>
          </a:prstGeom>
          <a:noFill/>
          <a:ln w="28575">
            <a:solidFill>
              <a:schemeClr val="tx1"/>
            </a:solidFill>
            <a:round/>
            <a:headEnd/>
            <a:tailEnd/>
          </a:ln>
          <a:effectLst/>
        </p:spPr>
        <p:txBody>
          <a:bodyPr wrap="none"/>
          <a:lstStyle/>
          <a:p>
            <a:endParaRPr lang="en-US"/>
          </a:p>
        </p:txBody>
      </p:sp>
      <p:sp>
        <p:nvSpPr>
          <p:cNvPr id="94212" name="Oval 4"/>
          <p:cNvSpPr>
            <a:spLocks noChangeArrowheads="1"/>
          </p:cNvSpPr>
          <p:nvPr/>
        </p:nvSpPr>
        <p:spPr bwMode="auto">
          <a:xfrm>
            <a:off x="2286000" y="3200400"/>
            <a:ext cx="3886200" cy="1524000"/>
          </a:xfrm>
          <a:prstGeom prst="ellipse">
            <a:avLst/>
          </a:prstGeom>
          <a:noFill/>
          <a:ln w="57150">
            <a:solidFill>
              <a:schemeClr val="tx1"/>
            </a:solidFill>
            <a:prstDash val="dash"/>
            <a:round/>
            <a:headEnd/>
            <a:tailEnd/>
          </a:ln>
          <a:effectLst/>
        </p:spPr>
        <p:txBody>
          <a:bodyPr wrap="none" anchor="ctr"/>
          <a:lstStyle/>
          <a:p>
            <a:endParaRPr lang="en-US"/>
          </a:p>
        </p:txBody>
      </p:sp>
      <p:sp>
        <p:nvSpPr>
          <p:cNvPr id="94213" name="Line 5"/>
          <p:cNvSpPr>
            <a:spLocks noChangeShapeType="1"/>
          </p:cNvSpPr>
          <p:nvPr/>
        </p:nvSpPr>
        <p:spPr bwMode="auto">
          <a:xfrm flipV="1">
            <a:off x="2268538" y="4508500"/>
            <a:ext cx="574675" cy="865188"/>
          </a:xfrm>
          <a:prstGeom prst="line">
            <a:avLst/>
          </a:prstGeom>
          <a:noFill/>
          <a:ln w="28575">
            <a:solidFill>
              <a:schemeClr val="tx1"/>
            </a:solidFill>
            <a:round/>
            <a:headEnd/>
            <a:tailEnd/>
          </a:ln>
          <a:effectLst/>
        </p:spPr>
        <p:txBody>
          <a:bodyPr wrap="none"/>
          <a:lstStyle/>
          <a:p>
            <a:endParaRPr lang="en-US"/>
          </a:p>
        </p:txBody>
      </p:sp>
      <p:sp>
        <p:nvSpPr>
          <p:cNvPr id="94214" name="Line 6"/>
          <p:cNvSpPr>
            <a:spLocks noChangeShapeType="1"/>
          </p:cNvSpPr>
          <p:nvPr/>
        </p:nvSpPr>
        <p:spPr bwMode="auto">
          <a:xfrm flipH="1" flipV="1">
            <a:off x="5651500" y="4508500"/>
            <a:ext cx="720725" cy="865188"/>
          </a:xfrm>
          <a:prstGeom prst="line">
            <a:avLst/>
          </a:prstGeom>
          <a:noFill/>
          <a:ln w="28575">
            <a:solidFill>
              <a:schemeClr val="tx1"/>
            </a:solidFill>
            <a:round/>
            <a:headEnd/>
            <a:tailEnd/>
          </a:ln>
          <a:effectLst/>
        </p:spPr>
        <p:txBody>
          <a:bodyPr wrap="none"/>
          <a:lstStyle/>
          <a:p>
            <a:endParaRPr lang="en-US"/>
          </a:p>
        </p:txBody>
      </p:sp>
      <p:sp>
        <p:nvSpPr>
          <p:cNvPr id="94215" name="Line 7"/>
          <p:cNvSpPr>
            <a:spLocks noChangeShapeType="1"/>
          </p:cNvSpPr>
          <p:nvPr/>
        </p:nvSpPr>
        <p:spPr bwMode="auto">
          <a:xfrm flipH="1">
            <a:off x="6156325" y="3644900"/>
            <a:ext cx="1584325" cy="215900"/>
          </a:xfrm>
          <a:prstGeom prst="line">
            <a:avLst/>
          </a:prstGeom>
          <a:noFill/>
          <a:ln w="28575">
            <a:solidFill>
              <a:schemeClr val="tx1"/>
            </a:solidFill>
            <a:round/>
            <a:headEnd/>
            <a:tailEnd/>
          </a:ln>
          <a:effectLst/>
        </p:spPr>
        <p:txBody>
          <a:bodyPr wrap="none"/>
          <a:lstStyle/>
          <a:p>
            <a:endParaRPr lang="en-US"/>
          </a:p>
        </p:txBody>
      </p:sp>
      <p:sp>
        <p:nvSpPr>
          <p:cNvPr id="94216" name="Line 8"/>
          <p:cNvSpPr>
            <a:spLocks noChangeShapeType="1"/>
          </p:cNvSpPr>
          <p:nvPr/>
        </p:nvSpPr>
        <p:spPr bwMode="auto">
          <a:xfrm flipH="1">
            <a:off x="4932363" y="2492375"/>
            <a:ext cx="215900" cy="792163"/>
          </a:xfrm>
          <a:prstGeom prst="line">
            <a:avLst/>
          </a:prstGeom>
          <a:noFill/>
          <a:ln w="28575">
            <a:solidFill>
              <a:schemeClr val="tx1"/>
            </a:solidFill>
            <a:round/>
            <a:headEnd/>
            <a:tailEnd/>
          </a:ln>
          <a:effectLst/>
        </p:spPr>
        <p:txBody>
          <a:bodyPr wrap="none"/>
          <a:lstStyle/>
          <a:p>
            <a:endParaRPr lang="en-US"/>
          </a:p>
        </p:txBody>
      </p:sp>
      <p:pic>
        <p:nvPicPr>
          <p:cNvPr id="94217" name="Picture 9" descr="bd07073_"/>
          <p:cNvPicPr>
            <a:picLocks noChangeAspect="1" noChangeArrowheads="1"/>
          </p:cNvPicPr>
          <p:nvPr/>
        </p:nvPicPr>
        <p:blipFill>
          <a:blip r:embed="rId2" cstate="print"/>
          <a:srcRect/>
          <a:stretch>
            <a:fillRect/>
          </a:stretch>
        </p:blipFill>
        <p:spPr bwMode="auto">
          <a:xfrm>
            <a:off x="4343400" y="1447800"/>
            <a:ext cx="1797050" cy="1527175"/>
          </a:xfrm>
          <a:prstGeom prst="rect">
            <a:avLst/>
          </a:prstGeom>
          <a:noFill/>
        </p:spPr>
      </p:pic>
      <p:pic>
        <p:nvPicPr>
          <p:cNvPr id="94218" name="Picture 10" descr="bd07131_"/>
          <p:cNvPicPr>
            <a:picLocks noChangeAspect="1" noChangeArrowheads="1"/>
          </p:cNvPicPr>
          <p:nvPr/>
        </p:nvPicPr>
        <p:blipFill>
          <a:blip r:embed="rId3" cstate="print"/>
          <a:srcRect/>
          <a:stretch>
            <a:fillRect/>
          </a:stretch>
        </p:blipFill>
        <p:spPr bwMode="auto">
          <a:xfrm>
            <a:off x="914400" y="1828800"/>
            <a:ext cx="1814513" cy="1208088"/>
          </a:xfrm>
          <a:prstGeom prst="rect">
            <a:avLst/>
          </a:prstGeom>
          <a:noFill/>
        </p:spPr>
      </p:pic>
      <p:pic>
        <p:nvPicPr>
          <p:cNvPr id="94219" name="Picture 11" descr="bd07098_"/>
          <p:cNvPicPr>
            <a:picLocks noChangeAspect="1" noChangeArrowheads="1"/>
          </p:cNvPicPr>
          <p:nvPr/>
        </p:nvPicPr>
        <p:blipFill>
          <a:blip r:embed="rId4" cstate="print"/>
          <a:srcRect/>
          <a:stretch>
            <a:fillRect/>
          </a:stretch>
        </p:blipFill>
        <p:spPr bwMode="auto">
          <a:xfrm>
            <a:off x="5715000" y="4800600"/>
            <a:ext cx="1817688" cy="1838325"/>
          </a:xfrm>
          <a:prstGeom prst="rect">
            <a:avLst/>
          </a:prstGeom>
          <a:noFill/>
        </p:spPr>
      </p:pic>
      <p:pic>
        <p:nvPicPr>
          <p:cNvPr id="94220" name="Picture 12" descr="bd07164_"/>
          <p:cNvPicPr>
            <a:picLocks noChangeAspect="1" noChangeArrowheads="1"/>
          </p:cNvPicPr>
          <p:nvPr/>
        </p:nvPicPr>
        <p:blipFill>
          <a:blip r:embed="rId5" cstate="print"/>
          <a:srcRect/>
          <a:stretch>
            <a:fillRect/>
          </a:stretch>
        </p:blipFill>
        <p:spPr bwMode="auto">
          <a:xfrm>
            <a:off x="7010400" y="2667000"/>
            <a:ext cx="1833563" cy="1471613"/>
          </a:xfrm>
          <a:prstGeom prst="rect">
            <a:avLst/>
          </a:prstGeom>
          <a:noFill/>
        </p:spPr>
      </p:pic>
      <p:pic>
        <p:nvPicPr>
          <p:cNvPr id="94221" name="Picture 13" descr="hh01132_"/>
          <p:cNvPicPr>
            <a:picLocks noChangeAspect="1" noChangeArrowheads="1"/>
          </p:cNvPicPr>
          <p:nvPr/>
        </p:nvPicPr>
        <p:blipFill>
          <a:blip r:embed="rId6" cstate="print"/>
          <a:srcRect/>
          <a:stretch>
            <a:fillRect/>
          </a:stretch>
        </p:blipFill>
        <p:spPr bwMode="auto">
          <a:xfrm>
            <a:off x="1219200" y="4876800"/>
            <a:ext cx="2144713" cy="1303338"/>
          </a:xfrm>
          <a:prstGeom prst="rect">
            <a:avLst/>
          </a:prstGeom>
          <a:noFill/>
        </p:spPr>
      </p:pic>
      <p:sp>
        <p:nvSpPr>
          <p:cNvPr id="94222" name="Rectangle 14"/>
          <p:cNvSpPr>
            <a:spLocks noChangeArrowheads="1"/>
          </p:cNvSpPr>
          <p:nvPr/>
        </p:nvSpPr>
        <p:spPr bwMode="auto">
          <a:xfrm>
            <a:off x="6156325" y="27813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____</a:t>
            </a:r>
          </a:p>
          <a:p>
            <a:pPr algn="ctr"/>
            <a:r>
              <a:rPr lang="en-CA" sz="2400">
                <a:latin typeface="Tahoma" pitchFamily="34" charset="0"/>
              </a:rPr>
              <a:t>____</a:t>
            </a:r>
          </a:p>
        </p:txBody>
      </p:sp>
      <p:sp>
        <p:nvSpPr>
          <p:cNvPr id="94223" name="Rectangle 15"/>
          <p:cNvSpPr>
            <a:spLocks noChangeArrowheads="1"/>
          </p:cNvSpPr>
          <p:nvPr/>
        </p:nvSpPr>
        <p:spPr bwMode="auto">
          <a:xfrm>
            <a:off x="3492500" y="5157788"/>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0010</a:t>
            </a:r>
          </a:p>
          <a:p>
            <a:pPr algn="ctr"/>
            <a:r>
              <a:rPr lang="en-CA" sz="2400">
                <a:latin typeface="Tahoma" pitchFamily="34" charset="0"/>
              </a:rPr>
              <a:t>1110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Purpose</a:t>
            </a:r>
          </a:p>
        </p:txBody>
      </p:sp>
      <p:sp>
        <p:nvSpPr>
          <p:cNvPr id="100355" name="Rectangle 3"/>
          <p:cNvSpPr>
            <a:spLocks noGrp="1" noChangeArrowheads="1"/>
          </p:cNvSpPr>
          <p:nvPr>
            <p:ph sz="quarter" idx="1"/>
          </p:nvPr>
        </p:nvSpPr>
        <p:spPr/>
        <p:txBody>
          <a:bodyPr/>
          <a:lstStyle/>
          <a:p>
            <a:r>
              <a:rPr lang="en-US" sz="2400"/>
              <a:t>This course will provide the student with:</a:t>
            </a:r>
          </a:p>
          <a:p>
            <a:pPr lvl="1"/>
            <a:r>
              <a:rPr lang="en-US" sz="2200"/>
              <a:t>Understanding of networking concepts</a:t>
            </a:r>
          </a:p>
          <a:p>
            <a:pPr lvl="2"/>
            <a:r>
              <a:rPr lang="en-US" sz="2100"/>
              <a:t>Including hardware, protocols, architectures, algorithms</a:t>
            </a:r>
          </a:p>
          <a:p>
            <a:pPr lvl="1"/>
            <a:r>
              <a:rPr lang="en-US" sz="2200"/>
              <a:t>Knowledge to assist in network building and administration</a:t>
            </a:r>
          </a:p>
          <a:p>
            <a:pPr lvl="2"/>
            <a:r>
              <a:rPr lang="en-US" sz="2100"/>
              <a:t>From small LANs to large-scale WANs</a:t>
            </a:r>
          </a:p>
          <a:p>
            <a:pPr lvl="1"/>
            <a:r>
              <a:rPr lang="en-US" sz="2200"/>
              <a:t>Intermediate network programming abilities</a:t>
            </a:r>
          </a:p>
          <a:p>
            <a:pPr lvl="2"/>
            <a:r>
              <a:rPr lang="en-US" sz="2100"/>
              <a:t>e.g. Basic socket programming (time permitting)</a:t>
            </a:r>
          </a:p>
          <a:p>
            <a:pPr lvl="1"/>
            <a:r>
              <a:rPr lang="en-US" sz="2200"/>
              <a:t>Knowledge of an advanced networking topic</a:t>
            </a:r>
          </a:p>
          <a:p>
            <a:pPr lvl="2"/>
            <a:r>
              <a:rPr lang="en-US" sz="2100"/>
              <a:t>i.e. Knowledge gained in research project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CA" dirty="0" smtClean="0"/>
              <a:t>LAN</a:t>
            </a:r>
            <a:endParaRPr lang="en-CA" dirty="0"/>
          </a:p>
        </p:txBody>
      </p:sp>
      <p:sp>
        <p:nvSpPr>
          <p:cNvPr id="95235" name="Line 3"/>
          <p:cNvSpPr>
            <a:spLocks noChangeShapeType="1"/>
          </p:cNvSpPr>
          <p:nvPr/>
        </p:nvSpPr>
        <p:spPr bwMode="auto">
          <a:xfrm>
            <a:off x="1763713" y="2636838"/>
            <a:ext cx="969962" cy="833437"/>
          </a:xfrm>
          <a:prstGeom prst="line">
            <a:avLst/>
          </a:prstGeom>
          <a:noFill/>
          <a:ln w="28575">
            <a:solidFill>
              <a:schemeClr val="tx1"/>
            </a:solidFill>
            <a:round/>
            <a:headEnd/>
            <a:tailEnd/>
          </a:ln>
          <a:effectLst/>
        </p:spPr>
        <p:txBody>
          <a:bodyPr wrap="none"/>
          <a:lstStyle/>
          <a:p>
            <a:endParaRPr lang="en-US"/>
          </a:p>
        </p:txBody>
      </p:sp>
      <p:sp>
        <p:nvSpPr>
          <p:cNvPr id="95236" name="Oval 4"/>
          <p:cNvSpPr>
            <a:spLocks noChangeArrowheads="1"/>
          </p:cNvSpPr>
          <p:nvPr/>
        </p:nvSpPr>
        <p:spPr bwMode="auto">
          <a:xfrm>
            <a:off x="2286000" y="3200400"/>
            <a:ext cx="3886200" cy="1524000"/>
          </a:xfrm>
          <a:prstGeom prst="ellipse">
            <a:avLst/>
          </a:prstGeom>
          <a:noFill/>
          <a:ln w="57150">
            <a:solidFill>
              <a:schemeClr val="tx1"/>
            </a:solidFill>
            <a:round/>
            <a:headEnd/>
            <a:tailEnd/>
          </a:ln>
          <a:effectLst/>
        </p:spPr>
        <p:txBody>
          <a:bodyPr wrap="none" anchor="ctr"/>
          <a:lstStyle/>
          <a:p>
            <a:endParaRPr lang="en-US"/>
          </a:p>
        </p:txBody>
      </p:sp>
      <p:sp>
        <p:nvSpPr>
          <p:cNvPr id="95237" name="Line 5"/>
          <p:cNvSpPr>
            <a:spLocks noChangeShapeType="1"/>
          </p:cNvSpPr>
          <p:nvPr/>
        </p:nvSpPr>
        <p:spPr bwMode="auto">
          <a:xfrm flipV="1">
            <a:off x="2268538" y="4508500"/>
            <a:ext cx="574675" cy="865188"/>
          </a:xfrm>
          <a:prstGeom prst="line">
            <a:avLst/>
          </a:prstGeom>
          <a:noFill/>
          <a:ln w="28575">
            <a:solidFill>
              <a:schemeClr val="tx1"/>
            </a:solidFill>
            <a:round/>
            <a:headEnd/>
            <a:tailEnd/>
          </a:ln>
          <a:effectLst/>
        </p:spPr>
        <p:txBody>
          <a:bodyPr wrap="none"/>
          <a:lstStyle/>
          <a:p>
            <a:endParaRPr lang="en-US"/>
          </a:p>
        </p:txBody>
      </p:sp>
      <p:sp>
        <p:nvSpPr>
          <p:cNvPr id="95238" name="Line 6"/>
          <p:cNvSpPr>
            <a:spLocks noChangeShapeType="1"/>
          </p:cNvSpPr>
          <p:nvPr/>
        </p:nvSpPr>
        <p:spPr bwMode="auto">
          <a:xfrm flipH="1" flipV="1">
            <a:off x="5651500" y="4508500"/>
            <a:ext cx="720725" cy="865188"/>
          </a:xfrm>
          <a:prstGeom prst="line">
            <a:avLst/>
          </a:prstGeom>
          <a:noFill/>
          <a:ln w="28575">
            <a:solidFill>
              <a:schemeClr val="tx1"/>
            </a:solidFill>
            <a:round/>
            <a:headEnd/>
            <a:tailEnd/>
          </a:ln>
          <a:effectLst/>
        </p:spPr>
        <p:txBody>
          <a:bodyPr wrap="none"/>
          <a:lstStyle/>
          <a:p>
            <a:endParaRPr lang="en-US"/>
          </a:p>
        </p:txBody>
      </p:sp>
      <p:sp>
        <p:nvSpPr>
          <p:cNvPr id="95239" name="Line 7"/>
          <p:cNvSpPr>
            <a:spLocks noChangeShapeType="1"/>
          </p:cNvSpPr>
          <p:nvPr/>
        </p:nvSpPr>
        <p:spPr bwMode="auto">
          <a:xfrm flipH="1">
            <a:off x="6156325" y="3644900"/>
            <a:ext cx="1584325" cy="215900"/>
          </a:xfrm>
          <a:prstGeom prst="line">
            <a:avLst/>
          </a:prstGeom>
          <a:noFill/>
          <a:ln w="28575">
            <a:solidFill>
              <a:schemeClr val="tx1"/>
            </a:solidFill>
            <a:round/>
            <a:headEnd/>
            <a:tailEnd/>
          </a:ln>
          <a:effectLst/>
        </p:spPr>
        <p:txBody>
          <a:bodyPr wrap="none"/>
          <a:lstStyle/>
          <a:p>
            <a:endParaRPr lang="en-US"/>
          </a:p>
        </p:txBody>
      </p:sp>
      <p:sp>
        <p:nvSpPr>
          <p:cNvPr id="95240" name="Line 8"/>
          <p:cNvSpPr>
            <a:spLocks noChangeShapeType="1"/>
          </p:cNvSpPr>
          <p:nvPr/>
        </p:nvSpPr>
        <p:spPr bwMode="auto">
          <a:xfrm flipH="1">
            <a:off x="4932363" y="2492375"/>
            <a:ext cx="215900" cy="792163"/>
          </a:xfrm>
          <a:prstGeom prst="line">
            <a:avLst/>
          </a:prstGeom>
          <a:noFill/>
          <a:ln w="28575">
            <a:solidFill>
              <a:schemeClr val="tx1"/>
            </a:solidFill>
            <a:round/>
            <a:headEnd/>
            <a:tailEnd/>
          </a:ln>
          <a:effectLst/>
        </p:spPr>
        <p:txBody>
          <a:bodyPr wrap="none"/>
          <a:lstStyle/>
          <a:p>
            <a:endParaRPr lang="en-US"/>
          </a:p>
        </p:txBody>
      </p:sp>
      <p:pic>
        <p:nvPicPr>
          <p:cNvPr id="95241" name="Picture 9" descr="bd07073_"/>
          <p:cNvPicPr>
            <a:picLocks noChangeAspect="1" noChangeArrowheads="1"/>
          </p:cNvPicPr>
          <p:nvPr/>
        </p:nvPicPr>
        <p:blipFill>
          <a:blip r:embed="rId2" cstate="print"/>
          <a:srcRect/>
          <a:stretch>
            <a:fillRect/>
          </a:stretch>
        </p:blipFill>
        <p:spPr bwMode="auto">
          <a:xfrm>
            <a:off x="4343400" y="1447800"/>
            <a:ext cx="1797050" cy="1527175"/>
          </a:xfrm>
          <a:prstGeom prst="rect">
            <a:avLst/>
          </a:prstGeom>
          <a:noFill/>
        </p:spPr>
      </p:pic>
      <p:pic>
        <p:nvPicPr>
          <p:cNvPr id="95242" name="Picture 10" descr="bd07131_"/>
          <p:cNvPicPr>
            <a:picLocks noChangeAspect="1" noChangeArrowheads="1"/>
          </p:cNvPicPr>
          <p:nvPr/>
        </p:nvPicPr>
        <p:blipFill>
          <a:blip r:embed="rId3" cstate="print"/>
          <a:srcRect/>
          <a:stretch>
            <a:fillRect/>
          </a:stretch>
        </p:blipFill>
        <p:spPr bwMode="auto">
          <a:xfrm>
            <a:off x="914400" y="1828800"/>
            <a:ext cx="1814513" cy="1208088"/>
          </a:xfrm>
          <a:prstGeom prst="rect">
            <a:avLst/>
          </a:prstGeom>
          <a:noFill/>
        </p:spPr>
      </p:pic>
      <p:pic>
        <p:nvPicPr>
          <p:cNvPr id="95243" name="Picture 11" descr="bd07098_"/>
          <p:cNvPicPr>
            <a:picLocks noChangeAspect="1" noChangeArrowheads="1"/>
          </p:cNvPicPr>
          <p:nvPr/>
        </p:nvPicPr>
        <p:blipFill>
          <a:blip r:embed="rId4" cstate="print"/>
          <a:srcRect/>
          <a:stretch>
            <a:fillRect/>
          </a:stretch>
        </p:blipFill>
        <p:spPr bwMode="auto">
          <a:xfrm>
            <a:off x="5715000" y="4800600"/>
            <a:ext cx="1817688" cy="1838325"/>
          </a:xfrm>
          <a:prstGeom prst="rect">
            <a:avLst/>
          </a:prstGeom>
          <a:noFill/>
        </p:spPr>
      </p:pic>
      <p:pic>
        <p:nvPicPr>
          <p:cNvPr id="95244" name="Picture 12" descr="bd07164_"/>
          <p:cNvPicPr>
            <a:picLocks noChangeAspect="1" noChangeArrowheads="1"/>
          </p:cNvPicPr>
          <p:nvPr/>
        </p:nvPicPr>
        <p:blipFill>
          <a:blip r:embed="rId5" cstate="print"/>
          <a:srcRect/>
          <a:stretch>
            <a:fillRect/>
          </a:stretch>
        </p:blipFill>
        <p:spPr bwMode="auto">
          <a:xfrm>
            <a:off x="7010400" y="2667000"/>
            <a:ext cx="1833563" cy="1471613"/>
          </a:xfrm>
          <a:prstGeom prst="rect">
            <a:avLst/>
          </a:prstGeom>
          <a:noFill/>
        </p:spPr>
      </p:pic>
      <p:pic>
        <p:nvPicPr>
          <p:cNvPr id="95245" name="Picture 13" descr="hh01132_"/>
          <p:cNvPicPr>
            <a:picLocks noChangeAspect="1" noChangeArrowheads="1"/>
          </p:cNvPicPr>
          <p:nvPr/>
        </p:nvPicPr>
        <p:blipFill>
          <a:blip r:embed="rId6" cstate="print"/>
          <a:srcRect/>
          <a:stretch>
            <a:fillRect/>
          </a:stretch>
        </p:blipFill>
        <p:spPr bwMode="auto">
          <a:xfrm>
            <a:off x="1219200" y="4876800"/>
            <a:ext cx="2144713" cy="1303338"/>
          </a:xfrm>
          <a:prstGeom prst="rect">
            <a:avLst/>
          </a:prstGeom>
          <a:noFill/>
        </p:spPr>
      </p:pic>
      <p:sp>
        <p:nvSpPr>
          <p:cNvPr id="95247" name="Rectangle 15"/>
          <p:cNvSpPr>
            <a:spLocks noChangeArrowheads="1"/>
          </p:cNvSpPr>
          <p:nvPr/>
        </p:nvSpPr>
        <p:spPr bwMode="auto">
          <a:xfrm>
            <a:off x="3492500" y="5157788"/>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CA" sz="2400">
                <a:latin typeface="Tahoma" pitchFamily="34" charset="0"/>
              </a:rPr>
              <a:t>0010</a:t>
            </a:r>
          </a:p>
          <a:p>
            <a:pPr algn="ctr"/>
            <a:r>
              <a:rPr lang="en-CA" sz="2400">
                <a:latin typeface="Tahoma" pitchFamily="34" charset="0"/>
              </a:rPr>
              <a:t>1110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US"/>
              <a:t>Internetworking: internets (WANs)</a:t>
            </a:r>
            <a:endParaRPr lang="en-CA"/>
          </a:p>
        </p:txBody>
      </p:sp>
      <p:sp>
        <p:nvSpPr>
          <p:cNvPr id="40963" name="Rectangle 3"/>
          <p:cNvSpPr>
            <a:spLocks noGrp="1" noChangeArrowheads="1"/>
          </p:cNvSpPr>
          <p:nvPr>
            <p:ph sz="quarter" idx="1"/>
          </p:nvPr>
        </p:nvSpPr>
        <p:spPr/>
        <p:txBody>
          <a:bodyPr/>
          <a:lstStyle/>
          <a:p>
            <a:r>
              <a:rPr lang="en-US" dirty="0"/>
              <a:t>e.g. The Internet</a:t>
            </a:r>
          </a:p>
          <a:p>
            <a:r>
              <a:rPr lang="en-US" dirty="0"/>
              <a:t>Any connection between two or more networks</a:t>
            </a:r>
          </a:p>
          <a:p>
            <a:pPr lvl="1"/>
            <a:r>
              <a:rPr lang="en-US" dirty="0"/>
              <a:t>e.g. An Ethernet network connected to another Ethernet network by glass </a:t>
            </a:r>
            <a:r>
              <a:rPr lang="en-US" dirty="0" err="1"/>
              <a:t>fibre</a:t>
            </a:r>
            <a:r>
              <a:rPr lang="en-US" dirty="0"/>
              <a:t> cable and </a:t>
            </a:r>
            <a:r>
              <a:rPr lang="en-US" dirty="0" smtClean="0"/>
              <a:t>ATM (</a:t>
            </a:r>
            <a:r>
              <a:rPr lang="en-US" dirty="0" err="1" smtClean="0"/>
              <a:t>Asynchronus</a:t>
            </a:r>
            <a:r>
              <a:rPr lang="en-US" dirty="0" smtClean="0"/>
              <a:t> Transfer Mode) </a:t>
            </a:r>
            <a:r>
              <a:rPr lang="en-US" dirty="0"/>
              <a:t>switches</a:t>
            </a:r>
            <a:endParaRPr lang="en-CA"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An Internet</a:t>
            </a:r>
            <a:endParaRPr lang="en-CA"/>
          </a:p>
        </p:txBody>
      </p:sp>
      <p:sp>
        <p:nvSpPr>
          <p:cNvPr id="44035" name="Oval 3"/>
          <p:cNvSpPr>
            <a:spLocks noChangeArrowheads="1"/>
          </p:cNvSpPr>
          <p:nvPr/>
        </p:nvSpPr>
        <p:spPr bwMode="auto">
          <a:xfrm>
            <a:off x="1219200" y="1905000"/>
            <a:ext cx="1295400" cy="685800"/>
          </a:xfrm>
          <a:prstGeom prst="ellipse">
            <a:avLst/>
          </a:prstGeom>
          <a:solidFill>
            <a:schemeClr val="accent1"/>
          </a:solidFill>
          <a:ln w="9525">
            <a:solidFill>
              <a:schemeClr val="tx1"/>
            </a:solidFill>
            <a:round/>
            <a:headEnd/>
            <a:tailEnd/>
          </a:ln>
          <a:effectLst/>
        </p:spPr>
        <p:txBody>
          <a:bodyPr wrap="none" anchor="ctr"/>
          <a:lstStyle/>
          <a:p>
            <a:pPr algn="ctr"/>
            <a:r>
              <a:rPr lang="en-US" sz="2400">
                <a:latin typeface="Tahoma" pitchFamily="34" charset="0"/>
              </a:rPr>
              <a:t>LAN A</a:t>
            </a:r>
            <a:endParaRPr lang="en-CA" sz="2400">
              <a:latin typeface="Tahoma" pitchFamily="34" charset="0"/>
            </a:endParaRPr>
          </a:p>
        </p:txBody>
      </p:sp>
      <p:sp>
        <p:nvSpPr>
          <p:cNvPr id="44037" name="Oval 5"/>
          <p:cNvSpPr>
            <a:spLocks noChangeArrowheads="1"/>
          </p:cNvSpPr>
          <p:nvPr/>
        </p:nvSpPr>
        <p:spPr bwMode="auto">
          <a:xfrm>
            <a:off x="3810000" y="1905000"/>
            <a:ext cx="1295400" cy="685800"/>
          </a:xfrm>
          <a:prstGeom prst="ellipse">
            <a:avLst/>
          </a:prstGeom>
          <a:solidFill>
            <a:schemeClr val="accent1"/>
          </a:solidFill>
          <a:ln w="9525">
            <a:solidFill>
              <a:schemeClr val="tx1"/>
            </a:solidFill>
            <a:round/>
            <a:headEnd/>
            <a:tailEnd/>
          </a:ln>
          <a:effectLst/>
        </p:spPr>
        <p:txBody>
          <a:bodyPr wrap="none" anchor="ctr"/>
          <a:lstStyle/>
          <a:p>
            <a:pPr algn="ctr"/>
            <a:r>
              <a:rPr lang="en-US" sz="2400">
                <a:latin typeface="Tahoma" pitchFamily="34" charset="0"/>
              </a:rPr>
              <a:t>LAN B</a:t>
            </a:r>
            <a:endParaRPr lang="en-CA" sz="2400">
              <a:latin typeface="Tahoma" pitchFamily="34" charset="0"/>
            </a:endParaRPr>
          </a:p>
        </p:txBody>
      </p:sp>
      <p:sp>
        <p:nvSpPr>
          <p:cNvPr id="44038" name="Oval 6"/>
          <p:cNvSpPr>
            <a:spLocks noChangeArrowheads="1"/>
          </p:cNvSpPr>
          <p:nvPr/>
        </p:nvSpPr>
        <p:spPr bwMode="auto">
          <a:xfrm>
            <a:off x="2667000" y="4419600"/>
            <a:ext cx="1295400" cy="685800"/>
          </a:xfrm>
          <a:prstGeom prst="ellipse">
            <a:avLst/>
          </a:prstGeom>
          <a:solidFill>
            <a:schemeClr val="accent1"/>
          </a:solidFill>
          <a:ln w="9525">
            <a:solidFill>
              <a:schemeClr val="tx1"/>
            </a:solidFill>
            <a:round/>
            <a:headEnd/>
            <a:tailEnd/>
          </a:ln>
          <a:effectLst/>
        </p:spPr>
        <p:txBody>
          <a:bodyPr wrap="none" anchor="ctr"/>
          <a:lstStyle/>
          <a:p>
            <a:pPr algn="ctr"/>
            <a:r>
              <a:rPr lang="en-US" sz="2400">
                <a:latin typeface="Tahoma" pitchFamily="34" charset="0"/>
              </a:rPr>
              <a:t>LAN C</a:t>
            </a:r>
            <a:endParaRPr lang="en-CA" sz="2400">
              <a:latin typeface="Tahoma" pitchFamily="34" charset="0"/>
            </a:endParaRPr>
          </a:p>
        </p:txBody>
      </p:sp>
      <p:sp>
        <p:nvSpPr>
          <p:cNvPr id="44039" name="Oval 7"/>
          <p:cNvSpPr>
            <a:spLocks noChangeArrowheads="1"/>
          </p:cNvSpPr>
          <p:nvPr/>
        </p:nvSpPr>
        <p:spPr bwMode="auto">
          <a:xfrm>
            <a:off x="6705600" y="4419600"/>
            <a:ext cx="1295400" cy="685800"/>
          </a:xfrm>
          <a:prstGeom prst="ellipse">
            <a:avLst/>
          </a:prstGeom>
          <a:solidFill>
            <a:schemeClr val="accent1"/>
          </a:solidFill>
          <a:ln w="9525">
            <a:solidFill>
              <a:schemeClr val="tx1"/>
            </a:solidFill>
            <a:round/>
            <a:headEnd/>
            <a:tailEnd/>
          </a:ln>
          <a:effectLst/>
        </p:spPr>
        <p:txBody>
          <a:bodyPr wrap="none" anchor="ctr"/>
          <a:lstStyle/>
          <a:p>
            <a:pPr algn="ctr"/>
            <a:r>
              <a:rPr lang="en-US" sz="2400">
                <a:latin typeface="Tahoma" pitchFamily="34" charset="0"/>
              </a:rPr>
              <a:t>LAN E</a:t>
            </a:r>
            <a:endParaRPr lang="en-CA" sz="2400">
              <a:latin typeface="Tahoma" pitchFamily="34" charset="0"/>
            </a:endParaRPr>
          </a:p>
        </p:txBody>
      </p:sp>
      <p:sp>
        <p:nvSpPr>
          <p:cNvPr id="44040" name="Oval 8"/>
          <p:cNvSpPr>
            <a:spLocks noChangeArrowheads="1"/>
          </p:cNvSpPr>
          <p:nvPr/>
        </p:nvSpPr>
        <p:spPr bwMode="auto">
          <a:xfrm>
            <a:off x="2667000" y="5943600"/>
            <a:ext cx="1295400" cy="685800"/>
          </a:xfrm>
          <a:prstGeom prst="ellipse">
            <a:avLst/>
          </a:prstGeom>
          <a:solidFill>
            <a:schemeClr val="accent1"/>
          </a:solidFill>
          <a:ln w="9525">
            <a:solidFill>
              <a:schemeClr val="tx1"/>
            </a:solidFill>
            <a:round/>
            <a:headEnd/>
            <a:tailEnd/>
          </a:ln>
          <a:effectLst/>
        </p:spPr>
        <p:txBody>
          <a:bodyPr wrap="none" anchor="ctr"/>
          <a:lstStyle/>
          <a:p>
            <a:pPr algn="ctr"/>
            <a:r>
              <a:rPr lang="en-US" sz="2400">
                <a:latin typeface="Tahoma" pitchFamily="34" charset="0"/>
              </a:rPr>
              <a:t>LAN D</a:t>
            </a:r>
            <a:endParaRPr lang="en-CA" sz="2400">
              <a:latin typeface="Tahoma" pitchFamily="34" charset="0"/>
            </a:endParaRPr>
          </a:p>
        </p:txBody>
      </p:sp>
      <p:sp>
        <p:nvSpPr>
          <p:cNvPr id="44041" name="Line 9"/>
          <p:cNvSpPr>
            <a:spLocks noChangeShapeType="1"/>
          </p:cNvSpPr>
          <p:nvPr/>
        </p:nvSpPr>
        <p:spPr bwMode="auto">
          <a:xfrm>
            <a:off x="1066800" y="3505200"/>
            <a:ext cx="7391400" cy="0"/>
          </a:xfrm>
          <a:prstGeom prst="line">
            <a:avLst/>
          </a:prstGeom>
          <a:noFill/>
          <a:ln w="57150">
            <a:solidFill>
              <a:schemeClr val="tx1"/>
            </a:solidFill>
            <a:round/>
            <a:headEnd/>
            <a:tailEnd/>
          </a:ln>
          <a:effectLst/>
        </p:spPr>
        <p:txBody>
          <a:bodyPr wrap="none"/>
          <a:lstStyle/>
          <a:p>
            <a:endParaRPr lang="en-US"/>
          </a:p>
        </p:txBody>
      </p:sp>
      <p:sp>
        <p:nvSpPr>
          <p:cNvPr id="44042" name="Line 10"/>
          <p:cNvSpPr>
            <a:spLocks noChangeShapeType="1"/>
          </p:cNvSpPr>
          <p:nvPr/>
        </p:nvSpPr>
        <p:spPr bwMode="auto">
          <a:xfrm flipV="1">
            <a:off x="3276600" y="5105400"/>
            <a:ext cx="0" cy="838200"/>
          </a:xfrm>
          <a:prstGeom prst="line">
            <a:avLst/>
          </a:prstGeom>
          <a:noFill/>
          <a:ln w="28575">
            <a:solidFill>
              <a:schemeClr val="tx1"/>
            </a:solidFill>
            <a:round/>
            <a:headEnd type="oval" w="med" len="med"/>
            <a:tailEnd type="oval" w="med" len="med"/>
          </a:ln>
          <a:effectLst/>
        </p:spPr>
        <p:txBody>
          <a:bodyPr wrap="none"/>
          <a:lstStyle/>
          <a:p>
            <a:endParaRPr lang="en-US"/>
          </a:p>
        </p:txBody>
      </p:sp>
      <p:sp>
        <p:nvSpPr>
          <p:cNvPr id="44043" name="Line 11"/>
          <p:cNvSpPr>
            <a:spLocks noChangeShapeType="1"/>
          </p:cNvSpPr>
          <p:nvPr/>
        </p:nvSpPr>
        <p:spPr bwMode="auto">
          <a:xfrm flipV="1">
            <a:off x="3276600" y="3505200"/>
            <a:ext cx="0" cy="914400"/>
          </a:xfrm>
          <a:prstGeom prst="line">
            <a:avLst/>
          </a:prstGeom>
          <a:noFill/>
          <a:ln w="28575">
            <a:solidFill>
              <a:schemeClr val="tx1"/>
            </a:solidFill>
            <a:round/>
            <a:headEnd type="oval" w="med" len="med"/>
            <a:tailEnd type="oval" w="med" len="med"/>
          </a:ln>
          <a:effectLst/>
        </p:spPr>
        <p:txBody>
          <a:bodyPr wrap="none"/>
          <a:lstStyle/>
          <a:p>
            <a:endParaRPr lang="en-US"/>
          </a:p>
        </p:txBody>
      </p:sp>
      <p:sp>
        <p:nvSpPr>
          <p:cNvPr id="44044" name="Line 12"/>
          <p:cNvSpPr>
            <a:spLocks noChangeShapeType="1"/>
          </p:cNvSpPr>
          <p:nvPr/>
        </p:nvSpPr>
        <p:spPr bwMode="auto">
          <a:xfrm flipV="1">
            <a:off x="1828800" y="2590800"/>
            <a:ext cx="0" cy="914400"/>
          </a:xfrm>
          <a:prstGeom prst="line">
            <a:avLst/>
          </a:prstGeom>
          <a:noFill/>
          <a:ln w="28575">
            <a:solidFill>
              <a:schemeClr val="tx1"/>
            </a:solidFill>
            <a:round/>
            <a:headEnd type="oval" w="med" len="med"/>
            <a:tailEnd type="oval" w="med" len="med"/>
          </a:ln>
          <a:effectLst/>
        </p:spPr>
        <p:txBody>
          <a:bodyPr wrap="none"/>
          <a:lstStyle/>
          <a:p>
            <a:endParaRPr lang="en-US"/>
          </a:p>
        </p:txBody>
      </p:sp>
      <p:sp>
        <p:nvSpPr>
          <p:cNvPr id="44045" name="Line 13"/>
          <p:cNvSpPr>
            <a:spLocks noChangeShapeType="1"/>
          </p:cNvSpPr>
          <p:nvPr/>
        </p:nvSpPr>
        <p:spPr bwMode="auto">
          <a:xfrm flipV="1">
            <a:off x="4419600" y="2590800"/>
            <a:ext cx="0" cy="914400"/>
          </a:xfrm>
          <a:prstGeom prst="line">
            <a:avLst/>
          </a:prstGeom>
          <a:noFill/>
          <a:ln w="28575">
            <a:solidFill>
              <a:schemeClr val="tx1"/>
            </a:solidFill>
            <a:round/>
            <a:headEnd type="oval" w="med" len="med"/>
            <a:tailEnd type="oval" w="med" len="med"/>
          </a:ln>
          <a:effectLst/>
        </p:spPr>
        <p:txBody>
          <a:bodyPr wrap="none"/>
          <a:lstStyle/>
          <a:p>
            <a:endParaRPr lang="en-US"/>
          </a:p>
        </p:txBody>
      </p:sp>
      <p:sp>
        <p:nvSpPr>
          <p:cNvPr id="44046" name="Line 14"/>
          <p:cNvSpPr>
            <a:spLocks noChangeShapeType="1"/>
          </p:cNvSpPr>
          <p:nvPr/>
        </p:nvSpPr>
        <p:spPr bwMode="auto">
          <a:xfrm flipV="1">
            <a:off x="7315200" y="3505200"/>
            <a:ext cx="0" cy="914400"/>
          </a:xfrm>
          <a:prstGeom prst="line">
            <a:avLst/>
          </a:prstGeom>
          <a:noFill/>
          <a:ln w="28575">
            <a:solidFill>
              <a:schemeClr val="tx1"/>
            </a:solidFill>
            <a:round/>
            <a:headEnd type="oval" w="med" len="med"/>
            <a:tailEnd type="oval" w="med" len="med"/>
          </a:ln>
          <a:effectLst/>
        </p:spPr>
        <p:txBody>
          <a:bodyPr wrap="none"/>
          <a:lstStyle/>
          <a:p>
            <a:endParaRPr lang="en-US"/>
          </a:p>
        </p:txBody>
      </p:sp>
      <p:sp>
        <p:nvSpPr>
          <p:cNvPr id="44047" name="Text Box 15"/>
          <p:cNvSpPr txBox="1">
            <a:spLocks noChangeArrowheads="1"/>
          </p:cNvSpPr>
          <p:nvPr/>
        </p:nvSpPr>
        <p:spPr bwMode="auto">
          <a:xfrm>
            <a:off x="5089525" y="3048000"/>
            <a:ext cx="1758950" cy="457200"/>
          </a:xfrm>
          <a:prstGeom prst="rect">
            <a:avLst/>
          </a:prstGeom>
          <a:noFill/>
          <a:ln w="9525">
            <a:noFill/>
            <a:miter lim="800000"/>
            <a:headEnd/>
            <a:tailEnd/>
          </a:ln>
          <a:effectLst/>
        </p:spPr>
        <p:txBody>
          <a:bodyPr wrap="none">
            <a:spAutoFit/>
          </a:bodyPr>
          <a:lstStyle/>
          <a:p>
            <a:r>
              <a:rPr lang="en-US" sz="2400">
                <a:latin typeface="Tahoma" pitchFamily="34" charset="0"/>
              </a:rPr>
              <a:t>Backbone A</a:t>
            </a:r>
            <a:endParaRPr lang="en-CA" sz="2400">
              <a:latin typeface="Tahom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Internets:  Purpose</a:t>
            </a:r>
            <a:endParaRPr lang="en-CA"/>
          </a:p>
        </p:txBody>
      </p:sp>
      <p:sp>
        <p:nvSpPr>
          <p:cNvPr id="45059" name="Rectangle 3"/>
          <p:cNvSpPr>
            <a:spLocks noGrp="1" noChangeArrowheads="1"/>
          </p:cNvSpPr>
          <p:nvPr>
            <p:ph sz="quarter" idx="1"/>
          </p:nvPr>
        </p:nvSpPr>
        <p:spPr/>
        <p:txBody>
          <a:bodyPr/>
          <a:lstStyle/>
          <a:p>
            <a:r>
              <a:rPr lang="en-US" dirty="0"/>
              <a:t>Larger scope</a:t>
            </a:r>
          </a:p>
          <a:p>
            <a:pPr lvl="1"/>
            <a:r>
              <a:rPr lang="en-US" dirty="0"/>
              <a:t>Access more shared </a:t>
            </a:r>
            <a:r>
              <a:rPr lang="en-US" dirty="0" smtClean="0"/>
              <a:t>files (</a:t>
            </a:r>
            <a:r>
              <a:rPr lang="en-US" dirty="0" err="1" smtClean="0"/>
              <a:t>google</a:t>
            </a:r>
            <a:r>
              <a:rPr lang="en-US" dirty="0" smtClean="0"/>
              <a:t>)	</a:t>
            </a:r>
            <a:endParaRPr lang="en-US" dirty="0"/>
          </a:p>
          <a:p>
            <a:pPr lvl="1"/>
            <a:r>
              <a:rPr lang="en-US" dirty="0"/>
              <a:t>Communicate with more </a:t>
            </a:r>
            <a:r>
              <a:rPr lang="en-US" dirty="0" smtClean="0"/>
              <a:t>people (</a:t>
            </a:r>
            <a:r>
              <a:rPr lang="en-US" dirty="0" err="1" smtClean="0"/>
              <a:t>skype</a:t>
            </a:r>
            <a:r>
              <a:rPr lang="en-US" dirty="0" smtClean="0"/>
              <a:t>, twitter, </a:t>
            </a:r>
            <a:r>
              <a:rPr lang="en-US" dirty="0" err="1" smtClean="0"/>
              <a:t>etc</a:t>
            </a:r>
            <a:r>
              <a:rPr lang="en-US" dirty="0" smtClean="0"/>
              <a:t>)</a:t>
            </a:r>
            <a:endParaRPr lang="en-US" dirty="0"/>
          </a:p>
          <a:p>
            <a:pPr lvl="1"/>
            <a:r>
              <a:rPr lang="en-US" dirty="0"/>
              <a:t>Execute programs on more </a:t>
            </a:r>
            <a:r>
              <a:rPr lang="en-US" dirty="0" smtClean="0"/>
              <a:t>machines (gaming)</a:t>
            </a:r>
            <a:endParaRPr lang="en-CA"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r>
              <a:rPr lang="en-US"/>
              <a:t>Network Properties</a:t>
            </a:r>
          </a:p>
        </p:txBody>
      </p:sp>
      <p:sp>
        <p:nvSpPr>
          <p:cNvPr id="138243" name="Rectangle 3"/>
          <p:cNvSpPr>
            <a:spLocks noGrp="1" noChangeArrowheads="1"/>
          </p:cNvSpPr>
          <p:nvPr>
            <p:ph type="subTitle" idx="1"/>
          </p:nvPr>
        </p:nvSpPr>
        <p:spPr/>
        <p:txBody>
          <a:bodyPr/>
          <a:lstStyle/>
          <a:p>
            <a:r>
              <a:rPr lang="en-US"/>
              <a:t>Networking Fundamentals for Specific Network Types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Important Network Properties</a:t>
            </a:r>
          </a:p>
        </p:txBody>
      </p:sp>
      <p:sp>
        <p:nvSpPr>
          <p:cNvPr id="139267" name="Rectangle 3"/>
          <p:cNvSpPr>
            <a:spLocks noGrp="1" noChangeArrowheads="1"/>
          </p:cNvSpPr>
          <p:nvPr>
            <p:ph sz="quarter" idx="1"/>
          </p:nvPr>
        </p:nvSpPr>
        <p:spPr/>
        <p:txBody>
          <a:bodyPr/>
          <a:lstStyle/>
          <a:p>
            <a:r>
              <a:rPr lang="en-US" b="1" dirty="0"/>
              <a:t>Scope:</a:t>
            </a:r>
            <a:r>
              <a:rPr lang="en-US" dirty="0"/>
              <a:t>  A network should provide services to several </a:t>
            </a:r>
            <a:r>
              <a:rPr lang="en-US" dirty="0" smtClean="0"/>
              <a:t>applications</a:t>
            </a:r>
            <a:endParaRPr lang="en-US" dirty="0"/>
          </a:p>
          <a:p>
            <a:r>
              <a:rPr lang="en-US" b="1" dirty="0"/>
              <a:t>Scalability:</a:t>
            </a:r>
            <a:r>
              <a:rPr lang="en-US" dirty="0"/>
              <a:t>  A network should operate efficiently when deployed on a small-scale as well as on a large-scale</a:t>
            </a:r>
          </a:p>
          <a:p>
            <a:r>
              <a:rPr lang="en-US" b="1" dirty="0"/>
              <a:t>Robustness:</a:t>
            </a:r>
            <a:r>
              <a:rPr lang="en-US" dirty="0"/>
              <a:t>  A network should operate in spite of failures or lost data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Important Network Properties</a:t>
            </a:r>
          </a:p>
        </p:txBody>
      </p:sp>
      <p:sp>
        <p:nvSpPr>
          <p:cNvPr id="140291" name="Rectangle 3"/>
          <p:cNvSpPr>
            <a:spLocks noGrp="1" noChangeArrowheads="1"/>
          </p:cNvSpPr>
          <p:nvPr>
            <p:ph sz="quarter" idx="1"/>
          </p:nvPr>
        </p:nvSpPr>
        <p:spPr>
          <a:xfrm>
            <a:off x="685800" y="1981200"/>
            <a:ext cx="7772400" cy="4710113"/>
          </a:xfrm>
        </p:spPr>
        <p:txBody>
          <a:bodyPr/>
          <a:lstStyle/>
          <a:p>
            <a:pPr>
              <a:lnSpc>
                <a:spcPct val="90000"/>
              </a:lnSpc>
            </a:pPr>
            <a:r>
              <a:rPr lang="en-US" b="1"/>
              <a:t>Self-Stabilization:</a:t>
            </a:r>
            <a:r>
              <a:rPr lang="en-US"/>
              <a:t>  A network, after a failure or other problem, should return to normal (or near normal) without human intervention</a:t>
            </a:r>
          </a:p>
          <a:p>
            <a:pPr>
              <a:lnSpc>
                <a:spcPct val="90000"/>
              </a:lnSpc>
            </a:pPr>
            <a:r>
              <a:rPr lang="en-US" b="1"/>
              <a:t>Autoconfigurability:</a:t>
            </a:r>
            <a:r>
              <a:rPr lang="en-US"/>
              <a:t>  A network should optimize its own parameters in order to achieve better performance</a:t>
            </a:r>
          </a:p>
          <a:p>
            <a:pPr>
              <a:lnSpc>
                <a:spcPct val="90000"/>
              </a:lnSpc>
            </a:pPr>
            <a:r>
              <a:rPr lang="en-US" b="1"/>
              <a:t>Safety:  </a:t>
            </a:r>
            <a:r>
              <a:rPr lang="en-US"/>
              <a:t>A network should prevent failures as well as prevent failures from affecting other areas of the network</a:t>
            </a:r>
            <a:endParaRPr lang="en-US" b="1"/>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Important Network Properties</a:t>
            </a:r>
          </a:p>
        </p:txBody>
      </p:sp>
      <p:sp>
        <p:nvSpPr>
          <p:cNvPr id="141315" name="Rectangle 3"/>
          <p:cNvSpPr>
            <a:spLocks noGrp="1" noChangeArrowheads="1"/>
          </p:cNvSpPr>
          <p:nvPr>
            <p:ph sz="quarter" idx="1"/>
          </p:nvPr>
        </p:nvSpPr>
        <p:spPr>
          <a:xfrm>
            <a:off x="685800" y="2147888"/>
            <a:ext cx="7772400" cy="4481512"/>
          </a:xfrm>
        </p:spPr>
        <p:txBody>
          <a:bodyPr/>
          <a:lstStyle/>
          <a:p>
            <a:pPr>
              <a:lnSpc>
                <a:spcPct val="90000"/>
              </a:lnSpc>
            </a:pPr>
            <a:r>
              <a:rPr lang="en-US" b="1"/>
              <a:t>Configurability:</a:t>
            </a:r>
            <a:r>
              <a:rPr lang="en-US"/>
              <a:t>  A network’s parameters should be configurable to improve performance</a:t>
            </a:r>
          </a:p>
          <a:p>
            <a:pPr>
              <a:lnSpc>
                <a:spcPct val="90000"/>
              </a:lnSpc>
            </a:pPr>
            <a:r>
              <a:rPr lang="en-US" b="1"/>
              <a:t>Determinism:</a:t>
            </a:r>
            <a:r>
              <a:rPr lang="en-US"/>
              <a:t>  Two networks with identical conditions should yield identical results</a:t>
            </a:r>
          </a:p>
          <a:p>
            <a:pPr>
              <a:lnSpc>
                <a:spcPct val="90000"/>
              </a:lnSpc>
            </a:pPr>
            <a:r>
              <a:rPr lang="en-US" b="1"/>
              <a:t>Migration:</a:t>
            </a:r>
            <a:r>
              <a:rPr lang="en-US"/>
              <a:t>  It should be possible to add new features to a network without disruption of network service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Network Usage</a:t>
            </a:r>
            <a:endParaRPr lang="en-CA"/>
          </a:p>
        </p:txBody>
      </p:sp>
      <p:sp>
        <p:nvSpPr>
          <p:cNvPr id="162819" name="Rectangle 3"/>
          <p:cNvSpPr>
            <a:spLocks noGrp="1" noChangeArrowheads="1"/>
          </p:cNvSpPr>
          <p:nvPr>
            <p:ph sz="quarter" idx="1"/>
          </p:nvPr>
        </p:nvSpPr>
        <p:spPr/>
        <p:txBody>
          <a:bodyPr>
            <a:normAutofit/>
          </a:bodyPr>
          <a:lstStyle/>
          <a:p>
            <a:r>
              <a:rPr lang="en-US"/>
              <a:t>Ideally, the network usage should be maximized</a:t>
            </a:r>
          </a:p>
          <a:p>
            <a:pPr lvl="1"/>
            <a:r>
              <a:rPr lang="en-US"/>
              <a:t>If network resources are unused, the network is not being used efficiently</a:t>
            </a:r>
          </a:p>
          <a:p>
            <a:pPr lvl="1"/>
            <a:r>
              <a:rPr lang="en-US"/>
              <a:t>Unused network resources could be used to provide higher throughput to hosts</a:t>
            </a:r>
          </a:p>
          <a:p>
            <a:r>
              <a:rPr lang="en-US"/>
              <a:t>This typically becomes a problem in routing</a:t>
            </a:r>
          </a:p>
          <a:p>
            <a:pPr lvl="1"/>
            <a:r>
              <a:rPr lang="en-US"/>
              <a:t>If all routers choose the single optimal path, some (less than optimal) regions of the network will be unused</a:t>
            </a:r>
            <a:endParaRPr lang="en-CA"/>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p:txBody>
          <a:bodyPr/>
          <a:lstStyle/>
          <a:p>
            <a:r>
              <a:rPr lang="en-US"/>
              <a:t>The Internet</a:t>
            </a:r>
            <a:endParaRPr lang="en-CA"/>
          </a:p>
        </p:txBody>
      </p:sp>
      <p:sp>
        <p:nvSpPr>
          <p:cNvPr id="46083" name="Rectangle 3"/>
          <p:cNvSpPr>
            <a:spLocks noGrp="1" noChangeArrowheads="1"/>
          </p:cNvSpPr>
          <p:nvPr>
            <p:ph type="subTitle" idx="1"/>
          </p:nvPr>
        </p:nvSpPr>
        <p:spPr/>
        <p:txBody>
          <a:bodyPr/>
          <a:lstStyle/>
          <a:p>
            <a:r>
              <a:rPr lang="en-US"/>
              <a:t>The Information Age</a:t>
            </a:r>
            <a:endParaRPr lang="en-CA"/>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p:txBody>
          <a:bodyPr/>
          <a:lstStyle/>
          <a:p>
            <a:r>
              <a:rPr lang="en-US"/>
              <a:t>Networking &amp; Internetworking</a:t>
            </a:r>
            <a:endParaRPr lang="en-CA"/>
          </a:p>
        </p:txBody>
      </p:sp>
      <p:sp>
        <p:nvSpPr>
          <p:cNvPr id="38915" name="Rectangle 3"/>
          <p:cNvSpPr>
            <a:spLocks noGrp="1" noChangeArrowheads="1"/>
          </p:cNvSpPr>
          <p:nvPr>
            <p:ph type="subTitle" idx="1"/>
          </p:nvPr>
        </p:nvSpPr>
        <p:spPr/>
        <p:txBody>
          <a:bodyPr/>
          <a:lstStyle/>
          <a:p>
            <a:r>
              <a:rPr lang="en-US"/>
              <a:t>Connecting People, Places, and Everything Else</a:t>
            </a:r>
            <a:endParaRPr lang="en-CA"/>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p:txBody>
          <a:bodyPr/>
          <a:lstStyle/>
          <a:p>
            <a:r>
              <a:rPr lang="en-US"/>
              <a:t>Internet History</a:t>
            </a:r>
          </a:p>
        </p:txBody>
      </p:sp>
      <p:sp>
        <p:nvSpPr>
          <p:cNvPr id="54275" name="Rectangle 3"/>
          <p:cNvSpPr>
            <a:spLocks noGrp="1" noChangeArrowheads="1"/>
          </p:cNvSpPr>
          <p:nvPr>
            <p:ph type="subTitle" idx="1"/>
          </p:nvPr>
        </p:nvSpPr>
        <p:spPr/>
        <p:txBody>
          <a:bodyPr/>
          <a:lstStyle/>
          <a:p>
            <a:r>
              <a:rPr lang="en-US"/>
              <a:t>A Condensed Timeline of Internet Development and Research Projects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The Birth of Arpanet</a:t>
            </a:r>
          </a:p>
        </p:txBody>
      </p:sp>
      <p:sp>
        <p:nvSpPr>
          <p:cNvPr id="50179" name="Rectangle 3"/>
          <p:cNvSpPr>
            <a:spLocks noGrp="1" noChangeArrowheads="1"/>
          </p:cNvSpPr>
          <p:nvPr>
            <p:ph sz="quarter" idx="1"/>
          </p:nvPr>
        </p:nvSpPr>
        <p:spPr/>
        <p:txBody>
          <a:bodyPr/>
          <a:lstStyle/>
          <a:p>
            <a:r>
              <a:rPr lang="en-US"/>
              <a:t>Developed by ARPA (Advanced Research Projects Agency)</a:t>
            </a:r>
          </a:p>
          <a:p>
            <a:pPr lvl="1"/>
            <a:r>
              <a:rPr lang="en-US"/>
              <a:t>A packet-switched network connecting a number of LANs, called Arpanet</a:t>
            </a:r>
          </a:p>
          <a:p>
            <a:pPr lvl="1"/>
            <a:r>
              <a:rPr lang="en-US"/>
              <a:t>Used primarily for connecting the networks of the U.S. Government’s defense initiative (DARPA, which was a branch of the DoD)</a:t>
            </a:r>
          </a:p>
          <a:p>
            <a:pPr lvl="1"/>
            <a:r>
              <a:rPr lang="en-US"/>
              <a:t>Became a useable internet in 1977</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52400" y="304800"/>
            <a:ext cx="8839200" cy="1143000"/>
          </a:xfrm>
        </p:spPr>
        <p:txBody>
          <a:bodyPr/>
          <a:lstStyle/>
          <a:p>
            <a:pPr algn="ctr"/>
            <a:r>
              <a:rPr lang="en-US"/>
              <a:t>The Internet Split</a:t>
            </a:r>
          </a:p>
        </p:txBody>
      </p:sp>
      <p:sp>
        <p:nvSpPr>
          <p:cNvPr id="53251" name="Rectangle 3"/>
          <p:cNvSpPr>
            <a:spLocks noGrp="1" noChangeArrowheads="1"/>
          </p:cNvSpPr>
          <p:nvPr>
            <p:ph sz="quarter" idx="1"/>
          </p:nvPr>
        </p:nvSpPr>
        <p:spPr/>
        <p:txBody>
          <a:bodyPr/>
          <a:lstStyle/>
          <a:p>
            <a:r>
              <a:rPr lang="en-US" sz="2400"/>
              <a:t>Originally, Arpanet was strictly military and defense-oriented</a:t>
            </a:r>
          </a:p>
          <a:p>
            <a:r>
              <a:rPr lang="en-US" sz="2400"/>
              <a:t>Arpanet was converted to use the new standard TCP/IP protocol set (1980)</a:t>
            </a:r>
          </a:p>
          <a:p>
            <a:r>
              <a:rPr lang="en-US" sz="2400"/>
              <a:t>The Defense Communication Agency (DCA) split Arpanet into two networks (1983):</a:t>
            </a:r>
          </a:p>
          <a:p>
            <a:pPr lvl="1"/>
            <a:r>
              <a:rPr lang="en-US" sz="2200"/>
              <a:t>Arpanet: To be used for internetworking research projects</a:t>
            </a:r>
          </a:p>
          <a:p>
            <a:pPr lvl="1"/>
            <a:r>
              <a:rPr lang="en-US" sz="2200"/>
              <a:t>Milnet:  To be used strictly for military purposes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52400" y="304800"/>
            <a:ext cx="8839200" cy="1143000"/>
          </a:xfrm>
        </p:spPr>
        <p:txBody>
          <a:bodyPr/>
          <a:lstStyle/>
          <a:p>
            <a:pPr algn="ctr"/>
            <a:r>
              <a:rPr lang="en-US"/>
              <a:t>A Military &amp; University Internet</a:t>
            </a:r>
          </a:p>
        </p:txBody>
      </p:sp>
      <p:sp>
        <p:nvSpPr>
          <p:cNvPr id="55299" name="Rectangle 3"/>
          <p:cNvSpPr>
            <a:spLocks noGrp="1" noChangeArrowheads="1"/>
          </p:cNvSpPr>
          <p:nvPr>
            <p:ph sz="quarter" idx="1"/>
          </p:nvPr>
        </p:nvSpPr>
        <p:spPr/>
        <p:txBody>
          <a:bodyPr>
            <a:normAutofit/>
          </a:bodyPr>
          <a:lstStyle/>
          <a:p>
            <a:pPr>
              <a:lnSpc>
                <a:spcPct val="90000"/>
              </a:lnSpc>
            </a:pPr>
            <a:r>
              <a:rPr lang="en-US"/>
              <a:t>The University of California (at Berkeley) incorporated TCP/IP programming into its BSD UNIX operating system (1983)</a:t>
            </a:r>
          </a:p>
          <a:p>
            <a:pPr lvl="1">
              <a:lnSpc>
                <a:spcPct val="90000"/>
              </a:lnSpc>
            </a:pPr>
            <a:r>
              <a:rPr lang="en-US"/>
              <a:t>ARPA funded research projects at many Universities in order to make then internet-capable (1983-1989)</a:t>
            </a:r>
          </a:p>
          <a:p>
            <a:pPr lvl="1">
              <a:lnSpc>
                <a:spcPct val="90000"/>
              </a:lnSpc>
            </a:pPr>
            <a:r>
              <a:rPr lang="en-US"/>
              <a:t>BSD UNIX developed the socket network programming model commonly used today</a:t>
            </a:r>
          </a:p>
          <a:p>
            <a:pPr lvl="1">
              <a:lnSpc>
                <a:spcPct val="90000"/>
              </a:lnSpc>
            </a:pPr>
            <a:r>
              <a:rPr lang="en-US"/>
              <a:t>It was now possible for anyone to write internet applications</a:t>
            </a:r>
          </a:p>
          <a:p>
            <a:pPr lvl="2">
              <a:lnSpc>
                <a:spcPct val="90000"/>
              </a:lnSpc>
            </a:pPr>
            <a:r>
              <a:rPr lang="en-US"/>
              <a:t>This resulted in a boom of internet applications, many of which survive to this day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52400" y="304800"/>
            <a:ext cx="8839200" cy="1143000"/>
          </a:xfrm>
        </p:spPr>
        <p:txBody>
          <a:bodyPr/>
          <a:lstStyle/>
          <a:p>
            <a:pPr algn="ctr"/>
            <a:r>
              <a:rPr lang="en-US"/>
              <a:t>A Public Internet</a:t>
            </a:r>
          </a:p>
        </p:txBody>
      </p:sp>
      <p:sp>
        <p:nvSpPr>
          <p:cNvPr id="57347" name="Rectangle 3"/>
          <p:cNvSpPr>
            <a:spLocks noGrp="1" noChangeArrowheads="1"/>
          </p:cNvSpPr>
          <p:nvPr>
            <p:ph sz="quarter" idx="1"/>
          </p:nvPr>
        </p:nvSpPr>
        <p:spPr/>
        <p:txBody>
          <a:bodyPr/>
          <a:lstStyle/>
          <a:p>
            <a:pPr>
              <a:lnSpc>
                <a:spcPct val="90000"/>
              </a:lnSpc>
            </a:pPr>
            <a:r>
              <a:rPr lang="en-US"/>
              <a:t>It became practical for private organizations to connect to the Internet (mid-late 1980s)</a:t>
            </a:r>
          </a:p>
          <a:p>
            <a:pPr lvl="1">
              <a:lnSpc>
                <a:spcPct val="90000"/>
              </a:lnSpc>
            </a:pPr>
            <a:r>
              <a:rPr lang="en-US"/>
              <a:t>Due to inexpensive hardware</a:t>
            </a:r>
          </a:p>
          <a:p>
            <a:pPr>
              <a:lnSpc>
                <a:spcPct val="90000"/>
              </a:lnSpc>
            </a:pPr>
            <a:r>
              <a:rPr lang="en-US"/>
              <a:t>The Internet Architecture Board (IAB) was empowered to manage research</a:t>
            </a:r>
          </a:p>
          <a:p>
            <a:pPr lvl="1">
              <a:lnSpc>
                <a:spcPct val="90000"/>
              </a:lnSpc>
            </a:pPr>
            <a:r>
              <a:rPr lang="en-US"/>
              <a:t>Coordinates and focuses research and development with regards to the Internet and TCP/IP</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lstStyle/>
          <a:p>
            <a:r>
              <a:rPr lang="en-US"/>
              <a:t>Internet Implementation</a:t>
            </a:r>
          </a:p>
        </p:txBody>
      </p:sp>
      <p:sp>
        <p:nvSpPr>
          <p:cNvPr id="72707" name="Rectangle 3"/>
          <p:cNvSpPr>
            <a:spLocks noGrp="1" noChangeArrowheads="1"/>
          </p:cNvSpPr>
          <p:nvPr>
            <p:ph type="subTitle" idx="1"/>
          </p:nvPr>
        </p:nvSpPr>
        <p:spPr/>
        <p:txBody>
          <a:bodyPr/>
          <a:lstStyle/>
          <a:p>
            <a:r>
              <a:rPr lang="en-US"/>
              <a:t>Under the Hood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TCP/IP</a:t>
            </a:r>
          </a:p>
        </p:txBody>
      </p:sp>
      <p:sp>
        <p:nvSpPr>
          <p:cNvPr id="73731" name="Rectangle 3"/>
          <p:cNvSpPr>
            <a:spLocks noGrp="1" noChangeArrowheads="1"/>
          </p:cNvSpPr>
          <p:nvPr>
            <p:ph sz="quarter" idx="1"/>
          </p:nvPr>
        </p:nvSpPr>
        <p:spPr>
          <a:xfrm>
            <a:off x="838200" y="1981200"/>
            <a:ext cx="7772400" cy="4114800"/>
          </a:xfrm>
        </p:spPr>
        <p:txBody>
          <a:bodyPr/>
          <a:lstStyle/>
          <a:p>
            <a:r>
              <a:rPr lang="en-US"/>
              <a:t>A considerably large part of this course</a:t>
            </a:r>
          </a:p>
          <a:p>
            <a:r>
              <a:rPr lang="en-US"/>
              <a:t>The underlying network protocols upon which application-level protocols are built</a:t>
            </a:r>
          </a:p>
          <a:p>
            <a:pPr lvl="1"/>
            <a:r>
              <a:rPr lang="en-US"/>
              <a:t>e.g. HTTP, SMTP, IMAP</a:t>
            </a:r>
          </a:p>
          <a:p>
            <a:r>
              <a:rPr lang="en-US"/>
              <a:t>TCP/IP is the framework for the Internet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TCP/IP</a:t>
            </a:r>
          </a:p>
        </p:txBody>
      </p:sp>
      <p:sp>
        <p:nvSpPr>
          <p:cNvPr id="74755" name="Rectangle 3"/>
          <p:cNvSpPr>
            <a:spLocks noGrp="1" noChangeArrowheads="1"/>
          </p:cNvSpPr>
          <p:nvPr>
            <p:ph sz="quarter" idx="1"/>
          </p:nvPr>
        </p:nvSpPr>
        <p:spPr>
          <a:xfrm>
            <a:off x="838200" y="1981200"/>
            <a:ext cx="7772400" cy="4114800"/>
          </a:xfrm>
        </p:spPr>
        <p:txBody>
          <a:bodyPr/>
          <a:lstStyle/>
          <a:p>
            <a:r>
              <a:rPr lang="en-US"/>
              <a:t>TCP/IP is actually two protocols:</a:t>
            </a:r>
          </a:p>
          <a:p>
            <a:pPr lvl="1"/>
            <a:r>
              <a:rPr lang="en-US"/>
              <a:t>TCP: Transport control protocol</a:t>
            </a:r>
          </a:p>
          <a:p>
            <a:pPr lvl="2"/>
            <a:r>
              <a:rPr lang="en-US"/>
              <a:t>Creates reliable transport (handles lost messages), offers a logical stream of data (reorders mixed up messages)</a:t>
            </a:r>
          </a:p>
          <a:p>
            <a:pPr lvl="1"/>
            <a:r>
              <a:rPr lang="en-US"/>
              <a:t>IP: Internet protocol</a:t>
            </a:r>
          </a:p>
          <a:p>
            <a:pPr lvl="2"/>
            <a:r>
              <a:rPr lang="en-US"/>
              <a:t>Defines addressing (e.g. 137.207.32.2), routing protocols (how to get messages from source to destination), etc.</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Internet Messaging</a:t>
            </a:r>
          </a:p>
        </p:txBody>
      </p:sp>
      <p:sp>
        <p:nvSpPr>
          <p:cNvPr id="76803" name="Rectangle 3"/>
          <p:cNvSpPr>
            <a:spLocks noGrp="1" noChangeArrowheads="1"/>
          </p:cNvSpPr>
          <p:nvPr>
            <p:ph sz="quarter" idx="1"/>
          </p:nvPr>
        </p:nvSpPr>
        <p:spPr/>
        <p:txBody>
          <a:bodyPr/>
          <a:lstStyle/>
          <a:p>
            <a:r>
              <a:rPr lang="en-US"/>
              <a:t>TCP is a reliable protocol</a:t>
            </a:r>
          </a:p>
          <a:p>
            <a:pPr lvl="1"/>
            <a:r>
              <a:rPr lang="en-US"/>
              <a:t>If a message does not arrive, it is re-sent</a:t>
            </a:r>
          </a:p>
          <a:p>
            <a:pPr lvl="1"/>
            <a:r>
              <a:rPr lang="en-US"/>
              <a:t>Messages must be acknowledged by their recipients before a certain time expires</a:t>
            </a:r>
          </a:p>
          <a:p>
            <a:pPr lvl="2"/>
            <a:r>
              <a:rPr lang="en-US"/>
              <a:t>The message’s time-to-live (TTL) value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ctrTitle"/>
          </p:nvPr>
        </p:nvSpPr>
        <p:spPr/>
        <p:txBody>
          <a:bodyPr/>
          <a:lstStyle/>
          <a:p>
            <a:r>
              <a:rPr lang="en-US"/>
              <a:t>Layered Architectures</a:t>
            </a:r>
            <a:endParaRPr lang="en-CA"/>
          </a:p>
        </p:txBody>
      </p:sp>
      <p:sp>
        <p:nvSpPr>
          <p:cNvPr id="136197" name="Rectangle 5"/>
          <p:cNvSpPr>
            <a:spLocks noGrp="1" noChangeArrowheads="1"/>
          </p:cNvSpPr>
          <p:nvPr>
            <p:ph type="subTitle" idx="1"/>
          </p:nvPr>
        </p:nvSpPr>
        <p:spPr/>
        <p:txBody>
          <a:bodyPr/>
          <a:lstStyle/>
          <a:p>
            <a:r>
              <a:rPr lang="en-US"/>
              <a:t>Schemes for Organizing the Responsibility of Networking Components</a:t>
            </a:r>
            <a:endParaRPr lang="en-CA"/>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Networks</a:t>
            </a:r>
            <a:endParaRPr lang="en-CA"/>
          </a:p>
        </p:txBody>
      </p:sp>
      <p:sp>
        <p:nvSpPr>
          <p:cNvPr id="39939" name="Rectangle 3"/>
          <p:cNvSpPr>
            <a:spLocks noGrp="1" noChangeArrowheads="1"/>
          </p:cNvSpPr>
          <p:nvPr>
            <p:ph sz="quarter" idx="1"/>
          </p:nvPr>
        </p:nvSpPr>
        <p:spPr/>
        <p:txBody>
          <a:bodyPr/>
          <a:lstStyle/>
          <a:p>
            <a:pPr>
              <a:lnSpc>
                <a:spcPct val="90000"/>
              </a:lnSpc>
            </a:pPr>
            <a:r>
              <a:rPr lang="en-US" sz="2400"/>
              <a:t>Any connection between two or more computers</a:t>
            </a:r>
          </a:p>
          <a:p>
            <a:pPr lvl="1">
              <a:lnSpc>
                <a:spcPct val="90000"/>
              </a:lnSpc>
            </a:pPr>
            <a:r>
              <a:rPr lang="en-US" sz="2200"/>
              <a:t>e.g. Even when you connect two computers via a USB cable</a:t>
            </a:r>
          </a:p>
          <a:p>
            <a:pPr>
              <a:lnSpc>
                <a:spcPct val="90000"/>
              </a:lnSpc>
            </a:pPr>
            <a:r>
              <a:rPr lang="en-US" sz="2400"/>
              <a:t>Networks use a set of low-level protocols (rules for communication)</a:t>
            </a:r>
          </a:p>
          <a:p>
            <a:pPr lvl="1">
              <a:lnSpc>
                <a:spcPct val="90000"/>
              </a:lnSpc>
            </a:pPr>
            <a:r>
              <a:rPr lang="en-US" sz="2200"/>
              <a:t>e.g. TCP/IP, IPX/SPX</a:t>
            </a:r>
          </a:p>
          <a:p>
            <a:pPr>
              <a:lnSpc>
                <a:spcPct val="90000"/>
              </a:lnSpc>
            </a:pPr>
            <a:r>
              <a:rPr lang="en-US" sz="2400"/>
              <a:t>Networks use standardized hardware</a:t>
            </a:r>
          </a:p>
          <a:p>
            <a:pPr lvl="1">
              <a:lnSpc>
                <a:spcPct val="90000"/>
              </a:lnSpc>
            </a:pPr>
            <a:r>
              <a:rPr lang="en-US" sz="2200"/>
              <a:t>e.g. Twisted pair cabling &amp; Ethernet hubs, ATM switches &amp; optical fibre cabling</a:t>
            </a:r>
            <a:endParaRPr lang="en-CA" sz="22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Network Service Models</a:t>
            </a:r>
          </a:p>
        </p:txBody>
      </p:sp>
      <p:sp>
        <p:nvSpPr>
          <p:cNvPr id="101379" name="Rectangle 3"/>
          <p:cNvSpPr>
            <a:spLocks noGrp="1" noChangeArrowheads="1"/>
          </p:cNvSpPr>
          <p:nvPr>
            <p:ph sz="quarter" idx="1"/>
          </p:nvPr>
        </p:nvSpPr>
        <p:spPr>
          <a:xfrm>
            <a:off x="685800" y="2057400"/>
            <a:ext cx="7772400" cy="4205288"/>
          </a:xfrm>
        </p:spPr>
        <p:txBody>
          <a:bodyPr/>
          <a:lstStyle/>
          <a:p>
            <a:pPr marL="609600" indent="-609600"/>
            <a:r>
              <a:rPr lang="en-US" sz="2000"/>
              <a:t>Provide a layered abstraction for networking</a:t>
            </a:r>
          </a:p>
          <a:p>
            <a:pPr marL="609600" indent="-609600"/>
            <a:r>
              <a:rPr lang="en-US" sz="2000"/>
              <a:t>Each layer performs specific tasks</a:t>
            </a:r>
          </a:p>
          <a:p>
            <a:pPr marL="609600" indent="-609600"/>
            <a:r>
              <a:rPr lang="en-US" sz="2000"/>
              <a:t>Between each layer is an interface</a:t>
            </a:r>
          </a:p>
          <a:p>
            <a:pPr marL="990600" lvl="1" indent="-533400"/>
            <a:r>
              <a:rPr lang="en-US" sz="2000"/>
              <a:t>e.g. The hardware access layer might interact directly with the hardware, providing a hardware-independent interface to higher layers</a:t>
            </a:r>
          </a:p>
          <a:p>
            <a:pPr marL="609600" indent="-609600"/>
            <a:r>
              <a:rPr lang="en-US" sz="2000"/>
              <a:t>The same layer at the source and the destination are known as ‘peer’ layers</a:t>
            </a:r>
          </a:p>
          <a:p>
            <a:pPr marL="990600" lvl="1" indent="-533400"/>
            <a:r>
              <a:rPr lang="en-US" sz="2000"/>
              <a:t>e.g. A ‘transport’ layer may provide reliable messaging, so the transport layer in the source and destination will communicate to ensure each message arrived in tact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Network Service Model</a:t>
            </a:r>
          </a:p>
        </p:txBody>
      </p:sp>
      <p:sp>
        <p:nvSpPr>
          <p:cNvPr id="102403" name="Rectangle 3"/>
          <p:cNvSpPr>
            <a:spLocks noChangeArrowheads="1"/>
          </p:cNvSpPr>
          <p:nvPr/>
        </p:nvSpPr>
        <p:spPr bwMode="auto">
          <a:xfrm>
            <a:off x="838200" y="2286000"/>
            <a:ext cx="1676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Sender</a:t>
            </a:r>
          </a:p>
        </p:txBody>
      </p:sp>
      <p:sp>
        <p:nvSpPr>
          <p:cNvPr id="102404" name="Rectangle 4"/>
          <p:cNvSpPr>
            <a:spLocks noChangeArrowheads="1"/>
          </p:cNvSpPr>
          <p:nvPr/>
        </p:nvSpPr>
        <p:spPr bwMode="auto">
          <a:xfrm>
            <a:off x="6248400" y="2286000"/>
            <a:ext cx="1676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Receiver</a:t>
            </a:r>
          </a:p>
        </p:txBody>
      </p:sp>
      <p:sp>
        <p:nvSpPr>
          <p:cNvPr id="102405" name="Rectangle 5"/>
          <p:cNvSpPr>
            <a:spLocks noChangeArrowheads="1"/>
          </p:cNvSpPr>
          <p:nvPr/>
        </p:nvSpPr>
        <p:spPr bwMode="auto">
          <a:xfrm>
            <a:off x="838200" y="2895600"/>
            <a:ext cx="1676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Layer n</a:t>
            </a:r>
          </a:p>
        </p:txBody>
      </p:sp>
      <p:sp>
        <p:nvSpPr>
          <p:cNvPr id="102406" name="Rectangle 6"/>
          <p:cNvSpPr>
            <a:spLocks noChangeArrowheads="1"/>
          </p:cNvSpPr>
          <p:nvPr/>
        </p:nvSpPr>
        <p:spPr bwMode="auto">
          <a:xfrm>
            <a:off x="6248400" y="2895600"/>
            <a:ext cx="1676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Layer n</a:t>
            </a:r>
          </a:p>
        </p:txBody>
      </p:sp>
      <p:sp>
        <p:nvSpPr>
          <p:cNvPr id="102407" name="Rectangle 7"/>
          <p:cNvSpPr>
            <a:spLocks noChangeArrowheads="1"/>
          </p:cNvSpPr>
          <p:nvPr/>
        </p:nvSpPr>
        <p:spPr bwMode="auto">
          <a:xfrm>
            <a:off x="6248400" y="3352800"/>
            <a:ext cx="1676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a:t>
            </a:r>
          </a:p>
        </p:txBody>
      </p:sp>
      <p:sp>
        <p:nvSpPr>
          <p:cNvPr id="102408" name="Rectangle 8"/>
          <p:cNvSpPr>
            <a:spLocks noChangeArrowheads="1"/>
          </p:cNvSpPr>
          <p:nvPr/>
        </p:nvSpPr>
        <p:spPr bwMode="auto">
          <a:xfrm>
            <a:off x="838200" y="3352800"/>
            <a:ext cx="1676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a:t>
            </a:r>
          </a:p>
        </p:txBody>
      </p:sp>
      <p:sp>
        <p:nvSpPr>
          <p:cNvPr id="102409" name="Rectangle 9"/>
          <p:cNvSpPr>
            <a:spLocks noChangeArrowheads="1"/>
          </p:cNvSpPr>
          <p:nvPr/>
        </p:nvSpPr>
        <p:spPr bwMode="auto">
          <a:xfrm>
            <a:off x="838200" y="3810000"/>
            <a:ext cx="1676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Layer 2</a:t>
            </a:r>
          </a:p>
        </p:txBody>
      </p:sp>
      <p:sp>
        <p:nvSpPr>
          <p:cNvPr id="102410" name="Rectangle 10"/>
          <p:cNvSpPr>
            <a:spLocks noChangeArrowheads="1"/>
          </p:cNvSpPr>
          <p:nvPr/>
        </p:nvSpPr>
        <p:spPr bwMode="auto">
          <a:xfrm>
            <a:off x="6248400" y="3810000"/>
            <a:ext cx="1676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Layer 2</a:t>
            </a:r>
          </a:p>
        </p:txBody>
      </p:sp>
      <p:sp>
        <p:nvSpPr>
          <p:cNvPr id="102411" name="Rectangle 11"/>
          <p:cNvSpPr>
            <a:spLocks noChangeArrowheads="1"/>
          </p:cNvSpPr>
          <p:nvPr/>
        </p:nvSpPr>
        <p:spPr bwMode="auto">
          <a:xfrm>
            <a:off x="6248400" y="4267200"/>
            <a:ext cx="1676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Layer 1</a:t>
            </a:r>
          </a:p>
        </p:txBody>
      </p:sp>
      <p:sp>
        <p:nvSpPr>
          <p:cNvPr id="102412" name="Rectangle 12"/>
          <p:cNvSpPr>
            <a:spLocks noChangeArrowheads="1"/>
          </p:cNvSpPr>
          <p:nvPr/>
        </p:nvSpPr>
        <p:spPr bwMode="auto">
          <a:xfrm>
            <a:off x="838200" y="4267200"/>
            <a:ext cx="1676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Layer 1</a:t>
            </a:r>
          </a:p>
        </p:txBody>
      </p:sp>
      <p:sp>
        <p:nvSpPr>
          <p:cNvPr id="102413" name="Oval 13"/>
          <p:cNvSpPr>
            <a:spLocks noChangeArrowheads="1"/>
          </p:cNvSpPr>
          <p:nvPr/>
        </p:nvSpPr>
        <p:spPr bwMode="auto">
          <a:xfrm>
            <a:off x="2362200" y="5562600"/>
            <a:ext cx="3962400" cy="838200"/>
          </a:xfrm>
          <a:prstGeom prst="ellipse">
            <a:avLst/>
          </a:prstGeom>
          <a:solidFill>
            <a:schemeClr val="accent1"/>
          </a:solidFill>
          <a:ln w="9525">
            <a:solidFill>
              <a:schemeClr val="tx1"/>
            </a:solidFill>
            <a:round/>
            <a:headEnd/>
            <a:tailEnd/>
          </a:ln>
          <a:effectLst/>
        </p:spPr>
        <p:txBody>
          <a:bodyPr wrap="none" anchor="ctr"/>
          <a:lstStyle/>
          <a:p>
            <a:pPr algn="ctr"/>
            <a:r>
              <a:rPr lang="en-US" sz="2400">
                <a:latin typeface="Times New Roman" pitchFamily="18" charset="0"/>
              </a:rPr>
              <a:t>Network</a:t>
            </a:r>
          </a:p>
        </p:txBody>
      </p:sp>
      <p:sp>
        <p:nvSpPr>
          <p:cNvPr id="102414" name="Line 14"/>
          <p:cNvSpPr>
            <a:spLocks noChangeShapeType="1"/>
          </p:cNvSpPr>
          <p:nvPr/>
        </p:nvSpPr>
        <p:spPr bwMode="auto">
          <a:xfrm>
            <a:off x="1981200" y="4724400"/>
            <a:ext cx="1219200" cy="914400"/>
          </a:xfrm>
          <a:prstGeom prst="line">
            <a:avLst/>
          </a:prstGeom>
          <a:noFill/>
          <a:ln w="38100">
            <a:solidFill>
              <a:schemeClr val="tx1"/>
            </a:solidFill>
            <a:round/>
            <a:headEnd/>
            <a:tailEnd type="triangle" w="med" len="med"/>
          </a:ln>
          <a:effectLst/>
        </p:spPr>
        <p:txBody>
          <a:bodyPr wrap="none"/>
          <a:lstStyle/>
          <a:p>
            <a:endParaRPr lang="en-US"/>
          </a:p>
        </p:txBody>
      </p:sp>
      <p:sp>
        <p:nvSpPr>
          <p:cNvPr id="102415" name="Line 15"/>
          <p:cNvSpPr>
            <a:spLocks noChangeShapeType="1"/>
          </p:cNvSpPr>
          <p:nvPr/>
        </p:nvSpPr>
        <p:spPr bwMode="auto">
          <a:xfrm flipV="1">
            <a:off x="5562600" y="4724400"/>
            <a:ext cx="1295400" cy="914400"/>
          </a:xfrm>
          <a:prstGeom prst="line">
            <a:avLst/>
          </a:prstGeom>
          <a:noFill/>
          <a:ln w="38100">
            <a:solidFill>
              <a:schemeClr val="tx1"/>
            </a:solidFill>
            <a:round/>
            <a:headEnd/>
            <a:tailEnd type="triangle" w="med" len="med"/>
          </a:ln>
          <a:effectLst/>
        </p:spPr>
        <p:txBody>
          <a:bodyPr wrap="none"/>
          <a:lstStyle/>
          <a:p>
            <a:endParaRPr lang="en-US"/>
          </a:p>
        </p:txBody>
      </p:sp>
      <p:sp>
        <p:nvSpPr>
          <p:cNvPr id="102416" name="Line 16"/>
          <p:cNvSpPr>
            <a:spLocks noChangeShapeType="1"/>
          </p:cNvSpPr>
          <p:nvPr/>
        </p:nvSpPr>
        <p:spPr bwMode="auto">
          <a:xfrm>
            <a:off x="2895600" y="2514600"/>
            <a:ext cx="0" cy="1905000"/>
          </a:xfrm>
          <a:prstGeom prst="line">
            <a:avLst/>
          </a:prstGeom>
          <a:noFill/>
          <a:ln w="9525">
            <a:solidFill>
              <a:schemeClr val="tx1"/>
            </a:solidFill>
            <a:round/>
            <a:headEnd/>
            <a:tailEnd type="triangle" w="med" len="med"/>
          </a:ln>
          <a:effectLst/>
        </p:spPr>
        <p:txBody>
          <a:bodyPr wrap="none"/>
          <a:lstStyle/>
          <a:p>
            <a:endParaRPr lang="en-US"/>
          </a:p>
        </p:txBody>
      </p:sp>
      <p:sp>
        <p:nvSpPr>
          <p:cNvPr id="102417" name="Text Box 17"/>
          <p:cNvSpPr txBox="1">
            <a:spLocks noChangeArrowheads="1"/>
          </p:cNvSpPr>
          <p:nvPr/>
        </p:nvSpPr>
        <p:spPr bwMode="auto">
          <a:xfrm rot="5400000">
            <a:off x="2377281" y="3261519"/>
            <a:ext cx="1646238" cy="457200"/>
          </a:xfrm>
          <a:prstGeom prst="rect">
            <a:avLst/>
          </a:prstGeom>
          <a:noFill/>
          <a:ln w="9525">
            <a:noFill/>
            <a:miter lim="800000"/>
            <a:headEnd/>
            <a:tailEnd/>
          </a:ln>
          <a:effectLst/>
        </p:spPr>
        <p:txBody>
          <a:bodyPr wrap="none">
            <a:spAutoFit/>
          </a:bodyPr>
          <a:lstStyle/>
          <a:p>
            <a:r>
              <a:rPr lang="en-US" sz="2400">
                <a:latin typeface="Times New Roman" pitchFamily="18" charset="0"/>
              </a:rPr>
              <a:t>Lower level</a:t>
            </a:r>
          </a:p>
        </p:txBody>
      </p:sp>
      <p:sp>
        <p:nvSpPr>
          <p:cNvPr id="102418" name="Text Box 18"/>
          <p:cNvSpPr txBox="1">
            <a:spLocks noChangeArrowheads="1"/>
          </p:cNvSpPr>
          <p:nvPr/>
        </p:nvSpPr>
        <p:spPr bwMode="auto">
          <a:xfrm rot="5400000">
            <a:off x="4714081" y="3286919"/>
            <a:ext cx="1697038" cy="457200"/>
          </a:xfrm>
          <a:prstGeom prst="rect">
            <a:avLst/>
          </a:prstGeom>
          <a:noFill/>
          <a:ln w="9525">
            <a:noFill/>
            <a:miter lim="800000"/>
            <a:headEnd/>
            <a:tailEnd/>
          </a:ln>
          <a:effectLst/>
        </p:spPr>
        <p:txBody>
          <a:bodyPr wrap="none">
            <a:spAutoFit/>
          </a:bodyPr>
          <a:lstStyle/>
          <a:p>
            <a:r>
              <a:rPr lang="en-US" sz="2400">
                <a:latin typeface="Times New Roman" pitchFamily="18" charset="0"/>
              </a:rPr>
              <a:t>Higher level</a:t>
            </a:r>
          </a:p>
        </p:txBody>
      </p:sp>
      <p:sp>
        <p:nvSpPr>
          <p:cNvPr id="102419" name="Line 19"/>
          <p:cNvSpPr>
            <a:spLocks noChangeShapeType="1"/>
          </p:cNvSpPr>
          <p:nvPr/>
        </p:nvSpPr>
        <p:spPr bwMode="auto">
          <a:xfrm flipV="1">
            <a:off x="5867400" y="2438400"/>
            <a:ext cx="0" cy="2057400"/>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The OSI Reference Model</a:t>
            </a:r>
          </a:p>
        </p:txBody>
      </p:sp>
      <p:sp>
        <p:nvSpPr>
          <p:cNvPr id="103427" name="Rectangle 3"/>
          <p:cNvSpPr>
            <a:spLocks noGrp="1" noChangeArrowheads="1"/>
          </p:cNvSpPr>
          <p:nvPr>
            <p:ph sz="quarter" idx="1"/>
          </p:nvPr>
        </p:nvSpPr>
        <p:spPr/>
        <p:txBody>
          <a:bodyPr/>
          <a:lstStyle/>
          <a:p>
            <a:pPr>
              <a:lnSpc>
                <a:spcPct val="90000"/>
              </a:lnSpc>
            </a:pPr>
            <a:r>
              <a:rPr lang="en-US"/>
              <a:t>A layered service model developed by the International Standardization Organization (ISO)</a:t>
            </a:r>
          </a:p>
          <a:p>
            <a:pPr>
              <a:lnSpc>
                <a:spcPct val="90000"/>
              </a:lnSpc>
            </a:pPr>
            <a:r>
              <a:rPr lang="en-US"/>
              <a:t>Defines 7 conceptual layers</a:t>
            </a:r>
          </a:p>
          <a:p>
            <a:pPr lvl="1">
              <a:lnSpc>
                <a:spcPct val="90000"/>
              </a:lnSpc>
            </a:pPr>
            <a:r>
              <a:rPr lang="en-US"/>
              <a:t>Each serves a very specific purpose</a:t>
            </a:r>
          </a:p>
          <a:p>
            <a:pPr>
              <a:lnSpc>
                <a:spcPct val="90000"/>
              </a:lnSpc>
            </a:pPr>
            <a:r>
              <a:rPr lang="en-US"/>
              <a:t>OSI: Open System Interconnection</a:t>
            </a:r>
          </a:p>
          <a:p>
            <a:pPr>
              <a:lnSpc>
                <a:spcPct val="90000"/>
              </a:lnSpc>
            </a:pPr>
            <a:r>
              <a:rPr lang="en-US"/>
              <a:t>Developed as a reference to be used for all future protocols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The OSI Reference Model</a:t>
            </a:r>
          </a:p>
        </p:txBody>
      </p:sp>
      <p:sp>
        <p:nvSpPr>
          <p:cNvPr id="104451" name="Rectangle 3"/>
          <p:cNvSpPr>
            <a:spLocks noGrp="1" noChangeArrowheads="1"/>
          </p:cNvSpPr>
          <p:nvPr>
            <p:ph sz="quarter" idx="1"/>
          </p:nvPr>
        </p:nvSpPr>
        <p:spPr/>
        <p:txBody>
          <a:bodyPr/>
          <a:lstStyle/>
          <a:p>
            <a:pPr marL="609600" indent="-609600">
              <a:lnSpc>
                <a:spcPct val="90000"/>
              </a:lnSpc>
            </a:pPr>
            <a:r>
              <a:rPr lang="en-US" sz="2400"/>
              <a:t>The 7 layers are (highest to lowest level):</a:t>
            </a:r>
          </a:p>
          <a:p>
            <a:pPr marL="609600" indent="-609600">
              <a:lnSpc>
                <a:spcPct val="90000"/>
              </a:lnSpc>
            </a:pPr>
            <a:endParaRPr lang="en-US" sz="2400"/>
          </a:p>
          <a:p>
            <a:pPr marL="609600" indent="-609600">
              <a:lnSpc>
                <a:spcPct val="90000"/>
              </a:lnSpc>
              <a:buFont typeface="Wingdings" pitchFamily="2" charset="2"/>
              <a:buAutoNum type="arabicPeriod"/>
            </a:pPr>
            <a:r>
              <a:rPr lang="en-US" sz="2400"/>
              <a:t>Application</a:t>
            </a:r>
          </a:p>
          <a:p>
            <a:pPr marL="609600" indent="-609600">
              <a:lnSpc>
                <a:spcPct val="90000"/>
              </a:lnSpc>
              <a:buFont typeface="Wingdings" pitchFamily="2" charset="2"/>
              <a:buAutoNum type="arabicPeriod"/>
            </a:pPr>
            <a:r>
              <a:rPr lang="en-US" sz="2400"/>
              <a:t>Presentation</a:t>
            </a:r>
          </a:p>
          <a:p>
            <a:pPr marL="609600" indent="-609600">
              <a:lnSpc>
                <a:spcPct val="90000"/>
              </a:lnSpc>
              <a:buFont typeface="Wingdings" pitchFamily="2" charset="2"/>
              <a:buAutoNum type="arabicPeriod"/>
            </a:pPr>
            <a:r>
              <a:rPr lang="en-US" sz="2400"/>
              <a:t>Session</a:t>
            </a:r>
          </a:p>
          <a:p>
            <a:pPr marL="609600" indent="-609600">
              <a:lnSpc>
                <a:spcPct val="90000"/>
              </a:lnSpc>
              <a:buFont typeface="Wingdings" pitchFamily="2" charset="2"/>
              <a:buAutoNum type="arabicPeriod"/>
            </a:pPr>
            <a:r>
              <a:rPr lang="en-US" sz="2400"/>
              <a:t>Transport</a:t>
            </a:r>
          </a:p>
          <a:p>
            <a:pPr marL="609600" indent="-609600">
              <a:lnSpc>
                <a:spcPct val="90000"/>
              </a:lnSpc>
              <a:buFont typeface="Wingdings" pitchFamily="2" charset="2"/>
              <a:buAutoNum type="arabicPeriod"/>
            </a:pPr>
            <a:r>
              <a:rPr lang="en-US" sz="2400"/>
              <a:t>Network</a:t>
            </a:r>
          </a:p>
          <a:p>
            <a:pPr marL="609600" indent="-609600">
              <a:lnSpc>
                <a:spcPct val="90000"/>
              </a:lnSpc>
              <a:buFont typeface="Wingdings" pitchFamily="2" charset="2"/>
              <a:buAutoNum type="arabicPeriod"/>
            </a:pPr>
            <a:r>
              <a:rPr lang="en-US" sz="2400"/>
              <a:t>Data link</a:t>
            </a:r>
          </a:p>
          <a:p>
            <a:pPr marL="609600" indent="-609600">
              <a:lnSpc>
                <a:spcPct val="90000"/>
              </a:lnSpc>
              <a:buFontTx/>
              <a:buAutoNum type="arabicPeriod"/>
            </a:pPr>
            <a:r>
              <a:rPr lang="en-US" sz="2400"/>
              <a:t>Physical</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The OSI Reference Model</a:t>
            </a:r>
          </a:p>
        </p:txBody>
      </p:sp>
      <p:sp>
        <p:nvSpPr>
          <p:cNvPr id="105475" name="Rectangle 3"/>
          <p:cNvSpPr>
            <a:spLocks noChangeArrowheads="1"/>
          </p:cNvSpPr>
          <p:nvPr/>
        </p:nvSpPr>
        <p:spPr bwMode="auto">
          <a:xfrm>
            <a:off x="762000" y="20574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Application</a:t>
            </a:r>
          </a:p>
        </p:txBody>
      </p:sp>
      <p:sp>
        <p:nvSpPr>
          <p:cNvPr id="105476" name="Rectangle 4"/>
          <p:cNvSpPr>
            <a:spLocks noChangeArrowheads="1"/>
          </p:cNvSpPr>
          <p:nvPr/>
        </p:nvSpPr>
        <p:spPr bwMode="auto">
          <a:xfrm>
            <a:off x="6172200" y="20574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Application</a:t>
            </a:r>
          </a:p>
        </p:txBody>
      </p:sp>
      <p:sp>
        <p:nvSpPr>
          <p:cNvPr id="105477" name="Rectangle 5"/>
          <p:cNvSpPr>
            <a:spLocks noChangeArrowheads="1"/>
          </p:cNvSpPr>
          <p:nvPr/>
        </p:nvSpPr>
        <p:spPr bwMode="auto">
          <a:xfrm>
            <a:off x="762000" y="27432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Presentation</a:t>
            </a:r>
          </a:p>
        </p:txBody>
      </p:sp>
      <p:sp>
        <p:nvSpPr>
          <p:cNvPr id="105478" name="Rectangle 6"/>
          <p:cNvSpPr>
            <a:spLocks noChangeArrowheads="1"/>
          </p:cNvSpPr>
          <p:nvPr/>
        </p:nvSpPr>
        <p:spPr bwMode="auto">
          <a:xfrm>
            <a:off x="6172200" y="27432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Presentation</a:t>
            </a:r>
          </a:p>
        </p:txBody>
      </p:sp>
      <p:sp>
        <p:nvSpPr>
          <p:cNvPr id="105479" name="Rectangle 7"/>
          <p:cNvSpPr>
            <a:spLocks noChangeArrowheads="1"/>
          </p:cNvSpPr>
          <p:nvPr/>
        </p:nvSpPr>
        <p:spPr bwMode="auto">
          <a:xfrm>
            <a:off x="762000" y="34290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Session</a:t>
            </a:r>
          </a:p>
        </p:txBody>
      </p:sp>
      <p:sp>
        <p:nvSpPr>
          <p:cNvPr id="105480" name="Rectangle 8"/>
          <p:cNvSpPr>
            <a:spLocks noChangeArrowheads="1"/>
          </p:cNvSpPr>
          <p:nvPr/>
        </p:nvSpPr>
        <p:spPr bwMode="auto">
          <a:xfrm>
            <a:off x="6172200" y="34290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Session</a:t>
            </a:r>
          </a:p>
        </p:txBody>
      </p:sp>
      <p:sp>
        <p:nvSpPr>
          <p:cNvPr id="105481" name="Rectangle 9"/>
          <p:cNvSpPr>
            <a:spLocks noChangeArrowheads="1"/>
          </p:cNvSpPr>
          <p:nvPr/>
        </p:nvSpPr>
        <p:spPr bwMode="auto">
          <a:xfrm>
            <a:off x="6172200" y="41148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Transport</a:t>
            </a:r>
          </a:p>
        </p:txBody>
      </p:sp>
      <p:sp>
        <p:nvSpPr>
          <p:cNvPr id="105482" name="Rectangle 10"/>
          <p:cNvSpPr>
            <a:spLocks noChangeArrowheads="1"/>
          </p:cNvSpPr>
          <p:nvPr/>
        </p:nvSpPr>
        <p:spPr bwMode="auto">
          <a:xfrm>
            <a:off x="762000" y="41148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Transport</a:t>
            </a:r>
          </a:p>
        </p:txBody>
      </p:sp>
      <p:sp>
        <p:nvSpPr>
          <p:cNvPr id="105483" name="Rectangle 11"/>
          <p:cNvSpPr>
            <a:spLocks noChangeArrowheads="1"/>
          </p:cNvSpPr>
          <p:nvPr/>
        </p:nvSpPr>
        <p:spPr bwMode="auto">
          <a:xfrm>
            <a:off x="762000" y="48006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Network</a:t>
            </a:r>
          </a:p>
        </p:txBody>
      </p:sp>
      <p:sp>
        <p:nvSpPr>
          <p:cNvPr id="105484" name="Rectangle 12"/>
          <p:cNvSpPr>
            <a:spLocks noChangeArrowheads="1"/>
          </p:cNvSpPr>
          <p:nvPr/>
        </p:nvSpPr>
        <p:spPr bwMode="auto">
          <a:xfrm>
            <a:off x="6172200" y="48006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Network</a:t>
            </a:r>
          </a:p>
        </p:txBody>
      </p:sp>
      <p:sp>
        <p:nvSpPr>
          <p:cNvPr id="105485" name="Rectangle 13"/>
          <p:cNvSpPr>
            <a:spLocks noChangeArrowheads="1"/>
          </p:cNvSpPr>
          <p:nvPr/>
        </p:nvSpPr>
        <p:spPr bwMode="auto">
          <a:xfrm>
            <a:off x="6172200" y="54864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Data link</a:t>
            </a:r>
          </a:p>
        </p:txBody>
      </p:sp>
      <p:sp>
        <p:nvSpPr>
          <p:cNvPr id="105486" name="Rectangle 14"/>
          <p:cNvSpPr>
            <a:spLocks noChangeArrowheads="1"/>
          </p:cNvSpPr>
          <p:nvPr/>
        </p:nvSpPr>
        <p:spPr bwMode="auto">
          <a:xfrm>
            <a:off x="762000" y="54864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Data link</a:t>
            </a:r>
          </a:p>
        </p:txBody>
      </p:sp>
      <p:sp>
        <p:nvSpPr>
          <p:cNvPr id="105487" name="Rectangle 15"/>
          <p:cNvSpPr>
            <a:spLocks noChangeArrowheads="1"/>
          </p:cNvSpPr>
          <p:nvPr/>
        </p:nvSpPr>
        <p:spPr bwMode="auto">
          <a:xfrm>
            <a:off x="762000" y="61722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Physical</a:t>
            </a:r>
          </a:p>
        </p:txBody>
      </p:sp>
      <p:sp>
        <p:nvSpPr>
          <p:cNvPr id="105488" name="Rectangle 16"/>
          <p:cNvSpPr>
            <a:spLocks noChangeArrowheads="1"/>
          </p:cNvSpPr>
          <p:nvPr/>
        </p:nvSpPr>
        <p:spPr bwMode="auto">
          <a:xfrm>
            <a:off x="6172200" y="61722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Physical</a:t>
            </a:r>
          </a:p>
        </p:txBody>
      </p:sp>
      <p:sp>
        <p:nvSpPr>
          <p:cNvPr id="105489" name="Line 17"/>
          <p:cNvSpPr>
            <a:spLocks noChangeShapeType="1"/>
          </p:cNvSpPr>
          <p:nvPr/>
        </p:nvSpPr>
        <p:spPr bwMode="auto">
          <a:xfrm>
            <a:off x="1676400" y="2438400"/>
            <a:ext cx="0" cy="30480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490" name="Line 18"/>
          <p:cNvSpPr>
            <a:spLocks noChangeShapeType="1"/>
          </p:cNvSpPr>
          <p:nvPr/>
        </p:nvSpPr>
        <p:spPr bwMode="auto">
          <a:xfrm>
            <a:off x="1676400" y="3124200"/>
            <a:ext cx="0" cy="30480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491" name="Line 19"/>
          <p:cNvSpPr>
            <a:spLocks noChangeShapeType="1"/>
          </p:cNvSpPr>
          <p:nvPr/>
        </p:nvSpPr>
        <p:spPr bwMode="auto">
          <a:xfrm>
            <a:off x="1676400" y="3810000"/>
            <a:ext cx="0" cy="30480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492" name="Line 20"/>
          <p:cNvSpPr>
            <a:spLocks noChangeShapeType="1"/>
          </p:cNvSpPr>
          <p:nvPr/>
        </p:nvSpPr>
        <p:spPr bwMode="auto">
          <a:xfrm>
            <a:off x="1676400" y="4495800"/>
            <a:ext cx="0" cy="30480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493" name="Line 21"/>
          <p:cNvSpPr>
            <a:spLocks noChangeShapeType="1"/>
          </p:cNvSpPr>
          <p:nvPr/>
        </p:nvSpPr>
        <p:spPr bwMode="auto">
          <a:xfrm>
            <a:off x="1676400" y="5181600"/>
            <a:ext cx="0" cy="30480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494" name="Line 22"/>
          <p:cNvSpPr>
            <a:spLocks noChangeShapeType="1"/>
          </p:cNvSpPr>
          <p:nvPr/>
        </p:nvSpPr>
        <p:spPr bwMode="auto">
          <a:xfrm>
            <a:off x="1676400" y="5867400"/>
            <a:ext cx="0" cy="30480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495" name="Line 23"/>
          <p:cNvSpPr>
            <a:spLocks noChangeShapeType="1"/>
          </p:cNvSpPr>
          <p:nvPr/>
        </p:nvSpPr>
        <p:spPr bwMode="auto">
          <a:xfrm>
            <a:off x="7086600" y="2438400"/>
            <a:ext cx="0" cy="30480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496" name="Line 24"/>
          <p:cNvSpPr>
            <a:spLocks noChangeShapeType="1"/>
          </p:cNvSpPr>
          <p:nvPr/>
        </p:nvSpPr>
        <p:spPr bwMode="auto">
          <a:xfrm>
            <a:off x="7086600" y="3124200"/>
            <a:ext cx="0" cy="30480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497" name="Line 25"/>
          <p:cNvSpPr>
            <a:spLocks noChangeShapeType="1"/>
          </p:cNvSpPr>
          <p:nvPr/>
        </p:nvSpPr>
        <p:spPr bwMode="auto">
          <a:xfrm>
            <a:off x="7086600" y="3810000"/>
            <a:ext cx="0" cy="30480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498" name="Line 26"/>
          <p:cNvSpPr>
            <a:spLocks noChangeShapeType="1"/>
          </p:cNvSpPr>
          <p:nvPr/>
        </p:nvSpPr>
        <p:spPr bwMode="auto">
          <a:xfrm>
            <a:off x="7086600" y="4495800"/>
            <a:ext cx="0" cy="30480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499" name="Line 27"/>
          <p:cNvSpPr>
            <a:spLocks noChangeShapeType="1"/>
          </p:cNvSpPr>
          <p:nvPr/>
        </p:nvSpPr>
        <p:spPr bwMode="auto">
          <a:xfrm>
            <a:off x="7086600" y="5181600"/>
            <a:ext cx="0" cy="30480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500" name="Line 28"/>
          <p:cNvSpPr>
            <a:spLocks noChangeShapeType="1"/>
          </p:cNvSpPr>
          <p:nvPr/>
        </p:nvSpPr>
        <p:spPr bwMode="auto">
          <a:xfrm>
            <a:off x="7086600" y="5867400"/>
            <a:ext cx="0" cy="304800"/>
          </a:xfrm>
          <a:prstGeom prst="line">
            <a:avLst/>
          </a:prstGeom>
          <a:noFill/>
          <a:ln w="12700">
            <a:solidFill>
              <a:schemeClr val="tx1"/>
            </a:solidFill>
            <a:round/>
            <a:headEnd type="triangle" w="med" len="med"/>
            <a:tailEnd type="triangle" w="med" len="med"/>
          </a:ln>
          <a:effectLst/>
        </p:spPr>
        <p:txBody>
          <a:bodyPr wrap="none"/>
          <a:lstStyle/>
          <a:p>
            <a:endParaRPr lang="en-US"/>
          </a:p>
        </p:txBody>
      </p:sp>
      <p:grpSp>
        <p:nvGrpSpPr>
          <p:cNvPr id="105501" name="Group 29"/>
          <p:cNvGrpSpPr>
            <a:grpSpLocks/>
          </p:cNvGrpSpPr>
          <p:nvPr/>
        </p:nvGrpSpPr>
        <p:grpSpPr bwMode="auto">
          <a:xfrm>
            <a:off x="2667000" y="1954213"/>
            <a:ext cx="3505200" cy="396875"/>
            <a:chOff x="1680" y="1231"/>
            <a:chExt cx="2208" cy="250"/>
          </a:xfrm>
        </p:grpSpPr>
        <p:sp>
          <p:nvSpPr>
            <p:cNvPr id="105502" name="Line 30"/>
            <p:cNvSpPr>
              <a:spLocks noChangeShapeType="1"/>
            </p:cNvSpPr>
            <p:nvPr/>
          </p:nvSpPr>
          <p:spPr bwMode="auto">
            <a:xfrm flipH="1">
              <a:off x="1680" y="1440"/>
              <a:ext cx="2208" cy="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503" name="Text Box 31"/>
            <p:cNvSpPr txBox="1">
              <a:spLocks noChangeArrowheads="1"/>
            </p:cNvSpPr>
            <p:nvPr/>
          </p:nvSpPr>
          <p:spPr bwMode="auto">
            <a:xfrm>
              <a:off x="2472" y="1231"/>
              <a:ext cx="648" cy="250"/>
            </a:xfrm>
            <a:prstGeom prst="rect">
              <a:avLst/>
            </a:prstGeom>
            <a:noFill/>
            <a:ln w="9525">
              <a:noFill/>
              <a:miter lim="800000"/>
              <a:headEnd/>
              <a:tailEnd/>
            </a:ln>
            <a:effectLst/>
          </p:spPr>
          <p:txBody>
            <a:bodyPr wrap="none">
              <a:spAutoFit/>
            </a:bodyPr>
            <a:lstStyle/>
            <a:p>
              <a:r>
                <a:rPr lang="en-US" sz="2000">
                  <a:latin typeface="Times New Roman" pitchFamily="18" charset="0"/>
                </a:rPr>
                <a:t>protocol</a:t>
              </a:r>
            </a:p>
          </p:txBody>
        </p:sp>
      </p:grpSp>
      <p:grpSp>
        <p:nvGrpSpPr>
          <p:cNvPr id="105504" name="Group 32"/>
          <p:cNvGrpSpPr>
            <a:grpSpLocks/>
          </p:cNvGrpSpPr>
          <p:nvPr/>
        </p:nvGrpSpPr>
        <p:grpSpPr bwMode="auto">
          <a:xfrm>
            <a:off x="2667000" y="2590800"/>
            <a:ext cx="3505200" cy="396875"/>
            <a:chOff x="1680" y="1231"/>
            <a:chExt cx="2208" cy="250"/>
          </a:xfrm>
        </p:grpSpPr>
        <p:sp>
          <p:nvSpPr>
            <p:cNvPr id="105505" name="Line 33"/>
            <p:cNvSpPr>
              <a:spLocks noChangeShapeType="1"/>
            </p:cNvSpPr>
            <p:nvPr/>
          </p:nvSpPr>
          <p:spPr bwMode="auto">
            <a:xfrm flipH="1">
              <a:off x="1680" y="1440"/>
              <a:ext cx="2208" cy="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506" name="Text Box 34"/>
            <p:cNvSpPr txBox="1">
              <a:spLocks noChangeArrowheads="1"/>
            </p:cNvSpPr>
            <p:nvPr/>
          </p:nvSpPr>
          <p:spPr bwMode="auto">
            <a:xfrm>
              <a:off x="2472" y="1231"/>
              <a:ext cx="648" cy="250"/>
            </a:xfrm>
            <a:prstGeom prst="rect">
              <a:avLst/>
            </a:prstGeom>
            <a:noFill/>
            <a:ln w="9525">
              <a:noFill/>
              <a:miter lim="800000"/>
              <a:headEnd/>
              <a:tailEnd/>
            </a:ln>
            <a:effectLst/>
          </p:spPr>
          <p:txBody>
            <a:bodyPr wrap="none">
              <a:spAutoFit/>
            </a:bodyPr>
            <a:lstStyle/>
            <a:p>
              <a:r>
                <a:rPr lang="en-US" sz="2000">
                  <a:latin typeface="Times New Roman" pitchFamily="18" charset="0"/>
                </a:rPr>
                <a:t>protocol</a:t>
              </a:r>
            </a:p>
          </p:txBody>
        </p:sp>
      </p:grpSp>
      <p:grpSp>
        <p:nvGrpSpPr>
          <p:cNvPr id="105507" name="Group 35"/>
          <p:cNvGrpSpPr>
            <a:grpSpLocks/>
          </p:cNvGrpSpPr>
          <p:nvPr/>
        </p:nvGrpSpPr>
        <p:grpSpPr bwMode="auto">
          <a:xfrm>
            <a:off x="2667000" y="3276600"/>
            <a:ext cx="3505200" cy="396875"/>
            <a:chOff x="1680" y="1231"/>
            <a:chExt cx="2208" cy="250"/>
          </a:xfrm>
        </p:grpSpPr>
        <p:sp>
          <p:nvSpPr>
            <p:cNvPr id="105508" name="Line 36"/>
            <p:cNvSpPr>
              <a:spLocks noChangeShapeType="1"/>
            </p:cNvSpPr>
            <p:nvPr/>
          </p:nvSpPr>
          <p:spPr bwMode="auto">
            <a:xfrm flipH="1">
              <a:off x="1680" y="1440"/>
              <a:ext cx="2208" cy="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509" name="Text Box 37"/>
            <p:cNvSpPr txBox="1">
              <a:spLocks noChangeArrowheads="1"/>
            </p:cNvSpPr>
            <p:nvPr/>
          </p:nvSpPr>
          <p:spPr bwMode="auto">
            <a:xfrm>
              <a:off x="2472" y="1231"/>
              <a:ext cx="648" cy="250"/>
            </a:xfrm>
            <a:prstGeom prst="rect">
              <a:avLst/>
            </a:prstGeom>
            <a:noFill/>
            <a:ln w="9525">
              <a:noFill/>
              <a:miter lim="800000"/>
              <a:headEnd/>
              <a:tailEnd/>
            </a:ln>
            <a:effectLst/>
          </p:spPr>
          <p:txBody>
            <a:bodyPr wrap="none">
              <a:spAutoFit/>
            </a:bodyPr>
            <a:lstStyle/>
            <a:p>
              <a:r>
                <a:rPr lang="en-US" sz="2000">
                  <a:latin typeface="Times New Roman" pitchFamily="18" charset="0"/>
                </a:rPr>
                <a:t>protocol</a:t>
              </a:r>
            </a:p>
          </p:txBody>
        </p:sp>
      </p:grpSp>
      <p:grpSp>
        <p:nvGrpSpPr>
          <p:cNvPr id="105510" name="Group 38"/>
          <p:cNvGrpSpPr>
            <a:grpSpLocks/>
          </p:cNvGrpSpPr>
          <p:nvPr/>
        </p:nvGrpSpPr>
        <p:grpSpPr bwMode="auto">
          <a:xfrm>
            <a:off x="2667000" y="3962400"/>
            <a:ext cx="3505200" cy="396875"/>
            <a:chOff x="1680" y="1231"/>
            <a:chExt cx="2208" cy="250"/>
          </a:xfrm>
        </p:grpSpPr>
        <p:sp>
          <p:nvSpPr>
            <p:cNvPr id="105511" name="Line 39"/>
            <p:cNvSpPr>
              <a:spLocks noChangeShapeType="1"/>
            </p:cNvSpPr>
            <p:nvPr/>
          </p:nvSpPr>
          <p:spPr bwMode="auto">
            <a:xfrm flipH="1">
              <a:off x="1680" y="1440"/>
              <a:ext cx="2208" cy="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512" name="Text Box 40"/>
            <p:cNvSpPr txBox="1">
              <a:spLocks noChangeArrowheads="1"/>
            </p:cNvSpPr>
            <p:nvPr/>
          </p:nvSpPr>
          <p:spPr bwMode="auto">
            <a:xfrm>
              <a:off x="2472" y="1231"/>
              <a:ext cx="648" cy="250"/>
            </a:xfrm>
            <a:prstGeom prst="rect">
              <a:avLst/>
            </a:prstGeom>
            <a:noFill/>
            <a:ln w="9525">
              <a:noFill/>
              <a:miter lim="800000"/>
              <a:headEnd/>
              <a:tailEnd/>
            </a:ln>
            <a:effectLst/>
          </p:spPr>
          <p:txBody>
            <a:bodyPr wrap="none">
              <a:spAutoFit/>
            </a:bodyPr>
            <a:lstStyle/>
            <a:p>
              <a:r>
                <a:rPr lang="en-US" sz="2000">
                  <a:latin typeface="Times New Roman" pitchFamily="18" charset="0"/>
                </a:rPr>
                <a:t>protocol</a:t>
              </a:r>
            </a:p>
          </p:txBody>
        </p:sp>
      </p:grpSp>
      <p:grpSp>
        <p:nvGrpSpPr>
          <p:cNvPr id="105513" name="Group 41"/>
          <p:cNvGrpSpPr>
            <a:grpSpLocks/>
          </p:cNvGrpSpPr>
          <p:nvPr/>
        </p:nvGrpSpPr>
        <p:grpSpPr bwMode="auto">
          <a:xfrm>
            <a:off x="2667000" y="4648200"/>
            <a:ext cx="3505200" cy="396875"/>
            <a:chOff x="1680" y="1231"/>
            <a:chExt cx="2208" cy="250"/>
          </a:xfrm>
        </p:grpSpPr>
        <p:sp>
          <p:nvSpPr>
            <p:cNvPr id="105514" name="Line 42"/>
            <p:cNvSpPr>
              <a:spLocks noChangeShapeType="1"/>
            </p:cNvSpPr>
            <p:nvPr/>
          </p:nvSpPr>
          <p:spPr bwMode="auto">
            <a:xfrm flipH="1">
              <a:off x="1680" y="1440"/>
              <a:ext cx="2208" cy="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515" name="Text Box 43"/>
            <p:cNvSpPr txBox="1">
              <a:spLocks noChangeArrowheads="1"/>
            </p:cNvSpPr>
            <p:nvPr/>
          </p:nvSpPr>
          <p:spPr bwMode="auto">
            <a:xfrm>
              <a:off x="2472" y="1231"/>
              <a:ext cx="648" cy="250"/>
            </a:xfrm>
            <a:prstGeom prst="rect">
              <a:avLst/>
            </a:prstGeom>
            <a:noFill/>
            <a:ln w="9525">
              <a:noFill/>
              <a:miter lim="800000"/>
              <a:headEnd/>
              <a:tailEnd/>
            </a:ln>
            <a:effectLst/>
          </p:spPr>
          <p:txBody>
            <a:bodyPr wrap="none">
              <a:spAutoFit/>
            </a:bodyPr>
            <a:lstStyle/>
            <a:p>
              <a:r>
                <a:rPr lang="en-US" sz="2000">
                  <a:latin typeface="Times New Roman" pitchFamily="18" charset="0"/>
                </a:rPr>
                <a:t>protocol</a:t>
              </a:r>
            </a:p>
          </p:txBody>
        </p:sp>
      </p:grpSp>
      <p:grpSp>
        <p:nvGrpSpPr>
          <p:cNvPr id="105516" name="Group 44"/>
          <p:cNvGrpSpPr>
            <a:grpSpLocks/>
          </p:cNvGrpSpPr>
          <p:nvPr/>
        </p:nvGrpSpPr>
        <p:grpSpPr bwMode="auto">
          <a:xfrm>
            <a:off x="2667000" y="5334000"/>
            <a:ext cx="3505200" cy="396875"/>
            <a:chOff x="1680" y="1231"/>
            <a:chExt cx="2208" cy="250"/>
          </a:xfrm>
        </p:grpSpPr>
        <p:sp>
          <p:nvSpPr>
            <p:cNvPr id="105517" name="Line 45"/>
            <p:cNvSpPr>
              <a:spLocks noChangeShapeType="1"/>
            </p:cNvSpPr>
            <p:nvPr/>
          </p:nvSpPr>
          <p:spPr bwMode="auto">
            <a:xfrm flipH="1">
              <a:off x="1680" y="1440"/>
              <a:ext cx="2208" cy="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518" name="Text Box 46"/>
            <p:cNvSpPr txBox="1">
              <a:spLocks noChangeArrowheads="1"/>
            </p:cNvSpPr>
            <p:nvPr/>
          </p:nvSpPr>
          <p:spPr bwMode="auto">
            <a:xfrm>
              <a:off x="2472" y="1231"/>
              <a:ext cx="648" cy="250"/>
            </a:xfrm>
            <a:prstGeom prst="rect">
              <a:avLst/>
            </a:prstGeom>
            <a:noFill/>
            <a:ln w="9525">
              <a:noFill/>
              <a:miter lim="800000"/>
              <a:headEnd/>
              <a:tailEnd/>
            </a:ln>
            <a:effectLst/>
          </p:spPr>
          <p:txBody>
            <a:bodyPr wrap="none">
              <a:spAutoFit/>
            </a:bodyPr>
            <a:lstStyle/>
            <a:p>
              <a:r>
                <a:rPr lang="en-US" sz="2000">
                  <a:latin typeface="Times New Roman" pitchFamily="18" charset="0"/>
                </a:rPr>
                <a:t>protocol</a:t>
              </a:r>
            </a:p>
          </p:txBody>
        </p:sp>
      </p:grpSp>
      <p:grpSp>
        <p:nvGrpSpPr>
          <p:cNvPr id="105519" name="Group 47"/>
          <p:cNvGrpSpPr>
            <a:grpSpLocks/>
          </p:cNvGrpSpPr>
          <p:nvPr/>
        </p:nvGrpSpPr>
        <p:grpSpPr bwMode="auto">
          <a:xfrm>
            <a:off x="2667000" y="6019800"/>
            <a:ext cx="3505200" cy="396875"/>
            <a:chOff x="1680" y="1231"/>
            <a:chExt cx="2208" cy="250"/>
          </a:xfrm>
        </p:grpSpPr>
        <p:sp>
          <p:nvSpPr>
            <p:cNvPr id="105520" name="Line 48"/>
            <p:cNvSpPr>
              <a:spLocks noChangeShapeType="1"/>
            </p:cNvSpPr>
            <p:nvPr/>
          </p:nvSpPr>
          <p:spPr bwMode="auto">
            <a:xfrm flipH="1">
              <a:off x="1680" y="1440"/>
              <a:ext cx="2208" cy="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05521" name="Text Box 49"/>
            <p:cNvSpPr txBox="1">
              <a:spLocks noChangeArrowheads="1"/>
            </p:cNvSpPr>
            <p:nvPr/>
          </p:nvSpPr>
          <p:spPr bwMode="auto">
            <a:xfrm>
              <a:off x="2472" y="1231"/>
              <a:ext cx="648" cy="250"/>
            </a:xfrm>
            <a:prstGeom prst="rect">
              <a:avLst/>
            </a:prstGeom>
            <a:noFill/>
            <a:ln w="9525">
              <a:noFill/>
              <a:miter lim="800000"/>
              <a:headEnd/>
              <a:tailEnd/>
            </a:ln>
            <a:effectLst/>
          </p:spPr>
          <p:txBody>
            <a:bodyPr wrap="none">
              <a:spAutoFit/>
            </a:bodyPr>
            <a:lstStyle/>
            <a:p>
              <a:r>
                <a:rPr lang="en-US" sz="2000">
                  <a:latin typeface="Times New Roman" pitchFamily="18" charset="0"/>
                </a:rPr>
                <a:t>protocol</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914400" y="277813"/>
            <a:ext cx="7772400" cy="669925"/>
          </a:xfrm>
        </p:spPr>
        <p:txBody>
          <a:bodyPr>
            <a:normAutofit/>
          </a:bodyPr>
          <a:lstStyle/>
          <a:p>
            <a:r>
              <a:rPr lang="en-US"/>
              <a:t>The OSI Reference Model</a:t>
            </a:r>
          </a:p>
        </p:txBody>
      </p:sp>
      <p:sp>
        <p:nvSpPr>
          <p:cNvPr id="106499" name="Rectangle 3"/>
          <p:cNvSpPr>
            <a:spLocks noGrp="1" noChangeArrowheads="1"/>
          </p:cNvSpPr>
          <p:nvPr>
            <p:ph sz="quarter" idx="1"/>
          </p:nvPr>
        </p:nvSpPr>
        <p:spPr>
          <a:xfrm>
            <a:off x="685800" y="2362200"/>
            <a:ext cx="7772400" cy="4114800"/>
          </a:xfrm>
        </p:spPr>
        <p:txBody>
          <a:bodyPr/>
          <a:lstStyle/>
          <a:p>
            <a:r>
              <a:rPr lang="en-US" sz="2400"/>
              <a:t>Represents the actual network hardware</a:t>
            </a:r>
          </a:p>
          <a:p>
            <a:r>
              <a:rPr lang="en-US" sz="2400"/>
              <a:t>Deals with problems such as:</a:t>
            </a:r>
          </a:p>
          <a:p>
            <a:pPr lvl="1"/>
            <a:r>
              <a:rPr lang="en-US" sz="2200"/>
              <a:t>Sending signals across wires</a:t>
            </a:r>
          </a:p>
          <a:p>
            <a:pPr lvl="2"/>
            <a:r>
              <a:rPr lang="en-US" sz="2100"/>
              <a:t>e.g. Charging a wire with a specific voltage</a:t>
            </a:r>
          </a:p>
          <a:p>
            <a:pPr lvl="1"/>
            <a:r>
              <a:rPr lang="en-US" sz="2200"/>
              <a:t>Converting bits to signals</a:t>
            </a:r>
          </a:p>
          <a:p>
            <a:r>
              <a:rPr lang="en-US" sz="2400"/>
              <a:t>Even two Ethernet cards may have different physical layers, as this layer deals with hardware specific concerns</a:t>
            </a:r>
          </a:p>
        </p:txBody>
      </p:sp>
      <p:sp>
        <p:nvSpPr>
          <p:cNvPr id="106500" name="Text Box 4"/>
          <p:cNvSpPr txBox="1">
            <a:spLocks noChangeArrowheads="1"/>
          </p:cNvSpPr>
          <p:nvPr/>
        </p:nvSpPr>
        <p:spPr bwMode="auto">
          <a:xfrm>
            <a:off x="360363" y="1706563"/>
            <a:ext cx="2770187" cy="579437"/>
          </a:xfrm>
          <a:prstGeom prst="rect">
            <a:avLst/>
          </a:prstGeom>
          <a:noFill/>
          <a:ln w="9525">
            <a:noFill/>
            <a:miter lim="800000"/>
            <a:headEnd/>
            <a:tailEnd/>
          </a:ln>
          <a:effectLst/>
        </p:spPr>
        <p:txBody>
          <a:bodyPr wrap="none">
            <a:spAutoFit/>
          </a:bodyPr>
          <a:lstStyle/>
          <a:p>
            <a:r>
              <a:rPr lang="en-US" sz="3200" b="1">
                <a:solidFill>
                  <a:srgbClr val="003399"/>
                </a:solidFill>
                <a:latin typeface="Times New Roman" pitchFamily="18" charset="0"/>
              </a:rPr>
              <a:t>Physical Layer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914400" y="277813"/>
            <a:ext cx="7772400" cy="669925"/>
          </a:xfrm>
        </p:spPr>
        <p:txBody>
          <a:bodyPr>
            <a:normAutofit/>
          </a:bodyPr>
          <a:lstStyle/>
          <a:p>
            <a:r>
              <a:rPr lang="en-US"/>
              <a:t>The OSI Reference Model</a:t>
            </a:r>
          </a:p>
        </p:txBody>
      </p:sp>
      <p:sp>
        <p:nvSpPr>
          <p:cNvPr id="107523" name="Rectangle 3"/>
          <p:cNvSpPr>
            <a:spLocks noGrp="1" noChangeArrowheads="1"/>
          </p:cNvSpPr>
          <p:nvPr>
            <p:ph sz="quarter" idx="1"/>
          </p:nvPr>
        </p:nvSpPr>
        <p:spPr>
          <a:xfrm>
            <a:off x="685800" y="2362200"/>
            <a:ext cx="7772400" cy="4114800"/>
          </a:xfrm>
        </p:spPr>
        <p:txBody>
          <a:bodyPr/>
          <a:lstStyle/>
          <a:p>
            <a:r>
              <a:rPr lang="en-US" dirty="0"/>
              <a:t>Represents the interface to the network hardware</a:t>
            </a:r>
          </a:p>
          <a:p>
            <a:r>
              <a:rPr lang="en-US" dirty="0"/>
              <a:t>Deals with problems such as:</a:t>
            </a:r>
          </a:p>
          <a:p>
            <a:pPr lvl="1"/>
            <a:r>
              <a:rPr lang="en-US" dirty="0"/>
              <a:t>Transmission of groups of bits</a:t>
            </a:r>
          </a:p>
          <a:p>
            <a:pPr lvl="2"/>
            <a:r>
              <a:rPr lang="en-US" dirty="0"/>
              <a:t>e.g. Groups of bits might represent an ASCII text string, a floating point number, or a chunk of binary data</a:t>
            </a:r>
          </a:p>
          <a:p>
            <a:pPr lvl="1"/>
            <a:r>
              <a:rPr lang="en-US" dirty="0"/>
              <a:t>Verifying data integrity (using checksums)</a:t>
            </a:r>
          </a:p>
        </p:txBody>
      </p:sp>
      <p:sp>
        <p:nvSpPr>
          <p:cNvPr id="107524" name="Text Box 4"/>
          <p:cNvSpPr txBox="1">
            <a:spLocks noChangeArrowheads="1"/>
          </p:cNvSpPr>
          <p:nvPr/>
        </p:nvSpPr>
        <p:spPr bwMode="auto">
          <a:xfrm>
            <a:off x="360363" y="1706563"/>
            <a:ext cx="3097212" cy="579437"/>
          </a:xfrm>
          <a:prstGeom prst="rect">
            <a:avLst/>
          </a:prstGeom>
          <a:noFill/>
          <a:ln w="9525">
            <a:noFill/>
            <a:miter lim="800000"/>
            <a:headEnd/>
            <a:tailEnd/>
          </a:ln>
          <a:effectLst/>
        </p:spPr>
        <p:txBody>
          <a:bodyPr wrap="none">
            <a:spAutoFit/>
          </a:bodyPr>
          <a:lstStyle/>
          <a:p>
            <a:r>
              <a:rPr lang="en-US" sz="3200" b="1">
                <a:solidFill>
                  <a:srgbClr val="003399"/>
                </a:solidFill>
                <a:latin typeface="Times New Roman" pitchFamily="18" charset="0"/>
              </a:rPr>
              <a:t>Data Link Layer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914400" y="277813"/>
            <a:ext cx="7772400" cy="669925"/>
          </a:xfrm>
        </p:spPr>
        <p:txBody>
          <a:bodyPr>
            <a:normAutofit/>
          </a:bodyPr>
          <a:lstStyle/>
          <a:p>
            <a:r>
              <a:rPr lang="en-US"/>
              <a:t>The OSI Reference Model</a:t>
            </a:r>
          </a:p>
        </p:txBody>
      </p:sp>
      <p:sp>
        <p:nvSpPr>
          <p:cNvPr id="108547" name="Rectangle 3"/>
          <p:cNvSpPr>
            <a:spLocks noGrp="1" noChangeArrowheads="1"/>
          </p:cNvSpPr>
          <p:nvPr>
            <p:ph sz="quarter" idx="1"/>
          </p:nvPr>
        </p:nvSpPr>
        <p:spPr>
          <a:xfrm>
            <a:off x="685800" y="2362200"/>
            <a:ext cx="7772400" cy="4114800"/>
          </a:xfrm>
        </p:spPr>
        <p:txBody>
          <a:bodyPr/>
          <a:lstStyle/>
          <a:p>
            <a:r>
              <a:rPr lang="en-US" sz="2400" dirty="0"/>
              <a:t>Handles the connection between sender and receiver</a:t>
            </a:r>
          </a:p>
          <a:p>
            <a:r>
              <a:rPr lang="en-US" sz="2400" dirty="0"/>
              <a:t>Deals with problems such as:</a:t>
            </a:r>
          </a:p>
          <a:p>
            <a:pPr lvl="1"/>
            <a:r>
              <a:rPr lang="en-US" sz="2200" dirty="0"/>
              <a:t>Determining a path from the sender node to the recipient node (i.e. </a:t>
            </a:r>
            <a:r>
              <a:rPr lang="en-US" sz="2200" dirty="0">
                <a:solidFill>
                  <a:schemeClr val="accent6">
                    <a:lumMod val="50000"/>
                  </a:schemeClr>
                </a:solidFill>
              </a:rPr>
              <a:t>routing</a:t>
            </a:r>
            <a:r>
              <a:rPr lang="en-US" sz="2200" dirty="0"/>
              <a:t>)</a:t>
            </a:r>
          </a:p>
          <a:p>
            <a:pPr lvl="1"/>
            <a:r>
              <a:rPr lang="en-US" sz="2200" dirty="0"/>
              <a:t>Determining the correct recipient (i.e. </a:t>
            </a:r>
            <a:r>
              <a:rPr lang="en-US" sz="2200" dirty="0">
                <a:solidFill>
                  <a:schemeClr val="accent6">
                    <a:lumMod val="50000"/>
                  </a:schemeClr>
                </a:solidFill>
              </a:rPr>
              <a:t>addressing</a:t>
            </a:r>
            <a:r>
              <a:rPr lang="en-US" sz="2200" dirty="0"/>
              <a:t>)</a:t>
            </a:r>
          </a:p>
          <a:p>
            <a:pPr lvl="1"/>
            <a:r>
              <a:rPr lang="en-US" sz="2200" dirty="0"/>
              <a:t>Network congestion</a:t>
            </a:r>
          </a:p>
          <a:p>
            <a:pPr lvl="1"/>
            <a:r>
              <a:rPr lang="en-US" sz="2200" dirty="0"/>
              <a:t>Fragmenting data into packets</a:t>
            </a:r>
          </a:p>
          <a:p>
            <a:pPr lvl="1"/>
            <a:r>
              <a:rPr lang="en-US" sz="2200" dirty="0"/>
              <a:t>Reassembly of packets</a:t>
            </a:r>
          </a:p>
        </p:txBody>
      </p:sp>
      <p:sp>
        <p:nvSpPr>
          <p:cNvPr id="108548" name="Text Box 4"/>
          <p:cNvSpPr txBox="1">
            <a:spLocks noChangeArrowheads="1"/>
          </p:cNvSpPr>
          <p:nvPr/>
        </p:nvSpPr>
        <p:spPr bwMode="auto">
          <a:xfrm>
            <a:off x="360363" y="1706563"/>
            <a:ext cx="2838450" cy="579437"/>
          </a:xfrm>
          <a:prstGeom prst="rect">
            <a:avLst/>
          </a:prstGeom>
          <a:noFill/>
          <a:ln w="9525">
            <a:noFill/>
            <a:miter lim="800000"/>
            <a:headEnd/>
            <a:tailEnd/>
          </a:ln>
          <a:effectLst/>
        </p:spPr>
        <p:txBody>
          <a:bodyPr wrap="none">
            <a:spAutoFit/>
          </a:bodyPr>
          <a:lstStyle/>
          <a:p>
            <a:r>
              <a:rPr lang="en-US" sz="3200" b="1">
                <a:solidFill>
                  <a:srgbClr val="003399"/>
                </a:solidFill>
                <a:latin typeface="Times New Roman" pitchFamily="18" charset="0"/>
              </a:rPr>
              <a:t>Network Layer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914400" y="277813"/>
            <a:ext cx="7772400" cy="669925"/>
          </a:xfrm>
        </p:spPr>
        <p:txBody>
          <a:bodyPr>
            <a:normAutofit/>
          </a:bodyPr>
          <a:lstStyle/>
          <a:p>
            <a:r>
              <a:rPr lang="en-US" dirty="0"/>
              <a:t>The OSI Reference Model</a:t>
            </a:r>
          </a:p>
        </p:txBody>
      </p:sp>
      <p:sp>
        <p:nvSpPr>
          <p:cNvPr id="109571" name="Rectangle 3"/>
          <p:cNvSpPr>
            <a:spLocks noGrp="1" noChangeArrowheads="1"/>
          </p:cNvSpPr>
          <p:nvPr>
            <p:ph sz="quarter" idx="1"/>
          </p:nvPr>
        </p:nvSpPr>
        <p:spPr>
          <a:xfrm>
            <a:off x="685800" y="2362200"/>
            <a:ext cx="7772400" cy="4114800"/>
          </a:xfrm>
        </p:spPr>
        <p:txBody>
          <a:bodyPr/>
          <a:lstStyle/>
          <a:p>
            <a:r>
              <a:rPr lang="en-US" dirty="0"/>
              <a:t>Represents an end-to-end reliable communication stream</a:t>
            </a:r>
          </a:p>
          <a:p>
            <a:r>
              <a:rPr lang="en-US" dirty="0"/>
              <a:t>Deals with problems such as:</a:t>
            </a:r>
          </a:p>
          <a:p>
            <a:pPr lvl="1"/>
            <a:r>
              <a:rPr lang="en-US" dirty="0"/>
              <a:t>Lost (unacknowledged) packets</a:t>
            </a:r>
          </a:p>
          <a:p>
            <a:pPr lvl="1"/>
            <a:r>
              <a:rPr lang="en-US" dirty="0"/>
              <a:t>Duplicate packets</a:t>
            </a:r>
          </a:p>
          <a:p>
            <a:pPr lvl="1"/>
            <a:r>
              <a:rPr lang="en-US" dirty="0"/>
              <a:t>Reordering packets</a:t>
            </a:r>
          </a:p>
        </p:txBody>
      </p:sp>
      <p:sp>
        <p:nvSpPr>
          <p:cNvPr id="109572" name="Text Box 4"/>
          <p:cNvSpPr txBox="1">
            <a:spLocks noChangeArrowheads="1"/>
          </p:cNvSpPr>
          <p:nvPr/>
        </p:nvSpPr>
        <p:spPr bwMode="auto">
          <a:xfrm>
            <a:off x="360363" y="1706563"/>
            <a:ext cx="3109912" cy="579437"/>
          </a:xfrm>
          <a:prstGeom prst="rect">
            <a:avLst/>
          </a:prstGeom>
          <a:noFill/>
          <a:ln w="9525">
            <a:noFill/>
            <a:miter lim="800000"/>
            <a:headEnd/>
            <a:tailEnd/>
          </a:ln>
          <a:effectLst/>
        </p:spPr>
        <p:txBody>
          <a:bodyPr wrap="none">
            <a:spAutoFit/>
          </a:bodyPr>
          <a:lstStyle/>
          <a:p>
            <a:r>
              <a:rPr lang="en-US" sz="3200" b="1" dirty="0">
                <a:solidFill>
                  <a:srgbClr val="003399"/>
                </a:solidFill>
                <a:latin typeface="Times New Roman" pitchFamily="18" charset="0"/>
              </a:rPr>
              <a:t>Transport Layer</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914400" y="277813"/>
            <a:ext cx="7772400" cy="669925"/>
          </a:xfrm>
        </p:spPr>
        <p:txBody>
          <a:bodyPr>
            <a:normAutofit/>
          </a:bodyPr>
          <a:lstStyle/>
          <a:p>
            <a:r>
              <a:rPr lang="en-US"/>
              <a:t>The OSI Reference Model</a:t>
            </a:r>
          </a:p>
        </p:txBody>
      </p:sp>
      <p:sp>
        <p:nvSpPr>
          <p:cNvPr id="110595" name="Rectangle 3"/>
          <p:cNvSpPr>
            <a:spLocks noGrp="1" noChangeArrowheads="1"/>
          </p:cNvSpPr>
          <p:nvPr>
            <p:ph sz="quarter" idx="1"/>
          </p:nvPr>
        </p:nvSpPr>
        <p:spPr>
          <a:xfrm>
            <a:off x="685800" y="2362200"/>
            <a:ext cx="7772400" cy="4114800"/>
          </a:xfrm>
        </p:spPr>
        <p:txBody>
          <a:bodyPr/>
          <a:lstStyle/>
          <a:p>
            <a:pPr>
              <a:lnSpc>
                <a:spcPct val="90000"/>
              </a:lnSpc>
            </a:pPr>
            <a:r>
              <a:rPr lang="en-US" sz="2400"/>
              <a:t>Represents a dialogue between sender and receiver</a:t>
            </a:r>
          </a:p>
          <a:p>
            <a:pPr>
              <a:lnSpc>
                <a:spcPct val="90000"/>
              </a:lnSpc>
            </a:pPr>
            <a:r>
              <a:rPr lang="en-US" sz="2400"/>
              <a:t>Somewhat irrelevant in today’s networks</a:t>
            </a:r>
          </a:p>
          <a:p>
            <a:pPr lvl="1">
              <a:lnSpc>
                <a:spcPct val="90000"/>
              </a:lnSpc>
            </a:pPr>
            <a:r>
              <a:rPr lang="en-US" sz="2200"/>
              <a:t>Handles the establishment of an authenticated connection to the receiver</a:t>
            </a:r>
          </a:p>
          <a:p>
            <a:pPr>
              <a:lnSpc>
                <a:spcPct val="90000"/>
              </a:lnSpc>
            </a:pPr>
            <a:r>
              <a:rPr lang="en-US" sz="2400"/>
              <a:t>Deals with problems such as:</a:t>
            </a:r>
          </a:p>
          <a:p>
            <a:pPr lvl="1">
              <a:lnSpc>
                <a:spcPct val="90000"/>
              </a:lnSpc>
            </a:pPr>
            <a:r>
              <a:rPr lang="en-US" sz="2200"/>
              <a:t>Authentication of the sender node on the packet assembler and disassembler (PAD)</a:t>
            </a:r>
          </a:p>
          <a:p>
            <a:pPr lvl="2">
              <a:lnSpc>
                <a:spcPct val="90000"/>
              </a:lnSpc>
            </a:pPr>
            <a:r>
              <a:rPr lang="en-US" sz="2100"/>
              <a:t>This is a remote computer which provided the lower layers in a shared manner, which required authentication</a:t>
            </a:r>
          </a:p>
        </p:txBody>
      </p:sp>
      <p:sp>
        <p:nvSpPr>
          <p:cNvPr id="110596" name="Text Box 4"/>
          <p:cNvSpPr txBox="1">
            <a:spLocks noChangeArrowheads="1"/>
          </p:cNvSpPr>
          <p:nvPr/>
        </p:nvSpPr>
        <p:spPr bwMode="auto">
          <a:xfrm>
            <a:off x="360363" y="1706563"/>
            <a:ext cx="2590800" cy="579437"/>
          </a:xfrm>
          <a:prstGeom prst="rect">
            <a:avLst/>
          </a:prstGeom>
          <a:noFill/>
          <a:ln w="9525">
            <a:noFill/>
            <a:miter lim="800000"/>
            <a:headEnd/>
            <a:tailEnd/>
          </a:ln>
          <a:effectLst/>
        </p:spPr>
        <p:txBody>
          <a:bodyPr wrap="none">
            <a:spAutoFit/>
          </a:bodyPr>
          <a:lstStyle/>
          <a:p>
            <a:r>
              <a:rPr lang="en-US" sz="3200" b="1">
                <a:solidFill>
                  <a:srgbClr val="003399"/>
                </a:solidFill>
                <a:latin typeface="Times New Roman" pitchFamily="18" charset="0"/>
              </a:rPr>
              <a:t>Session Layer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t>Network Speed</a:t>
            </a:r>
            <a:endParaRPr lang="en-CA"/>
          </a:p>
        </p:txBody>
      </p:sp>
      <p:sp>
        <p:nvSpPr>
          <p:cNvPr id="161795" name="Rectangle 3"/>
          <p:cNvSpPr>
            <a:spLocks noGrp="1" noChangeArrowheads="1"/>
          </p:cNvSpPr>
          <p:nvPr>
            <p:ph sz="quarter" idx="1"/>
          </p:nvPr>
        </p:nvSpPr>
        <p:spPr/>
        <p:txBody>
          <a:bodyPr>
            <a:normAutofit lnSpcReduction="10000"/>
          </a:bodyPr>
          <a:lstStyle/>
          <a:p>
            <a:pPr>
              <a:lnSpc>
                <a:spcPct val="90000"/>
              </a:lnSpc>
            </a:pPr>
            <a:r>
              <a:rPr lang="en-US" sz="2400"/>
              <a:t>A network’s speed can be summed up with two values:</a:t>
            </a:r>
          </a:p>
          <a:p>
            <a:pPr lvl="1">
              <a:lnSpc>
                <a:spcPct val="90000"/>
              </a:lnSpc>
            </a:pPr>
            <a:r>
              <a:rPr lang="en-US" sz="2200"/>
              <a:t>Bit rate:</a:t>
            </a:r>
          </a:p>
          <a:p>
            <a:pPr lvl="2">
              <a:lnSpc>
                <a:spcPct val="90000"/>
              </a:lnSpc>
            </a:pPr>
            <a:r>
              <a:rPr lang="en-US" sz="2100"/>
              <a:t>How many bits can be placed on the network in a given time interval (e.g. 1 second)?</a:t>
            </a:r>
          </a:p>
          <a:p>
            <a:pPr lvl="2">
              <a:lnSpc>
                <a:spcPct val="90000"/>
              </a:lnSpc>
            </a:pPr>
            <a:r>
              <a:rPr lang="en-US" sz="2100"/>
              <a:t>This is often called bandwidth, but this is a misnomer since bandwidth has to do with the range of frequencies to be used</a:t>
            </a:r>
          </a:p>
          <a:p>
            <a:pPr lvl="2">
              <a:lnSpc>
                <a:spcPct val="90000"/>
              </a:lnSpc>
            </a:pPr>
            <a:r>
              <a:rPr lang="en-US" sz="2100"/>
              <a:t>Bit rate becomes the dominant factor when sending many packets (e.g. a large file)</a:t>
            </a:r>
          </a:p>
          <a:p>
            <a:pPr lvl="1">
              <a:lnSpc>
                <a:spcPct val="90000"/>
              </a:lnSpc>
            </a:pPr>
            <a:r>
              <a:rPr lang="en-US" sz="2200"/>
              <a:t>Latency:</a:t>
            </a:r>
          </a:p>
          <a:p>
            <a:pPr lvl="2">
              <a:lnSpc>
                <a:spcPct val="90000"/>
              </a:lnSpc>
            </a:pPr>
            <a:r>
              <a:rPr lang="en-US" sz="2100"/>
              <a:t>How long does it take a bit to be received by the destination node?</a:t>
            </a:r>
          </a:p>
          <a:p>
            <a:pPr lvl="2">
              <a:lnSpc>
                <a:spcPct val="90000"/>
              </a:lnSpc>
            </a:pPr>
            <a:r>
              <a:rPr lang="en-US" sz="2100"/>
              <a:t>Latency becomes the dominant factor when sending individual packets, or alternating sending/receiving</a:t>
            </a:r>
            <a:endParaRPr lang="en-CA" sz="21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277813"/>
            <a:ext cx="7772400" cy="669925"/>
          </a:xfrm>
        </p:spPr>
        <p:txBody>
          <a:bodyPr>
            <a:normAutofit/>
          </a:bodyPr>
          <a:lstStyle/>
          <a:p>
            <a:r>
              <a:rPr lang="en-US"/>
              <a:t>The OSI Reference Model</a:t>
            </a:r>
          </a:p>
        </p:txBody>
      </p:sp>
      <p:sp>
        <p:nvSpPr>
          <p:cNvPr id="111619" name="Rectangle 3"/>
          <p:cNvSpPr>
            <a:spLocks noGrp="1" noChangeArrowheads="1"/>
          </p:cNvSpPr>
          <p:nvPr>
            <p:ph sz="quarter" idx="1"/>
          </p:nvPr>
        </p:nvSpPr>
        <p:spPr>
          <a:xfrm>
            <a:off x="685800" y="2362200"/>
            <a:ext cx="7772400" cy="4114800"/>
          </a:xfrm>
        </p:spPr>
        <p:txBody>
          <a:bodyPr/>
          <a:lstStyle/>
          <a:p>
            <a:r>
              <a:rPr lang="en-US" sz="2400"/>
              <a:t>Specifies data representations so that both sides can determine how to read data</a:t>
            </a:r>
          </a:p>
          <a:p>
            <a:pPr lvl="1"/>
            <a:r>
              <a:rPr lang="en-US" sz="2200"/>
              <a:t>e.g. How many bytes to use for floating point values (including compressed as well as uncompressed values, encryption)</a:t>
            </a:r>
          </a:p>
          <a:p>
            <a:pPr lvl="1"/>
            <a:r>
              <a:rPr lang="en-US" sz="2200"/>
              <a:t>e.g. What is the order of the bytes?</a:t>
            </a:r>
          </a:p>
          <a:p>
            <a:pPr lvl="1"/>
            <a:r>
              <a:rPr lang="en-US" sz="2200"/>
              <a:t>Uses an ISO-defined standard for these representations:  Abstract Syntax Notation 1 (ASN.1)</a:t>
            </a:r>
          </a:p>
        </p:txBody>
      </p:sp>
      <p:sp>
        <p:nvSpPr>
          <p:cNvPr id="111620" name="Text Box 4"/>
          <p:cNvSpPr txBox="1">
            <a:spLocks noChangeArrowheads="1"/>
          </p:cNvSpPr>
          <p:nvPr/>
        </p:nvSpPr>
        <p:spPr bwMode="auto">
          <a:xfrm>
            <a:off x="360363" y="1706563"/>
            <a:ext cx="3514725" cy="579437"/>
          </a:xfrm>
          <a:prstGeom prst="rect">
            <a:avLst/>
          </a:prstGeom>
          <a:noFill/>
          <a:ln w="9525">
            <a:noFill/>
            <a:miter lim="800000"/>
            <a:headEnd/>
            <a:tailEnd/>
          </a:ln>
          <a:effectLst/>
        </p:spPr>
        <p:txBody>
          <a:bodyPr wrap="none">
            <a:spAutoFit/>
          </a:bodyPr>
          <a:lstStyle/>
          <a:p>
            <a:r>
              <a:rPr lang="en-US" sz="3200" b="1">
                <a:solidFill>
                  <a:srgbClr val="003399"/>
                </a:solidFill>
                <a:latin typeface="Times New Roman" pitchFamily="18" charset="0"/>
              </a:rPr>
              <a:t>Presentation Layer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914400" y="277813"/>
            <a:ext cx="7772400" cy="669925"/>
          </a:xfrm>
        </p:spPr>
        <p:txBody>
          <a:bodyPr>
            <a:normAutofit/>
          </a:bodyPr>
          <a:lstStyle/>
          <a:p>
            <a:r>
              <a:rPr lang="en-US"/>
              <a:t>The OSI Reference Model</a:t>
            </a:r>
          </a:p>
        </p:txBody>
      </p:sp>
      <p:sp>
        <p:nvSpPr>
          <p:cNvPr id="112643" name="Rectangle 3"/>
          <p:cNvSpPr>
            <a:spLocks noGrp="1" noChangeArrowheads="1"/>
          </p:cNvSpPr>
          <p:nvPr>
            <p:ph sz="quarter" idx="1"/>
          </p:nvPr>
        </p:nvSpPr>
        <p:spPr>
          <a:xfrm>
            <a:off x="685800" y="2362200"/>
            <a:ext cx="7772400" cy="4114800"/>
          </a:xfrm>
        </p:spPr>
        <p:txBody>
          <a:bodyPr/>
          <a:lstStyle/>
          <a:p>
            <a:pPr>
              <a:lnSpc>
                <a:spcPct val="90000"/>
              </a:lnSpc>
            </a:pPr>
            <a:r>
              <a:rPr lang="en-US"/>
              <a:t>Defines what data is stored in the message (specific to each application)</a:t>
            </a:r>
          </a:p>
          <a:p>
            <a:pPr lvl="1">
              <a:lnSpc>
                <a:spcPct val="90000"/>
              </a:lnSpc>
            </a:pPr>
            <a:r>
              <a:rPr lang="en-US"/>
              <a:t>e.g. An E-Mail application would store such things as recipient, subject, and body text into an E-Mail application-level message</a:t>
            </a:r>
          </a:p>
          <a:p>
            <a:pPr lvl="1">
              <a:lnSpc>
                <a:spcPct val="90000"/>
              </a:lnSpc>
            </a:pPr>
            <a:r>
              <a:rPr lang="en-US"/>
              <a:t>e.g. A web server would put header information (information about the server &amp; the document) as well as the document itself into its application-level messages</a:t>
            </a:r>
          </a:p>
        </p:txBody>
      </p:sp>
      <p:sp>
        <p:nvSpPr>
          <p:cNvPr id="112644" name="Text Box 4"/>
          <p:cNvSpPr txBox="1">
            <a:spLocks noChangeArrowheads="1"/>
          </p:cNvSpPr>
          <p:nvPr/>
        </p:nvSpPr>
        <p:spPr bwMode="auto">
          <a:xfrm>
            <a:off x="360363" y="1706563"/>
            <a:ext cx="3355975" cy="579437"/>
          </a:xfrm>
          <a:prstGeom prst="rect">
            <a:avLst/>
          </a:prstGeom>
          <a:noFill/>
          <a:ln w="9525">
            <a:noFill/>
            <a:miter lim="800000"/>
            <a:headEnd/>
            <a:tailEnd/>
          </a:ln>
          <a:effectLst/>
        </p:spPr>
        <p:txBody>
          <a:bodyPr wrap="none">
            <a:spAutoFit/>
          </a:bodyPr>
          <a:lstStyle/>
          <a:p>
            <a:r>
              <a:rPr lang="en-US" sz="3200" b="1">
                <a:solidFill>
                  <a:srgbClr val="003399"/>
                </a:solidFill>
                <a:latin typeface="Times New Roman" pitchFamily="18" charset="0"/>
              </a:rPr>
              <a:t>Application Layer</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Group 2"/>
          <p:cNvGrpSpPr>
            <a:grpSpLocks/>
          </p:cNvGrpSpPr>
          <p:nvPr/>
        </p:nvGrpSpPr>
        <p:grpSpPr bwMode="auto">
          <a:xfrm>
            <a:off x="2627313" y="3352800"/>
            <a:ext cx="4029075" cy="1927225"/>
            <a:chOff x="1680" y="1248"/>
            <a:chExt cx="2538" cy="1214"/>
          </a:xfrm>
        </p:grpSpPr>
        <p:sp>
          <p:nvSpPr>
            <p:cNvPr id="113667" name="Line 3"/>
            <p:cNvSpPr>
              <a:spLocks noChangeShapeType="1"/>
            </p:cNvSpPr>
            <p:nvPr/>
          </p:nvSpPr>
          <p:spPr bwMode="auto">
            <a:xfrm>
              <a:off x="1680" y="1248"/>
              <a:ext cx="1056" cy="240"/>
            </a:xfrm>
            <a:prstGeom prst="line">
              <a:avLst/>
            </a:prstGeom>
            <a:noFill/>
            <a:ln w="19050">
              <a:solidFill>
                <a:schemeClr val="tx1"/>
              </a:solidFill>
              <a:round/>
              <a:headEnd/>
              <a:tailEnd type="triangle" w="med" len="med"/>
            </a:ln>
            <a:effectLst/>
          </p:spPr>
          <p:txBody>
            <a:bodyPr wrap="none"/>
            <a:lstStyle/>
            <a:p>
              <a:endParaRPr lang="en-US"/>
            </a:p>
          </p:txBody>
        </p:sp>
        <p:sp>
          <p:nvSpPr>
            <p:cNvPr id="113668" name="Text Box 4"/>
            <p:cNvSpPr txBox="1">
              <a:spLocks noChangeArrowheads="1"/>
            </p:cNvSpPr>
            <p:nvPr/>
          </p:nvSpPr>
          <p:spPr bwMode="auto">
            <a:xfrm>
              <a:off x="2736" y="1248"/>
              <a:ext cx="1482" cy="1214"/>
            </a:xfrm>
            <a:prstGeom prst="rect">
              <a:avLst/>
            </a:prstGeom>
            <a:solidFill>
              <a:schemeClr val="folHlink"/>
            </a:solidFill>
            <a:ln w="9525">
              <a:solidFill>
                <a:schemeClr val="tx1"/>
              </a:solidFill>
              <a:miter lim="800000"/>
              <a:headEnd/>
              <a:tailEnd/>
            </a:ln>
            <a:effectLst/>
          </p:spPr>
          <p:txBody>
            <a:bodyPr wrap="none">
              <a:spAutoFit/>
            </a:bodyPr>
            <a:lstStyle/>
            <a:p>
              <a:r>
                <a:rPr lang="en-US" sz="2400">
                  <a:latin typeface="Times New Roman" pitchFamily="18" charset="0"/>
                </a:rPr>
                <a:t>Session Message:</a:t>
              </a:r>
            </a:p>
            <a:p>
              <a:pPr>
                <a:buFontTx/>
                <a:buChar char="•"/>
              </a:pPr>
              <a:r>
                <a:rPr lang="en-US" sz="2400">
                  <a:latin typeface="Times New Roman" pitchFamily="18" charset="0"/>
                </a:rPr>
                <a:t>Session Header</a:t>
              </a:r>
            </a:p>
            <a:p>
              <a:pPr>
                <a:buFontTx/>
                <a:buChar char="•"/>
              </a:pPr>
              <a:r>
                <a:rPr lang="en-US" sz="2400">
                  <a:latin typeface="Times New Roman" pitchFamily="18" charset="0"/>
                </a:rPr>
                <a:t>Recipient</a:t>
              </a:r>
            </a:p>
            <a:p>
              <a:pPr>
                <a:buFontTx/>
                <a:buChar char="•"/>
              </a:pPr>
              <a:r>
                <a:rPr lang="en-US" sz="2400">
                  <a:latin typeface="Times New Roman" pitchFamily="18" charset="0"/>
                </a:rPr>
                <a:t>Subject</a:t>
              </a:r>
            </a:p>
            <a:p>
              <a:pPr>
                <a:buFontTx/>
                <a:buChar char="•"/>
              </a:pPr>
              <a:r>
                <a:rPr lang="en-US" sz="2400">
                  <a:latin typeface="Times New Roman" pitchFamily="18" charset="0"/>
                </a:rPr>
                <a:t>Body</a:t>
              </a:r>
            </a:p>
          </p:txBody>
        </p:sp>
        <p:sp>
          <p:nvSpPr>
            <p:cNvPr id="113669" name="Line 5"/>
            <p:cNvSpPr>
              <a:spLocks noChangeShapeType="1"/>
            </p:cNvSpPr>
            <p:nvPr/>
          </p:nvSpPr>
          <p:spPr bwMode="auto">
            <a:xfrm flipH="1">
              <a:off x="1680" y="1536"/>
              <a:ext cx="1056" cy="192"/>
            </a:xfrm>
            <a:prstGeom prst="line">
              <a:avLst/>
            </a:prstGeom>
            <a:noFill/>
            <a:ln w="19050">
              <a:solidFill>
                <a:schemeClr val="tx1"/>
              </a:solidFill>
              <a:round/>
              <a:headEnd/>
              <a:tailEnd type="triangle" w="med" len="med"/>
            </a:ln>
            <a:effectLst/>
          </p:spPr>
          <p:txBody>
            <a:bodyPr wrap="none"/>
            <a:lstStyle/>
            <a:p>
              <a:endParaRPr lang="en-US"/>
            </a:p>
          </p:txBody>
        </p:sp>
      </p:grpSp>
      <p:grpSp>
        <p:nvGrpSpPr>
          <p:cNvPr id="113670" name="Group 6"/>
          <p:cNvGrpSpPr>
            <a:grpSpLocks/>
          </p:cNvGrpSpPr>
          <p:nvPr/>
        </p:nvGrpSpPr>
        <p:grpSpPr bwMode="auto">
          <a:xfrm>
            <a:off x="2667000" y="2667000"/>
            <a:ext cx="4725988" cy="1562100"/>
            <a:chOff x="1680" y="1248"/>
            <a:chExt cx="2977" cy="984"/>
          </a:xfrm>
        </p:grpSpPr>
        <p:sp>
          <p:nvSpPr>
            <p:cNvPr id="113671" name="Line 7"/>
            <p:cNvSpPr>
              <a:spLocks noChangeShapeType="1"/>
            </p:cNvSpPr>
            <p:nvPr/>
          </p:nvSpPr>
          <p:spPr bwMode="auto">
            <a:xfrm>
              <a:off x="1680" y="1248"/>
              <a:ext cx="1056" cy="240"/>
            </a:xfrm>
            <a:prstGeom prst="line">
              <a:avLst/>
            </a:prstGeom>
            <a:noFill/>
            <a:ln w="19050">
              <a:solidFill>
                <a:schemeClr val="tx1"/>
              </a:solidFill>
              <a:round/>
              <a:headEnd/>
              <a:tailEnd type="triangle" w="med" len="med"/>
            </a:ln>
            <a:effectLst/>
          </p:spPr>
          <p:txBody>
            <a:bodyPr wrap="none"/>
            <a:lstStyle/>
            <a:p>
              <a:endParaRPr lang="en-US"/>
            </a:p>
          </p:txBody>
        </p:sp>
        <p:sp>
          <p:nvSpPr>
            <p:cNvPr id="113672" name="Text Box 8"/>
            <p:cNvSpPr txBox="1">
              <a:spLocks noChangeArrowheads="1"/>
            </p:cNvSpPr>
            <p:nvPr/>
          </p:nvSpPr>
          <p:spPr bwMode="auto">
            <a:xfrm>
              <a:off x="2736" y="1248"/>
              <a:ext cx="1921" cy="984"/>
            </a:xfrm>
            <a:prstGeom prst="rect">
              <a:avLst/>
            </a:prstGeom>
            <a:solidFill>
              <a:schemeClr val="folHlink"/>
            </a:solidFill>
            <a:ln w="9525">
              <a:solidFill>
                <a:schemeClr val="tx1"/>
              </a:solidFill>
              <a:miter lim="800000"/>
              <a:headEnd/>
              <a:tailEnd/>
            </a:ln>
            <a:effectLst/>
          </p:spPr>
          <p:txBody>
            <a:bodyPr wrap="none">
              <a:spAutoFit/>
            </a:bodyPr>
            <a:lstStyle/>
            <a:p>
              <a:r>
                <a:rPr lang="en-US" sz="2400" dirty="0">
                  <a:latin typeface="Times New Roman" pitchFamily="18" charset="0"/>
                </a:rPr>
                <a:t>Message:</a:t>
              </a:r>
            </a:p>
            <a:p>
              <a:pPr>
                <a:buFontTx/>
                <a:buChar char="•"/>
              </a:pPr>
              <a:r>
                <a:rPr lang="en-US" sz="2400" dirty="0">
                  <a:latin typeface="Times New Roman" pitchFamily="18" charset="0"/>
                </a:rPr>
                <a:t>Recipient – CHAR(9) </a:t>
              </a:r>
            </a:p>
            <a:p>
              <a:pPr>
                <a:buFontTx/>
                <a:buChar char="•"/>
              </a:pPr>
              <a:r>
                <a:rPr lang="en-US" sz="2400" dirty="0">
                  <a:latin typeface="Times New Roman" pitchFamily="18" charset="0"/>
                </a:rPr>
                <a:t>Subject – CHAR (17)</a:t>
              </a:r>
            </a:p>
            <a:p>
              <a:pPr>
                <a:buFontTx/>
                <a:buChar char="•"/>
              </a:pPr>
              <a:r>
                <a:rPr lang="en-US" sz="2400" dirty="0">
                  <a:latin typeface="Times New Roman" pitchFamily="18" charset="0"/>
                </a:rPr>
                <a:t>Body – CHAR (243)</a:t>
              </a:r>
            </a:p>
          </p:txBody>
        </p:sp>
        <p:sp>
          <p:nvSpPr>
            <p:cNvPr id="113673" name="Line 9"/>
            <p:cNvSpPr>
              <a:spLocks noChangeShapeType="1"/>
            </p:cNvSpPr>
            <p:nvPr/>
          </p:nvSpPr>
          <p:spPr bwMode="auto">
            <a:xfrm flipH="1">
              <a:off x="1680" y="1536"/>
              <a:ext cx="1056" cy="192"/>
            </a:xfrm>
            <a:prstGeom prst="line">
              <a:avLst/>
            </a:prstGeom>
            <a:noFill/>
            <a:ln w="19050">
              <a:solidFill>
                <a:schemeClr val="tx1"/>
              </a:solidFill>
              <a:round/>
              <a:headEnd/>
              <a:tailEnd type="triangle" w="med" len="med"/>
            </a:ln>
            <a:effectLst/>
          </p:spPr>
          <p:txBody>
            <a:bodyPr wrap="none"/>
            <a:lstStyle/>
            <a:p>
              <a:endParaRPr lang="en-US"/>
            </a:p>
          </p:txBody>
        </p:sp>
      </p:grpSp>
      <p:grpSp>
        <p:nvGrpSpPr>
          <p:cNvPr id="113674" name="Group 10"/>
          <p:cNvGrpSpPr>
            <a:grpSpLocks/>
          </p:cNvGrpSpPr>
          <p:nvPr/>
        </p:nvGrpSpPr>
        <p:grpSpPr bwMode="auto">
          <a:xfrm>
            <a:off x="2667000" y="3200400"/>
            <a:ext cx="4157663" cy="3022600"/>
            <a:chOff x="1680" y="2016"/>
            <a:chExt cx="2619" cy="1904"/>
          </a:xfrm>
        </p:grpSpPr>
        <p:sp>
          <p:nvSpPr>
            <p:cNvPr id="113675" name="Line 11"/>
            <p:cNvSpPr>
              <a:spLocks noChangeShapeType="1"/>
            </p:cNvSpPr>
            <p:nvPr/>
          </p:nvSpPr>
          <p:spPr bwMode="auto">
            <a:xfrm>
              <a:off x="1680" y="3362"/>
              <a:ext cx="1056" cy="240"/>
            </a:xfrm>
            <a:prstGeom prst="line">
              <a:avLst/>
            </a:prstGeom>
            <a:noFill/>
            <a:ln w="19050">
              <a:solidFill>
                <a:schemeClr val="tx1"/>
              </a:solidFill>
              <a:round/>
              <a:headEnd/>
              <a:tailEnd type="triangle" w="med" len="med"/>
            </a:ln>
            <a:effectLst/>
          </p:spPr>
          <p:txBody>
            <a:bodyPr wrap="none"/>
            <a:lstStyle/>
            <a:p>
              <a:endParaRPr lang="en-US"/>
            </a:p>
          </p:txBody>
        </p:sp>
        <p:sp>
          <p:nvSpPr>
            <p:cNvPr id="113676" name="Text Box 12"/>
            <p:cNvSpPr txBox="1">
              <a:spLocks noChangeArrowheads="1"/>
            </p:cNvSpPr>
            <p:nvPr/>
          </p:nvSpPr>
          <p:spPr bwMode="auto">
            <a:xfrm>
              <a:off x="2736" y="2016"/>
              <a:ext cx="1563" cy="1904"/>
            </a:xfrm>
            <a:prstGeom prst="rect">
              <a:avLst/>
            </a:prstGeom>
            <a:solidFill>
              <a:schemeClr val="folHlink"/>
            </a:solidFill>
            <a:ln w="9525">
              <a:solidFill>
                <a:schemeClr val="tx1"/>
              </a:solidFill>
              <a:miter lim="800000"/>
              <a:headEnd/>
              <a:tailEnd/>
            </a:ln>
            <a:effectLst/>
          </p:spPr>
          <p:txBody>
            <a:bodyPr wrap="none">
              <a:spAutoFit/>
            </a:bodyPr>
            <a:lstStyle/>
            <a:p>
              <a:r>
                <a:rPr lang="en-US" sz="2400">
                  <a:latin typeface="Times New Roman" pitchFamily="18" charset="0"/>
                </a:rPr>
                <a:t>Frame:</a:t>
              </a:r>
            </a:p>
            <a:p>
              <a:pPr>
                <a:buFontTx/>
                <a:buChar char="•"/>
              </a:pPr>
              <a:r>
                <a:rPr lang="en-US" sz="2400">
                  <a:latin typeface="Times New Roman" pitchFamily="18" charset="0"/>
                </a:rPr>
                <a:t>Data Link Header</a:t>
              </a:r>
            </a:p>
            <a:p>
              <a:pPr>
                <a:buFontTx/>
                <a:buChar char="•"/>
              </a:pPr>
              <a:r>
                <a:rPr lang="en-US" sz="2400">
                  <a:latin typeface="Times New Roman" pitchFamily="18" charset="0"/>
                </a:rPr>
                <a:t>Network Header</a:t>
              </a:r>
            </a:p>
            <a:p>
              <a:pPr>
                <a:buFontTx/>
                <a:buChar char="•"/>
              </a:pPr>
              <a:r>
                <a:rPr lang="en-US" sz="2400">
                  <a:latin typeface="Times New Roman" pitchFamily="18" charset="0"/>
                </a:rPr>
                <a:t>Transport Header</a:t>
              </a:r>
            </a:p>
            <a:p>
              <a:pPr>
                <a:buFontTx/>
                <a:buChar char="•"/>
              </a:pPr>
              <a:r>
                <a:rPr lang="en-US" sz="2400">
                  <a:latin typeface="Times New Roman" pitchFamily="18" charset="0"/>
                </a:rPr>
                <a:t>Session Header</a:t>
              </a:r>
            </a:p>
            <a:p>
              <a:pPr>
                <a:buFontTx/>
                <a:buChar char="•"/>
              </a:pPr>
              <a:r>
                <a:rPr lang="en-US" sz="2400">
                  <a:latin typeface="Times New Roman" pitchFamily="18" charset="0"/>
                </a:rPr>
                <a:t>Recipient</a:t>
              </a:r>
            </a:p>
            <a:p>
              <a:pPr>
                <a:buFontTx/>
                <a:buChar char="•"/>
              </a:pPr>
              <a:r>
                <a:rPr lang="en-US" sz="2400">
                  <a:latin typeface="Times New Roman" pitchFamily="18" charset="0"/>
                </a:rPr>
                <a:t>Subject</a:t>
              </a:r>
            </a:p>
            <a:p>
              <a:pPr>
                <a:buFontTx/>
                <a:buChar char="•"/>
              </a:pPr>
              <a:r>
                <a:rPr lang="en-US" sz="2400">
                  <a:latin typeface="Times New Roman" pitchFamily="18" charset="0"/>
                </a:rPr>
                <a:t>Body</a:t>
              </a:r>
            </a:p>
          </p:txBody>
        </p:sp>
        <p:sp>
          <p:nvSpPr>
            <p:cNvPr id="113677" name="Line 13"/>
            <p:cNvSpPr>
              <a:spLocks noChangeShapeType="1"/>
            </p:cNvSpPr>
            <p:nvPr/>
          </p:nvSpPr>
          <p:spPr bwMode="auto">
            <a:xfrm flipH="1">
              <a:off x="1680" y="3650"/>
              <a:ext cx="1056" cy="192"/>
            </a:xfrm>
            <a:prstGeom prst="line">
              <a:avLst/>
            </a:prstGeom>
            <a:noFill/>
            <a:ln w="19050">
              <a:solidFill>
                <a:schemeClr val="tx1"/>
              </a:solidFill>
              <a:round/>
              <a:headEnd/>
              <a:tailEnd type="triangle" w="med" len="med"/>
            </a:ln>
            <a:effectLst/>
          </p:spPr>
          <p:txBody>
            <a:bodyPr wrap="none"/>
            <a:lstStyle/>
            <a:p>
              <a:endParaRPr lang="en-US"/>
            </a:p>
          </p:txBody>
        </p:sp>
      </p:grpSp>
      <p:sp>
        <p:nvSpPr>
          <p:cNvPr id="113678" name="Rectangle 14"/>
          <p:cNvSpPr>
            <a:spLocks noGrp="1" noChangeArrowheads="1"/>
          </p:cNvSpPr>
          <p:nvPr>
            <p:ph type="title"/>
          </p:nvPr>
        </p:nvSpPr>
        <p:spPr>
          <a:xfrm>
            <a:off x="914400" y="277813"/>
            <a:ext cx="7772400" cy="669925"/>
          </a:xfrm>
        </p:spPr>
        <p:txBody>
          <a:bodyPr>
            <a:normAutofit fontScale="90000"/>
          </a:bodyPr>
          <a:lstStyle/>
          <a:p>
            <a:r>
              <a:rPr lang="en-US" sz="3800"/>
              <a:t>OSI Reference Model: An Example</a:t>
            </a:r>
          </a:p>
        </p:txBody>
      </p:sp>
      <p:sp>
        <p:nvSpPr>
          <p:cNvPr id="113679" name="Rectangle 15"/>
          <p:cNvSpPr>
            <a:spLocks noChangeArrowheads="1"/>
          </p:cNvSpPr>
          <p:nvPr/>
        </p:nvSpPr>
        <p:spPr bwMode="auto">
          <a:xfrm>
            <a:off x="762000" y="18288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Application</a:t>
            </a:r>
          </a:p>
        </p:txBody>
      </p:sp>
      <p:sp>
        <p:nvSpPr>
          <p:cNvPr id="113680" name="Rectangle 16"/>
          <p:cNvSpPr>
            <a:spLocks noChangeArrowheads="1"/>
          </p:cNvSpPr>
          <p:nvPr/>
        </p:nvSpPr>
        <p:spPr bwMode="auto">
          <a:xfrm>
            <a:off x="762000" y="25146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Presentation</a:t>
            </a:r>
          </a:p>
        </p:txBody>
      </p:sp>
      <p:sp>
        <p:nvSpPr>
          <p:cNvPr id="113681" name="Rectangle 17"/>
          <p:cNvSpPr>
            <a:spLocks noChangeArrowheads="1"/>
          </p:cNvSpPr>
          <p:nvPr/>
        </p:nvSpPr>
        <p:spPr bwMode="auto">
          <a:xfrm>
            <a:off x="762000" y="32004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Session</a:t>
            </a:r>
          </a:p>
        </p:txBody>
      </p:sp>
      <p:sp>
        <p:nvSpPr>
          <p:cNvPr id="113682" name="Rectangle 18"/>
          <p:cNvSpPr>
            <a:spLocks noChangeArrowheads="1"/>
          </p:cNvSpPr>
          <p:nvPr/>
        </p:nvSpPr>
        <p:spPr bwMode="auto">
          <a:xfrm>
            <a:off x="762000" y="38862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Transport</a:t>
            </a:r>
          </a:p>
        </p:txBody>
      </p:sp>
      <p:sp>
        <p:nvSpPr>
          <p:cNvPr id="113683" name="Rectangle 19"/>
          <p:cNvSpPr>
            <a:spLocks noChangeArrowheads="1"/>
          </p:cNvSpPr>
          <p:nvPr/>
        </p:nvSpPr>
        <p:spPr bwMode="auto">
          <a:xfrm>
            <a:off x="762000" y="45720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Network</a:t>
            </a:r>
          </a:p>
        </p:txBody>
      </p:sp>
      <p:sp>
        <p:nvSpPr>
          <p:cNvPr id="113684" name="Rectangle 20"/>
          <p:cNvSpPr>
            <a:spLocks noChangeArrowheads="1"/>
          </p:cNvSpPr>
          <p:nvPr/>
        </p:nvSpPr>
        <p:spPr bwMode="auto">
          <a:xfrm>
            <a:off x="762000" y="52578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Data link</a:t>
            </a:r>
          </a:p>
        </p:txBody>
      </p:sp>
      <p:sp>
        <p:nvSpPr>
          <p:cNvPr id="113685" name="Rectangle 21"/>
          <p:cNvSpPr>
            <a:spLocks noChangeArrowheads="1"/>
          </p:cNvSpPr>
          <p:nvPr/>
        </p:nvSpPr>
        <p:spPr bwMode="auto">
          <a:xfrm>
            <a:off x="762000" y="59436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Physical</a:t>
            </a:r>
          </a:p>
        </p:txBody>
      </p:sp>
      <p:grpSp>
        <p:nvGrpSpPr>
          <p:cNvPr id="113686" name="Group 22"/>
          <p:cNvGrpSpPr>
            <a:grpSpLocks/>
          </p:cNvGrpSpPr>
          <p:nvPr/>
        </p:nvGrpSpPr>
        <p:grpSpPr bwMode="auto">
          <a:xfrm>
            <a:off x="2667000" y="1981200"/>
            <a:ext cx="3141663" cy="1562100"/>
            <a:chOff x="1680" y="1248"/>
            <a:chExt cx="1979" cy="984"/>
          </a:xfrm>
        </p:grpSpPr>
        <p:sp>
          <p:nvSpPr>
            <p:cNvPr id="113687" name="Line 23"/>
            <p:cNvSpPr>
              <a:spLocks noChangeShapeType="1"/>
            </p:cNvSpPr>
            <p:nvPr/>
          </p:nvSpPr>
          <p:spPr bwMode="auto">
            <a:xfrm>
              <a:off x="1680" y="1248"/>
              <a:ext cx="1056" cy="240"/>
            </a:xfrm>
            <a:prstGeom prst="line">
              <a:avLst/>
            </a:prstGeom>
            <a:noFill/>
            <a:ln w="19050">
              <a:solidFill>
                <a:schemeClr val="tx1"/>
              </a:solidFill>
              <a:round/>
              <a:headEnd/>
              <a:tailEnd type="triangle" w="med" len="med"/>
            </a:ln>
            <a:effectLst/>
          </p:spPr>
          <p:txBody>
            <a:bodyPr wrap="none"/>
            <a:lstStyle/>
            <a:p>
              <a:endParaRPr lang="en-US"/>
            </a:p>
          </p:txBody>
        </p:sp>
        <p:sp>
          <p:nvSpPr>
            <p:cNvPr id="113688" name="Text Box 24"/>
            <p:cNvSpPr txBox="1">
              <a:spLocks noChangeArrowheads="1"/>
            </p:cNvSpPr>
            <p:nvPr/>
          </p:nvSpPr>
          <p:spPr bwMode="auto">
            <a:xfrm>
              <a:off x="2736" y="1248"/>
              <a:ext cx="923" cy="984"/>
            </a:xfrm>
            <a:prstGeom prst="rect">
              <a:avLst/>
            </a:prstGeom>
            <a:solidFill>
              <a:schemeClr val="folHlink"/>
            </a:solidFill>
            <a:ln w="9525">
              <a:solidFill>
                <a:schemeClr val="tx1"/>
              </a:solidFill>
              <a:miter lim="800000"/>
              <a:headEnd/>
              <a:tailEnd/>
            </a:ln>
            <a:effectLst/>
          </p:spPr>
          <p:txBody>
            <a:bodyPr wrap="none">
              <a:spAutoFit/>
            </a:bodyPr>
            <a:lstStyle/>
            <a:p>
              <a:r>
                <a:rPr lang="en-US" sz="2400" dirty="0">
                  <a:latin typeface="Times New Roman" pitchFamily="18" charset="0"/>
                </a:rPr>
                <a:t>E-Mail:</a:t>
              </a:r>
            </a:p>
            <a:p>
              <a:pPr>
                <a:buFontTx/>
                <a:buChar char="•"/>
              </a:pPr>
              <a:r>
                <a:rPr lang="en-US" sz="2400" dirty="0">
                  <a:latin typeface="Times New Roman" pitchFamily="18" charset="0"/>
                </a:rPr>
                <a:t>Recipient</a:t>
              </a:r>
            </a:p>
            <a:p>
              <a:pPr>
                <a:buFontTx/>
                <a:buChar char="•"/>
              </a:pPr>
              <a:r>
                <a:rPr lang="en-US" sz="2400" dirty="0">
                  <a:latin typeface="Times New Roman" pitchFamily="18" charset="0"/>
                </a:rPr>
                <a:t>Subject</a:t>
              </a:r>
            </a:p>
            <a:p>
              <a:pPr>
                <a:buFontTx/>
                <a:buChar char="•"/>
              </a:pPr>
              <a:r>
                <a:rPr lang="en-US" sz="2400" dirty="0">
                  <a:latin typeface="Times New Roman" pitchFamily="18" charset="0"/>
                </a:rPr>
                <a:t>Body</a:t>
              </a:r>
            </a:p>
          </p:txBody>
        </p:sp>
        <p:sp>
          <p:nvSpPr>
            <p:cNvPr id="113689" name="Line 25"/>
            <p:cNvSpPr>
              <a:spLocks noChangeShapeType="1"/>
            </p:cNvSpPr>
            <p:nvPr/>
          </p:nvSpPr>
          <p:spPr bwMode="auto">
            <a:xfrm flipH="1">
              <a:off x="1680" y="1536"/>
              <a:ext cx="1056" cy="192"/>
            </a:xfrm>
            <a:prstGeom prst="line">
              <a:avLst/>
            </a:prstGeom>
            <a:noFill/>
            <a:ln w="19050">
              <a:solidFill>
                <a:schemeClr val="tx1"/>
              </a:solidFill>
              <a:round/>
              <a:headEnd/>
              <a:tailEnd type="triangle" w="med" len="med"/>
            </a:ln>
            <a:effectLst/>
          </p:spPr>
          <p:txBody>
            <a:bodyPr wrap="none"/>
            <a:lstStyle/>
            <a:p>
              <a:endParaRPr lang="en-US"/>
            </a:p>
          </p:txBody>
        </p:sp>
      </p:grpSp>
      <p:sp>
        <p:nvSpPr>
          <p:cNvPr id="113690" name="Oval 26"/>
          <p:cNvSpPr>
            <a:spLocks noChangeArrowheads="1"/>
          </p:cNvSpPr>
          <p:nvPr/>
        </p:nvSpPr>
        <p:spPr bwMode="auto">
          <a:xfrm>
            <a:off x="7391400" y="5791200"/>
            <a:ext cx="1752600" cy="1066800"/>
          </a:xfrm>
          <a:prstGeom prst="ellipse">
            <a:avLst/>
          </a:prstGeom>
          <a:solidFill>
            <a:schemeClr val="accent1"/>
          </a:solidFill>
          <a:ln w="9525">
            <a:solidFill>
              <a:schemeClr val="tx1"/>
            </a:solidFill>
            <a:round/>
            <a:headEnd/>
            <a:tailEnd/>
          </a:ln>
          <a:effectLst/>
        </p:spPr>
        <p:txBody>
          <a:bodyPr wrap="none" anchor="ctr"/>
          <a:lstStyle/>
          <a:p>
            <a:pPr algn="ctr"/>
            <a:r>
              <a:rPr lang="en-US" sz="2400">
                <a:latin typeface="Times New Roman" pitchFamily="18" charset="0"/>
              </a:rPr>
              <a:t>Network</a:t>
            </a:r>
          </a:p>
        </p:txBody>
      </p:sp>
      <p:sp>
        <p:nvSpPr>
          <p:cNvPr id="113691" name="Line 27"/>
          <p:cNvSpPr>
            <a:spLocks noChangeShapeType="1"/>
          </p:cNvSpPr>
          <p:nvPr/>
        </p:nvSpPr>
        <p:spPr bwMode="auto">
          <a:xfrm>
            <a:off x="1676400" y="6324600"/>
            <a:ext cx="0" cy="228600"/>
          </a:xfrm>
          <a:prstGeom prst="line">
            <a:avLst/>
          </a:prstGeom>
          <a:noFill/>
          <a:ln w="28575">
            <a:solidFill>
              <a:schemeClr val="tx1"/>
            </a:solidFill>
            <a:round/>
            <a:headEnd/>
            <a:tailEnd/>
          </a:ln>
          <a:effectLst/>
        </p:spPr>
        <p:txBody>
          <a:bodyPr wrap="none"/>
          <a:lstStyle/>
          <a:p>
            <a:endParaRPr lang="en-US"/>
          </a:p>
        </p:txBody>
      </p:sp>
      <p:sp>
        <p:nvSpPr>
          <p:cNvPr id="113692" name="Line 28"/>
          <p:cNvSpPr>
            <a:spLocks noChangeShapeType="1"/>
          </p:cNvSpPr>
          <p:nvPr/>
        </p:nvSpPr>
        <p:spPr bwMode="auto">
          <a:xfrm>
            <a:off x="1676400" y="6553200"/>
            <a:ext cx="5791200" cy="0"/>
          </a:xfrm>
          <a:prstGeom prst="line">
            <a:avLst/>
          </a:prstGeom>
          <a:noFill/>
          <a:ln w="28575">
            <a:solidFill>
              <a:schemeClr val="tx1"/>
            </a:solidFill>
            <a:round/>
            <a:headEnd/>
            <a:tailEnd/>
          </a:ln>
          <a:effectLst/>
        </p:spPr>
        <p:txBody>
          <a:bodyPr wrap="none"/>
          <a:lstStyle/>
          <a:p>
            <a:endParaRPr lang="en-US"/>
          </a:p>
        </p:txBody>
      </p:sp>
      <p:sp>
        <p:nvSpPr>
          <p:cNvPr id="113693" name="Text Box 29"/>
          <p:cNvSpPr txBox="1">
            <a:spLocks noChangeArrowheads="1"/>
          </p:cNvSpPr>
          <p:nvPr/>
        </p:nvSpPr>
        <p:spPr bwMode="auto">
          <a:xfrm>
            <a:off x="2743200" y="6172200"/>
            <a:ext cx="3994150" cy="457200"/>
          </a:xfrm>
          <a:prstGeom prst="rect">
            <a:avLst/>
          </a:prstGeom>
          <a:noFill/>
          <a:ln w="9525">
            <a:noFill/>
            <a:miter lim="800000"/>
            <a:headEnd/>
            <a:tailEnd/>
          </a:ln>
          <a:effectLst/>
        </p:spPr>
        <p:txBody>
          <a:bodyPr wrap="none">
            <a:spAutoFit/>
          </a:bodyPr>
          <a:lstStyle/>
          <a:p>
            <a:r>
              <a:rPr lang="en-US" sz="2400">
                <a:latin typeface="Times New Roman" pitchFamily="18" charset="0"/>
              </a:rPr>
              <a:t>01001101111010010011001…</a:t>
            </a:r>
          </a:p>
        </p:txBody>
      </p:sp>
      <p:grpSp>
        <p:nvGrpSpPr>
          <p:cNvPr id="113694" name="Group 30"/>
          <p:cNvGrpSpPr>
            <a:grpSpLocks/>
          </p:cNvGrpSpPr>
          <p:nvPr/>
        </p:nvGrpSpPr>
        <p:grpSpPr bwMode="auto">
          <a:xfrm>
            <a:off x="2667000" y="4011613"/>
            <a:ext cx="4116388" cy="2657475"/>
            <a:chOff x="1680" y="2496"/>
            <a:chExt cx="2593" cy="1674"/>
          </a:xfrm>
        </p:grpSpPr>
        <p:sp>
          <p:nvSpPr>
            <p:cNvPr id="113695" name="Line 31"/>
            <p:cNvSpPr>
              <a:spLocks noChangeShapeType="1"/>
            </p:cNvSpPr>
            <p:nvPr/>
          </p:nvSpPr>
          <p:spPr bwMode="auto">
            <a:xfrm>
              <a:off x="1680" y="2972"/>
              <a:ext cx="1056" cy="240"/>
            </a:xfrm>
            <a:prstGeom prst="line">
              <a:avLst/>
            </a:prstGeom>
            <a:noFill/>
            <a:ln w="19050">
              <a:solidFill>
                <a:schemeClr val="tx1"/>
              </a:solidFill>
              <a:round/>
              <a:headEnd/>
              <a:tailEnd type="triangle" w="med" len="med"/>
            </a:ln>
            <a:effectLst/>
          </p:spPr>
          <p:txBody>
            <a:bodyPr wrap="none"/>
            <a:lstStyle/>
            <a:p>
              <a:endParaRPr lang="en-US"/>
            </a:p>
          </p:txBody>
        </p:sp>
        <p:sp>
          <p:nvSpPr>
            <p:cNvPr id="113696" name="Text Box 32"/>
            <p:cNvSpPr txBox="1">
              <a:spLocks noChangeArrowheads="1"/>
            </p:cNvSpPr>
            <p:nvPr/>
          </p:nvSpPr>
          <p:spPr bwMode="auto">
            <a:xfrm>
              <a:off x="2736" y="2496"/>
              <a:ext cx="1537" cy="1674"/>
            </a:xfrm>
            <a:prstGeom prst="rect">
              <a:avLst/>
            </a:prstGeom>
            <a:solidFill>
              <a:schemeClr val="folHlink"/>
            </a:solidFill>
            <a:ln w="9525">
              <a:solidFill>
                <a:schemeClr val="tx1"/>
              </a:solidFill>
              <a:miter lim="800000"/>
              <a:headEnd/>
              <a:tailEnd/>
            </a:ln>
            <a:effectLst/>
          </p:spPr>
          <p:txBody>
            <a:bodyPr wrap="none">
              <a:spAutoFit/>
            </a:bodyPr>
            <a:lstStyle/>
            <a:p>
              <a:r>
                <a:rPr lang="en-US" sz="2400">
                  <a:latin typeface="Times New Roman" pitchFamily="18" charset="0"/>
                </a:rPr>
                <a:t>Network Frame:</a:t>
              </a:r>
            </a:p>
            <a:p>
              <a:pPr>
                <a:buFontTx/>
                <a:buChar char="•"/>
              </a:pPr>
              <a:r>
                <a:rPr lang="en-US" sz="2400">
                  <a:latin typeface="Times New Roman" pitchFamily="18" charset="0"/>
                </a:rPr>
                <a:t>Network Header</a:t>
              </a:r>
            </a:p>
            <a:p>
              <a:pPr>
                <a:buFontTx/>
                <a:buChar char="•"/>
              </a:pPr>
              <a:r>
                <a:rPr lang="en-US" sz="2400">
                  <a:latin typeface="Times New Roman" pitchFamily="18" charset="0"/>
                </a:rPr>
                <a:t>Transport Header</a:t>
              </a:r>
            </a:p>
            <a:p>
              <a:pPr>
                <a:buFontTx/>
                <a:buChar char="•"/>
              </a:pPr>
              <a:r>
                <a:rPr lang="en-US" sz="2400">
                  <a:latin typeface="Times New Roman" pitchFamily="18" charset="0"/>
                </a:rPr>
                <a:t>Session Header</a:t>
              </a:r>
            </a:p>
            <a:p>
              <a:pPr>
                <a:buFontTx/>
                <a:buChar char="•"/>
              </a:pPr>
              <a:r>
                <a:rPr lang="en-US" sz="2400">
                  <a:latin typeface="Times New Roman" pitchFamily="18" charset="0"/>
                </a:rPr>
                <a:t>Recipient</a:t>
              </a:r>
            </a:p>
            <a:p>
              <a:pPr>
                <a:buFontTx/>
                <a:buChar char="•"/>
              </a:pPr>
              <a:r>
                <a:rPr lang="en-US" sz="2400">
                  <a:latin typeface="Times New Roman" pitchFamily="18" charset="0"/>
                </a:rPr>
                <a:t>Subject</a:t>
              </a:r>
            </a:p>
            <a:p>
              <a:pPr>
                <a:buFontTx/>
                <a:buChar char="•"/>
              </a:pPr>
              <a:r>
                <a:rPr lang="en-US" sz="2400">
                  <a:latin typeface="Times New Roman" pitchFamily="18" charset="0"/>
                </a:rPr>
                <a:t>Body</a:t>
              </a:r>
            </a:p>
          </p:txBody>
        </p:sp>
        <p:sp>
          <p:nvSpPr>
            <p:cNvPr id="113697" name="Line 33"/>
            <p:cNvSpPr>
              <a:spLocks noChangeShapeType="1"/>
            </p:cNvSpPr>
            <p:nvPr/>
          </p:nvSpPr>
          <p:spPr bwMode="auto">
            <a:xfrm flipH="1">
              <a:off x="1680" y="3260"/>
              <a:ext cx="1056" cy="192"/>
            </a:xfrm>
            <a:prstGeom prst="line">
              <a:avLst/>
            </a:prstGeom>
            <a:noFill/>
            <a:ln w="19050">
              <a:solidFill>
                <a:schemeClr val="tx1"/>
              </a:solidFill>
              <a:round/>
              <a:headEnd/>
              <a:tailEnd type="triangle" w="med" len="med"/>
            </a:ln>
            <a:effectLst/>
          </p:spPr>
          <p:txBody>
            <a:bodyPr wrap="none"/>
            <a:lstStyle/>
            <a:p>
              <a:endParaRPr lang="en-US"/>
            </a:p>
          </p:txBody>
        </p:sp>
      </p:grpSp>
      <p:grpSp>
        <p:nvGrpSpPr>
          <p:cNvPr id="113698" name="Group 34"/>
          <p:cNvGrpSpPr>
            <a:grpSpLocks/>
          </p:cNvGrpSpPr>
          <p:nvPr/>
        </p:nvGrpSpPr>
        <p:grpSpPr bwMode="auto">
          <a:xfrm>
            <a:off x="2667000" y="4016375"/>
            <a:ext cx="4281488" cy="2292350"/>
            <a:chOff x="1680" y="1248"/>
            <a:chExt cx="2697" cy="1444"/>
          </a:xfrm>
        </p:grpSpPr>
        <p:sp>
          <p:nvSpPr>
            <p:cNvPr id="113699" name="Line 35"/>
            <p:cNvSpPr>
              <a:spLocks noChangeShapeType="1"/>
            </p:cNvSpPr>
            <p:nvPr/>
          </p:nvSpPr>
          <p:spPr bwMode="auto">
            <a:xfrm>
              <a:off x="1680" y="1248"/>
              <a:ext cx="1056" cy="240"/>
            </a:xfrm>
            <a:prstGeom prst="line">
              <a:avLst/>
            </a:prstGeom>
            <a:noFill/>
            <a:ln w="19050">
              <a:solidFill>
                <a:schemeClr val="tx1"/>
              </a:solidFill>
              <a:round/>
              <a:headEnd/>
              <a:tailEnd type="triangle" w="med" len="med"/>
            </a:ln>
            <a:effectLst/>
          </p:spPr>
          <p:txBody>
            <a:bodyPr wrap="none"/>
            <a:lstStyle/>
            <a:p>
              <a:endParaRPr lang="en-US"/>
            </a:p>
          </p:txBody>
        </p:sp>
        <p:sp>
          <p:nvSpPr>
            <p:cNvPr id="113700" name="Text Box 36"/>
            <p:cNvSpPr txBox="1">
              <a:spLocks noChangeArrowheads="1"/>
            </p:cNvSpPr>
            <p:nvPr/>
          </p:nvSpPr>
          <p:spPr bwMode="auto">
            <a:xfrm>
              <a:off x="2736" y="1248"/>
              <a:ext cx="1641" cy="1444"/>
            </a:xfrm>
            <a:prstGeom prst="rect">
              <a:avLst/>
            </a:prstGeom>
            <a:solidFill>
              <a:schemeClr val="folHlink"/>
            </a:solidFill>
            <a:ln w="9525">
              <a:solidFill>
                <a:schemeClr val="tx1"/>
              </a:solidFill>
              <a:miter lim="800000"/>
              <a:headEnd/>
              <a:tailEnd/>
            </a:ln>
            <a:effectLst/>
          </p:spPr>
          <p:txBody>
            <a:bodyPr wrap="none">
              <a:spAutoFit/>
            </a:bodyPr>
            <a:lstStyle/>
            <a:p>
              <a:r>
                <a:rPr lang="en-US" sz="2400">
                  <a:latin typeface="Times New Roman" pitchFamily="18" charset="0"/>
                </a:rPr>
                <a:t>Transport Message:</a:t>
              </a:r>
            </a:p>
            <a:p>
              <a:pPr>
                <a:buFontTx/>
                <a:buChar char="•"/>
              </a:pPr>
              <a:r>
                <a:rPr lang="en-US" sz="2400">
                  <a:latin typeface="Times New Roman" pitchFamily="18" charset="0"/>
                </a:rPr>
                <a:t>Transport Header</a:t>
              </a:r>
            </a:p>
            <a:p>
              <a:pPr>
                <a:buFontTx/>
                <a:buChar char="•"/>
              </a:pPr>
              <a:r>
                <a:rPr lang="en-US" sz="2400">
                  <a:latin typeface="Times New Roman" pitchFamily="18" charset="0"/>
                </a:rPr>
                <a:t>Session Header</a:t>
              </a:r>
            </a:p>
            <a:p>
              <a:pPr>
                <a:buFontTx/>
                <a:buChar char="•"/>
              </a:pPr>
              <a:r>
                <a:rPr lang="en-US" sz="2400">
                  <a:latin typeface="Times New Roman" pitchFamily="18" charset="0"/>
                </a:rPr>
                <a:t>Recipient</a:t>
              </a:r>
            </a:p>
            <a:p>
              <a:pPr>
                <a:buFontTx/>
                <a:buChar char="•"/>
              </a:pPr>
              <a:r>
                <a:rPr lang="en-US" sz="2400">
                  <a:latin typeface="Times New Roman" pitchFamily="18" charset="0"/>
                </a:rPr>
                <a:t>Subject</a:t>
              </a:r>
            </a:p>
            <a:p>
              <a:pPr>
                <a:buFontTx/>
                <a:buChar char="•"/>
              </a:pPr>
              <a:r>
                <a:rPr lang="en-US" sz="2400">
                  <a:latin typeface="Times New Roman" pitchFamily="18" charset="0"/>
                </a:rPr>
                <a:t>Body</a:t>
              </a:r>
            </a:p>
          </p:txBody>
        </p:sp>
        <p:sp>
          <p:nvSpPr>
            <p:cNvPr id="113701" name="Line 37"/>
            <p:cNvSpPr>
              <a:spLocks noChangeShapeType="1"/>
            </p:cNvSpPr>
            <p:nvPr/>
          </p:nvSpPr>
          <p:spPr bwMode="auto">
            <a:xfrm flipH="1">
              <a:off x="1680" y="1536"/>
              <a:ext cx="1056" cy="192"/>
            </a:xfrm>
            <a:prstGeom prst="line">
              <a:avLst/>
            </a:prstGeom>
            <a:noFill/>
            <a:ln w="19050">
              <a:solidFill>
                <a:schemeClr val="tx1"/>
              </a:solidFill>
              <a:round/>
              <a:headEnd/>
              <a:tailEnd type="triangle" w="med" len="med"/>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3686"/>
                                        </p:tgtEl>
                                        <p:attrNameLst>
                                          <p:attrName>style.visibility</p:attrName>
                                        </p:attrNameLst>
                                      </p:cBhvr>
                                      <p:to>
                                        <p:strVal val="visible"/>
                                      </p:to>
                                    </p:set>
                                  </p:childTnLst>
                                  <p:subTnLst>
                                    <p:set>
                                      <p:cBhvr override="childStyle">
                                        <p:cTn dur="1" fill="hold" display="0" masterRel="nextClick" afterEffect="1"/>
                                        <p:tgtEl>
                                          <p:spTgt spid="11368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3670"/>
                                        </p:tgtEl>
                                        <p:attrNameLst>
                                          <p:attrName>style.visibility</p:attrName>
                                        </p:attrNameLst>
                                      </p:cBhvr>
                                      <p:to>
                                        <p:strVal val="visible"/>
                                      </p:to>
                                    </p:set>
                                  </p:childTnLst>
                                  <p:subTnLst>
                                    <p:set>
                                      <p:cBhvr override="childStyle">
                                        <p:cTn dur="1" fill="hold" display="0" masterRel="nextClick" afterEffect="1"/>
                                        <p:tgtEl>
                                          <p:spTgt spid="11367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3666"/>
                                        </p:tgtEl>
                                        <p:attrNameLst>
                                          <p:attrName>style.visibility</p:attrName>
                                        </p:attrNameLst>
                                      </p:cBhvr>
                                      <p:to>
                                        <p:strVal val="visible"/>
                                      </p:to>
                                    </p:set>
                                  </p:childTnLst>
                                  <p:subTnLst>
                                    <p:set>
                                      <p:cBhvr override="childStyle">
                                        <p:cTn dur="1" fill="hold" display="0" masterRel="nextClick" afterEffect="1"/>
                                        <p:tgtEl>
                                          <p:spTgt spid="11366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13698"/>
                                        </p:tgtEl>
                                        <p:attrNameLst>
                                          <p:attrName>style.visibility</p:attrName>
                                        </p:attrNameLst>
                                      </p:cBhvr>
                                      <p:to>
                                        <p:strVal val="visible"/>
                                      </p:to>
                                    </p:set>
                                  </p:childTnLst>
                                  <p:subTnLst>
                                    <p:set>
                                      <p:cBhvr override="childStyle">
                                        <p:cTn dur="1" fill="hold" display="0" masterRel="nextClick" afterEffect="1"/>
                                        <p:tgtEl>
                                          <p:spTgt spid="11369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13694"/>
                                        </p:tgtEl>
                                        <p:attrNameLst>
                                          <p:attrName>style.visibility</p:attrName>
                                        </p:attrNameLst>
                                      </p:cBhvr>
                                      <p:to>
                                        <p:strVal val="visible"/>
                                      </p:to>
                                    </p:set>
                                  </p:childTnLst>
                                  <p:subTnLst>
                                    <p:set>
                                      <p:cBhvr override="childStyle">
                                        <p:cTn dur="1" fill="hold" display="0" masterRel="nextClick" afterEffect="1"/>
                                        <p:tgtEl>
                                          <p:spTgt spid="11369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3674"/>
                                        </p:tgtEl>
                                        <p:attrNameLst>
                                          <p:attrName>style.visibility</p:attrName>
                                        </p:attrNameLst>
                                      </p:cBhvr>
                                      <p:to>
                                        <p:strVal val="visible"/>
                                      </p:to>
                                    </p:set>
                                  </p:childTnLst>
                                  <p:subTnLst>
                                    <p:set>
                                      <p:cBhvr override="childStyle">
                                        <p:cTn dur="1" fill="hold" display="0" masterRel="nextClick" afterEffect="1"/>
                                        <p:tgtEl>
                                          <p:spTgt spid="113674"/>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3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9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Line 2"/>
          <p:cNvSpPr>
            <a:spLocks noChangeShapeType="1"/>
          </p:cNvSpPr>
          <p:nvPr/>
        </p:nvSpPr>
        <p:spPr bwMode="auto">
          <a:xfrm>
            <a:off x="4800600" y="4724400"/>
            <a:ext cx="0" cy="1828800"/>
          </a:xfrm>
          <a:prstGeom prst="line">
            <a:avLst/>
          </a:prstGeom>
          <a:noFill/>
          <a:ln w="28575">
            <a:solidFill>
              <a:schemeClr val="tx1"/>
            </a:solidFill>
            <a:round/>
            <a:headEnd/>
            <a:tailEnd/>
          </a:ln>
          <a:effectLst/>
        </p:spPr>
        <p:txBody>
          <a:bodyPr wrap="none"/>
          <a:lstStyle/>
          <a:p>
            <a:endParaRPr lang="en-US"/>
          </a:p>
        </p:txBody>
      </p:sp>
      <p:sp>
        <p:nvSpPr>
          <p:cNvPr id="116739" name="Line 3"/>
          <p:cNvSpPr>
            <a:spLocks noChangeShapeType="1"/>
          </p:cNvSpPr>
          <p:nvPr/>
        </p:nvSpPr>
        <p:spPr bwMode="auto">
          <a:xfrm>
            <a:off x="7467600" y="1752600"/>
            <a:ext cx="0" cy="4800600"/>
          </a:xfrm>
          <a:prstGeom prst="line">
            <a:avLst/>
          </a:prstGeom>
          <a:noFill/>
          <a:ln w="28575">
            <a:solidFill>
              <a:schemeClr val="tx1"/>
            </a:solidFill>
            <a:round/>
            <a:headEnd/>
            <a:tailEnd/>
          </a:ln>
          <a:effectLst/>
        </p:spPr>
        <p:txBody>
          <a:bodyPr wrap="none"/>
          <a:lstStyle/>
          <a:p>
            <a:endParaRPr lang="en-US"/>
          </a:p>
        </p:txBody>
      </p:sp>
      <p:sp>
        <p:nvSpPr>
          <p:cNvPr id="116740" name="Line 4"/>
          <p:cNvSpPr>
            <a:spLocks noChangeShapeType="1"/>
          </p:cNvSpPr>
          <p:nvPr/>
        </p:nvSpPr>
        <p:spPr bwMode="auto">
          <a:xfrm>
            <a:off x="1676400" y="2057400"/>
            <a:ext cx="0" cy="4495800"/>
          </a:xfrm>
          <a:prstGeom prst="line">
            <a:avLst/>
          </a:prstGeom>
          <a:noFill/>
          <a:ln w="28575">
            <a:solidFill>
              <a:schemeClr val="tx1"/>
            </a:solidFill>
            <a:round/>
            <a:headEnd/>
            <a:tailEnd/>
          </a:ln>
          <a:effectLst/>
        </p:spPr>
        <p:txBody>
          <a:bodyPr wrap="none"/>
          <a:lstStyle/>
          <a:p>
            <a:endParaRPr lang="en-US"/>
          </a:p>
        </p:txBody>
      </p:sp>
      <p:sp>
        <p:nvSpPr>
          <p:cNvPr id="116741" name="Rectangle 5"/>
          <p:cNvSpPr>
            <a:spLocks noGrp="1" noChangeArrowheads="1"/>
          </p:cNvSpPr>
          <p:nvPr>
            <p:ph type="title"/>
          </p:nvPr>
        </p:nvSpPr>
        <p:spPr>
          <a:xfrm>
            <a:off x="914400" y="277813"/>
            <a:ext cx="7772400" cy="669925"/>
          </a:xfrm>
        </p:spPr>
        <p:txBody>
          <a:bodyPr>
            <a:normAutofit fontScale="90000"/>
          </a:bodyPr>
          <a:lstStyle/>
          <a:p>
            <a:r>
              <a:rPr lang="en-US" sz="3800"/>
              <a:t>OSI Reference Model: Routing</a:t>
            </a:r>
          </a:p>
        </p:txBody>
      </p:sp>
      <p:sp>
        <p:nvSpPr>
          <p:cNvPr id="116742" name="Rectangle 6"/>
          <p:cNvSpPr>
            <a:spLocks noChangeArrowheads="1"/>
          </p:cNvSpPr>
          <p:nvPr/>
        </p:nvSpPr>
        <p:spPr bwMode="auto">
          <a:xfrm>
            <a:off x="762000" y="18288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Application</a:t>
            </a:r>
          </a:p>
        </p:txBody>
      </p:sp>
      <p:sp>
        <p:nvSpPr>
          <p:cNvPr id="116743" name="Rectangle 7"/>
          <p:cNvSpPr>
            <a:spLocks noChangeArrowheads="1"/>
          </p:cNvSpPr>
          <p:nvPr/>
        </p:nvSpPr>
        <p:spPr bwMode="auto">
          <a:xfrm>
            <a:off x="762000" y="25146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Presentation</a:t>
            </a:r>
          </a:p>
        </p:txBody>
      </p:sp>
      <p:sp>
        <p:nvSpPr>
          <p:cNvPr id="116744" name="Rectangle 8"/>
          <p:cNvSpPr>
            <a:spLocks noChangeArrowheads="1"/>
          </p:cNvSpPr>
          <p:nvPr/>
        </p:nvSpPr>
        <p:spPr bwMode="auto">
          <a:xfrm>
            <a:off x="762000" y="32004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Session</a:t>
            </a:r>
          </a:p>
        </p:txBody>
      </p:sp>
      <p:sp>
        <p:nvSpPr>
          <p:cNvPr id="116745" name="Rectangle 9"/>
          <p:cNvSpPr>
            <a:spLocks noChangeArrowheads="1"/>
          </p:cNvSpPr>
          <p:nvPr/>
        </p:nvSpPr>
        <p:spPr bwMode="auto">
          <a:xfrm>
            <a:off x="762000" y="38862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Transport</a:t>
            </a:r>
          </a:p>
        </p:txBody>
      </p:sp>
      <p:sp>
        <p:nvSpPr>
          <p:cNvPr id="116746" name="Rectangle 10"/>
          <p:cNvSpPr>
            <a:spLocks noChangeArrowheads="1"/>
          </p:cNvSpPr>
          <p:nvPr/>
        </p:nvSpPr>
        <p:spPr bwMode="auto">
          <a:xfrm>
            <a:off x="762000" y="45720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Network</a:t>
            </a:r>
          </a:p>
        </p:txBody>
      </p:sp>
      <p:sp>
        <p:nvSpPr>
          <p:cNvPr id="116747" name="Rectangle 11"/>
          <p:cNvSpPr>
            <a:spLocks noChangeArrowheads="1"/>
          </p:cNvSpPr>
          <p:nvPr/>
        </p:nvSpPr>
        <p:spPr bwMode="auto">
          <a:xfrm>
            <a:off x="762000" y="52578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Data link</a:t>
            </a:r>
          </a:p>
        </p:txBody>
      </p:sp>
      <p:sp>
        <p:nvSpPr>
          <p:cNvPr id="116748" name="Rectangle 12"/>
          <p:cNvSpPr>
            <a:spLocks noChangeArrowheads="1"/>
          </p:cNvSpPr>
          <p:nvPr/>
        </p:nvSpPr>
        <p:spPr bwMode="auto">
          <a:xfrm>
            <a:off x="762000" y="59436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Physical</a:t>
            </a:r>
          </a:p>
        </p:txBody>
      </p:sp>
      <p:sp>
        <p:nvSpPr>
          <p:cNvPr id="116749" name="Line 13"/>
          <p:cNvSpPr>
            <a:spLocks noChangeShapeType="1"/>
          </p:cNvSpPr>
          <p:nvPr/>
        </p:nvSpPr>
        <p:spPr bwMode="auto">
          <a:xfrm>
            <a:off x="1676400" y="6553200"/>
            <a:ext cx="5791200" cy="0"/>
          </a:xfrm>
          <a:prstGeom prst="line">
            <a:avLst/>
          </a:prstGeom>
          <a:noFill/>
          <a:ln w="28575">
            <a:solidFill>
              <a:schemeClr val="tx1"/>
            </a:solidFill>
            <a:round/>
            <a:headEnd/>
            <a:tailEnd/>
          </a:ln>
          <a:effectLst/>
        </p:spPr>
        <p:txBody>
          <a:bodyPr wrap="none"/>
          <a:lstStyle/>
          <a:p>
            <a:endParaRPr lang="en-US"/>
          </a:p>
        </p:txBody>
      </p:sp>
      <p:sp>
        <p:nvSpPr>
          <p:cNvPr id="116750" name="Rectangle 14"/>
          <p:cNvSpPr>
            <a:spLocks noChangeArrowheads="1"/>
          </p:cNvSpPr>
          <p:nvPr/>
        </p:nvSpPr>
        <p:spPr bwMode="auto">
          <a:xfrm>
            <a:off x="6553200" y="18288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Application</a:t>
            </a:r>
          </a:p>
        </p:txBody>
      </p:sp>
      <p:sp>
        <p:nvSpPr>
          <p:cNvPr id="116751" name="Rectangle 15"/>
          <p:cNvSpPr>
            <a:spLocks noChangeArrowheads="1"/>
          </p:cNvSpPr>
          <p:nvPr/>
        </p:nvSpPr>
        <p:spPr bwMode="auto">
          <a:xfrm>
            <a:off x="6553200" y="25146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Presentation</a:t>
            </a:r>
          </a:p>
        </p:txBody>
      </p:sp>
      <p:sp>
        <p:nvSpPr>
          <p:cNvPr id="116752" name="Rectangle 16"/>
          <p:cNvSpPr>
            <a:spLocks noChangeArrowheads="1"/>
          </p:cNvSpPr>
          <p:nvPr/>
        </p:nvSpPr>
        <p:spPr bwMode="auto">
          <a:xfrm>
            <a:off x="6553200" y="32004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Session</a:t>
            </a:r>
          </a:p>
        </p:txBody>
      </p:sp>
      <p:sp>
        <p:nvSpPr>
          <p:cNvPr id="116753" name="Rectangle 17"/>
          <p:cNvSpPr>
            <a:spLocks noChangeArrowheads="1"/>
          </p:cNvSpPr>
          <p:nvPr/>
        </p:nvSpPr>
        <p:spPr bwMode="auto">
          <a:xfrm>
            <a:off x="6553200" y="38862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Transport</a:t>
            </a:r>
          </a:p>
        </p:txBody>
      </p:sp>
      <p:sp>
        <p:nvSpPr>
          <p:cNvPr id="116754" name="Rectangle 18"/>
          <p:cNvSpPr>
            <a:spLocks noChangeArrowheads="1"/>
          </p:cNvSpPr>
          <p:nvPr/>
        </p:nvSpPr>
        <p:spPr bwMode="auto">
          <a:xfrm>
            <a:off x="6553200" y="45720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Network</a:t>
            </a:r>
          </a:p>
        </p:txBody>
      </p:sp>
      <p:sp>
        <p:nvSpPr>
          <p:cNvPr id="116755" name="Rectangle 19"/>
          <p:cNvSpPr>
            <a:spLocks noChangeArrowheads="1"/>
          </p:cNvSpPr>
          <p:nvPr/>
        </p:nvSpPr>
        <p:spPr bwMode="auto">
          <a:xfrm>
            <a:off x="6553200" y="52578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Data link</a:t>
            </a:r>
          </a:p>
        </p:txBody>
      </p:sp>
      <p:sp>
        <p:nvSpPr>
          <p:cNvPr id="116756" name="Rectangle 20"/>
          <p:cNvSpPr>
            <a:spLocks noChangeArrowheads="1"/>
          </p:cNvSpPr>
          <p:nvPr/>
        </p:nvSpPr>
        <p:spPr bwMode="auto">
          <a:xfrm>
            <a:off x="6553200" y="59436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Physical</a:t>
            </a:r>
          </a:p>
        </p:txBody>
      </p:sp>
      <p:sp>
        <p:nvSpPr>
          <p:cNvPr id="116757" name="Line 21"/>
          <p:cNvSpPr>
            <a:spLocks noChangeShapeType="1"/>
          </p:cNvSpPr>
          <p:nvPr/>
        </p:nvSpPr>
        <p:spPr bwMode="auto">
          <a:xfrm>
            <a:off x="4267200" y="4724400"/>
            <a:ext cx="0" cy="1828800"/>
          </a:xfrm>
          <a:prstGeom prst="line">
            <a:avLst/>
          </a:prstGeom>
          <a:noFill/>
          <a:ln w="28575">
            <a:solidFill>
              <a:schemeClr val="tx1"/>
            </a:solidFill>
            <a:round/>
            <a:headEnd/>
            <a:tailEnd/>
          </a:ln>
          <a:effectLst/>
        </p:spPr>
        <p:txBody>
          <a:bodyPr wrap="none"/>
          <a:lstStyle/>
          <a:p>
            <a:endParaRPr lang="en-US"/>
          </a:p>
        </p:txBody>
      </p:sp>
      <p:sp>
        <p:nvSpPr>
          <p:cNvPr id="116758" name="Rectangle 22"/>
          <p:cNvSpPr>
            <a:spLocks noChangeArrowheads="1"/>
          </p:cNvSpPr>
          <p:nvPr/>
        </p:nvSpPr>
        <p:spPr bwMode="auto">
          <a:xfrm>
            <a:off x="3581400" y="45720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Network</a:t>
            </a:r>
          </a:p>
        </p:txBody>
      </p:sp>
      <p:sp>
        <p:nvSpPr>
          <p:cNvPr id="116759" name="Rectangle 23"/>
          <p:cNvSpPr>
            <a:spLocks noChangeArrowheads="1"/>
          </p:cNvSpPr>
          <p:nvPr/>
        </p:nvSpPr>
        <p:spPr bwMode="auto">
          <a:xfrm>
            <a:off x="3581400" y="52578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Data link</a:t>
            </a:r>
          </a:p>
        </p:txBody>
      </p:sp>
      <p:sp>
        <p:nvSpPr>
          <p:cNvPr id="116760" name="Rectangle 24"/>
          <p:cNvSpPr>
            <a:spLocks noChangeArrowheads="1"/>
          </p:cNvSpPr>
          <p:nvPr/>
        </p:nvSpPr>
        <p:spPr bwMode="auto">
          <a:xfrm>
            <a:off x="3581400" y="59436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Physical</a:t>
            </a:r>
          </a:p>
        </p:txBody>
      </p:sp>
      <p:sp>
        <p:nvSpPr>
          <p:cNvPr id="116761" name="Text Box 25"/>
          <p:cNvSpPr txBox="1">
            <a:spLocks noChangeArrowheads="1"/>
          </p:cNvSpPr>
          <p:nvPr/>
        </p:nvSpPr>
        <p:spPr bwMode="auto">
          <a:xfrm>
            <a:off x="3778250" y="3916363"/>
            <a:ext cx="1403350" cy="579437"/>
          </a:xfrm>
          <a:prstGeom prst="rect">
            <a:avLst/>
          </a:prstGeom>
          <a:noFill/>
          <a:ln w="9525">
            <a:noFill/>
            <a:miter lim="800000"/>
            <a:headEnd/>
            <a:tailEnd/>
          </a:ln>
          <a:effectLst/>
        </p:spPr>
        <p:txBody>
          <a:bodyPr wrap="none">
            <a:spAutoFit/>
          </a:bodyPr>
          <a:lstStyle/>
          <a:p>
            <a:r>
              <a:rPr lang="en-US" sz="3200" b="1">
                <a:latin typeface="Times New Roman" pitchFamily="18" charset="0"/>
              </a:rPr>
              <a:t>Router</a:t>
            </a:r>
          </a:p>
        </p:txBody>
      </p:sp>
      <p:sp>
        <p:nvSpPr>
          <p:cNvPr id="116762" name="Line 26"/>
          <p:cNvSpPr>
            <a:spLocks noChangeShapeType="1"/>
          </p:cNvSpPr>
          <p:nvPr/>
        </p:nvSpPr>
        <p:spPr bwMode="auto">
          <a:xfrm>
            <a:off x="4267200" y="6553200"/>
            <a:ext cx="533400" cy="0"/>
          </a:xfrm>
          <a:prstGeom prst="line">
            <a:avLst/>
          </a:prstGeom>
          <a:noFill/>
          <a:ln w="38100">
            <a:solidFill>
              <a:schemeClr val="bg1"/>
            </a:solidFill>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normAutofit/>
          </a:bodyPr>
          <a:lstStyle/>
          <a:p>
            <a:r>
              <a:rPr lang="en-US" dirty="0"/>
              <a:t>OSI Reference Model Overview</a:t>
            </a:r>
          </a:p>
        </p:txBody>
      </p:sp>
      <p:sp>
        <p:nvSpPr>
          <p:cNvPr id="118787" name="Rectangle 3"/>
          <p:cNvSpPr>
            <a:spLocks noGrp="1" noChangeArrowheads="1"/>
          </p:cNvSpPr>
          <p:nvPr>
            <p:ph sz="quarter" idx="1"/>
          </p:nvPr>
        </p:nvSpPr>
        <p:spPr/>
        <p:txBody>
          <a:bodyPr/>
          <a:lstStyle/>
          <a:p>
            <a:pPr>
              <a:lnSpc>
                <a:spcPct val="90000"/>
              </a:lnSpc>
            </a:pPr>
            <a:r>
              <a:rPr lang="en-US" sz="2400" dirty="0"/>
              <a:t>Each layer provides some abstraction to the higher levels</a:t>
            </a:r>
          </a:p>
          <a:p>
            <a:pPr lvl="1">
              <a:lnSpc>
                <a:spcPct val="90000"/>
              </a:lnSpc>
            </a:pPr>
            <a:r>
              <a:rPr lang="en-US" sz="2200" dirty="0"/>
              <a:t>e.g. The physical layer actually charges the wire</a:t>
            </a:r>
          </a:p>
          <a:p>
            <a:pPr lvl="2">
              <a:lnSpc>
                <a:spcPct val="90000"/>
              </a:lnSpc>
            </a:pPr>
            <a:r>
              <a:rPr lang="en-US" sz="2100" dirty="0"/>
              <a:t>Higher layers need not worry about how to charge the wire</a:t>
            </a:r>
          </a:p>
          <a:p>
            <a:pPr lvl="1">
              <a:lnSpc>
                <a:spcPct val="90000"/>
              </a:lnSpc>
            </a:pPr>
            <a:r>
              <a:rPr lang="en-US" sz="2200" dirty="0"/>
              <a:t>e.g. The transport layer ensures that message arrive</a:t>
            </a:r>
          </a:p>
          <a:p>
            <a:pPr lvl="2">
              <a:lnSpc>
                <a:spcPct val="90000"/>
              </a:lnSpc>
            </a:pPr>
            <a:r>
              <a:rPr lang="en-US" sz="2100" dirty="0"/>
              <a:t>Higher layers can assume that messages will arrive, and will not be lost</a:t>
            </a:r>
          </a:p>
          <a:p>
            <a:pPr>
              <a:lnSpc>
                <a:spcPct val="90000"/>
              </a:lnSpc>
            </a:pPr>
            <a:r>
              <a:rPr lang="en-US" sz="2400" dirty="0"/>
              <a:t>The OSI reference model was used as the basis for </a:t>
            </a:r>
            <a:r>
              <a:rPr lang="en-US" sz="2400" dirty="0">
                <a:solidFill>
                  <a:srgbClr val="C00000"/>
                </a:solidFill>
              </a:rPr>
              <a:t>X.25 networks</a:t>
            </a:r>
            <a:r>
              <a:rPr lang="en-US" sz="2400" dirty="0"/>
              <a:t>, although these networks are not discussed at length in this course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TCP/IP Service Model</a:t>
            </a:r>
          </a:p>
        </p:txBody>
      </p:sp>
      <p:sp>
        <p:nvSpPr>
          <p:cNvPr id="119811" name="Rectangle 3"/>
          <p:cNvSpPr>
            <a:spLocks noGrp="1" noChangeArrowheads="1"/>
          </p:cNvSpPr>
          <p:nvPr>
            <p:ph sz="quarter" idx="1"/>
          </p:nvPr>
        </p:nvSpPr>
        <p:spPr/>
        <p:txBody>
          <a:bodyPr/>
          <a:lstStyle/>
          <a:p>
            <a:r>
              <a:rPr lang="en-US" dirty="0"/>
              <a:t>Researchers developing the TCP/IP protocol suite also developed a layered reference model</a:t>
            </a:r>
          </a:p>
          <a:p>
            <a:r>
              <a:rPr lang="en-US" dirty="0"/>
              <a:t>The TCP/IP reference model consists of 5 layers</a:t>
            </a:r>
          </a:p>
          <a:p>
            <a:pPr lvl="1"/>
            <a:r>
              <a:rPr lang="en-US" dirty="0"/>
              <a:t>3 software layers</a:t>
            </a:r>
          </a:p>
          <a:p>
            <a:pPr lvl="1"/>
            <a:r>
              <a:rPr lang="en-US" dirty="0"/>
              <a:t>1 software &amp; hardware layer</a:t>
            </a:r>
          </a:p>
          <a:p>
            <a:pPr lvl="1"/>
            <a:r>
              <a:rPr lang="en-US" dirty="0"/>
              <a:t>1 hardware layer</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The TCP/IP Service Model</a:t>
            </a:r>
          </a:p>
        </p:txBody>
      </p:sp>
      <p:sp>
        <p:nvSpPr>
          <p:cNvPr id="120835" name="Rectangle 3"/>
          <p:cNvSpPr>
            <a:spLocks noGrp="1" noChangeArrowheads="1"/>
          </p:cNvSpPr>
          <p:nvPr>
            <p:ph sz="quarter" idx="1"/>
          </p:nvPr>
        </p:nvSpPr>
        <p:spPr/>
        <p:txBody>
          <a:bodyPr/>
          <a:lstStyle/>
          <a:p>
            <a:pPr marL="609600" indent="-609600"/>
            <a:r>
              <a:rPr lang="en-US"/>
              <a:t>The 5 layers:</a:t>
            </a:r>
          </a:p>
          <a:p>
            <a:pPr marL="609600" indent="-609600">
              <a:buFont typeface="Wingdings" pitchFamily="2" charset="2"/>
              <a:buNone/>
            </a:pPr>
            <a:endParaRPr lang="en-US"/>
          </a:p>
          <a:p>
            <a:pPr marL="609600" indent="-609600">
              <a:buFontTx/>
              <a:buAutoNum type="arabicPeriod"/>
            </a:pPr>
            <a:r>
              <a:rPr lang="en-US"/>
              <a:t>Application</a:t>
            </a:r>
          </a:p>
          <a:p>
            <a:pPr marL="609600" indent="-609600">
              <a:buFontTx/>
              <a:buAutoNum type="arabicPeriod"/>
            </a:pPr>
            <a:r>
              <a:rPr lang="en-US"/>
              <a:t>Transport</a:t>
            </a:r>
          </a:p>
          <a:p>
            <a:pPr marL="609600" indent="-609600">
              <a:buFontTx/>
              <a:buAutoNum type="arabicPeriod"/>
            </a:pPr>
            <a:r>
              <a:rPr lang="en-US"/>
              <a:t>Internet</a:t>
            </a:r>
          </a:p>
          <a:p>
            <a:pPr marL="609600" indent="-609600">
              <a:buFontTx/>
              <a:buAutoNum type="arabicPeriod"/>
            </a:pPr>
            <a:r>
              <a:rPr lang="en-US"/>
              <a:t>Network Interface</a:t>
            </a:r>
          </a:p>
          <a:p>
            <a:pPr marL="609600" indent="-609600">
              <a:buFontTx/>
              <a:buAutoNum type="arabicPeriod"/>
            </a:pPr>
            <a:r>
              <a:rPr lang="en-US" i="1"/>
              <a:t>Hardware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914400" y="277813"/>
            <a:ext cx="7772400" cy="669925"/>
          </a:xfrm>
        </p:spPr>
        <p:txBody>
          <a:bodyPr>
            <a:normAutofit/>
          </a:bodyPr>
          <a:lstStyle/>
          <a:p>
            <a:r>
              <a:rPr lang="en-US"/>
              <a:t>The TCP/IP Service Model</a:t>
            </a:r>
          </a:p>
        </p:txBody>
      </p:sp>
      <p:sp>
        <p:nvSpPr>
          <p:cNvPr id="121859" name="Rectangle 3"/>
          <p:cNvSpPr>
            <a:spLocks noGrp="1" noChangeArrowheads="1"/>
          </p:cNvSpPr>
          <p:nvPr>
            <p:ph sz="quarter" idx="1"/>
          </p:nvPr>
        </p:nvSpPr>
        <p:spPr>
          <a:xfrm>
            <a:off x="685800" y="2362200"/>
            <a:ext cx="7772400" cy="4114800"/>
          </a:xfrm>
        </p:spPr>
        <p:txBody>
          <a:bodyPr/>
          <a:lstStyle/>
          <a:p>
            <a:pPr>
              <a:lnSpc>
                <a:spcPct val="90000"/>
              </a:lnSpc>
            </a:pPr>
            <a:r>
              <a:rPr lang="en-US" sz="2400"/>
              <a:t>Defines what data is stored in the message (specific to each application)</a:t>
            </a:r>
          </a:p>
          <a:p>
            <a:pPr lvl="1">
              <a:lnSpc>
                <a:spcPct val="90000"/>
              </a:lnSpc>
            </a:pPr>
            <a:r>
              <a:rPr lang="en-US" sz="2200"/>
              <a:t>e.g. An E-Mail application would store such things as recipient, subject, and body text into an E-Mail application-level message</a:t>
            </a:r>
          </a:p>
          <a:p>
            <a:pPr lvl="1">
              <a:lnSpc>
                <a:spcPct val="90000"/>
              </a:lnSpc>
            </a:pPr>
            <a:r>
              <a:rPr lang="en-US" sz="2200"/>
              <a:t>e.g. A web server would put header information (information about the server &amp; the document) as well as the document itself into its application-level messages</a:t>
            </a:r>
          </a:p>
          <a:p>
            <a:pPr>
              <a:lnSpc>
                <a:spcPct val="90000"/>
              </a:lnSpc>
            </a:pPr>
            <a:r>
              <a:rPr lang="en-US" sz="2400"/>
              <a:t>Essentially, this layer is identical to the application layer in the OSI reference model</a:t>
            </a:r>
          </a:p>
        </p:txBody>
      </p:sp>
      <p:sp>
        <p:nvSpPr>
          <p:cNvPr id="121860" name="Text Box 4"/>
          <p:cNvSpPr txBox="1">
            <a:spLocks noChangeArrowheads="1"/>
          </p:cNvSpPr>
          <p:nvPr/>
        </p:nvSpPr>
        <p:spPr bwMode="auto">
          <a:xfrm>
            <a:off x="360363" y="1706563"/>
            <a:ext cx="3355975" cy="579437"/>
          </a:xfrm>
          <a:prstGeom prst="rect">
            <a:avLst/>
          </a:prstGeom>
          <a:noFill/>
          <a:ln w="9525">
            <a:noFill/>
            <a:miter lim="800000"/>
            <a:headEnd/>
            <a:tailEnd/>
          </a:ln>
          <a:effectLst/>
        </p:spPr>
        <p:txBody>
          <a:bodyPr wrap="none">
            <a:spAutoFit/>
          </a:bodyPr>
          <a:lstStyle/>
          <a:p>
            <a:r>
              <a:rPr lang="en-US" sz="3200" b="1">
                <a:solidFill>
                  <a:srgbClr val="003399"/>
                </a:solidFill>
                <a:latin typeface="Times New Roman" pitchFamily="18" charset="0"/>
              </a:rPr>
              <a:t>Application Layer</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914400" y="277813"/>
            <a:ext cx="7772400" cy="669925"/>
          </a:xfrm>
        </p:spPr>
        <p:txBody>
          <a:bodyPr>
            <a:normAutofit/>
          </a:bodyPr>
          <a:lstStyle/>
          <a:p>
            <a:r>
              <a:rPr lang="en-US"/>
              <a:t>The TCP/IP Service Model</a:t>
            </a:r>
          </a:p>
        </p:txBody>
      </p:sp>
      <p:sp>
        <p:nvSpPr>
          <p:cNvPr id="122883" name="Rectangle 3"/>
          <p:cNvSpPr>
            <a:spLocks noGrp="1" noChangeArrowheads="1"/>
          </p:cNvSpPr>
          <p:nvPr>
            <p:ph sz="quarter" idx="1"/>
          </p:nvPr>
        </p:nvSpPr>
        <p:spPr>
          <a:xfrm>
            <a:off x="685800" y="2362200"/>
            <a:ext cx="7772400" cy="4114800"/>
          </a:xfrm>
        </p:spPr>
        <p:txBody>
          <a:bodyPr/>
          <a:lstStyle/>
          <a:p>
            <a:r>
              <a:rPr lang="en-US" sz="2400"/>
              <a:t>Handles end-to-end communication</a:t>
            </a:r>
          </a:p>
          <a:p>
            <a:pPr lvl="1"/>
            <a:r>
              <a:rPr lang="en-US" sz="2200"/>
              <a:t>Divides the data into manageable chunks of information (packets)</a:t>
            </a:r>
          </a:p>
          <a:p>
            <a:pPr lvl="1"/>
            <a:r>
              <a:rPr lang="en-US" sz="2200"/>
              <a:t>Provides reliable communication</a:t>
            </a:r>
          </a:p>
          <a:p>
            <a:pPr lvl="2"/>
            <a:r>
              <a:rPr lang="en-US" sz="2100"/>
              <a:t>Ensures that all packets are received</a:t>
            </a:r>
          </a:p>
          <a:p>
            <a:pPr lvl="1"/>
            <a:r>
              <a:rPr lang="en-US" sz="2200"/>
              <a:t>Provides error-free communication</a:t>
            </a:r>
          </a:p>
          <a:p>
            <a:pPr lvl="2"/>
            <a:r>
              <a:rPr lang="en-US" sz="2100"/>
              <a:t>Uses a checksum to verify data integrity</a:t>
            </a:r>
          </a:p>
          <a:p>
            <a:r>
              <a:rPr lang="en-US" sz="2400"/>
              <a:t>Implemented by the TCP protocol</a:t>
            </a:r>
          </a:p>
          <a:p>
            <a:pPr lvl="1"/>
            <a:r>
              <a:rPr lang="en-US" sz="2200"/>
              <a:t>Transport control protocol</a:t>
            </a:r>
          </a:p>
        </p:txBody>
      </p:sp>
      <p:sp>
        <p:nvSpPr>
          <p:cNvPr id="122884" name="Text Box 4"/>
          <p:cNvSpPr txBox="1">
            <a:spLocks noChangeArrowheads="1"/>
          </p:cNvSpPr>
          <p:nvPr/>
        </p:nvSpPr>
        <p:spPr bwMode="auto">
          <a:xfrm>
            <a:off x="360363" y="1706563"/>
            <a:ext cx="3109912" cy="579437"/>
          </a:xfrm>
          <a:prstGeom prst="rect">
            <a:avLst/>
          </a:prstGeom>
          <a:noFill/>
          <a:ln w="9525">
            <a:noFill/>
            <a:miter lim="800000"/>
            <a:headEnd/>
            <a:tailEnd/>
          </a:ln>
          <a:effectLst/>
        </p:spPr>
        <p:txBody>
          <a:bodyPr wrap="none">
            <a:spAutoFit/>
          </a:bodyPr>
          <a:lstStyle/>
          <a:p>
            <a:r>
              <a:rPr lang="en-US" sz="3200" b="1">
                <a:solidFill>
                  <a:srgbClr val="003399"/>
                </a:solidFill>
                <a:latin typeface="Times New Roman" pitchFamily="18" charset="0"/>
              </a:rPr>
              <a:t>Transport Layer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914400" y="277813"/>
            <a:ext cx="7772400" cy="669925"/>
          </a:xfrm>
        </p:spPr>
        <p:txBody>
          <a:bodyPr>
            <a:normAutofit/>
          </a:bodyPr>
          <a:lstStyle/>
          <a:p>
            <a:r>
              <a:rPr lang="en-US"/>
              <a:t>The TCP/IP Service Model</a:t>
            </a:r>
          </a:p>
        </p:txBody>
      </p:sp>
      <p:sp>
        <p:nvSpPr>
          <p:cNvPr id="123907" name="Rectangle 3"/>
          <p:cNvSpPr>
            <a:spLocks noGrp="1" noChangeArrowheads="1"/>
          </p:cNvSpPr>
          <p:nvPr>
            <p:ph sz="quarter" idx="1"/>
          </p:nvPr>
        </p:nvSpPr>
        <p:spPr>
          <a:xfrm>
            <a:off x="685800" y="2362200"/>
            <a:ext cx="7772400" cy="4114800"/>
          </a:xfrm>
        </p:spPr>
        <p:txBody>
          <a:bodyPr/>
          <a:lstStyle/>
          <a:p>
            <a:r>
              <a:rPr lang="en-US"/>
              <a:t>Handles communication between machines</a:t>
            </a:r>
          </a:p>
          <a:p>
            <a:pPr lvl="1"/>
            <a:r>
              <a:rPr lang="en-US"/>
              <a:t>The path of a message is determined (routing)</a:t>
            </a:r>
          </a:p>
          <a:p>
            <a:pPr lvl="1"/>
            <a:r>
              <a:rPr lang="en-US"/>
              <a:t>The destination of a message is determined (addressing)</a:t>
            </a:r>
          </a:p>
          <a:p>
            <a:r>
              <a:rPr lang="en-US"/>
              <a:t>Implemented by the IP protocol</a:t>
            </a:r>
          </a:p>
          <a:p>
            <a:pPr lvl="1"/>
            <a:r>
              <a:rPr lang="en-US"/>
              <a:t>Internet protocol</a:t>
            </a:r>
          </a:p>
        </p:txBody>
      </p:sp>
      <p:sp>
        <p:nvSpPr>
          <p:cNvPr id="123908" name="Text Box 4"/>
          <p:cNvSpPr txBox="1">
            <a:spLocks noChangeArrowheads="1"/>
          </p:cNvSpPr>
          <p:nvPr/>
        </p:nvSpPr>
        <p:spPr bwMode="auto">
          <a:xfrm>
            <a:off x="360363" y="1706563"/>
            <a:ext cx="2747962" cy="579437"/>
          </a:xfrm>
          <a:prstGeom prst="rect">
            <a:avLst/>
          </a:prstGeom>
          <a:noFill/>
          <a:ln w="9525">
            <a:noFill/>
            <a:miter lim="800000"/>
            <a:headEnd/>
            <a:tailEnd/>
          </a:ln>
          <a:effectLst/>
        </p:spPr>
        <p:txBody>
          <a:bodyPr wrap="none">
            <a:spAutoFit/>
          </a:bodyPr>
          <a:lstStyle/>
          <a:p>
            <a:r>
              <a:rPr lang="en-US" sz="3200" b="1">
                <a:solidFill>
                  <a:srgbClr val="003399"/>
                </a:solidFill>
                <a:latin typeface="Times New Roman" pitchFamily="18" charset="0"/>
              </a:rPr>
              <a:t>Internet Layer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A Local Area Network (LAN)</a:t>
            </a:r>
            <a:endParaRPr lang="en-CA"/>
          </a:p>
        </p:txBody>
      </p:sp>
      <p:pic>
        <p:nvPicPr>
          <p:cNvPr id="41987" name="Picture 3" descr="bd07073_"/>
          <p:cNvPicPr>
            <a:picLocks noChangeAspect="1" noChangeArrowheads="1"/>
          </p:cNvPicPr>
          <p:nvPr/>
        </p:nvPicPr>
        <p:blipFill>
          <a:blip r:embed="rId2" cstate="print"/>
          <a:srcRect/>
          <a:stretch>
            <a:fillRect/>
          </a:stretch>
        </p:blipFill>
        <p:spPr bwMode="auto">
          <a:xfrm>
            <a:off x="4343400" y="1447800"/>
            <a:ext cx="1797050" cy="1527175"/>
          </a:xfrm>
          <a:prstGeom prst="rect">
            <a:avLst/>
          </a:prstGeom>
          <a:noFill/>
        </p:spPr>
      </p:pic>
      <p:pic>
        <p:nvPicPr>
          <p:cNvPr id="41988" name="Picture 4" descr="bd07131_"/>
          <p:cNvPicPr>
            <a:picLocks noChangeAspect="1" noChangeArrowheads="1"/>
          </p:cNvPicPr>
          <p:nvPr/>
        </p:nvPicPr>
        <p:blipFill>
          <a:blip r:embed="rId3" cstate="print"/>
          <a:srcRect/>
          <a:stretch>
            <a:fillRect/>
          </a:stretch>
        </p:blipFill>
        <p:spPr bwMode="auto">
          <a:xfrm>
            <a:off x="914400" y="1828800"/>
            <a:ext cx="1814513" cy="1208088"/>
          </a:xfrm>
          <a:prstGeom prst="rect">
            <a:avLst/>
          </a:prstGeom>
          <a:noFill/>
        </p:spPr>
      </p:pic>
      <p:pic>
        <p:nvPicPr>
          <p:cNvPr id="41989" name="Picture 5" descr="bd07098_"/>
          <p:cNvPicPr>
            <a:picLocks noChangeAspect="1" noChangeArrowheads="1"/>
          </p:cNvPicPr>
          <p:nvPr/>
        </p:nvPicPr>
        <p:blipFill>
          <a:blip r:embed="rId4" cstate="print"/>
          <a:srcRect/>
          <a:stretch>
            <a:fillRect/>
          </a:stretch>
        </p:blipFill>
        <p:spPr bwMode="auto">
          <a:xfrm>
            <a:off x="5715000" y="4800600"/>
            <a:ext cx="1817688" cy="1838325"/>
          </a:xfrm>
          <a:prstGeom prst="rect">
            <a:avLst/>
          </a:prstGeom>
          <a:noFill/>
        </p:spPr>
      </p:pic>
      <p:pic>
        <p:nvPicPr>
          <p:cNvPr id="41990" name="Picture 6" descr="bd07164_"/>
          <p:cNvPicPr>
            <a:picLocks noChangeAspect="1" noChangeArrowheads="1"/>
          </p:cNvPicPr>
          <p:nvPr/>
        </p:nvPicPr>
        <p:blipFill>
          <a:blip r:embed="rId5" cstate="print"/>
          <a:srcRect/>
          <a:stretch>
            <a:fillRect/>
          </a:stretch>
        </p:blipFill>
        <p:spPr bwMode="auto">
          <a:xfrm>
            <a:off x="7010400" y="2667000"/>
            <a:ext cx="1833563" cy="1471613"/>
          </a:xfrm>
          <a:prstGeom prst="rect">
            <a:avLst/>
          </a:prstGeom>
          <a:noFill/>
        </p:spPr>
      </p:pic>
      <p:pic>
        <p:nvPicPr>
          <p:cNvPr id="41991" name="Picture 7" descr="hh01132_"/>
          <p:cNvPicPr>
            <a:picLocks noChangeAspect="1" noChangeArrowheads="1"/>
          </p:cNvPicPr>
          <p:nvPr/>
        </p:nvPicPr>
        <p:blipFill>
          <a:blip r:embed="rId6" cstate="print"/>
          <a:srcRect/>
          <a:stretch>
            <a:fillRect/>
          </a:stretch>
        </p:blipFill>
        <p:spPr bwMode="auto">
          <a:xfrm>
            <a:off x="1219200" y="4876800"/>
            <a:ext cx="2144713" cy="1303338"/>
          </a:xfrm>
          <a:prstGeom prst="rect">
            <a:avLst/>
          </a:prstGeom>
          <a:noFill/>
        </p:spPr>
      </p:pic>
      <p:pic>
        <p:nvPicPr>
          <p:cNvPr id="41992" name="Picture 8" descr="bd06740_"/>
          <p:cNvPicPr>
            <a:picLocks noChangeAspect="1" noChangeArrowheads="1"/>
          </p:cNvPicPr>
          <p:nvPr/>
        </p:nvPicPr>
        <p:blipFill>
          <a:blip r:embed="rId7" cstate="print"/>
          <a:srcRect/>
          <a:stretch>
            <a:fillRect/>
          </a:stretch>
        </p:blipFill>
        <p:spPr bwMode="auto">
          <a:xfrm>
            <a:off x="3505200" y="3543300"/>
            <a:ext cx="1676400" cy="839788"/>
          </a:xfrm>
          <a:prstGeom prst="rect">
            <a:avLst/>
          </a:prstGeom>
          <a:noFill/>
        </p:spPr>
      </p:pic>
      <p:sp>
        <p:nvSpPr>
          <p:cNvPr id="41993" name="Line 9"/>
          <p:cNvSpPr>
            <a:spLocks noChangeShapeType="1"/>
          </p:cNvSpPr>
          <p:nvPr/>
        </p:nvSpPr>
        <p:spPr bwMode="auto">
          <a:xfrm>
            <a:off x="2362200" y="2819400"/>
            <a:ext cx="1295400" cy="762000"/>
          </a:xfrm>
          <a:prstGeom prst="line">
            <a:avLst/>
          </a:prstGeom>
          <a:noFill/>
          <a:ln w="38100">
            <a:solidFill>
              <a:schemeClr val="tx1"/>
            </a:solidFill>
            <a:round/>
            <a:headEnd/>
            <a:tailEnd type="triangle" w="med" len="med"/>
          </a:ln>
          <a:effectLst/>
        </p:spPr>
        <p:txBody>
          <a:bodyPr wrap="none"/>
          <a:lstStyle/>
          <a:p>
            <a:endParaRPr lang="en-US"/>
          </a:p>
        </p:txBody>
      </p:sp>
      <p:sp>
        <p:nvSpPr>
          <p:cNvPr id="41994" name="Line 10"/>
          <p:cNvSpPr>
            <a:spLocks noChangeShapeType="1"/>
          </p:cNvSpPr>
          <p:nvPr/>
        </p:nvSpPr>
        <p:spPr bwMode="auto">
          <a:xfrm flipH="1">
            <a:off x="4572000" y="2971800"/>
            <a:ext cx="304800" cy="609600"/>
          </a:xfrm>
          <a:prstGeom prst="line">
            <a:avLst/>
          </a:prstGeom>
          <a:noFill/>
          <a:ln w="38100">
            <a:solidFill>
              <a:schemeClr val="tx1"/>
            </a:solidFill>
            <a:round/>
            <a:headEnd/>
            <a:tailEnd type="triangle" w="med" len="med"/>
          </a:ln>
          <a:effectLst/>
        </p:spPr>
        <p:txBody>
          <a:bodyPr wrap="none"/>
          <a:lstStyle/>
          <a:p>
            <a:endParaRPr lang="en-US"/>
          </a:p>
        </p:txBody>
      </p:sp>
      <p:sp>
        <p:nvSpPr>
          <p:cNvPr id="41995" name="Line 11"/>
          <p:cNvSpPr>
            <a:spLocks noChangeShapeType="1"/>
          </p:cNvSpPr>
          <p:nvPr/>
        </p:nvSpPr>
        <p:spPr bwMode="auto">
          <a:xfrm flipH="1">
            <a:off x="4800600" y="3581400"/>
            <a:ext cx="2209800" cy="152400"/>
          </a:xfrm>
          <a:prstGeom prst="line">
            <a:avLst/>
          </a:prstGeom>
          <a:noFill/>
          <a:ln w="38100">
            <a:solidFill>
              <a:schemeClr val="tx1"/>
            </a:solidFill>
            <a:round/>
            <a:headEnd/>
            <a:tailEnd type="triangle" w="med" len="med"/>
          </a:ln>
          <a:effectLst/>
        </p:spPr>
        <p:txBody>
          <a:bodyPr wrap="none"/>
          <a:lstStyle/>
          <a:p>
            <a:endParaRPr lang="en-US"/>
          </a:p>
        </p:txBody>
      </p:sp>
      <p:sp>
        <p:nvSpPr>
          <p:cNvPr id="41996" name="Line 12"/>
          <p:cNvSpPr>
            <a:spLocks noChangeShapeType="1"/>
          </p:cNvSpPr>
          <p:nvPr/>
        </p:nvSpPr>
        <p:spPr bwMode="auto">
          <a:xfrm flipH="1" flipV="1">
            <a:off x="4343400" y="4038600"/>
            <a:ext cx="1600200" cy="914400"/>
          </a:xfrm>
          <a:prstGeom prst="line">
            <a:avLst/>
          </a:prstGeom>
          <a:noFill/>
          <a:ln w="38100">
            <a:solidFill>
              <a:schemeClr val="tx1"/>
            </a:solidFill>
            <a:round/>
            <a:headEnd/>
            <a:tailEnd type="triangle" w="med" len="med"/>
          </a:ln>
          <a:effectLst/>
        </p:spPr>
        <p:txBody>
          <a:bodyPr wrap="none"/>
          <a:lstStyle/>
          <a:p>
            <a:endParaRPr lang="en-US"/>
          </a:p>
        </p:txBody>
      </p:sp>
      <p:sp>
        <p:nvSpPr>
          <p:cNvPr id="41997" name="Line 13"/>
          <p:cNvSpPr>
            <a:spLocks noChangeShapeType="1"/>
          </p:cNvSpPr>
          <p:nvPr/>
        </p:nvSpPr>
        <p:spPr bwMode="auto">
          <a:xfrm flipV="1">
            <a:off x="2514600" y="4038600"/>
            <a:ext cx="1219200" cy="990600"/>
          </a:xfrm>
          <a:prstGeom prst="line">
            <a:avLst/>
          </a:prstGeom>
          <a:noFill/>
          <a:ln w="38100">
            <a:solidFill>
              <a:schemeClr val="tx1"/>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914400" y="277813"/>
            <a:ext cx="7772400" cy="669925"/>
          </a:xfrm>
        </p:spPr>
        <p:txBody>
          <a:bodyPr>
            <a:normAutofit/>
          </a:bodyPr>
          <a:lstStyle/>
          <a:p>
            <a:r>
              <a:rPr lang="en-US"/>
              <a:t>The TCP/IP Service Model</a:t>
            </a:r>
          </a:p>
        </p:txBody>
      </p:sp>
      <p:sp>
        <p:nvSpPr>
          <p:cNvPr id="124931" name="Rectangle 3"/>
          <p:cNvSpPr>
            <a:spLocks noGrp="1" noChangeArrowheads="1"/>
          </p:cNvSpPr>
          <p:nvPr>
            <p:ph sz="quarter" idx="1"/>
          </p:nvPr>
        </p:nvSpPr>
        <p:spPr>
          <a:xfrm>
            <a:off x="685800" y="2362200"/>
            <a:ext cx="7772400" cy="4114800"/>
          </a:xfrm>
        </p:spPr>
        <p:txBody>
          <a:bodyPr/>
          <a:lstStyle/>
          <a:p>
            <a:r>
              <a:rPr lang="en-US" sz="2400"/>
              <a:t>Handles low level interaction with hardware</a:t>
            </a:r>
          </a:p>
          <a:p>
            <a:pPr lvl="1"/>
            <a:r>
              <a:rPr lang="en-US" sz="2200"/>
              <a:t>Issues commands to the hardware to transmit a number of bits (1 or 0)</a:t>
            </a:r>
          </a:p>
          <a:p>
            <a:pPr lvl="1"/>
            <a:r>
              <a:rPr lang="en-US" sz="2200"/>
              <a:t>Deals with hardware-specific concerns</a:t>
            </a:r>
          </a:p>
          <a:p>
            <a:r>
              <a:rPr lang="en-US" sz="2400"/>
              <a:t>Implemented by the device drivers for the hardware installed into the operating system</a:t>
            </a:r>
          </a:p>
          <a:p>
            <a:r>
              <a:rPr lang="en-US" sz="2400"/>
              <a:t>Essentially, this layer is identical to the data link layer in the OSI model</a:t>
            </a:r>
          </a:p>
        </p:txBody>
      </p:sp>
      <p:sp>
        <p:nvSpPr>
          <p:cNvPr id="124932" name="Text Box 4"/>
          <p:cNvSpPr txBox="1">
            <a:spLocks noChangeArrowheads="1"/>
          </p:cNvSpPr>
          <p:nvPr/>
        </p:nvSpPr>
        <p:spPr bwMode="auto">
          <a:xfrm>
            <a:off x="360363" y="1706563"/>
            <a:ext cx="4521200" cy="579437"/>
          </a:xfrm>
          <a:prstGeom prst="rect">
            <a:avLst/>
          </a:prstGeom>
          <a:noFill/>
          <a:ln w="9525">
            <a:noFill/>
            <a:miter lim="800000"/>
            <a:headEnd/>
            <a:tailEnd/>
          </a:ln>
          <a:effectLst/>
        </p:spPr>
        <p:txBody>
          <a:bodyPr wrap="none">
            <a:spAutoFit/>
          </a:bodyPr>
          <a:lstStyle/>
          <a:p>
            <a:r>
              <a:rPr lang="en-US" sz="3200" b="1">
                <a:solidFill>
                  <a:srgbClr val="003399"/>
                </a:solidFill>
                <a:latin typeface="Times New Roman" pitchFamily="18" charset="0"/>
              </a:rPr>
              <a:t>Network Interface Layer</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914400" y="277813"/>
            <a:ext cx="7772400" cy="669925"/>
          </a:xfrm>
        </p:spPr>
        <p:txBody>
          <a:bodyPr>
            <a:normAutofit/>
          </a:bodyPr>
          <a:lstStyle/>
          <a:p>
            <a:r>
              <a:rPr lang="en-US"/>
              <a:t>The TCP/IP Service Model</a:t>
            </a:r>
          </a:p>
        </p:txBody>
      </p:sp>
      <p:sp>
        <p:nvSpPr>
          <p:cNvPr id="125955" name="Rectangle 3"/>
          <p:cNvSpPr>
            <a:spLocks noGrp="1" noChangeArrowheads="1"/>
          </p:cNvSpPr>
          <p:nvPr>
            <p:ph sz="quarter" idx="1"/>
          </p:nvPr>
        </p:nvSpPr>
        <p:spPr>
          <a:xfrm>
            <a:off x="685800" y="2362200"/>
            <a:ext cx="7772400" cy="4114800"/>
          </a:xfrm>
        </p:spPr>
        <p:txBody>
          <a:bodyPr/>
          <a:lstStyle/>
          <a:p>
            <a:r>
              <a:rPr lang="en-US" sz="2400"/>
              <a:t>Actually transmits signals onto the network</a:t>
            </a:r>
          </a:p>
          <a:p>
            <a:r>
              <a:rPr lang="en-US" sz="2400"/>
              <a:t>Deals with issues such as:</a:t>
            </a:r>
          </a:p>
          <a:p>
            <a:pPr lvl="1"/>
            <a:r>
              <a:rPr lang="en-US" sz="2200"/>
              <a:t>How to transmit signals (e.g. electrify the wire)</a:t>
            </a:r>
          </a:p>
          <a:p>
            <a:pPr lvl="1"/>
            <a:r>
              <a:rPr lang="en-US" sz="2200"/>
              <a:t>How to detect problems (e.g. collisions)</a:t>
            </a:r>
          </a:p>
          <a:p>
            <a:r>
              <a:rPr lang="en-US" sz="2400"/>
              <a:t>Represents the actual network hardware</a:t>
            </a:r>
          </a:p>
          <a:p>
            <a:r>
              <a:rPr lang="en-US" sz="2400"/>
              <a:t>Essentially this layer is identical to the physical layer in the OSI model</a:t>
            </a:r>
          </a:p>
        </p:txBody>
      </p:sp>
      <p:sp>
        <p:nvSpPr>
          <p:cNvPr id="125956" name="Text Box 4"/>
          <p:cNvSpPr txBox="1">
            <a:spLocks noChangeArrowheads="1"/>
          </p:cNvSpPr>
          <p:nvPr/>
        </p:nvSpPr>
        <p:spPr bwMode="auto">
          <a:xfrm>
            <a:off x="360363" y="1706563"/>
            <a:ext cx="3109912" cy="579437"/>
          </a:xfrm>
          <a:prstGeom prst="rect">
            <a:avLst/>
          </a:prstGeom>
          <a:noFill/>
          <a:ln w="9525">
            <a:noFill/>
            <a:miter lim="800000"/>
            <a:headEnd/>
            <a:tailEnd/>
          </a:ln>
          <a:effectLst/>
        </p:spPr>
        <p:txBody>
          <a:bodyPr wrap="none">
            <a:spAutoFit/>
          </a:bodyPr>
          <a:lstStyle/>
          <a:p>
            <a:r>
              <a:rPr lang="en-US" sz="3200" b="1">
                <a:solidFill>
                  <a:srgbClr val="003399"/>
                </a:solidFill>
                <a:latin typeface="Times New Roman" pitchFamily="18" charset="0"/>
              </a:rPr>
              <a:t>Hardware Layer</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914400" y="277813"/>
            <a:ext cx="7772400" cy="669925"/>
          </a:xfrm>
        </p:spPr>
        <p:txBody>
          <a:bodyPr>
            <a:normAutofit fontScale="90000"/>
          </a:bodyPr>
          <a:lstStyle/>
          <a:p>
            <a:r>
              <a:rPr lang="en-US" sz="3800"/>
              <a:t>TCP/IP Service Model: Example</a:t>
            </a:r>
          </a:p>
        </p:txBody>
      </p:sp>
      <p:sp>
        <p:nvSpPr>
          <p:cNvPr id="126979" name="Rectangle 3"/>
          <p:cNvSpPr>
            <a:spLocks noChangeArrowheads="1"/>
          </p:cNvSpPr>
          <p:nvPr/>
        </p:nvSpPr>
        <p:spPr bwMode="auto">
          <a:xfrm>
            <a:off x="762000" y="1676400"/>
            <a:ext cx="19050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Application</a:t>
            </a:r>
          </a:p>
        </p:txBody>
      </p:sp>
      <p:sp>
        <p:nvSpPr>
          <p:cNvPr id="126980" name="Rectangle 4"/>
          <p:cNvSpPr>
            <a:spLocks noChangeArrowheads="1"/>
          </p:cNvSpPr>
          <p:nvPr/>
        </p:nvSpPr>
        <p:spPr bwMode="auto">
          <a:xfrm>
            <a:off x="762000" y="2590800"/>
            <a:ext cx="19050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Transport</a:t>
            </a:r>
          </a:p>
        </p:txBody>
      </p:sp>
      <p:sp>
        <p:nvSpPr>
          <p:cNvPr id="126981" name="Rectangle 5"/>
          <p:cNvSpPr>
            <a:spLocks noChangeArrowheads="1"/>
          </p:cNvSpPr>
          <p:nvPr/>
        </p:nvSpPr>
        <p:spPr bwMode="auto">
          <a:xfrm>
            <a:off x="762000" y="3505200"/>
            <a:ext cx="19050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Internet</a:t>
            </a:r>
          </a:p>
        </p:txBody>
      </p:sp>
      <p:sp>
        <p:nvSpPr>
          <p:cNvPr id="126982" name="Rectangle 6"/>
          <p:cNvSpPr>
            <a:spLocks noChangeArrowheads="1"/>
          </p:cNvSpPr>
          <p:nvPr/>
        </p:nvSpPr>
        <p:spPr bwMode="auto">
          <a:xfrm>
            <a:off x="762000" y="4495800"/>
            <a:ext cx="19050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Network</a:t>
            </a:r>
          </a:p>
          <a:p>
            <a:pPr algn="ctr"/>
            <a:r>
              <a:rPr lang="en-US" sz="2400">
                <a:latin typeface="Times New Roman" pitchFamily="18" charset="0"/>
              </a:rPr>
              <a:t>Interface</a:t>
            </a:r>
          </a:p>
        </p:txBody>
      </p:sp>
      <p:sp>
        <p:nvSpPr>
          <p:cNvPr id="126983" name="Rectangle 7"/>
          <p:cNvSpPr>
            <a:spLocks noChangeArrowheads="1"/>
          </p:cNvSpPr>
          <p:nvPr/>
        </p:nvSpPr>
        <p:spPr bwMode="auto">
          <a:xfrm>
            <a:off x="762000" y="5486400"/>
            <a:ext cx="19050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Hardware</a:t>
            </a:r>
          </a:p>
        </p:txBody>
      </p:sp>
      <p:sp>
        <p:nvSpPr>
          <p:cNvPr id="126984" name="Oval 8"/>
          <p:cNvSpPr>
            <a:spLocks noChangeArrowheads="1"/>
          </p:cNvSpPr>
          <p:nvPr/>
        </p:nvSpPr>
        <p:spPr bwMode="auto">
          <a:xfrm>
            <a:off x="7391400" y="5791200"/>
            <a:ext cx="1752600" cy="1066800"/>
          </a:xfrm>
          <a:prstGeom prst="ellipse">
            <a:avLst/>
          </a:prstGeom>
          <a:solidFill>
            <a:schemeClr val="accent1"/>
          </a:solidFill>
          <a:ln w="9525">
            <a:solidFill>
              <a:schemeClr val="tx1"/>
            </a:solidFill>
            <a:round/>
            <a:headEnd/>
            <a:tailEnd/>
          </a:ln>
          <a:effectLst/>
        </p:spPr>
        <p:txBody>
          <a:bodyPr wrap="none" anchor="ctr"/>
          <a:lstStyle/>
          <a:p>
            <a:pPr algn="ctr"/>
            <a:r>
              <a:rPr lang="en-US" sz="2400">
                <a:latin typeface="Times New Roman" pitchFamily="18" charset="0"/>
              </a:rPr>
              <a:t>Network</a:t>
            </a:r>
          </a:p>
        </p:txBody>
      </p:sp>
      <p:sp>
        <p:nvSpPr>
          <p:cNvPr id="126985" name="Line 9"/>
          <p:cNvSpPr>
            <a:spLocks noChangeShapeType="1"/>
          </p:cNvSpPr>
          <p:nvPr/>
        </p:nvSpPr>
        <p:spPr bwMode="auto">
          <a:xfrm>
            <a:off x="1676400" y="6324600"/>
            <a:ext cx="0" cy="228600"/>
          </a:xfrm>
          <a:prstGeom prst="line">
            <a:avLst/>
          </a:prstGeom>
          <a:noFill/>
          <a:ln w="28575">
            <a:solidFill>
              <a:schemeClr val="tx1"/>
            </a:solidFill>
            <a:round/>
            <a:headEnd/>
            <a:tailEnd/>
          </a:ln>
          <a:effectLst/>
        </p:spPr>
        <p:txBody>
          <a:bodyPr wrap="none"/>
          <a:lstStyle/>
          <a:p>
            <a:endParaRPr lang="en-US"/>
          </a:p>
        </p:txBody>
      </p:sp>
      <p:sp>
        <p:nvSpPr>
          <p:cNvPr id="126986" name="Line 10"/>
          <p:cNvSpPr>
            <a:spLocks noChangeShapeType="1"/>
          </p:cNvSpPr>
          <p:nvPr/>
        </p:nvSpPr>
        <p:spPr bwMode="auto">
          <a:xfrm>
            <a:off x="1676400" y="6553200"/>
            <a:ext cx="5791200" cy="0"/>
          </a:xfrm>
          <a:prstGeom prst="line">
            <a:avLst/>
          </a:prstGeom>
          <a:noFill/>
          <a:ln w="28575">
            <a:solidFill>
              <a:schemeClr val="tx1"/>
            </a:solidFill>
            <a:round/>
            <a:headEnd/>
            <a:tailEnd/>
          </a:ln>
          <a:effectLst/>
        </p:spPr>
        <p:txBody>
          <a:bodyPr wrap="none"/>
          <a:lstStyle/>
          <a:p>
            <a:endParaRPr lang="en-US"/>
          </a:p>
        </p:txBody>
      </p:sp>
      <p:sp>
        <p:nvSpPr>
          <p:cNvPr id="126987" name="Text Box 11"/>
          <p:cNvSpPr txBox="1">
            <a:spLocks noChangeArrowheads="1"/>
          </p:cNvSpPr>
          <p:nvPr/>
        </p:nvSpPr>
        <p:spPr bwMode="auto">
          <a:xfrm>
            <a:off x="2743200" y="6172200"/>
            <a:ext cx="3994150" cy="457200"/>
          </a:xfrm>
          <a:prstGeom prst="rect">
            <a:avLst/>
          </a:prstGeom>
          <a:noFill/>
          <a:ln w="9525">
            <a:noFill/>
            <a:miter lim="800000"/>
            <a:headEnd/>
            <a:tailEnd/>
          </a:ln>
          <a:effectLst/>
        </p:spPr>
        <p:txBody>
          <a:bodyPr wrap="none">
            <a:spAutoFit/>
          </a:bodyPr>
          <a:lstStyle/>
          <a:p>
            <a:r>
              <a:rPr lang="en-US" sz="2400">
                <a:latin typeface="Times New Roman" pitchFamily="18" charset="0"/>
              </a:rPr>
              <a:t>01001101111010010011001…</a:t>
            </a:r>
          </a:p>
        </p:txBody>
      </p:sp>
      <p:grpSp>
        <p:nvGrpSpPr>
          <p:cNvPr id="126988" name="Group 12"/>
          <p:cNvGrpSpPr>
            <a:grpSpLocks/>
          </p:cNvGrpSpPr>
          <p:nvPr/>
        </p:nvGrpSpPr>
        <p:grpSpPr bwMode="auto">
          <a:xfrm>
            <a:off x="2667000" y="3276600"/>
            <a:ext cx="3621088" cy="1562100"/>
            <a:chOff x="1680" y="2496"/>
            <a:chExt cx="2281" cy="984"/>
          </a:xfrm>
        </p:grpSpPr>
        <p:sp>
          <p:nvSpPr>
            <p:cNvPr id="126989" name="Line 13"/>
            <p:cNvSpPr>
              <a:spLocks noChangeShapeType="1"/>
            </p:cNvSpPr>
            <p:nvPr/>
          </p:nvSpPr>
          <p:spPr bwMode="auto">
            <a:xfrm>
              <a:off x="1680" y="2972"/>
              <a:ext cx="1056" cy="240"/>
            </a:xfrm>
            <a:prstGeom prst="line">
              <a:avLst/>
            </a:prstGeom>
            <a:noFill/>
            <a:ln w="19050">
              <a:solidFill>
                <a:schemeClr val="tx1"/>
              </a:solidFill>
              <a:round/>
              <a:headEnd/>
              <a:tailEnd type="triangle" w="med" len="med"/>
            </a:ln>
            <a:effectLst/>
          </p:spPr>
          <p:txBody>
            <a:bodyPr wrap="none"/>
            <a:lstStyle/>
            <a:p>
              <a:endParaRPr lang="en-US"/>
            </a:p>
          </p:txBody>
        </p:sp>
        <p:sp>
          <p:nvSpPr>
            <p:cNvPr id="126990" name="Text Box 14"/>
            <p:cNvSpPr txBox="1">
              <a:spLocks noChangeArrowheads="1"/>
            </p:cNvSpPr>
            <p:nvPr/>
          </p:nvSpPr>
          <p:spPr bwMode="auto">
            <a:xfrm>
              <a:off x="2736" y="2496"/>
              <a:ext cx="1225" cy="984"/>
            </a:xfrm>
            <a:prstGeom prst="rect">
              <a:avLst/>
            </a:prstGeom>
            <a:solidFill>
              <a:schemeClr val="folHlink"/>
            </a:solidFill>
            <a:ln w="9525">
              <a:solidFill>
                <a:schemeClr val="tx1"/>
              </a:solidFill>
              <a:miter lim="800000"/>
              <a:headEnd/>
              <a:tailEnd/>
            </a:ln>
            <a:effectLst/>
          </p:spPr>
          <p:txBody>
            <a:bodyPr wrap="none">
              <a:spAutoFit/>
            </a:bodyPr>
            <a:lstStyle/>
            <a:p>
              <a:r>
                <a:rPr lang="en-US" sz="2400">
                  <a:latin typeface="Times New Roman" pitchFamily="18" charset="0"/>
                </a:rPr>
                <a:t>IP Datagrams:</a:t>
              </a:r>
            </a:p>
            <a:p>
              <a:pPr>
                <a:buFontTx/>
                <a:buChar char="•"/>
              </a:pPr>
              <a:r>
                <a:rPr lang="en-US" sz="2400">
                  <a:latin typeface="Times New Roman" pitchFamily="18" charset="0"/>
                </a:rPr>
                <a:t>IP Header</a:t>
              </a:r>
            </a:p>
            <a:p>
              <a:pPr>
                <a:buFontTx/>
                <a:buChar char="•"/>
              </a:pPr>
              <a:r>
                <a:rPr lang="en-US" sz="2400">
                  <a:latin typeface="Times New Roman" pitchFamily="18" charset="0"/>
                </a:rPr>
                <a:t>TCP Header</a:t>
              </a:r>
            </a:p>
            <a:p>
              <a:pPr>
                <a:buFontTx/>
                <a:buChar char="•"/>
              </a:pPr>
              <a:r>
                <a:rPr lang="en-US" sz="2400">
                  <a:latin typeface="Times New Roman" pitchFamily="18" charset="0"/>
                </a:rPr>
                <a:t>Data Bytes</a:t>
              </a:r>
            </a:p>
          </p:txBody>
        </p:sp>
        <p:sp>
          <p:nvSpPr>
            <p:cNvPr id="126991" name="Line 15"/>
            <p:cNvSpPr>
              <a:spLocks noChangeShapeType="1"/>
            </p:cNvSpPr>
            <p:nvPr/>
          </p:nvSpPr>
          <p:spPr bwMode="auto">
            <a:xfrm flipH="1">
              <a:off x="1680" y="3260"/>
              <a:ext cx="1056" cy="192"/>
            </a:xfrm>
            <a:prstGeom prst="line">
              <a:avLst/>
            </a:prstGeom>
            <a:noFill/>
            <a:ln w="19050">
              <a:solidFill>
                <a:schemeClr val="tx1"/>
              </a:solidFill>
              <a:round/>
              <a:headEnd/>
              <a:tailEnd type="triangle" w="med" len="med"/>
            </a:ln>
            <a:effectLst/>
          </p:spPr>
          <p:txBody>
            <a:bodyPr wrap="none"/>
            <a:lstStyle/>
            <a:p>
              <a:endParaRPr lang="en-US"/>
            </a:p>
          </p:txBody>
        </p:sp>
      </p:grpSp>
      <p:grpSp>
        <p:nvGrpSpPr>
          <p:cNvPr id="126992" name="Group 16"/>
          <p:cNvGrpSpPr>
            <a:grpSpLocks/>
          </p:cNvGrpSpPr>
          <p:nvPr/>
        </p:nvGrpSpPr>
        <p:grpSpPr bwMode="auto">
          <a:xfrm>
            <a:off x="2667000" y="3048000"/>
            <a:ext cx="4025900" cy="1196975"/>
            <a:chOff x="1680" y="1248"/>
            <a:chExt cx="2536" cy="754"/>
          </a:xfrm>
        </p:grpSpPr>
        <p:sp>
          <p:nvSpPr>
            <p:cNvPr id="126993" name="Line 17"/>
            <p:cNvSpPr>
              <a:spLocks noChangeShapeType="1"/>
            </p:cNvSpPr>
            <p:nvPr/>
          </p:nvSpPr>
          <p:spPr bwMode="auto">
            <a:xfrm>
              <a:off x="1680" y="1248"/>
              <a:ext cx="1056" cy="240"/>
            </a:xfrm>
            <a:prstGeom prst="line">
              <a:avLst/>
            </a:prstGeom>
            <a:noFill/>
            <a:ln w="19050">
              <a:solidFill>
                <a:schemeClr val="tx1"/>
              </a:solidFill>
              <a:round/>
              <a:headEnd/>
              <a:tailEnd type="triangle" w="med" len="med"/>
            </a:ln>
            <a:effectLst/>
          </p:spPr>
          <p:txBody>
            <a:bodyPr wrap="none"/>
            <a:lstStyle/>
            <a:p>
              <a:endParaRPr lang="en-US"/>
            </a:p>
          </p:txBody>
        </p:sp>
        <p:sp>
          <p:nvSpPr>
            <p:cNvPr id="126994" name="Text Box 18"/>
            <p:cNvSpPr txBox="1">
              <a:spLocks noChangeArrowheads="1"/>
            </p:cNvSpPr>
            <p:nvPr/>
          </p:nvSpPr>
          <p:spPr bwMode="auto">
            <a:xfrm>
              <a:off x="2736" y="1248"/>
              <a:ext cx="1480" cy="754"/>
            </a:xfrm>
            <a:prstGeom prst="rect">
              <a:avLst/>
            </a:prstGeom>
            <a:solidFill>
              <a:schemeClr val="folHlink"/>
            </a:solidFill>
            <a:ln w="9525">
              <a:solidFill>
                <a:schemeClr val="tx1"/>
              </a:solidFill>
              <a:miter lim="800000"/>
              <a:headEnd/>
              <a:tailEnd/>
            </a:ln>
            <a:effectLst/>
          </p:spPr>
          <p:txBody>
            <a:bodyPr wrap="none">
              <a:spAutoFit/>
            </a:bodyPr>
            <a:lstStyle/>
            <a:p>
              <a:r>
                <a:rPr lang="en-US" sz="2400">
                  <a:latin typeface="Times New Roman" pitchFamily="18" charset="0"/>
                </a:rPr>
                <a:t>Transport Packet:</a:t>
              </a:r>
            </a:p>
            <a:p>
              <a:pPr>
                <a:buFontTx/>
                <a:buChar char="•"/>
              </a:pPr>
              <a:r>
                <a:rPr lang="en-US" sz="2400">
                  <a:latin typeface="Times New Roman" pitchFamily="18" charset="0"/>
                </a:rPr>
                <a:t>TCP Header</a:t>
              </a:r>
            </a:p>
            <a:p>
              <a:pPr>
                <a:buFontTx/>
                <a:buChar char="•"/>
              </a:pPr>
              <a:r>
                <a:rPr lang="en-US" sz="2400">
                  <a:latin typeface="Times New Roman" pitchFamily="18" charset="0"/>
                </a:rPr>
                <a:t>Data Bytes</a:t>
              </a:r>
            </a:p>
          </p:txBody>
        </p:sp>
        <p:sp>
          <p:nvSpPr>
            <p:cNvPr id="126995" name="Line 19"/>
            <p:cNvSpPr>
              <a:spLocks noChangeShapeType="1"/>
            </p:cNvSpPr>
            <p:nvPr/>
          </p:nvSpPr>
          <p:spPr bwMode="auto">
            <a:xfrm flipH="1">
              <a:off x="1680" y="1536"/>
              <a:ext cx="1056" cy="192"/>
            </a:xfrm>
            <a:prstGeom prst="line">
              <a:avLst/>
            </a:prstGeom>
            <a:noFill/>
            <a:ln w="19050">
              <a:solidFill>
                <a:schemeClr val="tx1"/>
              </a:solidFill>
              <a:round/>
              <a:headEnd/>
              <a:tailEnd type="triangle" w="med" len="med"/>
            </a:ln>
            <a:effectLst/>
          </p:spPr>
          <p:txBody>
            <a:bodyPr wrap="none"/>
            <a:lstStyle/>
            <a:p>
              <a:endParaRPr lang="en-US"/>
            </a:p>
          </p:txBody>
        </p:sp>
      </p:grpSp>
      <p:grpSp>
        <p:nvGrpSpPr>
          <p:cNvPr id="126996" name="Group 20"/>
          <p:cNvGrpSpPr>
            <a:grpSpLocks/>
          </p:cNvGrpSpPr>
          <p:nvPr/>
        </p:nvGrpSpPr>
        <p:grpSpPr bwMode="auto">
          <a:xfrm>
            <a:off x="2667000" y="2057400"/>
            <a:ext cx="3321050" cy="831850"/>
            <a:chOff x="1680" y="1248"/>
            <a:chExt cx="2092" cy="524"/>
          </a:xfrm>
        </p:grpSpPr>
        <p:sp>
          <p:nvSpPr>
            <p:cNvPr id="126997" name="Line 21"/>
            <p:cNvSpPr>
              <a:spLocks noChangeShapeType="1"/>
            </p:cNvSpPr>
            <p:nvPr/>
          </p:nvSpPr>
          <p:spPr bwMode="auto">
            <a:xfrm>
              <a:off x="1680" y="1248"/>
              <a:ext cx="1056" cy="240"/>
            </a:xfrm>
            <a:prstGeom prst="line">
              <a:avLst/>
            </a:prstGeom>
            <a:noFill/>
            <a:ln w="19050">
              <a:solidFill>
                <a:schemeClr val="tx1"/>
              </a:solidFill>
              <a:round/>
              <a:headEnd/>
              <a:tailEnd type="triangle" w="med" len="med"/>
            </a:ln>
            <a:effectLst/>
          </p:spPr>
          <p:txBody>
            <a:bodyPr wrap="none"/>
            <a:lstStyle/>
            <a:p>
              <a:endParaRPr lang="en-US"/>
            </a:p>
          </p:txBody>
        </p:sp>
        <p:sp>
          <p:nvSpPr>
            <p:cNvPr id="126998" name="Text Box 22"/>
            <p:cNvSpPr txBox="1">
              <a:spLocks noChangeArrowheads="1"/>
            </p:cNvSpPr>
            <p:nvPr/>
          </p:nvSpPr>
          <p:spPr bwMode="auto">
            <a:xfrm>
              <a:off x="2736" y="1248"/>
              <a:ext cx="1036" cy="524"/>
            </a:xfrm>
            <a:prstGeom prst="rect">
              <a:avLst/>
            </a:prstGeom>
            <a:solidFill>
              <a:schemeClr val="folHlink"/>
            </a:solidFill>
            <a:ln w="9525">
              <a:solidFill>
                <a:schemeClr val="tx1"/>
              </a:solidFill>
              <a:miter lim="800000"/>
              <a:headEnd/>
              <a:tailEnd/>
            </a:ln>
            <a:effectLst/>
          </p:spPr>
          <p:txBody>
            <a:bodyPr wrap="none">
              <a:spAutoFit/>
            </a:bodyPr>
            <a:lstStyle/>
            <a:p>
              <a:r>
                <a:rPr lang="en-US" sz="2400">
                  <a:latin typeface="Times New Roman" pitchFamily="18" charset="0"/>
                </a:rPr>
                <a:t>E-Mail:</a:t>
              </a:r>
            </a:p>
            <a:p>
              <a:pPr>
                <a:buFontTx/>
                <a:buChar char="•"/>
              </a:pPr>
              <a:r>
                <a:rPr lang="en-US" sz="2400">
                  <a:latin typeface="Times New Roman" pitchFamily="18" charset="0"/>
                </a:rPr>
                <a:t>Data Bytes</a:t>
              </a:r>
            </a:p>
          </p:txBody>
        </p:sp>
        <p:sp>
          <p:nvSpPr>
            <p:cNvPr id="126999" name="Line 23"/>
            <p:cNvSpPr>
              <a:spLocks noChangeShapeType="1"/>
            </p:cNvSpPr>
            <p:nvPr/>
          </p:nvSpPr>
          <p:spPr bwMode="auto">
            <a:xfrm flipH="1">
              <a:off x="1680" y="1536"/>
              <a:ext cx="1056" cy="192"/>
            </a:xfrm>
            <a:prstGeom prst="line">
              <a:avLst/>
            </a:prstGeom>
            <a:noFill/>
            <a:ln w="19050">
              <a:solidFill>
                <a:schemeClr val="tx1"/>
              </a:solidFill>
              <a:round/>
              <a:headEnd/>
              <a:tailEnd type="triangle" w="med" len="med"/>
            </a:ln>
            <a:effectLst/>
          </p:spPr>
          <p:txBody>
            <a:bodyPr wrap="none"/>
            <a:lstStyle/>
            <a:p>
              <a:endParaRPr lang="en-US"/>
            </a:p>
          </p:txBody>
        </p:sp>
      </p:grpSp>
      <p:grpSp>
        <p:nvGrpSpPr>
          <p:cNvPr id="127000" name="Group 24"/>
          <p:cNvGrpSpPr>
            <a:grpSpLocks/>
          </p:cNvGrpSpPr>
          <p:nvPr/>
        </p:nvGrpSpPr>
        <p:grpSpPr bwMode="auto">
          <a:xfrm>
            <a:off x="2667000" y="4610100"/>
            <a:ext cx="3875088" cy="1562100"/>
            <a:chOff x="1680" y="2904"/>
            <a:chExt cx="2441" cy="984"/>
          </a:xfrm>
        </p:grpSpPr>
        <p:sp>
          <p:nvSpPr>
            <p:cNvPr id="127001" name="Line 25"/>
            <p:cNvSpPr>
              <a:spLocks noChangeShapeType="1"/>
            </p:cNvSpPr>
            <p:nvPr/>
          </p:nvSpPr>
          <p:spPr bwMode="auto">
            <a:xfrm>
              <a:off x="1680" y="3170"/>
              <a:ext cx="1056" cy="240"/>
            </a:xfrm>
            <a:prstGeom prst="line">
              <a:avLst/>
            </a:prstGeom>
            <a:noFill/>
            <a:ln w="19050">
              <a:solidFill>
                <a:schemeClr val="tx1"/>
              </a:solidFill>
              <a:round/>
              <a:headEnd/>
              <a:tailEnd type="triangle" w="med" len="med"/>
            </a:ln>
            <a:effectLst/>
          </p:spPr>
          <p:txBody>
            <a:bodyPr wrap="none"/>
            <a:lstStyle/>
            <a:p>
              <a:endParaRPr lang="en-US"/>
            </a:p>
          </p:txBody>
        </p:sp>
        <p:sp>
          <p:nvSpPr>
            <p:cNvPr id="127002" name="Text Box 26"/>
            <p:cNvSpPr txBox="1">
              <a:spLocks noChangeArrowheads="1"/>
            </p:cNvSpPr>
            <p:nvPr/>
          </p:nvSpPr>
          <p:spPr bwMode="auto">
            <a:xfrm>
              <a:off x="2736" y="2904"/>
              <a:ext cx="1385" cy="984"/>
            </a:xfrm>
            <a:prstGeom prst="rect">
              <a:avLst/>
            </a:prstGeom>
            <a:solidFill>
              <a:schemeClr val="folHlink"/>
            </a:solidFill>
            <a:ln w="9525">
              <a:solidFill>
                <a:schemeClr val="tx1"/>
              </a:solidFill>
              <a:miter lim="800000"/>
              <a:headEnd/>
              <a:tailEnd/>
            </a:ln>
            <a:effectLst/>
          </p:spPr>
          <p:txBody>
            <a:bodyPr wrap="none">
              <a:spAutoFit/>
            </a:bodyPr>
            <a:lstStyle/>
            <a:p>
              <a:r>
                <a:rPr lang="en-US" sz="2400">
                  <a:latin typeface="Times New Roman" pitchFamily="18" charset="0"/>
                </a:rPr>
                <a:t>Network Frame:</a:t>
              </a:r>
            </a:p>
            <a:p>
              <a:pPr>
                <a:buFontTx/>
                <a:buChar char="•"/>
              </a:pPr>
              <a:r>
                <a:rPr lang="en-US" sz="2400">
                  <a:latin typeface="Times New Roman" pitchFamily="18" charset="0"/>
                </a:rPr>
                <a:t>IP Header</a:t>
              </a:r>
            </a:p>
            <a:p>
              <a:pPr>
                <a:buFontTx/>
                <a:buChar char="•"/>
              </a:pPr>
              <a:r>
                <a:rPr lang="en-US" sz="2400">
                  <a:latin typeface="Times New Roman" pitchFamily="18" charset="0"/>
                </a:rPr>
                <a:t>TCP Header</a:t>
              </a:r>
            </a:p>
            <a:p>
              <a:pPr>
                <a:buFontTx/>
                <a:buChar char="•"/>
              </a:pPr>
              <a:r>
                <a:rPr lang="en-US" sz="2400">
                  <a:latin typeface="Times New Roman" pitchFamily="18" charset="0"/>
                </a:rPr>
                <a:t>Data Bytes</a:t>
              </a:r>
            </a:p>
          </p:txBody>
        </p:sp>
        <p:sp>
          <p:nvSpPr>
            <p:cNvPr id="127003" name="Line 27"/>
            <p:cNvSpPr>
              <a:spLocks noChangeShapeType="1"/>
            </p:cNvSpPr>
            <p:nvPr/>
          </p:nvSpPr>
          <p:spPr bwMode="auto">
            <a:xfrm flipH="1">
              <a:off x="1680" y="3458"/>
              <a:ext cx="1056" cy="192"/>
            </a:xfrm>
            <a:prstGeom prst="line">
              <a:avLst/>
            </a:prstGeom>
            <a:noFill/>
            <a:ln w="19050">
              <a:solidFill>
                <a:schemeClr val="tx1"/>
              </a:solidFill>
              <a:round/>
              <a:headEnd/>
              <a:tailEnd type="triangle" w="med" len="med"/>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6996"/>
                                        </p:tgtEl>
                                        <p:attrNameLst>
                                          <p:attrName>style.visibility</p:attrName>
                                        </p:attrNameLst>
                                      </p:cBhvr>
                                      <p:to>
                                        <p:strVal val="visible"/>
                                      </p:to>
                                    </p:set>
                                  </p:childTnLst>
                                  <p:subTnLst>
                                    <p:set>
                                      <p:cBhvr override="childStyle">
                                        <p:cTn dur="1" fill="hold" display="0" masterRel="nextClick" afterEffect="1"/>
                                        <p:tgtEl>
                                          <p:spTgt spid="12699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6992"/>
                                        </p:tgtEl>
                                        <p:attrNameLst>
                                          <p:attrName>style.visibility</p:attrName>
                                        </p:attrNameLst>
                                      </p:cBhvr>
                                      <p:to>
                                        <p:strVal val="visible"/>
                                      </p:to>
                                    </p:set>
                                  </p:childTnLst>
                                  <p:subTnLst>
                                    <p:set>
                                      <p:cBhvr override="childStyle">
                                        <p:cTn dur="1" fill="hold" display="0" masterRel="nextClick" afterEffect="1"/>
                                        <p:tgtEl>
                                          <p:spTgt spid="12699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26988"/>
                                        </p:tgtEl>
                                        <p:attrNameLst>
                                          <p:attrName>style.visibility</p:attrName>
                                        </p:attrNameLst>
                                      </p:cBhvr>
                                      <p:to>
                                        <p:strVal val="visible"/>
                                      </p:to>
                                    </p:set>
                                  </p:childTnLst>
                                  <p:subTnLst>
                                    <p:set>
                                      <p:cBhvr override="childStyle">
                                        <p:cTn dur="1" fill="hold" display="0" masterRel="nextClick" afterEffect="1"/>
                                        <p:tgtEl>
                                          <p:spTgt spid="12698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27000"/>
                                        </p:tgtEl>
                                        <p:attrNameLst>
                                          <p:attrName>style.visibility</p:attrName>
                                        </p:attrNameLst>
                                      </p:cBhvr>
                                      <p:to>
                                        <p:strVal val="visible"/>
                                      </p:to>
                                    </p:set>
                                  </p:childTnLst>
                                  <p:subTnLst>
                                    <p:set>
                                      <p:cBhvr override="childStyle">
                                        <p:cTn dur="1" fill="hold" display="0" masterRel="nextClick" afterEffect="1"/>
                                        <p:tgtEl>
                                          <p:spTgt spid="12700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6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7"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Line 2"/>
          <p:cNvSpPr>
            <a:spLocks noChangeShapeType="1"/>
          </p:cNvSpPr>
          <p:nvPr/>
        </p:nvSpPr>
        <p:spPr bwMode="auto">
          <a:xfrm flipH="1">
            <a:off x="4876800" y="3962400"/>
            <a:ext cx="0" cy="2590800"/>
          </a:xfrm>
          <a:prstGeom prst="line">
            <a:avLst/>
          </a:prstGeom>
          <a:noFill/>
          <a:ln w="28575">
            <a:solidFill>
              <a:schemeClr val="tx1"/>
            </a:solidFill>
            <a:round/>
            <a:headEnd/>
            <a:tailEnd/>
          </a:ln>
          <a:effectLst/>
        </p:spPr>
        <p:txBody>
          <a:bodyPr wrap="none"/>
          <a:lstStyle/>
          <a:p>
            <a:endParaRPr lang="en-US"/>
          </a:p>
        </p:txBody>
      </p:sp>
      <p:sp>
        <p:nvSpPr>
          <p:cNvPr id="129027" name="Line 3"/>
          <p:cNvSpPr>
            <a:spLocks noChangeShapeType="1"/>
          </p:cNvSpPr>
          <p:nvPr/>
        </p:nvSpPr>
        <p:spPr bwMode="auto">
          <a:xfrm flipH="1">
            <a:off x="7467600" y="1981200"/>
            <a:ext cx="76200" cy="4572000"/>
          </a:xfrm>
          <a:prstGeom prst="line">
            <a:avLst/>
          </a:prstGeom>
          <a:noFill/>
          <a:ln w="28575">
            <a:solidFill>
              <a:schemeClr val="tx1"/>
            </a:solidFill>
            <a:round/>
            <a:headEnd/>
            <a:tailEnd/>
          </a:ln>
          <a:effectLst/>
        </p:spPr>
        <p:txBody>
          <a:bodyPr wrap="none"/>
          <a:lstStyle/>
          <a:p>
            <a:endParaRPr lang="en-US"/>
          </a:p>
        </p:txBody>
      </p:sp>
      <p:sp>
        <p:nvSpPr>
          <p:cNvPr id="129028" name="Line 4"/>
          <p:cNvSpPr>
            <a:spLocks noChangeShapeType="1"/>
          </p:cNvSpPr>
          <p:nvPr/>
        </p:nvSpPr>
        <p:spPr bwMode="auto">
          <a:xfrm>
            <a:off x="1676400" y="2133600"/>
            <a:ext cx="0" cy="4419600"/>
          </a:xfrm>
          <a:prstGeom prst="line">
            <a:avLst/>
          </a:prstGeom>
          <a:noFill/>
          <a:ln w="28575">
            <a:solidFill>
              <a:schemeClr val="tx1"/>
            </a:solidFill>
            <a:round/>
            <a:headEnd/>
            <a:tailEnd/>
          </a:ln>
          <a:effectLst/>
        </p:spPr>
        <p:txBody>
          <a:bodyPr wrap="none"/>
          <a:lstStyle/>
          <a:p>
            <a:endParaRPr lang="en-US"/>
          </a:p>
        </p:txBody>
      </p:sp>
      <p:sp>
        <p:nvSpPr>
          <p:cNvPr id="129029" name="Rectangle 5"/>
          <p:cNvSpPr>
            <a:spLocks noGrp="1" noChangeArrowheads="1"/>
          </p:cNvSpPr>
          <p:nvPr>
            <p:ph type="title"/>
          </p:nvPr>
        </p:nvSpPr>
        <p:spPr>
          <a:xfrm>
            <a:off x="228600" y="914400"/>
            <a:ext cx="7772400" cy="669925"/>
          </a:xfrm>
        </p:spPr>
        <p:txBody>
          <a:bodyPr>
            <a:normAutofit fontScale="90000"/>
          </a:bodyPr>
          <a:lstStyle/>
          <a:p>
            <a:r>
              <a:rPr lang="en-US" sz="3800"/>
              <a:t>TCP/IP Service Model: Routing</a:t>
            </a:r>
          </a:p>
        </p:txBody>
      </p:sp>
      <p:sp>
        <p:nvSpPr>
          <p:cNvPr id="129030" name="Rectangle 6"/>
          <p:cNvSpPr>
            <a:spLocks noChangeArrowheads="1"/>
          </p:cNvSpPr>
          <p:nvPr/>
        </p:nvSpPr>
        <p:spPr bwMode="auto">
          <a:xfrm>
            <a:off x="762000" y="1676400"/>
            <a:ext cx="19050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Application</a:t>
            </a:r>
          </a:p>
        </p:txBody>
      </p:sp>
      <p:sp>
        <p:nvSpPr>
          <p:cNvPr id="129031" name="Rectangle 7"/>
          <p:cNvSpPr>
            <a:spLocks noChangeArrowheads="1"/>
          </p:cNvSpPr>
          <p:nvPr/>
        </p:nvSpPr>
        <p:spPr bwMode="auto">
          <a:xfrm>
            <a:off x="762000" y="2590800"/>
            <a:ext cx="19050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Transport</a:t>
            </a:r>
          </a:p>
        </p:txBody>
      </p:sp>
      <p:sp>
        <p:nvSpPr>
          <p:cNvPr id="129032" name="Rectangle 8"/>
          <p:cNvSpPr>
            <a:spLocks noChangeArrowheads="1"/>
          </p:cNvSpPr>
          <p:nvPr/>
        </p:nvSpPr>
        <p:spPr bwMode="auto">
          <a:xfrm>
            <a:off x="762000" y="3505200"/>
            <a:ext cx="19050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Internet</a:t>
            </a:r>
          </a:p>
        </p:txBody>
      </p:sp>
      <p:sp>
        <p:nvSpPr>
          <p:cNvPr id="129033" name="Rectangle 9"/>
          <p:cNvSpPr>
            <a:spLocks noChangeArrowheads="1"/>
          </p:cNvSpPr>
          <p:nvPr/>
        </p:nvSpPr>
        <p:spPr bwMode="auto">
          <a:xfrm>
            <a:off x="762000" y="4495800"/>
            <a:ext cx="19050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Network</a:t>
            </a:r>
          </a:p>
          <a:p>
            <a:pPr algn="ctr"/>
            <a:r>
              <a:rPr lang="en-US" sz="2400">
                <a:latin typeface="Times New Roman" pitchFamily="18" charset="0"/>
              </a:rPr>
              <a:t>Interface</a:t>
            </a:r>
          </a:p>
        </p:txBody>
      </p:sp>
      <p:sp>
        <p:nvSpPr>
          <p:cNvPr id="129034" name="Rectangle 10"/>
          <p:cNvSpPr>
            <a:spLocks noChangeArrowheads="1"/>
          </p:cNvSpPr>
          <p:nvPr/>
        </p:nvSpPr>
        <p:spPr bwMode="auto">
          <a:xfrm>
            <a:off x="762000" y="5486400"/>
            <a:ext cx="19050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Hardware</a:t>
            </a:r>
          </a:p>
        </p:txBody>
      </p:sp>
      <p:sp>
        <p:nvSpPr>
          <p:cNvPr id="129035" name="Line 11"/>
          <p:cNvSpPr>
            <a:spLocks noChangeShapeType="1"/>
          </p:cNvSpPr>
          <p:nvPr/>
        </p:nvSpPr>
        <p:spPr bwMode="auto">
          <a:xfrm>
            <a:off x="1676400" y="6553200"/>
            <a:ext cx="5791200" cy="0"/>
          </a:xfrm>
          <a:prstGeom prst="line">
            <a:avLst/>
          </a:prstGeom>
          <a:noFill/>
          <a:ln w="28575">
            <a:solidFill>
              <a:schemeClr val="tx1"/>
            </a:solidFill>
            <a:round/>
            <a:headEnd/>
            <a:tailEnd/>
          </a:ln>
          <a:effectLst/>
        </p:spPr>
        <p:txBody>
          <a:bodyPr wrap="none"/>
          <a:lstStyle/>
          <a:p>
            <a:endParaRPr lang="en-US"/>
          </a:p>
        </p:txBody>
      </p:sp>
      <p:sp>
        <p:nvSpPr>
          <p:cNvPr id="129036" name="Rectangle 12"/>
          <p:cNvSpPr>
            <a:spLocks noChangeArrowheads="1"/>
          </p:cNvSpPr>
          <p:nvPr/>
        </p:nvSpPr>
        <p:spPr bwMode="auto">
          <a:xfrm>
            <a:off x="6553200" y="1676400"/>
            <a:ext cx="19050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Application</a:t>
            </a:r>
          </a:p>
        </p:txBody>
      </p:sp>
      <p:sp>
        <p:nvSpPr>
          <p:cNvPr id="129037" name="Rectangle 13"/>
          <p:cNvSpPr>
            <a:spLocks noChangeArrowheads="1"/>
          </p:cNvSpPr>
          <p:nvPr/>
        </p:nvSpPr>
        <p:spPr bwMode="auto">
          <a:xfrm>
            <a:off x="6553200" y="2590800"/>
            <a:ext cx="19050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Transport</a:t>
            </a:r>
          </a:p>
        </p:txBody>
      </p:sp>
      <p:sp>
        <p:nvSpPr>
          <p:cNvPr id="129038" name="Rectangle 14"/>
          <p:cNvSpPr>
            <a:spLocks noChangeArrowheads="1"/>
          </p:cNvSpPr>
          <p:nvPr/>
        </p:nvSpPr>
        <p:spPr bwMode="auto">
          <a:xfrm>
            <a:off x="6553200" y="3505200"/>
            <a:ext cx="19050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Internet</a:t>
            </a:r>
          </a:p>
        </p:txBody>
      </p:sp>
      <p:sp>
        <p:nvSpPr>
          <p:cNvPr id="129039" name="Rectangle 15"/>
          <p:cNvSpPr>
            <a:spLocks noChangeArrowheads="1"/>
          </p:cNvSpPr>
          <p:nvPr/>
        </p:nvSpPr>
        <p:spPr bwMode="auto">
          <a:xfrm>
            <a:off x="6553200" y="4495800"/>
            <a:ext cx="19050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Network</a:t>
            </a:r>
          </a:p>
          <a:p>
            <a:pPr algn="ctr"/>
            <a:r>
              <a:rPr lang="en-US" sz="2400">
                <a:latin typeface="Times New Roman" pitchFamily="18" charset="0"/>
              </a:rPr>
              <a:t>Interface</a:t>
            </a:r>
          </a:p>
        </p:txBody>
      </p:sp>
      <p:sp>
        <p:nvSpPr>
          <p:cNvPr id="129040" name="Rectangle 16"/>
          <p:cNvSpPr>
            <a:spLocks noChangeArrowheads="1"/>
          </p:cNvSpPr>
          <p:nvPr/>
        </p:nvSpPr>
        <p:spPr bwMode="auto">
          <a:xfrm>
            <a:off x="6553200" y="5486400"/>
            <a:ext cx="19050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Hardware</a:t>
            </a:r>
          </a:p>
        </p:txBody>
      </p:sp>
      <p:sp>
        <p:nvSpPr>
          <p:cNvPr id="129041" name="Line 17"/>
          <p:cNvSpPr>
            <a:spLocks noChangeShapeType="1"/>
          </p:cNvSpPr>
          <p:nvPr/>
        </p:nvSpPr>
        <p:spPr bwMode="auto">
          <a:xfrm flipH="1">
            <a:off x="4495800" y="3657600"/>
            <a:ext cx="0" cy="2895600"/>
          </a:xfrm>
          <a:prstGeom prst="line">
            <a:avLst/>
          </a:prstGeom>
          <a:noFill/>
          <a:ln w="28575">
            <a:solidFill>
              <a:schemeClr val="tx1"/>
            </a:solidFill>
            <a:round/>
            <a:headEnd/>
            <a:tailEnd/>
          </a:ln>
          <a:effectLst/>
        </p:spPr>
        <p:txBody>
          <a:bodyPr wrap="none"/>
          <a:lstStyle/>
          <a:p>
            <a:endParaRPr lang="en-US"/>
          </a:p>
        </p:txBody>
      </p:sp>
      <p:sp>
        <p:nvSpPr>
          <p:cNvPr id="129042" name="Rectangle 18"/>
          <p:cNvSpPr>
            <a:spLocks noChangeArrowheads="1"/>
          </p:cNvSpPr>
          <p:nvPr/>
        </p:nvSpPr>
        <p:spPr bwMode="auto">
          <a:xfrm>
            <a:off x="3733800" y="3505200"/>
            <a:ext cx="19050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Internet</a:t>
            </a:r>
          </a:p>
        </p:txBody>
      </p:sp>
      <p:sp>
        <p:nvSpPr>
          <p:cNvPr id="129043" name="Rectangle 19"/>
          <p:cNvSpPr>
            <a:spLocks noChangeArrowheads="1"/>
          </p:cNvSpPr>
          <p:nvPr/>
        </p:nvSpPr>
        <p:spPr bwMode="auto">
          <a:xfrm>
            <a:off x="3733800" y="4495800"/>
            <a:ext cx="19050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Network</a:t>
            </a:r>
          </a:p>
          <a:p>
            <a:pPr algn="ctr"/>
            <a:r>
              <a:rPr lang="en-US" sz="2400">
                <a:latin typeface="Times New Roman" pitchFamily="18" charset="0"/>
              </a:rPr>
              <a:t>Interface</a:t>
            </a:r>
          </a:p>
        </p:txBody>
      </p:sp>
      <p:sp>
        <p:nvSpPr>
          <p:cNvPr id="129044" name="Rectangle 20"/>
          <p:cNvSpPr>
            <a:spLocks noChangeArrowheads="1"/>
          </p:cNvSpPr>
          <p:nvPr/>
        </p:nvSpPr>
        <p:spPr bwMode="auto">
          <a:xfrm>
            <a:off x="3733800" y="5486400"/>
            <a:ext cx="19050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latin typeface="Times New Roman" pitchFamily="18" charset="0"/>
              </a:rPr>
              <a:t>Hardware</a:t>
            </a:r>
          </a:p>
        </p:txBody>
      </p:sp>
      <p:sp>
        <p:nvSpPr>
          <p:cNvPr id="129045" name="Text Box 21"/>
          <p:cNvSpPr txBox="1">
            <a:spLocks noChangeArrowheads="1"/>
          </p:cNvSpPr>
          <p:nvPr/>
        </p:nvSpPr>
        <p:spPr bwMode="auto">
          <a:xfrm>
            <a:off x="3886200" y="2940050"/>
            <a:ext cx="1555750" cy="641350"/>
          </a:xfrm>
          <a:prstGeom prst="rect">
            <a:avLst/>
          </a:prstGeom>
          <a:noFill/>
          <a:ln w="9525">
            <a:noFill/>
            <a:miter lim="800000"/>
            <a:headEnd/>
            <a:tailEnd/>
          </a:ln>
          <a:effectLst/>
        </p:spPr>
        <p:txBody>
          <a:bodyPr wrap="none">
            <a:spAutoFit/>
          </a:bodyPr>
          <a:lstStyle/>
          <a:p>
            <a:r>
              <a:rPr lang="en-US" sz="3600" b="1">
                <a:latin typeface="Times New Roman" pitchFamily="18" charset="0"/>
              </a:rPr>
              <a:t>Router</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normAutofit/>
          </a:bodyPr>
          <a:lstStyle/>
          <a:p>
            <a:r>
              <a:rPr lang="en-US"/>
              <a:t>TCP/IP Service Model: Overview</a:t>
            </a:r>
          </a:p>
        </p:txBody>
      </p:sp>
      <p:sp>
        <p:nvSpPr>
          <p:cNvPr id="131075" name="Rectangle 3"/>
          <p:cNvSpPr>
            <a:spLocks noGrp="1" noChangeArrowheads="1"/>
          </p:cNvSpPr>
          <p:nvPr>
            <p:ph sz="quarter" idx="1"/>
          </p:nvPr>
        </p:nvSpPr>
        <p:spPr/>
        <p:txBody>
          <a:bodyPr/>
          <a:lstStyle/>
          <a:p>
            <a:r>
              <a:rPr lang="en-US" sz="2400" dirty="0"/>
              <a:t>Major differences between OSI and TCP/IP:</a:t>
            </a:r>
          </a:p>
          <a:p>
            <a:pPr lvl="1"/>
            <a:r>
              <a:rPr lang="en-US" sz="2200" dirty="0"/>
              <a:t>TCP/IP has no presentation layer</a:t>
            </a:r>
          </a:p>
          <a:p>
            <a:pPr lvl="2"/>
            <a:r>
              <a:rPr lang="en-US" sz="2100" dirty="0"/>
              <a:t>The applications must agree on a data format (how many bytes for a floating point, etc)</a:t>
            </a:r>
          </a:p>
          <a:p>
            <a:pPr lvl="2"/>
            <a:r>
              <a:rPr lang="en-US" sz="2100" dirty="0"/>
              <a:t>Thus, presentation/encoding is handled by the application layer</a:t>
            </a:r>
          </a:p>
          <a:p>
            <a:pPr lvl="1"/>
            <a:r>
              <a:rPr lang="en-US" sz="2200" dirty="0"/>
              <a:t>TCP/IP has no session layer</a:t>
            </a:r>
          </a:p>
          <a:p>
            <a:pPr lvl="2"/>
            <a:r>
              <a:rPr lang="en-US" sz="2100" dirty="0"/>
              <a:t>Not significant:  It does little in modern networks</a:t>
            </a:r>
          </a:p>
          <a:p>
            <a:pPr lvl="2"/>
            <a:r>
              <a:rPr lang="en-US" sz="2100" dirty="0"/>
              <a:t>In TCP/IP a session is typically managed by the application layer</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4" name="Line 8"/>
          <p:cNvSpPr>
            <a:spLocks noChangeShapeType="1"/>
          </p:cNvSpPr>
          <p:nvPr/>
        </p:nvSpPr>
        <p:spPr bwMode="auto">
          <a:xfrm>
            <a:off x="1331913" y="5300663"/>
            <a:ext cx="6769100" cy="0"/>
          </a:xfrm>
          <a:prstGeom prst="line">
            <a:avLst/>
          </a:prstGeom>
          <a:noFill/>
          <a:ln w="9525">
            <a:solidFill>
              <a:schemeClr val="tx1"/>
            </a:solidFill>
            <a:round/>
            <a:headEnd/>
            <a:tailEnd/>
          </a:ln>
          <a:effectLst/>
        </p:spPr>
        <p:txBody>
          <a:bodyPr wrap="none"/>
          <a:lstStyle/>
          <a:p>
            <a:endParaRPr lang="en-US"/>
          </a:p>
        </p:txBody>
      </p:sp>
      <p:sp>
        <p:nvSpPr>
          <p:cNvPr id="142338" name="Rectangle 2"/>
          <p:cNvSpPr>
            <a:spLocks noGrp="1" noChangeArrowheads="1"/>
          </p:cNvSpPr>
          <p:nvPr>
            <p:ph type="title"/>
          </p:nvPr>
        </p:nvSpPr>
        <p:spPr/>
        <p:txBody>
          <a:bodyPr/>
          <a:lstStyle/>
          <a:p>
            <a:r>
              <a:rPr lang="en-US"/>
              <a:t>The TCP/IP Protocol in Action</a:t>
            </a:r>
            <a:endParaRPr lang="en-CA"/>
          </a:p>
        </p:txBody>
      </p:sp>
      <p:sp>
        <p:nvSpPr>
          <p:cNvPr id="142339" name="Rectangle 3"/>
          <p:cNvSpPr>
            <a:spLocks noGrp="1" noChangeArrowheads="1"/>
          </p:cNvSpPr>
          <p:nvPr>
            <p:ph sz="quarter" idx="1"/>
          </p:nvPr>
        </p:nvSpPr>
        <p:spPr>
          <a:xfrm>
            <a:off x="914400" y="1600200"/>
            <a:ext cx="7772400" cy="2189163"/>
          </a:xfrm>
        </p:spPr>
        <p:txBody>
          <a:bodyPr/>
          <a:lstStyle/>
          <a:p>
            <a:r>
              <a:rPr lang="en-US"/>
              <a:t>Consider the following simplified network route</a:t>
            </a:r>
          </a:p>
          <a:p>
            <a:pPr lvl="1"/>
            <a:r>
              <a:rPr lang="en-US"/>
              <a:t>The source (S) and destination (D) are separated by two routers (R1, R2)</a:t>
            </a:r>
            <a:endParaRPr lang="en-CA"/>
          </a:p>
        </p:txBody>
      </p:sp>
      <p:sp>
        <p:nvSpPr>
          <p:cNvPr id="142340" name="Oval 4"/>
          <p:cNvSpPr>
            <a:spLocks noChangeArrowheads="1"/>
          </p:cNvSpPr>
          <p:nvPr/>
        </p:nvSpPr>
        <p:spPr bwMode="auto">
          <a:xfrm>
            <a:off x="1042988" y="5013325"/>
            <a:ext cx="576262"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S</a:t>
            </a:r>
            <a:endParaRPr lang="en-CA" sz="2400"/>
          </a:p>
        </p:txBody>
      </p:sp>
      <p:sp>
        <p:nvSpPr>
          <p:cNvPr id="142341" name="Oval 5"/>
          <p:cNvSpPr>
            <a:spLocks noChangeArrowheads="1"/>
          </p:cNvSpPr>
          <p:nvPr/>
        </p:nvSpPr>
        <p:spPr bwMode="auto">
          <a:xfrm>
            <a:off x="7740650" y="5013325"/>
            <a:ext cx="576263"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D</a:t>
            </a:r>
            <a:endParaRPr lang="en-CA" sz="2400"/>
          </a:p>
        </p:txBody>
      </p:sp>
      <p:sp>
        <p:nvSpPr>
          <p:cNvPr id="142342" name="Oval 6"/>
          <p:cNvSpPr>
            <a:spLocks noChangeArrowheads="1"/>
          </p:cNvSpPr>
          <p:nvPr/>
        </p:nvSpPr>
        <p:spPr bwMode="auto">
          <a:xfrm>
            <a:off x="3132138"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R1</a:t>
            </a:r>
            <a:endParaRPr lang="en-CA" sz="3200"/>
          </a:p>
        </p:txBody>
      </p:sp>
      <p:sp>
        <p:nvSpPr>
          <p:cNvPr id="142343" name="Oval 7"/>
          <p:cNvSpPr>
            <a:spLocks noChangeArrowheads="1"/>
          </p:cNvSpPr>
          <p:nvPr/>
        </p:nvSpPr>
        <p:spPr bwMode="auto">
          <a:xfrm>
            <a:off x="5364163"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R2</a:t>
            </a:r>
            <a:endParaRPr lang="en-CA" sz="320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Line 2"/>
          <p:cNvSpPr>
            <a:spLocks noChangeShapeType="1"/>
          </p:cNvSpPr>
          <p:nvPr/>
        </p:nvSpPr>
        <p:spPr bwMode="auto">
          <a:xfrm>
            <a:off x="1331913" y="5300663"/>
            <a:ext cx="6769100" cy="0"/>
          </a:xfrm>
          <a:prstGeom prst="line">
            <a:avLst/>
          </a:prstGeom>
          <a:noFill/>
          <a:ln w="9525">
            <a:solidFill>
              <a:schemeClr val="tx1"/>
            </a:solidFill>
            <a:round/>
            <a:headEnd/>
            <a:tailEnd/>
          </a:ln>
          <a:effectLst/>
        </p:spPr>
        <p:txBody>
          <a:bodyPr wrap="none"/>
          <a:lstStyle/>
          <a:p>
            <a:endParaRPr lang="en-US"/>
          </a:p>
        </p:txBody>
      </p:sp>
      <p:sp>
        <p:nvSpPr>
          <p:cNvPr id="143363" name="Rectangle 3"/>
          <p:cNvSpPr>
            <a:spLocks noGrp="1" noChangeArrowheads="1"/>
          </p:cNvSpPr>
          <p:nvPr>
            <p:ph type="title"/>
          </p:nvPr>
        </p:nvSpPr>
        <p:spPr/>
        <p:txBody>
          <a:bodyPr/>
          <a:lstStyle/>
          <a:p>
            <a:r>
              <a:rPr lang="en-US"/>
              <a:t>The TCP/IP Protocol in Action</a:t>
            </a:r>
            <a:endParaRPr lang="en-CA"/>
          </a:p>
        </p:txBody>
      </p:sp>
      <p:sp>
        <p:nvSpPr>
          <p:cNvPr id="143364" name="Rectangle 4"/>
          <p:cNvSpPr>
            <a:spLocks noGrp="1" noChangeArrowheads="1"/>
          </p:cNvSpPr>
          <p:nvPr>
            <p:ph sz="quarter" idx="1"/>
          </p:nvPr>
        </p:nvSpPr>
        <p:spPr>
          <a:xfrm>
            <a:off x="914400" y="1600200"/>
            <a:ext cx="7772400" cy="2476500"/>
          </a:xfrm>
        </p:spPr>
        <p:txBody>
          <a:bodyPr/>
          <a:lstStyle/>
          <a:p>
            <a:pPr>
              <a:lnSpc>
                <a:spcPct val="90000"/>
              </a:lnSpc>
            </a:pPr>
            <a:r>
              <a:rPr lang="en-US" sz="2400"/>
              <a:t>Let’s consider a web browser, using HTTP</a:t>
            </a:r>
          </a:p>
          <a:p>
            <a:pPr lvl="1">
              <a:lnSpc>
                <a:spcPct val="90000"/>
              </a:lnSpc>
            </a:pPr>
            <a:r>
              <a:rPr lang="en-US" sz="2200"/>
              <a:t>The web browser on S sends a packet to the web server on D</a:t>
            </a:r>
          </a:p>
          <a:p>
            <a:pPr lvl="1">
              <a:lnSpc>
                <a:spcPct val="90000"/>
              </a:lnSpc>
            </a:pPr>
            <a:r>
              <a:rPr lang="en-US" sz="2200"/>
              <a:t>The application layer (i.e. the browser) provides the logical (IP) addresses for S (IP</a:t>
            </a:r>
            <a:r>
              <a:rPr lang="en-US" sz="2200" baseline="-25000"/>
              <a:t>S</a:t>
            </a:r>
            <a:r>
              <a:rPr lang="en-US" sz="2200"/>
              <a:t>) and D (IP</a:t>
            </a:r>
            <a:r>
              <a:rPr lang="en-US" sz="2200" baseline="-25000"/>
              <a:t>D</a:t>
            </a:r>
            <a:r>
              <a:rPr lang="en-US" sz="2200"/>
              <a:t>)</a:t>
            </a:r>
          </a:p>
          <a:p>
            <a:pPr lvl="1">
              <a:lnSpc>
                <a:spcPct val="90000"/>
              </a:lnSpc>
            </a:pPr>
            <a:r>
              <a:rPr lang="en-US" sz="2200"/>
              <a:t>The application layer also provides the port numbers for the source (Port</a:t>
            </a:r>
            <a:r>
              <a:rPr lang="en-US" sz="2200" baseline="-25000"/>
              <a:t>S</a:t>
            </a:r>
            <a:r>
              <a:rPr lang="en-US" sz="2200"/>
              <a:t>) and destination (Port</a:t>
            </a:r>
            <a:r>
              <a:rPr lang="en-US" sz="2200" baseline="-25000"/>
              <a:t>D</a:t>
            </a:r>
            <a:r>
              <a:rPr lang="en-US" sz="2200"/>
              <a:t>)</a:t>
            </a:r>
            <a:endParaRPr lang="en-CA" sz="2200"/>
          </a:p>
        </p:txBody>
      </p:sp>
      <p:sp>
        <p:nvSpPr>
          <p:cNvPr id="143365" name="Oval 5"/>
          <p:cNvSpPr>
            <a:spLocks noChangeArrowheads="1"/>
          </p:cNvSpPr>
          <p:nvPr/>
        </p:nvSpPr>
        <p:spPr bwMode="auto">
          <a:xfrm>
            <a:off x="1042988" y="5013325"/>
            <a:ext cx="576262"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S</a:t>
            </a:r>
            <a:endParaRPr lang="en-CA" sz="2400"/>
          </a:p>
        </p:txBody>
      </p:sp>
      <p:sp>
        <p:nvSpPr>
          <p:cNvPr id="143366" name="Oval 6"/>
          <p:cNvSpPr>
            <a:spLocks noChangeArrowheads="1"/>
          </p:cNvSpPr>
          <p:nvPr/>
        </p:nvSpPr>
        <p:spPr bwMode="auto">
          <a:xfrm>
            <a:off x="7740650" y="5013325"/>
            <a:ext cx="576263"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D</a:t>
            </a:r>
            <a:endParaRPr lang="en-CA" sz="2400"/>
          </a:p>
        </p:txBody>
      </p:sp>
      <p:sp>
        <p:nvSpPr>
          <p:cNvPr id="143367" name="Oval 7"/>
          <p:cNvSpPr>
            <a:spLocks noChangeArrowheads="1"/>
          </p:cNvSpPr>
          <p:nvPr/>
        </p:nvSpPr>
        <p:spPr bwMode="auto">
          <a:xfrm>
            <a:off x="3132138"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R1</a:t>
            </a:r>
            <a:endParaRPr lang="en-CA" sz="3200"/>
          </a:p>
        </p:txBody>
      </p:sp>
      <p:sp>
        <p:nvSpPr>
          <p:cNvPr id="143368" name="Oval 8"/>
          <p:cNvSpPr>
            <a:spLocks noChangeArrowheads="1"/>
          </p:cNvSpPr>
          <p:nvPr/>
        </p:nvSpPr>
        <p:spPr bwMode="auto">
          <a:xfrm>
            <a:off x="5364163"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R2</a:t>
            </a:r>
            <a:endParaRPr lang="en-CA" sz="3200"/>
          </a:p>
        </p:txBody>
      </p:sp>
      <p:sp>
        <p:nvSpPr>
          <p:cNvPr id="143369" name="Rectangle 9"/>
          <p:cNvSpPr>
            <a:spLocks noChangeArrowheads="1"/>
          </p:cNvSpPr>
          <p:nvPr/>
        </p:nvSpPr>
        <p:spPr bwMode="auto">
          <a:xfrm>
            <a:off x="827088" y="5661025"/>
            <a:ext cx="1223962"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t>HTTP Req</a:t>
            </a:r>
            <a:endParaRPr lang="en-CA"/>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Line 2"/>
          <p:cNvSpPr>
            <a:spLocks noChangeShapeType="1"/>
          </p:cNvSpPr>
          <p:nvPr/>
        </p:nvSpPr>
        <p:spPr bwMode="auto">
          <a:xfrm>
            <a:off x="1331913" y="5300663"/>
            <a:ext cx="6769100" cy="0"/>
          </a:xfrm>
          <a:prstGeom prst="line">
            <a:avLst/>
          </a:prstGeom>
          <a:noFill/>
          <a:ln w="9525">
            <a:solidFill>
              <a:schemeClr val="tx1"/>
            </a:solidFill>
            <a:round/>
            <a:headEnd/>
            <a:tailEnd/>
          </a:ln>
          <a:effectLst/>
        </p:spPr>
        <p:txBody>
          <a:bodyPr wrap="none"/>
          <a:lstStyle/>
          <a:p>
            <a:endParaRPr lang="en-US"/>
          </a:p>
        </p:txBody>
      </p:sp>
      <p:sp>
        <p:nvSpPr>
          <p:cNvPr id="144387" name="Rectangle 3"/>
          <p:cNvSpPr>
            <a:spLocks noGrp="1" noChangeArrowheads="1"/>
          </p:cNvSpPr>
          <p:nvPr>
            <p:ph type="title"/>
          </p:nvPr>
        </p:nvSpPr>
        <p:spPr/>
        <p:txBody>
          <a:bodyPr/>
          <a:lstStyle/>
          <a:p>
            <a:r>
              <a:rPr lang="en-US"/>
              <a:t>The TCP/IP Protocol in Action</a:t>
            </a:r>
            <a:endParaRPr lang="en-CA"/>
          </a:p>
        </p:txBody>
      </p:sp>
      <p:sp>
        <p:nvSpPr>
          <p:cNvPr id="144388" name="Rectangle 4"/>
          <p:cNvSpPr>
            <a:spLocks noGrp="1" noChangeArrowheads="1"/>
          </p:cNvSpPr>
          <p:nvPr>
            <p:ph sz="quarter" idx="1"/>
          </p:nvPr>
        </p:nvSpPr>
        <p:spPr>
          <a:xfrm>
            <a:off x="914400" y="1600200"/>
            <a:ext cx="7772400" cy="2189163"/>
          </a:xfrm>
        </p:spPr>
        <p:txBody>
          <a:bodyPr/>
          <a:lstStyle/>
          <a:p>
            <a:r>
              <a:rPr lang="en-US"/>
              <a:t>The Transport layer (TCP) uses the port numbers (e.g. 2765 and 80) to create a TCP packet (sometimes called a segment):</a:t>
            </a:r>
            <a:endParaRPr lang="en-CA"/>
          </a:p>
        </p:txBody>
      </p:sp>
      <p:sp>
        <p:nvSpPr>
          <p:cNvPr id="144389" name="Oval 5"/>
          <p:cNvSpPr>
            <a:spLocks noChangeArrowheads="1"/>
          </p:cNvSpPr>
          <p:nvPr/>
        </p:nvSpPr>
        <p:spPr bwMode="auto">
          <a:xfrm>
            <a:off x="1042988" y="5013325"/>
            <a:ext cx="576262"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S</a:t>
            </a:r>
            <a:endParaRPr lang="en-CA" sz="2400"/>
          </a:p>
        </p:txBody>
      </p:sp>
      <p:sp>
        <p:nvSpPr>
          <p:cNvPr id="144390" name="Oval 6"/>
          <p:cNvSpPr>
            <a:spLocks noChangeArrowheads="1"/>
          </p:cNvSpPr>
          <p:nvPr/>
        </p:nvSpPr>
        <p:spPr bwMode="auto">
          <a:xfrm>
            <a:off x="7740650" y="5013325"/>
            <a:ext cx="576263"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D</a:t>
            </a:r>
            <a:endParaRPr lang="en-CA" sz="2400"/>
          </a:p>
        </p:txBody>
      </p:sp>
      <p:sp>
        <p:nvSpPr>
          <p:cNvPr id="144391" name="Oval 7"/>
          <p:cNvSpPr>
            <a:spLocks noChangeArrowheads="1"/>
          </p:cNvSpPr>
          <p:nvPr/>
        </p:nvSpPr>
        <p:spPr bwMode="auto">
          <a:xfrm>
            <a:off x="3132138"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R1</a:t>
            </a:r>
            <a:endParaRPr lang="en-CA" sz="3200"/>
          </a:p>
        </p:txBody>
      </p:sp>
      <p:sp>
        <p:nvSpPr>
          <p:cNvPr id="144392" name="Oval 8"/>
          <p:cNvSpPr>
            <a:spLocks noChangeArrowheads="1"/>
          </p:cNvSpPr>
          <p:nvPr/>
        </p:nvSpPr>
        <p:spPr bwMode="auto">
          <a:xfrm>
            <a:off x="5364163"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R2</a:t>
            </a:r>
            <a:endParaRPr lang="en-CA" sz="3200"/>
          </a:p>
        </p:txBody>
      </p:sp>
      <p:sp>
        <p:nvSpPr>
          <p:cNvPr id="144393" name="Rectangle 9"/>
          <p:cNvSpPr>
            <a:spLocks noChangeArrowheads="1"/>
          </p:cNvSpPr>
          <p:nvPr/>
        </p:nvSpPr>
        <p:spPr bwMode="auto">
          <a:xfrm>
            <a:off x="468313" y="5589588"/>
            <a:ext cx="1944687" cy="1196975"/>
          </a:xfrm>
          <a:prstGeom prst="rect">
            <a:avLst/>
          </a:prstGeom>
          <a:solidFill>
            <a:schemeClr val="folHlink"/>
          </a:solidFill>
          <a:ln w="9525">
            <a:solidFill>
              <a:schemeClr val="tx1"/>
            </a:solidFill>
            <a:miter lim="800000"/>
            <a:headEnd/>
            <a:tailEnd/>
          </a:ln>
          <a:effectLst/>
        </p:spPr>
        <p:txBody>
          <a:bodyPr wrap="none" anchor="ctr"/>
          <a:lstStyle/>
          <a:p>
            <a:r>
              <a:rPr lang="en-US" sz="1200" b="1"/>
              <a:t>Source Port:         2765</a:t>
            </a:r>
            <a:endParaRPr lang="en-US" sz="1200" b="1" baseline="-25000"/>
          </a:p>
          <a:p>
            <a:r>
              <a:rPr lang="en-US" sz="1200" b="1"/>
              <a:t>Destination Port: 80</a:t>
            </a:r>
            <a:endParaRPr lang="en-US" sz="1200" b="1" baseline="-25000"/>
          </a:p>
          <a:p>
            <a:endParaRPr lang="en-US" sz="1200" b="1"/>
          </a:p>
          <a:p>
            <a:endParaRPr lang="en-US" sz="1000" b="1"/>
          </a:p>
          <a:p>
            <a:endParaRPr lang="en-US" sz="1000" b="1"/>
          </a:p>
          <a:p>
            <a:endParaRPr lang="en-CA" sz="1000" b="1"/>
          </a:p>
        </p:txBody>
      </p:sp>
      <p:sp>
        <p:nvSpPr>
          <p:cNvPr id="144394" name="Rectangle 10"/>
          <p:cNvSpPr>
            <a:spLocks noChangeArrowheads="1"/>
          </p:cNvSpPr>
          <p:nvPr/>
        </p:nvSpPr>
        <p:spPr bwMode="auto">
          <a:xfrm>
            <a:off x="827088" y="6165850"/>
            <a:ext cx="1223962" cy="476250"/>
          </a:xfrm>
          <a:prstGeom prst="rect">
            <a:avLst/>
          </a:prstGeom>
          <a:solidFill>
            <a:schemeClr val="accent1"/>
          </a:solidFill>
          <a:ln w="9525">
            <a:solidFill>
              <a:schemeClr val="tx1"/>
            </a:solidFill>
            <a:miter lim="800000"/>
            <a:headEnd/>
            <a:tailEnd/>
          </a:ln>
          <a:effectLst/>
        </p:spPr>
        <p:txBody>
          <a:bodyPr wrap="none" anchor="ctr"/>
          <a:lstStyle/>
          <a:p>
            <a:pPr algn="ctr"/>
            <a:r>
              <a:rPr lang="en-US"/>
              <a:t>HTTP Req</a:t>
            </a:r>
            <a:endParaRPr lang="en-CA"/>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9" name="Rectangle 11"/>
          <p:cNvSpPr>
            <a:spLocks noChangeArrowheads="1"/>
          </p:cNvSpPr>
          <p:nvPr/>
        </p:nvSpPr>
        <p:spPr bwMode="auto">
          <a:xfrm>
            <a:off x="468313" y="5589588"/>
            <a:ext cx="1800225" cy="1123950"/>
          </a:xfrm>
          <a:prstGeom prst="rect">
            <a:avLst/>
          </a:prstGeom>
          <a:solidFill>
            <a:schemeClr val="hlink"/>
          </a:solidFill>
          <a:ln w="9525">
            <a:solidFill>
              <a:schemeClr val="tx1"/>
            </a:solidFill>
            <a:miter lim="800000"/>
            <a:headEnd/>
            <a:tailEnd/>
          </a:ln>
          <a:effectLst/>
        </p:spPr>
        <p:txBody>
          <a:bodyPr wrap="none" anchor="ctr"/>
          <a:lstStyle/>
          <a:p>
            <a:r>
              <a:rPr lang="en-US" sz="1000" b="1">
                <a:solidFill>
                  <a:schemeClr val="bg1"/>
                </a:solidFill>
              </a:rPr>
              <a:t>Source IP: 137.207.140.71</a:t>
            </a:r>
          </a:p>
          <a:p>
            <a:r>
              <a:rPr lang="en-US" sz="1000" b="1">
                <a:solidFill>
                  <a:schemeClr val="bg1"/>
                </a:solidFill>
              </a:rPr>
              <a:t>Dest IP: 24.87.204.16</a:t>
            </a:r>
          </a:p>
          <a:p>
            <a:endParaRPr lang="en-US" sz="1000" b="1">
              <a:solidFill>
                <a:schemeClr val="bg1"/>
              </a:solidFill>
            </a:endParaRPr>
          </a:p>
          <a:p>
            <a:endParaRPr lang="en-US" sz="1000" b="1">
              <a:solidFill>
                <a:schemeClr val="bg1"/>
              </a:solidFill>
            </a:endParaRPr>
          </a:p>
          <a:p>
            <a:endParaRPr lang="en-US" sz="1000" b="1">
              <a:solidFill>
                <a:schemeClr val="bg1"/>
              </a:solidFill>
            </a:endParaRPr>
          </a:p>
          <a:p>
            <a:endParaRPr lang="en-US" sz="1000" b="1">
              <a:solidFill>
                <a:schemeClr val="bg1"/>
              </a:solidFill>
            </a:endParaRPr>
          </a:p>
          <a:p>
            <a:endParaRPr lang="en-CA" sz="1000" b="1">
              <a:solidFill>
                <a:schemeClr val="bg1"/>
              </a:solidFill>
            </a:endParaRPr>
          </a:p>
        </p:txBody>
      </p:sp>
      <p:sp>
        <p:nvSpPr>
          <p:cNvPr id="145410" name="Line 2"/>
          <p:cNvSpPr>
            <a:spLocks noChangeShapeType="1"/>
          </p:cNvSpPr>
          <p:nvPr/>
        </p:nvSpPr>
        <p:spPr bwMode="auto">
          <a:xfrm>
            <a:off x="1331913" y="5300663"/>
            <a:ext cx="6769100" cy="0"/>
          </a:xfrm>
          <a:prstGeom prst="line">
            <a:avLst/>
          </a:prstGeom>
          <a:noFill/>
          <a:ln w="9525">
            <a:solidFill>
              <a:schemeClr val="tx1"/>
            </a:solidFill>
            <a:round/>
            <a:headEnd/>
            <a:tailEnd/>
          </a:ln>
          <a:effectLst/>
        </p:spPr>
        <p:txBody>
          <a:bodyPr wrap="none"/>
          <a:lstStyle/>
          <a:p>
            <a:endParaRPr lang="en-US"/>
          </a:p>
        </p:txBody>
      </p:sp>
      <p:sp>
        <p:nvSpPr>
          <p:cNvPr id="145411" name="Rectangle 3"/>
          <p:cNvSpPr>
            <a:spLocks noGrp="1" noChangeArrowheads="1"/>
          </p:cNvSpPr>
          <p:nvPr>
            <p:ph type="title"/>
          </p:nvPr>
        </p:nvSpPr>
        <p:spPr/>
        <p:txBody>
          <a:bodyPr/>
          <a:lstStyle/>
          <a:p>
            <a:r>
              <a:rPr lang="en-US"/>
              <a:t>The TCP/IP Protocol in Action</a:t>
            </a:r>
            <a:endParaRPr lang="en-CA"/>
          </a:p>
        </p:txBody>
      </p:sp>
      <p:sp>
        <p:nvSpPr>
          <p:cNvPr id="145412" name="Rectangle 4"/>
          <p:cNvSpPr>
            <a:spLocks noGrp="1" noChangeArrowheads="1"/>
          </p:cNvSpPr>
          <p:nvPr>
            <p:ph sz="quarter" idx="1"/>
          </p:nvPr>
        </p:nvSpPr>
        <p:spPr>
          <a:xfrm>
            <a:off x="914400" y="1600200"/>
            <a:ext cx="7772400" cy="3197225"/>
          </a:xfrm>
        </p:spPr>
        <p:txBody>
          <a:bodyPr>
            <a:normAutofit/>
          </a:bodyPr>
          <a:lstStyle/>
          <a:p>
            <a:r>
              <a:rPr lang="en-US"/>
              <a:t>The Internet (i.e. IP) layer uses the IP addresses specified by the application layer to create an IP datagram</a:t>
            </a:r>
          </a:p>
          <a:p>
            <a:pPr lvl="1"/>
            <a:r>
              <a:rPr lang="en-US"/>
              <a:t>e.g. 137.207.140.71, 24.87.204.16</a:t>
            </a:r>
          </a:p>
          <a:p>
            <a:pPr lvl="1"/>
            <a:r>
              <a:rPr lang="en-US"/>
              <a:t>Next, a route is determined for the packet, using S’s routing table</a:t>
            </a:r>
          </a:p>
          <a:p>
            <a:pPr lvl="2"/>
            <a:r>
              <a:rPr lang="en-US"/>
              <a:t>S only needs one router’s address (R1)</a:t>
            </a:r>
            <a:endParaRPr lang="en-CA"/>
          </a:p>
        </p:txBody>
      </p:sp>
      <p:sp>
        <p:nvSpPr>
          <p:cNvPr id="145413" name="Oval 5"/>
          <p:cNvSpPr>
            <a:spLocks noChangeArrowheads="1"/>
          </p:cNvSpPr>
          <p:nvPr/>
        </p:nvSpPr>
        <p:spPr bwMode="auto">
          <a:xfrm>
            <a:off x="1042988" y="5013325"/>
            <a:ext cx="576262"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S</a:t>
            </a:r>
            <a:endParaRPr lang="en-CA" sz="2400"/>
          </a:p>
        </p:txBody>
      </p:sp>
      <p:sp>
        <p:nvSpPr>
          <p:cNvPr id="145414" name="Oval 6"/>
          <p:cNvSpPr>
            <a:spLocks noChangeArrowheads="1"/>
          </p:cNvSpPr>
          <p:nvPr/>
        </p:nvSpPr>
        <p:spPr bwMode="auto">
          <a:xfrm>
            <a:off x="7740650" y="5013325"/>
            <a:ext cx="576263"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D</a:t>
            </a:r>
            <a:endParaRPr lang="en-CA" sz="2400"/>
          </a:p>
        </p:txBody>
      </p:sp>
      <p:sp>
        <p:nvSpPr>
          <p:cNvPr id="145415" name="Oval 7"/>
          <p:cNvSpPr>
            <a:spLocks noChangeArrowheads="1"/>
          </p:cNvSpPr>
          <p:nvPr/>
        </p:nvSpPr>
        <p:spPr bwMode="auto">
          <a:xfrm>
            <a:off x="3132138"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R1</a:t>
            </a:r>
            <a:endParaRPr lang="en-CA" sz="3200"/>
          </a:p>
        </p:txBody>
      </p:sp>
      <p:sp>
        <p:nvSpPr>
          <p:cNvPr id="145416" name="Oval 8"/>
          <p:cNvSpPr>
            <a:spLocks noChangeArrowheads="1"/>
          </p:cNvSpPr>
          <p:nvPr/>
        </p:nvSpPr>
        <p:spPr bwMode="auto">
          <a:xfrm>
            <a:off x="5364163"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R2</a:t>
            </a:r>
            <a:endParaRPr lang="en-CA" sz="3200"/>
          </a:p>
        </p:txBody>
      </p:sp>
      <p:sp>
        <p:nvSpPr>
          <p:cNvPr id="145417" name="Rectangle 9"/>
          <p:cNvSpPr>
            <a:spLocks noChangeArrowheads="1"/>
          </p:cNvSpPr>
          <p:nvPr/>
        </p:nvSpPr>
        <p:spPr bwMode="auto">
          <a:xfrm>
            <a:off x="611188" y="5948363"/>
            <a:ext cx="1152525" cy="720725"/>
          </a:xfrm>
          <a:prstGeom prst="rect">
            <a:avLst/>
          </a:prstGeom>
          <a:solidFill>
            <a:schemeClr val="folHlink"/>
          </a:solidFill>
          <a:ln w="9525">
            <a:solidFill>
              <a:schemeClr val="tx1"/>
            </a:solidFill>
            <a:miter lim="800000"/>
            <a:headEnd/>
            <a:tailEnd/>
          </a:ln>
          <a:effectLst/>
        </p:spPr>
        <p:txBody>
          <a:bodyPr wrap="none" anchor="ctr"/>
          <a:lstStyle/>
          <a:p>
            <a:r>
              <a:rPr lang="en-US" sz="1200" b="1"/>
              <a:t>TCP Segment</a:t>
            </a:r>
          </a:p>
          <a:p>
            <a:endParaRPr lang="en-US" sz="1200" b="1"/>
          </a:p>
          <a:p>
            <a:endParaRPr lang="en-US" sz="1000" b="1"/>
          </a:p>
          <a:p>
            <a:endParaRPr lang="en-CA" sz="1000" b="1"/>
          </a:p>
        </p:txBody>
      </p:sp>
      <p:sp>
        <p:nvSpPr>
          <p:cNvPr id="145418" name="Rectangle 10"/>
          <p:cNvSpPr>
            <a:spLocks noChangeArrowheads="1"/>
          </p:cNvSpPr>
          <p:nvPr/>
        </p:nvSpPr>
        <p:spPr bwMode="auto">
          <a:xfrm>
            <a:off x="682625" y="6237288"/>
            <a:ext cx="1008063" cy="287337"/>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HTTP Req</a:t>
            </a:r>
            <a:endParaRPr lang="en-CA" sz="14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4" name="Rectangle 12"/>
          <p:cNvSpPr>
            <a:spLocks noChangeArrowheads="1"/>
          </p:cNvSpPr>
          <p:nvPr/>
        </p:nvSpPr>
        <p:spPr bwMode="auto">
          <a:xfrm>
            <a:off x="395288" y="5516563"/>
            <a:ext cx="1800225" cy="1268412"/>
          </a:xfrm>
          <a:prstGeom prst="rect">
            <a:avLst/>
          </a:prstGeom>
          <a:solidFill>
            <a:schemeClr val="accent1"/>
          </a:solidFill>
          <a:ln w="9525">
            <a:solidFill>
              <a:schemeClr val="tx1"/>
            </a:solidFill>
            <a:miter lim="800000"/>
            <a:headEnd/>
            <a:tailEnd/>
          </a:ln>
          <a:effectLst/>
        </p:spPr>
        <p:txBody>
          <a:bodyPr wrap="none" anchor="ctr"/>
          <a:lstStyle/>
          <a:p>
            <a:r>
              <a:rPr lang="en-US" sz="1000" b="1"/>
              <a:t>Source MAC: MAC</a:t>
            </a:r>
            <a:r>
              <a:rPr lang="en-US" sz="1000" b="1" baseline="-25000"/>
              <a:t>S</a:t>
            </a:r>
          </a:p>
          <a:p>
            <a:r>
              <a:rPr lang="en-US" sz="1000" b="1"/>
              <a:t>Dest MAC: MAC</a:t>
            </a:r>
            <a:r>
              <a:rPr lang="en-US" sz="1000" b="1" baseline="-25000"/>
              <a:t>R1</a:t>
            </a:r>
          </a:p>
          <a:p>
            <a:endParaRPr lang="en-US" sz="1000" b="1"/>
          </a:p>
          <a:p>
            <a:endParaRPr lang="en-US" sz="1000" b="1"/>
          </a:p>
          <a:p>
            <a:endParaRPr lang="en-US" sz="1000" b="1"/>
          </a:p>
          <a:p>
            <a:endParaRPr lang="en-US" sz="1000" b="1"/>
          </a:p>
          <a:p>
            <a:endParaRPr lang="en-US" sz="1000" b="1"/>
          </a:p>
          <a:p>
            <a:endParaRPr lang="en-CA" sz="1000" b="1"/>
          </a:p>
        </p:txBody>
      </p:sp>
      <p:sp>
        <p:nvSpPr>
          <p:cNvPr id="146434" name="Rectangle 2"/>
          <p:cNvSpPr>
            <a:spLocks noChangeArrowheads="1"/>
          </p:cNvSpPr>
          <p:nvPr/>
        </p:nvSpPr>
        <p:spPr bwMode="auto">
          <a:xfrm>
            <a:off x="612775" y="5876925"/>
            <a:ext cx="1295400" cy="863600"/>
          </a:xfrm>
          <a:prstGeom prst="rect">
            <a:avLst/>
          </a:prstGeom>
          <a:solidFill>
            <a:schemeClr val="hlink"/>
          </a:solidFill>
          <a:ln w="9525">
            <a:solidFill>
              <a:schemeClr val="tx1"/>
            </a:solidFill>
            <a:miter lim="800000"/>
            <a:headEnd/>
            <a:tailEnd/>
          </a:ln>
          <a:effectLst/>
        </p:spPr>
        <p:txBody>
          <a:bodyPr wrap="none" anchor="ctr"/>
          <a:lstStyle/>
          <a:p>
            <a:r>
              <a:rPr lang="en-US" sz="1000" b="1">
                <a:solidFill>
                  <a:schemeClr val="bg1"/>
                </a:solidFill>
              </a:rPr>
              <a:t>IP Datagram</a:t>
            </a:r>
          </a:p>
          <a:p>
            <a:endParaRPr lang="en-US" sz="1000" b="1">
              <a:solidFill>
                <a:schemeClr val="bg1"/>
              </a:solidFill>
            </a:endParaRPr>
          </a:p>
          <a:p>
            <a:endParaRPr lang="en-US" sz="1000" b="1">
              <a:solidFill>
                <a:schemeClr val="bg1"/>
              </a:solidFill>
            </a:endParaRPr>
          </a:p>
          <a:p>
            <a:endParaRPr lang="en-US" sz="1000" b="1">
              <a:solidFill>
                <a:schemeClr val="bg1"/>
              </a:solidFill>
            </a:endParaRPr>
          </a:p>
          <a:p>
            <a:endParaRPr lang="en-CA" sz="1000" b="1">
              <a:solidFill>
                <a:schemeClr val="bg1"/>
              </a:solidFill>
            </a:endParaRPr>
          </a:p>
        </p:txBody>
      </p:sp>
      <p:sp>
        <p:nvSpPr>
          <p:cNvPr id="146435" name="Line 3"/>
          <p:cNvSpPr>
            <a:spLocks noChangeShapeType="1"/>
          </p:cNvSpPr>
          <p:nvPr/>
        </p:nvSpPr>
        <p:spPr bwMode="auto">
          <a:xfrm>
            <a:off x="1331913" y="5300663"/>
            <a:ext cx="6769100" cy="0"/>
          </a:xfrm>
          <a:prstGeom prst="line">
            <a:avLst/>
          </a:prstGeom>
          <a:noFill/>
          <a:ln w="9525">
            <a:solidFill>
              <a:schemeClr val="tx1"/>
            </a:solidFill>
            <a:round/>
            <a:headEnd/>
            <a:tailEnd/>
          </a:ln>
          <a:effectLst/>
        </p:spPr>
        <p:txBody>
          <a:bodyPr wrap="none"/>
          <a:lstStyle/>
          <a:p>
            <a:endParaRPr lang="en-US"/>
          </a:p>
        </p:txBody>
      </p:sp>
      <p:sp>
        <p:nvSpPr>
          <p:cNvPr id="146436" name="Rectangle 4"/>
          <p:cNvSpPr>
            <a:spLocks noGrp="1" noChangeArrowheads="1"/>
          </p:cNvSpPr>
          <p:nvPr>
            <p:ph type="title"/>
          </p:nvPr>
        </p:nvSpPr>
        <p:spPr/>
        <p:txBody>
          <a:bodyPr/>
          <a:lstStyle/>
          <a:p>
            <a:r>
              <a:rPr lang="en-US"/>
              <a:t>The TCP/IP Protocol in Action</a:t>
            </a:r>
            <a:endParaRPr lang="en-CA"/>
          </a:p>
        </p:txBody>
      </p:sp>
      <p:sp>
        <p:nvSpPr>
          <p:cNvPr id="146437" name="Rectangle 5"/>
          <p:cNvSpPr>
            <a:spLocks noGrp="1" noChangeArrowheads="1"/>
          </p:cNvSpPr>
          <p:nvPr>
            <p:ph sz="quarter" idx="1"/>
          </p:nvPr>
        </p:nvSpPr>
        <p:spPr>
          <a:xfrm>
            <a:off x="914400" y="1600200"/>
            <a:ext cx="7772400" cy="2189163"/>
          </a:xfrm>
        </p:spPr>
        <p:txBody>
          <a:bodyPr>
            <a:normAutofit/>
          </a:bodyPr>
          <a:lstStyle/>
          <a:p>
            <a:r>
              <a:rPr lang="en-US"/>
              <a:t>The MAC addresses of S and R1 (MAC</a:t>
            </a:r>
            <a:r>
              <a:rPr lang="en-US" baseline="-25000"/>
              <a:t>S</a:t>
            </a:r>
            <a:r>
              <a:rPr lang="en-US"/>
              <a:t> and MAC</a:t>
            </a:r>
            <a:r>
              <a:rPr lang="en-US" baseline="-25000"/>
              <a:t>R1</a:t>
            </a:r>
            <a:r>
              <a:rPr lang="en-US"/>
              <a:t>) are used to create a network frame</a:t>
            </a:r>
          </a:p>
          <a:p>
            <a:pPr lvl="1"/>
            <a:r>
              <a:rPr lang="en-US"/>
              <a:t>If the MAC address of R1 is not known, ARP (address resolution protocol) is used</a:t>
            </a:r>
            <a:endParaRPr lang="en-CA"/>
          </a:p>
        </p:txBody>
      </p:sp>
      <p:sp>
        <p:nvSpPr>
          <p:cNvPr id="146438" name="Oval 6"/>
          <p:cNvSpPr>
            <a:spLocks noChangeArrowheads="1"/>
          </p:cNvSpPr>
          <p:nvPr/>
        </p:nvSpPr>
        <p:spPr bwMode="auto">
          <a:xfrm>
            <a:off x="1042988" y="5013325"/>
            <a:ext cx="576262"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S</a:t>
            </a:r>
            <a:endParaRPr lang="en-CA" sz="2400"/>
          </a:p>
        </p:txBody>
      </p:sp>
      <p:sp>
        <p:nvSpPr>
          <p:cNvPr id="146439" name="Oval 7"/>
          <p:cNvSpPr>
            <a:spLocks noChangeArrowheads="1"/>
          </p:cNvSpPr>
          <p:nvPr/>
        </p:nvSpPr>
        <p:spPr bwMode="auto">
          <a:xfrm>
            <a:off x="7740650" y="5013325"/>
            <a:ext cx="576263"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D</a:t>
            </a:r>
            <a:endParaRPr lang="en-CA" sz="2400"/>
          </a:p>
        </p:txBody>
      </p:sp>
      <p:sp>
        <p:nvSpPr>
          <p:cNvPr id="146440" name="Oval 8"/>
          <p:cNvSpPr>
            <a:spLocks noChangeArrowheads="1"/>
          </p:cNvSpPr>
          <p:nvPr/>
        </p:nvSpPr>
        <p:spPr bwMode="auto">
          <a:xfrm>
            <a:off x="3132138"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R1</a:t>
            </a:r>
            <a:endParaRPr lang="en-CA" sz="3200"/>
          </a:p>
        </p:txBody>
      </p:sp>
      <p:sp>
        <p:nvSpPr>
          <p:cNvPr id="146441" name="Oval 9"/>
          <p:cNvSpPr>
            <a:spLocks noChangeArrowheads="1"/>
          </p:cNvSpPr>
          <p:nvPr/>
        </p:nvSpPr>
        <p:spPr bwMode="auto">
          <a:xfrm>
            <a:off x="5364163"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R2</a:t>
            </a:r>
            <a:endParaRPr lang="en-CA" sz="3200"/>
          </a:p>
        </p:txBody>
      </p:sp>
      <p:sp>
        <p:nvSpPr>
          <p:cNvPr id="146442" name="Rectangle 10"/>
          <p:cNvSpPr>
            <a:spLocks noChangeArrowheads="1"/>
          </p:cNvSpPr>
          <p:nvPr/>
        </p:nvSpPr>
        <p:spPr bwMode="auto">
          <a:xfrm>
            <a:off x="684213" y="6164263"/>
            <a:ext cx="1152525" cy="504825"/>
          </a:xfrm>
          <a:prstGeom prst="rect">
            <a:avLst/>
          </a:prstGeom>
          <a:solidFill>
            <a:schemeClr val="folHlink"/>
          </a:solidFill>
          <a:ln w="9525">
            <a:solidFill>
              <a:schemeClr val="tx1"/>
            </a:solidFill>
            <a:miter lim="800000"/>
            <a:headEnd/>
            <a:tailEnd/>
          </a:ln>
          <a:effectLst/>
        </p:spPr>
        <p:txBody>
          <a:bodyPr wrap="none" anchor="ctr"/>
          <a:lstStyle/>
          <a:p>
            <a:r>
              <a:rPr lang="en-US" sz="1000" b="1"/>
              <a:t>TCP Segment</a:t>
            </a:r>
            <a:endParaRPr lang="en-US" sz="1200" b="1"/>
          </a:p>
          <a:p>
            <a:endParaRPr lang="en-US" sz="1000" b="1"/>
          </a:p>
          <a:p>
            <a:endParaRPr lang="en-CA" sz="1000" b="1"/>
          </a:p>
        </p:txBody>
      </p:sp>
      <p:sp>
        <p:nvSpPr>
          <p:cNvPr id="146443" name="Rectangle 11"/>
          <p:cNvSpPr>
            <a:spLocks noChangeArrowheads="1"/>
          </p:cNvSpPr>
          <p:nvPr/>
        </p:nvSpPr>
        <p:spPr bwMode="auto">
          <a:xfrm>
            <a:off x="827088" y="6380163"/>
            <a:ext cx="720725" cy="215900"/>
          </a:xfrm>
          <a:prstGeom prst="rect">
            <a:avLst/>
          </a:prstGeom>
          <a:solidFill>
            <a:schemeClr val="accent1"/>
          </a:solidFill>
          <a:ln w="9525">
            <a:solidFill>
              <a:schemeClr val="tx1"/>
            </a:solidFill>
            <a:miter lim="800000"/>
            <a:headEnd/>
            <a:tailEnd/>
          </a:ln>
          <a:effectLst/>
        </p:spPr>
        <p:txBody>
          <a:bodyPr wrap="none" anchor="ctr"/>
          <a:lstStyle/>
          <a:p>
            <a:pPr algn="ctr"/>
            <a:r>
              <a:rPr lang="en-US" sz="900" b="1"/>
              <a:t>HTTP Req</a:t>
            </a:r>
            <a:endParaRPr lang="en-CA" sz="9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Networks:  Purpose</a:t>
            </a:r>
            <a:endParaRPr lang="en-CA"/>
          </a:p>
        </p:txBody>
      </p:sp>
      <p:sp>
        <p:nvSpPr>
          <p:cNvPr id="43011" name="Rectangle 3"/>
          <p:cNvSpPr>
            <a:spLocks noGrp="1" noChangeArrowheads="1"/>
          </p:cNvSpPr>
          <p:nvPr>
            <p:ph sz="quarter" idx="1"/>
          </p:nvPr>
        </p:nvSpPr>
        <p:spPr/>
        <p:txBody>
          <a:bodyPr/>
          <a:lstStyle/>
          <a:p>
            <a:r>
              <a:rPr lang="en-US"/>
              <a:t>Sharing files</a:t>
            </a:r>
          </a:p>
          <a:p>
            <a:pPr lvl="1"/>
            <a:r>
              <a:rPr lang="en-US"/>
              <a:t>FTP, NFS, SMB</a:t>
            </a:r>
          </a:p>
          <a:p>
            <a:r>
              <a:rPr lang="en-US"/>
              <a:t>Communicating</a:t>
            </a:r>
          </a:p>
          <a:p>
            <a:pPr lvl="1"/>
            <a:r>
              <a:rPr lang="en-US"/>
              <a:t>E-Mail, instant messaging, games</a:t>
            </a:r>
          </a:p>
          <a:p>
            <a:r>
              <a:rPr lang="en-US"/>
              <a:t>Executing programs remotely</a:t>
            </a:r>
          </a:p>
          <a:p>
            <a:pPr lvl="1"/>
            <a:r>
              <a:rPr lang="en-US"/>
              <a:t>rlogin, telnet</a:t>
            </a:r>
            <a:endParaRPr lang="en-CA"/>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682625" y="5659438"/>
            <a:ext cx="1368425" cy="649287"/>
          </a:xfrm>
          <a:prstGeom prst="rect">
            <a:avLst/>
          </a:prstGeom>
          <a:solidFill>
            <a:schemeClr val="accent1"/>
          </a:solidFill>
          <a:ln w="9525">
            <a:solidFill>
              <a:schemeClr val="tx1"/>
            </a:solidFill>
            <a:miter lim="800000"/>
            <a:headEnd/>
            <a:tailEnd/>
          </a:ln>
          <a:effectLst/>
        </p:spPr>
        <p:txBody>
          <a:bodyPr wrap="none" anchor="ctr"/>
          <a:lstStyle/>
          <a:p>
            <a:r>
              <a:rPr lang="en-US" sz="1000" b="1"/>
              <a:t>Source MAC: MAC</a:t>
            </a:r>
            <a:r>
              <a:rPr lang="en-US" sz="1000" b="1" baseline="-25000"/>
              <a:t>S</a:t>
            </a:r>
          </a:p>
          <a:p>
            <a:r>
              <a:rPr lang="en-US" sz="1000" b="1"/>
              <a:t>Dest MAC: MAC</a:t>
            </a:r>
            <a:r>
              <a:rPr lang="en-US" sz="1000" b="1" baseline="-25000"/>
              <a:t>R1</a:t>
            </a:r>
          </a:p>
          <a:p>
            <a:endParaRPr lang="en-US" sz="1000" b="1"/>
          </a:p>
          <a:p>
            <a:endParaRPr lang="en-CA" sz="1000" b="1"/>
          </a:p>
        </p:txBody>
      </p:sp>
      <p:sp>
        <p:nvSpPr>
          <p:cNvPr id="147459" name="Rectangle 3"/>
          <p:cNvSpPr>
            <a:spLocks noChangeArrowheads="1"/>
          </p:cNvSpPr>
          <p:nvPr/>
        </p:nvSpPr>
        <p:spPr bwMode="auto">
          <a:xfrm>
            <a:off x="755650" y="6019800"/>
            <a:ext cx="936625" cy="215900"/>
          </a:xfrm>
          <a:prstGeom prst="rect">
            <a:avLst/>
          </a:prstGeom>
          <a:solidFill>
            <a:schemeClr val="hlink"/>
          </a:solidFill>
          <a:ln w="9525">
            <a:solidFill>
              <a:schemeClr val="tx1"/>
            </a:solidFill>
            <a:miter lim="800000"/>
            <a:headEnd/>
            <a:tailEnd/>
          </a:ln>
          <a:effectLst/>
        </p:spPr>
        <p:txBody>
          <a:bodyPr wrap="none" anchor="ctr"/>
          <a:lstStyle/>
          <a:p>
            <a:r>
              <a:rPr lang="en-US" sz="1000" b="1">
                <a:solidFill>
                  <a:schemeClr val="bg1"/>
                </a:solidFill>
              </a:rPr>
              <a:t>IP Datagram</a:t>
            </a:r>
            <a:endParaRPr lang="en-CA" sz="1000" b="1">
              <a:solidFill>
                <a:schemeClr val="bg1"/>
              </a:solidFill>
            </a:endParaRPr>
          </a:p>
        </p:txBody>
      </p:sp>
      <p:sp>
        <p:nvSpPr>
          <p:cNvPr id="147460" name="Line 4"/>
          <p:cNvSpPr>
            <a:spLocks noChangeShapeType="1"/>
          </p:cNvSpPr>
          <p:nvPr/>
        </p:nvSpPr>
        <p:spPr bwMode="auto">
          <a:xfrm>
            <a:off x="1331913" y="5300663"/>
            <a:ext cx="6769100" cy="0"/>
          </a:xfrm>
          <a:prstGeom prst="line">
            <a:avLst/>
          </a:prstGeom>
          <a:noFill/>
          <a:ln w="9525">
            <a:solidFill>
              <a:schemeClr val="tx1"/>
            </a:solidFill>
            <a:round/>
            <a:headEnd/>
            <a:tailEnd/>
          </a:ln>
          <a:effectLst/>
        </p:spPr>
        <p:txBody>
          <a:bodyPr wrap="none"/>
          <a:lstStyle/>
          <a:p>
            <a:endParaRPr lang="en-US"/>
          </a:p>
        </p:txBody>
      </p:sp>
      <p:sp>
        <p:nvSpPr>
          <p:cNvPr id="147461" name="Rectangle 5"/>
          <p:cNvSpPr>
            <a:spLocks noGrp="1" noChangeArrowheads="1"/>
          </p:cNvSpPr>
          <p:nvPr>
            <p:ph type="title"/>
          </p:nvPr>
        </p:nvSpPr>
        <p:spPr/>
        <p:txBody>
          <a:bodyPr/>
          <a:lstStyle/>
          <a:p>
            <a:r>
              <a:rPr lang="en-US"/>
              <a:t>The TCP/IP Protocol in Action</a:t>
            </a:r>
            <a:endParaRPr lang="en-CA"/>
          </a:p>
        </p:txBody>
      </p:sp>
      <p:sp>
        <p:nvSpPr>
          <p:cNvPr id="147462" name="Rectangle 6"/>
          <p:cNvSpPr>
            <a:spLocks noGrp="1" noChangeArrowheads="1"/>
          </p:cNvSpPr>
          <p:nvPr>
            <p:ph sz="quarter" idx="1"/>
          </p:nvPr>
        </p:nvSpPr>
        <p:spPr>
          <a:xfrm>
            <a:off x="914400" y="1600200"/>
            <a:ext cx="7772400" cy="2189163"/>
          </a:xfrm>
        </p:spPr>
        <p:txBody>
          <a:bodyPr/>
          <a:lstStyle/>
          <a:p>
            <a:r>
              <a:rPr lang="en-US"/>
              <a:t>Let’s simplify the picture (for clarity)</a:t>
            </a:r>
          </a:p>
          <a:p>
            <a:pPr lvl="1"/>
            <a:r>
              <a:rPr lang="en-US"/>
              <a:t>In subsequent steps the IP datagram and its contents will not change very much</a:t>
            </a:r>
            <a:endParaRPr lang="en-CA"/>
          </a:p>
        </p:txBody>
      </p:sp>
      <p:sp>
        <p:nvSpPr>
          <p:cNvPr id="147463" name="Oval 7"/>
          <p:cNvSpPr>
            <a:spLocks noChangeArrowheads="1"/>
          </p:cNvSpPr>
          <p:nvPr/>
        </p:nvSpPr>
        <p:spPr bwMode="auto">
          <a:xfrm>
            <a:off x="1042988" y="5013325"/>
            <a:ext cx="576262"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S</a:t>
            </a:r>
            <a:endParaRPr lang="en-CA" sz="2400"/>
          </a:p>
        </p:txBody>
      </p:sp>
      <p:sp>
        <p:nvSpPr>
          <p:cNvPr id="147464" name="Oval 8"/>
          <p:cNvSpPr>
            <a:spLocks noChangeArrowheads="1"/>
          </p:cNvSpPr>
          <p:nvPr/>
        </p:nvSpPr>
        <p:spPr bwMode="auto">
          <a:xfrm>
            <a:off x="7740650" y="5013325"/>
            <a:ext cx="576263"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D</a:t>
            </a:r>
            <a:endParaRPr lang="en-CA" sz="2400"/>
          </a:p>
        </p:txBody>
      </p:sp>
      <p:sp>
        <p:nvSpPr>
          <p:cNvPr id="147465" name="Oval 9"/>
          <p:cNvSpPr>
            <a:spLocks noChangeArrowheads="1"/>
          </p:cNvSpPr>
          <p:nvPr/>
        </p:nvSpPr>
        <p:spPr bwMode="auto">
          <a:xfrm>
            <a:off x="3132138"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R1</a:t>
            </a:r>
            <a:endParaRPr lang="en-CA" sz="3200"/>
          </a:p>
        </p:txBody>
      </p:sp>
      <p:sp>
        <p:nvSpPr>
          <p:cNvPr id="147466" name="Oval 10"/>
          <p:cNvSpPr>
            <a:spLocks noChangeArrowheads="1"/>
          </p:cNvSpPr>
          <p:nvPr/>
        </p:nvSpPr>
        <p:spPr bwMode="auto">
          <a:xfrm>
            <a:off x="5364163"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R2</a:t>
            </a:r>
            <a:endParaRPr lang="en-CA" sz="320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2843213" y="5659438"/>
            <a:ext cx="1368425" cy="649287"/>
          </a:xfrm>
          <a:prstGeom prst="rect">
            <a:avLst/>
          </a:prstGeom>
          <a:solidFill>
            <a:schemeClr val="accent1"/>
          </a:solidFill>
          <a:ln w="9525">
            <a:solidFill>
              <a:schemeClr val="tx1"/>
            </a:solidFill>
            <a:miter lim="800000"/>
            <a:headEnd/>
            <a:tailEnd/>
          </a:ln>
          <a:effectLst/>
        </p:spPr>
        <p:txBody>
          <a:bodyPr wrap="none" anchor="ctr"/>
          <a:lstStyle/>
          <a:p>
            <a:r>
              <a:rPr lang="en-US" sz="1000" b="1"/>
              <a:t>Source MAC: MAC</a:t>
            </a:r>
            <a:r>
              <a:rPr lang="en-US" sz="1000" b="1" baseline="-25000"/>
              <a:t>S</a:t>
            </a:r>
          </a:p>
          <a:p>
            <a:r>
              <a:rPr lang="en-US" sz="1000" b="1"/>
              <a:t>Dest MAC: MAC</a:t>
            </a:r>
            <a:r>
              <a:rPr lang="en-US" sz="1000" b="1" baseline="-25000"/>
              <a:t>R1</a:t>
            </a:r>
          </a:p>
          <a:p>
            <a:endParaRPr lang="en-US" sz="1000" b="1"/>
          </a:p>
          <a:p>
            <a:endParaRPr lang="en-CA" sz="1000" b="1"/>
          </a:p>
        </p:txBody>
      </p:sp>
      <p:sp>
        <p:nvSpPr>
          <p:cNvPr id="149507" name="Rectangle 3"/>
          <p:cNvSpPr>
            <a:spLocks noChangeArrowheads="1"/>
          </p:cNvSpPr>
          <p:nvPr/>
        </p:nvSpPr>
        <p:spPr bwMode="auto">
          <a:xfrm>
            <a:off x="2916238" y="6019800"/>
            <a:ext cx="936625" cy="215900"/>
          </a:xfrm>
          <a:prstGeom prst="rect">
            <a:avLst/>
          </a:prstGeom>
          <a:solidFill>
            <a:schemeClr val="hlink"/>
          </a:solidFill>
          <a:ln w="9525">
            <a:solidFill>
              <a:schemeClr val="tx1"/>
            </a:solidFill>
            <a:miter lim="800000"/>
            <a:headEnd/>
            <a:tailEnd/>
          </a:ln>
          <a:effectLst/>
        </p:spPr>
        <p:txBody>
          <a:bodyPr wrap="none" anchor="ctr"/>
          <a:lstStyle/>
          <a:p>
            <a:r>
              <a:rPr lang="en-US" sz="1000" b="1">
                <a:solidFill>
                  <a:schemeClr val="bg1"/>
                </a:solidFill>
              </a:rPr>
              <a:t>IP Datagram</a:t>
            </a:r>
            <a:endParaRPr lang="en-CA" sz="1000" b="1">
              <a:solidFill>
                <a:schemeClr val="bg1"/>
              </a:solidFill>
            </a:endParaRPr>
          </a:p>
        </p:txBody>
      </p:sp>
      <p:sp>
        <p:nvSpPr>
          <p:cNvPr id="149508" name="Line 4"/>
          <p:cNvSpPr>
            <a:spLocks noChangeShapeType="1"/>
          </p:cNvSpPr>
          <p:nvPr/>
        </p:nvSpPr>
        <p:spPr bwMode="auto">
          <a:xfrm>
            <a:off x="1331913" y="5300663"/>
            <a:ext cx="6769100" cy="0"/>
          </a:xfrm>
          <a:prstGeom prst="line">
            <a:avLst/>
          </a:prstGeom>
          <a:noFill/>
          <a:ln w="9525">
            <a:solidFill>
              <a:schemeClr val="tx1"/>
            </a:solidFill>
            <a:round/>
            <a:headEnd/>
            <a:tailEnd/>
          </a:ln>
          <a:effectLst/>
        </p:spPr>
        <p:txBody>
          <a:bodyPr wrap="none"/>
          <a:lstStyle/>
          <a:p>
            <a:endParaRPr lang="en-US"/>
          </a:p>
        </p:txBody>
      </p:sp>
      <p:sp>
        <p:nvSpPr>
          <p:cNvPr id="149509" name="Rectangle 5"/>
          <p:cNvSpPr>
            <a:spLocks noGrp="1" noChangeArrowheads="1"/>
          </p:cNvSpPr>
          <p:nvPr>
            <p:ph type="title"/>
          </p:nvPr>
        </p:nvSpPr>
        <p:spPr/>
        <p:txBody>
          <a:bodyPr/>
          <a:lstStyle/>
          <a:p>
            <a:r>
              <a:rPr lang="en-US"/>
              <a:t>The TCP/IP Protocol in Action</a:t>
            </a:r>
            <a:endParaRPr lang="en-CA"/>
          </a:p>
        </p:txBody>
      </p:sp>
      <p:sp>
        <p:nvSpPr>
          <p:cNvPr id="149510" name="Rectangle 6"/>
          <p:cNvSpPr>
            <a:spLocks noGrp="1" noChangeArrowheads="1"/>
          </p:cNvSpPr>
          <p:nvPr>
            <p:ph sz="quarter" idx="1"/>
          </p:nvPr>
        </p:nvSpPr>
        <p:spPr>
          <a:xfrm>
            <a:off x="914400" y="1600200"/>
            <a:ext cx="7772400" cy="2189163"/>
          </a:xfrm>
        </p:spPr>
        <p:txBody>
          <a:bodyPr/>
          <a:lstStyle/>
          <a:p>
            <a:r>
              <a:rPr lang="en-US"/>
              <a:t>The network frame is transmitted on the network to R1</a:t>
            </a:r>
          </a:p>
          <a:p>
            <a:pPr lvl="1"/>
            <a:r>
              <a:rPr lang="en-US"/>
              <a:t>This is possible since S and R1 are both members of the same network</a:t>
            </a:r>
            <a:endParaRPr lang="en-CA"/>
          </a:p>
        </p:txBody>
      </p:sp>
      <p:sp>
        <p:nvSpPr>
          <p:cNvPr id="149511" name="Oval 7"/>
          <p:cNvSpPr>
            <a:spLocks noChangeArrowheads="1"/>
          </p:cNvSpPr>
          <p:nvPr/>
        </p:nvSpPr>
        <p:spPr bwMode="auto">
          <a:xfrm>
            <a:off x="1042988" y="5013325"/>
            <a:ext cx="576262"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S</a:t>
            </a:r>
            <a:endParaRPr lang="en-CA" sz="2400"/>
          </a:p>
        </p:txBody>
      </p:sp>
      <p:sp>
        <p:nvSpPr>
          <p:cNvPr id="149512" name="Oval 8"/>
          <p:cNvSpPr>
            <a:spLocks noChangeArrowheads="1"/>
          </p:cNvSpPr>
          <p:nvPr/>
        </p:nvSpPr>
        <p:spPr bwMode="auto">
          <a:xfrm>
            <a:off x="7740650" y="5013325"/>
            <a:ext cx="576263"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D</a:t>
            </a:r>
            <a:endParaRPr lang="en-CA" sz="2400"/>
          </a:p>
        </p:txBody>
      </p:sp>
      <p:sp>
        <p:nvSpPr>
          <p:cNvPr id="149513" name="Oval 9"/>
          <p:cNvSpPr>
            <a:spLocks noChangeArrowheads="1"/>
          </p:cNvSpPr>
          <p:nvPr/>
        </p:nvSpPr>
        <p:spPr bwMode="auto">
          <a:xfrm>
            <a:off x="3132138"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R1</a:t>
            </a:r>
            <a:endParaRPr lang="en-CA" sz="3200"/>
          </a:p>
        </p:txBody>
      </p:sp>
      <p:sp>
        <p:nvSpPr>
          <p:cNvPr id="149514" name="Oval 10"/>
          <p:cNvSpPr>
            <a:spLocks noChangeArrowheads="1"/>
          </p:cNvSpPr>
          <p:nvPr/>
        </p:nvSpPr>
        <p:spPr bwMode="auto">
          <a:xfrm>
            <a:off x="5364163"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R2</a:t>
            </a:r>
            <a:endParaRPr lang="en-CA" sz="320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ChangeArrowheads="1"/>
          </p:cNvSpPr>
          <p:nvPr/>
        </p:nvSpPr>
        <p:spPr bwMode="auto">
          <a:xfrm>
            <a:off x="3059113" y="5734050"/>
            <a:ext cx="936625" cy="215900"/>
          </a:xfrm>
          <a:prstGeom prst="rect">
            <a:avLst/>
          </a:prstGeom>
          <a:solidFill>
            <a:schemeClr val="hlink"/>
          </a:solidFill>
          <a:ln w="9525">
            <a:solidFill>
              <a:schemeClr val="tx1"/>
            </a:solidFill>
            <a:miter lim="800000"/>
            <a:headEnd/>
            <a:tailEnd/>
          </a:ln>
          <a:effectLst/>
        </p:spPr>
        <p:txBody>
          <a:bodyPr wrap="none" anchor="ctr"/>
          <a:lstStyle/>
          <a:p>
            <a:r>
              <a:rPr lang="en-US" sz="1000" b="1">
                <a:solidFill>
                  <a:schemeClr val="bg1"/>
                </a:solidFill>
              </a:rPr>
              <a:t>IP Datagram</a:t>
            </a:r>
            <a:endParaRPr lang="en-CA" sz="1000" b="1">
              <a:solidFill>
                <a:schemeClr val="bg1"/>
              </a:solidFill>
            </a:endParaRPr>
          </a:p>
        </p:txBody>
      </p:sp>
      <p:sp>
        <p:nvSpPr>
          <p:cNvPr id="150532" name="Line 4"/>
          <p:cNvSpPr>
            <a:spLocks noChangeShapeType="1"/>
          </p:cNvSpPr>
          <p:nvPr/>
        </p:nvSpPr>
        <p:spPr bwMode="auto">
          <a:xfrm>
            <a:off x="1331913" y="5300663"/>
            <a:ext cx="6769100" cy="0"/>
          </a:xfrm>
          <a:prstGeom prst="line">
            <a:avLst/>
          </a:prstGeom>
          <a:noFill/>
          <a:ln w="9525">
            <a:solidFill>
              <a:schemeClr val="tx1"/>
            </a:solidFill>
            <a:round/>
            <a:headEnd/>
            <a:tailEnd/>
          </a:ln>
          <a:effectLst/>
        </p:spPr>
        <p:txBody>
          <a:bodyPr wrap="none"/>
          <a:lstStyle/>
          <a:p>
            <a:endParaRPr lang="en-US"/>
          </a:p>
        </p:txBody>
      </p:sp>
      <p:sp>
        <p:nvSpPr>
          <p:cNvPr id="150533" name="Rectangle 5"/>
          <p:cNvSpPr>
            <a:spLocks noGrp="1" noChangeArrowheads="1"/>
          </p:cNvSpPr>
          <p:nvPr>
            <p:ph type="title"/>
          </p:nvPr>
        </p:nvSpPr>
        <p:spPr/>
        <p:txBody>
          <a:bodyPr/>
          <a:lstStyle/>
          <a:p>
            <a:r>
              <a:rPr lang="en-US"/>
              <a:t>The TCP/IP Protocol in Action</a:t>
            </a:r>
            <a:endParaRPr lang="en-CA"/>
          </a:p>
        </p:txBody>
      </p:sp>
      <p:sp>
        <p:nvSpPr>
          <p:cNvPr id="150534" name="Rectangle 6"/>
          <p:cNvSpPr>
            <a:spLocks noGrp="1" noChangeArrowheads="1"/>
          </p:cNvSpPr>
          <p:nvPr>
            <p:ph sz="quarter" idx="1"/>
          </p:nvPr>
        </p:nvSpPr>
        <p:spPr>
          <a:xfrm>
            <a:off x="914400" y="1600200"/>
            <a:ext cx="7772400" cy="2189163"/>
          </a:xfrm>
        </p:spPr>
        <p:txBody>
          <a:bodyPr/>
          <a:lstStyle/>
          <a:p>
            <a:pPr>
              <a:lnSpc>
                <a:spcPct val="90000"/>
              </a:lnSpc>
            </a:pPr>
            <a:r>
              <a:rPr lang="en-US"/>
              <a:t>R1 will extract the IP datagram from the payload of the network frame</a:t>
            </a:r>
          </a:p>
          <a:p>
            <a:pPr lvl="1">
              <a:lnSpc>
                <a:spcPct val="90000"/>
              </a:lnSpc>
            </a:pPr>
            <a:r>
              <a:rPr lang="en-US"/>
              <a:t>R1 looks up the destination IP address (IP</a:t>
            </a:r>
            <a:r>
              <a:rPr lang="en-US" baseline="-25000"/>
              <a:t>D</a:t>
            </a:r>
            <a:r>
              <a:rPr lang="en-US"/>
              <a:t>) in it’s routing table, to determine which router should get the datagram next (R2)</a:t>
            </a:r>
            <a:endParaRPr lang="en-CA"/>
          </a:p>
        </p:txBody>
      </p:sp>
      <p:sp>
        <p:nvSpPr>
          <p:cNvPr id="150535" name="Oval 7"/>
          <p:cNvSpPr>
            <a:spLocks noChangeArrowheads="1"/>
          </p:cNvSpPr>
          <p:nvPr/>
        </p:nvSpPr>
        <p:spPr bwMode="auto">
          <a:xfrm>
            <a:off x="1042988" y="5013325"/>
            <a:ext cx="576262"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S</a:t>
            </a:r>
            <a:endParaRPr lang="en-CA" sz="2400"/>
          </a:p>
        </p:txBody>
      </p:sp>
      <p:sp>
        <p:nvSpPr>
          <p:cNvPr id="150536" name="Oval 8"/>
          <p:cNvSpPr>
            <a:spLocks noChangeArrowheads="1"/>
          </p:cNvSpPr>
          <p:nvPr/>
        </p:nvSpPr>
        <p:spPr bwMode="auto">
          <a:xfrm>
            <a:off x="7740650" y="5013325"/>
            <a:ext cx="576263"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D</a:t>
            </a:r>
            <a:endParaRPr lang="en-CA" sz="2400"/>
          </a:p>
        </p:txBody>
      </p:sp>
      <p:sp>
        <p:nvSpPr>
          <p:cNvPr id="150537" name="Oval 9"/>
          <p:cNvSpPr>
            <a:spLocks noChangeArrowheads="1"/>
          </p:cNvSpPr>
          <p:nvPr/>
        </p:nvSpPr>
        <p:spPr bwMode="auto">
          <a:xfrm>
            <a:off x="3132138"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R1</a:t>
            </a:r>
            <a:endParaRPr lang="en-CA" sz="3200"/>
          </a:p>
        </p:txBody>
      </p:sp>
      <p:sp>
        <p:nvSpPr>
          <p:cNvPr id="150538" name="Oval 10"/>
          <p:cNvSpPr>
            <a:spLocks noChangeArrowheads="1"/>
          </p:cNvSpPr>
          <p:nvPr/>
        </p:nvSpPr>
        <p:spPr bwMode="auto">
          <a:xfrm>
            <a:off x="5364163"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R2</a:t>
            </a:r>
            <a:endParaRPr lang="en-CA" sz="32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2843213" y="5659438"/>
            <a:ext cx="1368425" cy="649287"/>
          </a:xfrm>
          <a:prstGeom prst="rect">
            <a:avLst/>
          </a:prstGeom>
          <a:solidFill>
            <a:schemeClr val="accent1"/>
          </a:solidFill>
          <a:ln w="9525">
            <a:solidFill>
              <a:schemeClr val="tx1"/>
            </a:solidFill>
            <a:miter lim="800000"/>
            <a:headEnd/>
            <a:tailEnd/>
          </a:ln>
          <a:effectLst/>
        </p:spPr>
        <p:txBody>
          <a:bodyPr wrap="none" anchor="ctr"/>
          <a:lstStyle/>
          <a:p>
            <a:r>
              <a:rPr lang="en-US" sz="1000" b="1"/>
              <a:t>Source MAC: MAC</a:t>
            </a:r>
            <a:r>
              <a:rPr lang="en-US" sz="1000" b="1" baseline="-25000"/>
              <a:t>R1</a:t>
            </a:r>
          </a:p>
          <a:p>
            <a:r>
              <a:rPr lang="en-US" sz="1000" b="1"/>
              <a:t>Dest MAC: MAC</a:t>
            </a:r>
            <a:r>
              <a:rPr lang="en-US" sz="1000" b="1" baseline="-25000"/>
              <a:t>R2</a:t>
            </a:r>
          </a:p>
          <a:p>
            <a:endParaRPr lang="en-US" sz="1000" b="1"/>
          </a:p>
          <a:p>
            <a:endParaRPr lang="en-CA" sz="1000" b="1"/>
          </a:p>
        </p:txBody>
      </p:sp>
      <p:sp>
        <p:nvSpPr>
          <p:cNvPr id="151555" name="Rectangle 3"/>
          <p:cNvSpPr>
            <a:spLocks noChangeArrowheads="1"/>
          </p:cNvSpPr>
          <p:nvPr/>
        </p:nvSpPr>
        <p:spPr bwMode="auto">
          <a:xfrm>
            <a:off x="2916238" y="6019800"/>
            <a:ext cx="936625" cy="215900"/>
          </a:xfrm>
          <a:prstGeom prst="rect">
            <a:avLst/>
          </a:prstGeom>
          <a:solidFill>
            <a:schemeClr val="hlink"/>
          </a:solidFill>
          <a:ln w="9525">
            <a:solidFill>
              <a:schemeClr val="tx1"/>
            </a:solidFill>
            <a:miter lim="800000"/>
            <a:headEnd/>
            <a:tailEnd/>
          </a:ln>
          <a:effectLst/>
        </p:spPr>
        <p:txBody>
          <a:bodyPr wrap="none" anchor="ctr"/>
          <a:lstStyle/>
          <a:p>
            <a:r>
              <a:rPr lang="en-US" sz="1000" b="1">
                <a:solidFill>
                  <a:schemeClr val="bg1"/>
                </a:solidFill>
              </a:rPr>
              <a:t>IP Datagram</a:t>
            </a:r>
            <a:endParaRPr lang="en-CA" sz="1000" b="1">
              <a:solidFill>
                <a:schemeClr val="bg1"/>
              </a:solidFill>
            </a:endParaRPr>
          </a:p>
        </p:txBody>
      </p:sp>
      <p:sp>
        <p:nvSpPr>
          <p:cNvPr id="151556" name="Line 4"/>
          <p:cNvSpPr>
            <a:spLocks noChangeShapeType="1"/>
          </p:cNvSpPr>
          <p:nvPr/>
        </p:nvSpPr>
        <p:spPr bwMode="auto">
          <a:xfrm>
            <a:off x="1331913" y="5300663"/>
            <a:ext cx="6769100" cy="0"/>
          </a:xfrm>
          <a:prstGeom prst="line">
            <a:avLst/>
          </a:prstGeom>
          <a:noFill/>
          <a:ln w="9525">
            <a:solidFill>
              <a:schemeClr val="tx1"/>
            </a:solidFill>
            <a:round/>
            <a:headEnd/>
            <a:tailEnd/>
          </a:ln>
          <a:effectLst/>
        </p:spPr>
        <p:txBody>
          <a:bodyPr wrap="none"/>
          <a:lstStyle/>
          <a:p>
            <a:endParaRPr lang="en-US"/>
          </a:p>
        </p:txBody>
      </p:sp>
      <p:sp>
        <p:nvSpPr>
          <p:cNvPr id="151557" name="Rectangle 5"/>
          <p:cNvSpPr>
            <a:spLocks noGrp="1" noChangeArrowheads="1"/>
          </p:cNvSpPr>
          <p:nvPr>
            <p:ph type="title"/>
          </p:nvPr>
        </p:nvSpPr>
        <p:spPr/>
        <p:txBody>
          <a:bodyPr/>
          <a:lstStyle/>
          <a:p>
            <a:r>
              <a:rPr lang="en-US"/>
              <a:t>The TCP/IP Protocol in Action</a:t>
            </a:r>
            <a:endParaRPr lang="en-CA"/>
          </a:p>
        </p:txBody>
      </p:sp>
      <p:sp>
        <p:nvSpPr>
          <p:cNvPr id="151558" name="Rectangle 6"/>
          <p:cNvSpPr>
            <a:spLocks noGrp="1" noChangeArrowheads="1"/>
          </p:cNvSpPr>
          <p:nvPr>
            <p:ph sz="quarter" idx="1"/>
          </p:nvPr>
        </p:nvSpPr>
        <p:spPr>
          <a:xfrm>
            <a:off x="914400" y="1600200"/>
            <a:ext cx="7772400" cy="2189163"/>
          </a:xfrm>
        </p:spPr>
        <p:txBody>
          <a:bodyPr/>
          <a:lstStyle/>
          <a:p>
            <a:r>
              <a:rPr lang="en-US"/>
              <a:t>R1 uses its own MAC address (MAC</a:t>
            </a:r>
            <a:r>
              <a:rPr lang="en-US" baseline="-25000"/>
              <a:t>R1</a:t>
            </a:r>
            <a:r>
              <a:rPr lang="en-US"/>
              <a:t>) and R2’s MAC address (MAC</a:t>
            </a:r>
            <a:r>
              <a:rPr lang="en-US" baseline="-25000"/>
              <a:t>R2</a:t>
            </a:r>
            <a:r>
              <a:rPr lang="en-US"/>
              <a:t>) to create another network frame</a:t>
            </a:r>
            <a:endParaRPr lang="en-CA"/>
          </a:p>
        </p:txBody>
      </p:sp>
      <p:sp>
        <p:nvSpPr>
          <p:cNvPr id="151559" name="Oval 7"/>
          <p:cNvSpPr>
            <a:spLocks noChangeArrowheads="1"/>
          </p:cNvSpPr>
          <p:nvPr/>
        </p:nvSpPr>
        <p:spPr bwMode="auto">
          <a:xfrm>
            <a:off x="1042988" y="5013325"/>
            <a:ext cx="576262"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S</a:t>
            </a:r>
            <a:endParaRPr lang="en-CA" sz="2400"/>
          </a:p>
        </p:txBody>
      </p:sp>
      <p:sp>
        <p:nvSpPr>
          <p:cNvPr id="151560" name="Oval 8"/>
          <p:cNvSpPr>
            <a:spLocks noChangeArrowheads="1"/>
          </p:cNvSpPr>
          <p:nvPr/>
        </p:nvSpPr>
        <p:spPr bwMode="auto">
          <a:xfrm>
            <a:off x="7740650" y="5013325"/>
            <a:ext cx="576263"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D</a:t>
            </a:r>
            <a:endParaRPr lang="en-CA" sz="2400"/>
          </a:p>
        </p:txBody>
      </p:sp>
      <p:sp>
        <p:nvSpPr>
          <p:cNvPr id="151561" name="Oval 9"/>
          <p:cNvSpPr>
            <a:spLocks noChangeArrowheads="1"/>
          </p:cNvSpPr>
          <p:nvPr/>
        </p:nvSpPr>
        <p:spPr bwMode="auto">
          <a:xfrm>
            <a:off x="3132138"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R1</a:t>
            </a:r>
            <a:endParaRPr lang="en-CA" sz="3200"/>
          </a:p>
        </p:txBody>
      </p:sp>
      <p:sp>
        <p:nvSpPr>
          <p:cNvPr id="151562" name="Oval 10"/>
          <p:cNvSpPr>
            <a:spLocks noChangeArrowheads="1"/>
          </p:cNvSpPr>
          <p:nvPr/>
        </p:nvSpPr>
        <p:spPr bwMode="auto">
          <a:xfrm>
            <a:off x="5364163"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R2</a:t>
            </a:r>
            <a:endParaRPr lang="en-CA" sz="320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5075238" y="5659438"/>
            <a:ext cx="1368425" cy="649287"/>
          </a:xfrm>
          <a:prstGeom prst="rect">
            <a:avLst/>
          </a:prstGeom>
          <a:solidFill>
            <a:schemeClr val="accent1"/>
          </a:solidFill>
          <a:ln w="9525">
            <a:solidFill>
              <a:schemeClr val="tx1"/>
            </a:solidFill>
            <a:miter lim="800000"/>
            <a:headEnd/>
            <a:tailEnd/>
          </a:ln>
          <a:effectLst/>
        </p:spPr>
        <p:txBody>
          <a:bodyPr wrap="none" anchor="ctr"/>
          <a:lstStyle/>
          <a:p>
            <a:r>
              <a:rPr lang="en-US" sz="1000" b="1"/>
              <a:t>Source MAC: MAC</a:t>
            </a:r>
            <a:r>
              <a:rPr lang="en-US" sz="1000" b="1" baseline="-25000"/>
              <a:t>R1</a:t>
            </a:r>
          </a:p>
          <a:p>
            <a:r>
              <a:rPr lang="en-US" sz="1000" b="1"/>
              <a:t>Dest MAC: MAC</a:t>
            </a:r>
            <a:r>
              <a:rPr lang="en-US" sz="1000" b="1" baseline="-25000"/>
              <a:t>R2</a:t>
            </a:r>
          </a:p>
          <a:p>
            <a:endParaRPr lang="en-US" sz="1000" b="1"/>
          </a:p>
          <a:p>
            <a:endParaRPr lang="en-CA" sz="1000" b="1"/>
          </a:p>
        </p:txBody>
      </p:sp>
      <p:sp>
        <p:nvSpPr>
          <p:cNvPr id="152579" name="Rectangle 3"/>
          <p:cNvSpPr>
            <a:spLocks noChangeArrowheads="1"/>
          </p:cNvSpPr>
          <p:nvPr/>
        </p:nvSpPr>
        <p:spPr bwMode="auto">
          <a:xfrm>
            <a:off x="5148263" y="6019800"/>
            <a:ext cx="936625" cy="215900"/>
          </a:xfrm>
          <a:prstGeom prst="rect">
            <a:avLst/>
          </a:prstGeom>
          <a:solidFill>
            <a:schemeClr val="hlink"/>
          </a:solidFill>
          <a:ln w="9525">
            <a:solidFill>
              <a:schemeClr val="tx1"/>
            </a:solidFill>
            <a:miter lim="800000"/>
            <a:headEnd/>
            <a:tailEnd/>
          </a:ln>
          <a:effectLst/>
        </p:spPr>
        <p:txBody>
          <a:bodyPr wrap="none" anchor="ctr"/>
          <a:lstStyle/>
          <a:p>
            <a:r>
              <a:rPr lang="en-US" sz="1000" b="1">
                <a:solidFill>
                  <a:schemeClr val="bg1"/>
                </a:solidFill>
              </a:rPr>
              <a:t>IP Datagram</a:t>
            </a:r>
            <a:endParaRPr lang="en-CA" sz="1000" b="1">
              <a:solidFill>
                <a:schemeClr val="bg1"/>
              </a:solidFill>
            </a:endParaRPr>
          </a:p>
        </p:txBody>
      </p:sp>
      <p:sp>
        <p:nvSpPr>
          <p:cNvPr id="152580" name="Line 4"/>
          <p:cNvSpPr>
            <a:spLocks noChangeShapeType="1"/>
          </p:cNvSpPr>
          <p:nvPr/>
        </p:nvSpPr>
        <p:spPr bwMode="auto">
          <a:xfrm>
            <a:off x="1331913" y="5300663"/>
            <a:ext cx="6769100" cy="0"/>
          </a:xfrm>
          <a:prstGeom prst="line">
            <a:avLst/>
          </a:prstGeom>
          <a:noFill/>
          <a:ln w="9525">
            <a:solidFill>
              <a:schemeClr val="tx1"/>
            </a:solidFill>
            <a:round/>
            <a:headEnd/>
            <a:tailEnd/>
          </a:ln>
          <a:effectLst/>
        </p:spPr>
        <p:txBody>
          <a:bodyPr wrap="none"/>
          <a:lstStyle/>
          <a:p>
            <a:endParaRPr lang="en-US"/>
          </a:p>
        </p:txBody>
      </p:sp>
      <p:sp>
        <p:nvSpPr>
          <p:cNvPr id="152581" name="Rectangle 5"/>
          <p:cNvSpPr>
            <a:spLocks noGrp="1" noChangeArrowheads="1"/>
          </p:cNvSpPr>
          <p:nvPr>
            <p:ph type="title"/>
          </p:nvPr>
        </p:nvSpPr>
        <p:spPr/>
        <p:txBody>
          <a:bodyPr/>
          <a:lstStyle/>
          <a:p>
            <a:r>
              <a:rPr lang="en-US"/>
              <a:t>The TCP/IP Protocol in Action</a:t>
            </a:r>
            <a:endParaRPr lang="en-CA"/>
          </a:p>
        </p:txBody>
      </p:sp>
      <p:sp>
        <p:nvSpPr>
          <p:cNvPr id="152582" name="Rectangle 6"/>
          <p:cNvSpPr>
            <a:spLocks noGrp="1" noChangeArrowheads="1"/>
          </p:cNvSpPr>
          <p:nvPr>
            <p:ph sz="quarter" idx="1"/>
          </p:nvPr>
        </p:nvSpPr>
        <p:spPr>
          <a:xfrm>
            <a:off x="914400" y="1600200"/>
            <a:ext cx="7772400" cy="2549525"/>
          </a:xfrm>
        </p:spPr>
        <p:txBody>
          <a:bodyPr>
            <a:normAutofit/>
          </a:bodyPr>
          <a:lstStyle/>
          <a:p>
            <a:r>
              <a:rPr lang="en-US"/>
              <a:t>The network frame is received by R2, and the IP datagram is extracted from it’s payload</a:t>
            </a:r>
          </a:p>
          <a:p>
            <a:r>
              <a:rPr lang="en-US"/>
              <a:t>R2 uses its routing table to lookup IP</a:t>
            </a:r>
            <a:r>
              <a:rPr lang="en-US" baseline="-25000"/>
              <a:t>D</a:t>
            </a:r>
          </a:p>
          <a:p>
            <a:pPr lvl="1"/>
            <a:r>
              <a:rPr lang="en-US"/>
              <a:t>In this case, R2 is directly connected to D</a:t>
            </a:r>
          </a:p>
          <a:p>
            <a:pPr lvl="2"/>
            <a:r>
              <a:rPr lang="en-US"/>
              <a:t>This is called direct routing</a:t>
            </a:r>
            <a:endParaRPr lang="en-CA"/>
          </a:p>
        </p:txBody>
      </p:sp>
      <p:sp>
        <p:nvSpPr>
          <p:cNvPr id="152583" name="Oval 7"/>
          <p:cNvSpPr>
            <a:spLocks noChangeArrowheads="1"/>
          </p:cNvSpPr>
          <p:nvPr/>
        </p:nvSpPr>
        <p:spPr bwMode="auto">
          <a:xfrm>
            <a:off x="1042988" y="5013325"/>
            <a:ext cx="576262"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S</a:t>
            </a:r>
            <a:endParaRPr lang="en-CA" sz="2400"/>
          </a:p>
        </p:txBody>
      </p:sp>
      <p:sp>
        <p:nvSpPr>
          <p:cNvPr id="152584" name="Oval 8"/>
          <p:cNvSpPr>
            <a:spLocks noChangeArrowheads="1"/>
          </p:cNvSpPr>
          <p:nvPr/>
        </p:nvSpPr>
        <p:spPr bwMode="auto">
          <a:xfrm>
            <a:off x="7740650" y="5013325"/>
            <a:ext cx="576263"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D</a:t>
            </a:r>
            <a:endParaRPr lang="en-CA" sz="2400"/>
          </a:p>
        </p:txBody>
      </p:sp>
      <p:sp>
        <p:nvSpPr>
          <p:cNvPr id="152585" name="Oval 9"/>
          <p:cNvSpPr>
            <a:spLocks noChangeArrowheads="1"/>
          </p:cNvSpPr>
          <p:nvPr/>
        </p:nvSpPr>
        <p:spPr bwMode="auto">
          <a:xfrm>
            <a:off x="3132138"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R1</a:t>
            </a:r>
            <a:endParaRPr lang="en-CA" sz="3200"/>
          </a:p>
        </p:txBody>
      </p:sp>
      <p:sp>
        <p:nvSpPr>
          <p:cNvPr id="152586" name="Oval 10"/>
          <p:cNvSpPr>
            <a:spLocks noChangeArrowheads="1"/>
          </p:cNvSpPr>
          <p:nvPr/>
        </p:nvSpPr>
        <p:spPr bwMode="auto">
          <a:xfrm>
            <a:off x="5364163"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R2</a:t>
            </a:r>
            <a:endParaRPr lang="en-CA" sz="320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6227763" y="5373688"/>
            <a:ext cx="1368425" cy="649287"/>
          </a:xfrm>
          <a:prstGeom prst="rect">
            <a:avLst/>
          </a:prstGeom>
          <a:solidFill>
            <a:schemeClr val="accent1"/>
          </a:solidFill>
          <a:ln w="9525">
            <a:solidFill>
              <a:schemeClr val="tx1"/>
            </a:solidFill>
            <a:miter lim="800000"/>
            <a:headEnd/>
            <a:tailEnd/>
          </a:ln>
          <a:effectLst/>
        </p:spPr>
        <p:txBody>
          <a:bodyPr wrap="none" anchor="ctr"/>
          <a:lstStyle/>
          <a:p>
            <a:r>
              <a:rPr lang="en-US" sz="1000" b="1"/>
              <a:t>ARP Request</a:t>
            </a:r>
          </a:p>
          <a:p>
            <a:r>
              <a:rPr lang="en-US" sz="1000" b="1"/>
              <a:t>IP:     24.87.204.16</a:t>
            </a:r>
          </a:p>
          <a:p>
            <a:r>
              <a:rPr lang="en-US" sz="1000" b="1"/>
              <a:t>MAC: ?</a:t>
            </a:r>
            <a:endParaRPr lang="en-CA" sz="1000" b="1"/>
          </a:p>
        </p:txBody>
      </p:sp>
      <p:sp>
        <p:nvSpPr>
          <p:cNvPr id="153603" name="Rectangle 3"/>
          <p:cNvSpPr>
            <a:spLocks noChangeArrowheads="1"/>
          </p:cNvSpPr>
          <p:nvPr/>
        </p:nvSpPr>
        <p:spPr bwMode="auto">
          <a:xfrm>
            <a:off x="5219700" y="5661025"/>
            <a:ext cx="936625" cy="215900"/>
          </a:xfrm>
          <a:prstGeom prst="rect">
            <a:avLst/>
          </a:prstGeom>
          <a:solidFill>
            <a:schemeClr val="hlink"/>
          </a:solidFill>
          <a:ln w="9525">
            <a:solidFill>
              <a:schemeClr val="tx1"/>
            </a:solidFill>
            <a:miter lim="800000"/>
            <a:headEnd/>
            <a:tailEnd/>
          </a:ln>
          <a:effectLst/>
        </p:spPr>
        <p:txBody>
          <a:bodyPr wrap="none" anchor="ctr"/>
          <a:lstStyle/>
          <a:p>
            <a:r>
              <a:rPr lang="en-US" sz="1000" b="1">
                <a:solidFill>
                  <a:schemeClr val="bg1"/>
                </a:solidFill>
              </a:rPr>
              <a:t>IP Datagram</a:t>
            </a:r>
            <a:endParaRPr lang="en-CA" sz="1000" b="1">
              <a:solidFill>
                <a:schemeClr val="bg1"/>
              </a:solidFill>
            </a:endParaRPr>
          </a:p>
        </p:txBody>
      </p:sp>
      <p:sp>
        <p:nvSpPr>
          <p:cNvPr id="153604" name="Line 4"/>
          <p:cNvSpPr>
            <a:spLocks noChangeShapeType="1"/>
          </p:cNvSpPr>
          <p:nvPr/>
        </p:nvSpPr>
        <p:spPr bwMode="auto">
          <a:xfrm>
            <a:off x="1331913" y="5300663"/>
            <a:ext cx="6769100" cy="0"/>
          </a:xfrm>
          <a:prstGeom prst="line">
            <a:avLst/>
          </a:prstGeom>
          <a:noFill/>
          <a:ln w="9525">
            <a:solidFill>
              <a:schemeClr val="tx1"/>
            </a:solidFill>
            <a:round/>
            <a:headEnd/>
            <a:tailEnd/>
          </a:ln>
          <a:effectLst/>
        </p:spPr>
        <p:txBody>
          <a:bodyPr wrap="none"/>
          <a:lstStyle/>
          <a:p>
            <a:endParaRPr lang="en-US"/>
          </a:p>
        </p:txBody>
      </p:sp>
      <p:sp>
        <p:nvSpPr>
          <p:cNvPr id="153605" name="Rectangle 5"/>
          <p:cNvSpPr>
            <a:spLocks noGrp="1" noChangeArrowheads="1"/>
          </p:cNvSpPr>
          <p:nvPr>
            <p:ph type="title"/>
          </p:nvPr>
        </p:nvSpPr>
        <p:spPr/>
        <p:txBody>
          <a:bodyPr/>
          <a:lstStyle/>
          <a:p>
            <a:r>
              <a:rPr lang="en-US"/>
              <a:t>The TCP/IP Protocol in Action</a:t>
            </a:r>
            <a:endParaRPr lang="en-CA"/>
          </a:p>
        </p:txBody>
      </p:sp>
      <p:sp>
        <p:nvSpPr>
          <p:cNvPr id="153606" name="Rectangle 6"/>
          <p:cNvSpPr>
            <a:spLocks noGrp="1" noChangeArrowheads="1"/>
          </p:cNvSpPr>
          <p:nvPr>
            <p:ph sz="quarter" idx="1"/>
          </p:nvPr>
        </p:nvSpPr>
        <p:spPr>
          <a:xfrm>
            <a:off x="914400" y="1600200"/>
            <a:ext cx="7772400" cy="2549525"/>
          </a:xfrm>
        </p:spPr>
        <p:txBody>
          <a:bodyPr/>
          <a:lstStyle/>
          <a:p>
            <a:r>
              <a:rPr lang="en-US"/>
              <a:t>Most likely, R2 does not have the MAC address of D (MAC</a:t>
            </a:r>
            <a:r>
              <a:rPr lang="en-US" baseline="-25000"/>
              <a:t>D</a:t>
            </a:r>
            <a:r>
              <a:rPr lang="en-US"/>
              <a:t>)</a:t>
            </a:r>
          </a:p>
          <a:p>
            <a:pPr lvl="1"/>
            <a:r>
              <a:rPr lang="en-US"/>
              <a:t>The address resolution protocol (ARP) is used to determine the MAC address:</a:t>
            </a:r>
            <a:endParaRPr lang="en-CA"/>
          </a:p>
        </p:txBody>
      </p:sp>
      <p:sp>
        <p:nvSpPr>
          <p:cNvPr id="153607" name="Oval 7"/>
          <p:cNvSpPr>
            <a:spLocks noChangeArrowheads="1"/>
          </p:cNvSpPr>
          <p:nvPr/>
        </p:nvSpPr>
        <p:spPr bwMode="auto">
          <a:xfrm>
            <a:off x="1042988" y="5013325"/>
            <a:ext cx="576262"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S</a:t>
            </a:r>
            <a:endParaRPr lang="en-CA" sz="2400"/>
          </a:p>
        </p:txBody>
      </p:sp>
      <p:sp>
        <p:nvSpPr>
          <p:cNvPr id="153608" name="Oval 8"/>
          <p:cNvSpPr>
            <a:spLocks noChangeArrowheads="1"/>
          </p:cNvSpPr>
          <p:nvPr/>
        </p:nvSpPr>
        <p:spPr bwMode="auto">
          <a:xfrm>
            <a:off x="7740650" y="5013325"/>
            <a:ext cx="576263"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D</a:t>
            </a:r>
            <a:endParaRPr lang="en-CA" sz="2400"/>
          </a:p>
        </p:txBody>
      </p:sp>
      <p:sp>
        <p:nvSpPr>
          <p:cNvPr id="153609" name="Oval 9"/>
          <p:cNvSpPr>
            <a:spLocks noChangeArrowheads="1"/>
          </p:cNvSpPr>
          <p:nvPr/>
        </p:nvSpPr>
        <p:spPr bwMode="auto">
          <a:xfrm>
            <a:off x="3132138"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R1</a:t>
            </a:r>
            <a:endParaRPr lang="en-CA" sz="3200"/>
          </a:p>
        </p:txBody>
      </p:sp>
      <p:sp>
        <p:nvSpPr>
          <p:cNvPr id="153610" name="Oval 10"/>
          <p:cNvSpPr>
            <a:spLocks noChangeArrowheads="1"/>
          </p:cNvSpPr>
          <p:nvPr/>
        </p:nvSpPr>
        <p:spPr bwMode="auto">
          <a:xfrm>
            <a:off x="5364163"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R2</a:t>
            </a:r>
            <a:endParaRPr lang="en-CA" sz="3200"/>
          </a:p>
        </p:txBody>
      </p:sp>
      <p:sp>
        <p:nvSpPr>
          <p:cNvPr id="153611" name="Line 11"/>
          <p:cNvSpPr>
            <a:spLocks noChangeShapeType="1"/>
          </p:cNvSpPr>
          <p:nvPr/>
        </p:nvSpPr>
        <p:spPr bwMode="auto">
          <a:xfrm>
            <a:off x="6300788" y="6092825"/>
            <a:ext cx="1223962" cy="0"/>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6084888" y="5373688"/>
            <a:ext cx="1657350" cy="649287"/>
          </a:xfrm>
          <a:prstGeom prst="rect">
            <a:avLst/>
          </a:prstGeom>
          <a:solidFill>
            <a:schemeClr val="accent1"/>
          </a:solidFill>
          <a:ln w="9525">
            <a:solidFill>
              <a:schemeClr val="tx1"/>
            </a:solidFill>
            <a:miter lim="800000"/>
            <a:headEnd/>
            <a:tailEnd/>
          </a:ln>
          <a:effectLst/>
        </p:spPr>
        <p:txBody>
          <a:bodyPr wrap="none" anchor="ctr"/>
          <a:lstStyle/>
          <a:p>
            <a:r>
              <a:rPr lang="en-US" sz="1000" b="1"/>
              <a:t>ARP Response</a:t>
            </a:r>
          </a:p>
          <a:p>
            <a:r>
              <a:rPr lang="en-US" sz="1000" b="1"/>
              <a:t>IP:     24.87.204.16</a:t>
            </a:r>
          </a:p>
          <a:p>
            <a:r>
              <a:rPr lang="en-US" sz="1000" b="1"/>
              <a:t>MAC: 08-7F-3C-90-0C-DF</a:t>
            </a:r>
            <a:endParaRPr lang="en-CA" sz="1000" b="1"/>
          </a:p>
        </p:txBody>
      </p:sp>
      <p:sp>
        <p:nvSpPr>
          <p:cNvPr id="154627" name="Rectangle 3"/>
          <p:cNvSpPr>
            <a:spLocks noChangeArrowheads="1"/>
          </p:cNvSpPr>
          <p:nvPr/>
        </p:nvSpPr>
        <p:spPr bwMode="auto">
          <a:xfrm>
            <a:off x="5076825" y="5661025"/>
            <a:ext cx="936625" cy="215900"/>
          </a:xfrm>
          <a:prstGeom prst="rect">
            <a:avLst/>
          </a:prstGeom>
          <a:solidFill>
            <a:schemeClr val="hlink"/>
          </a:solidFill>
          <a:ln w="9525">
            <a:solidFill>
              <a:schemeClr val="tx1"/>
            </a:solidFill>
            <a:miter lim="800000"/>
            <a:headEnd/>
            <a:tailEnd/>
          </a:ln>
          <a:effectLst/>
        </p:spPr>
        <p:txBody>
          <a:bodyPr wrap="none" anchor="ctr"/>
          <a:lstStyle/>
          <a:p>
            <a:r>
              <a:rPr lang="en-US" sz="1000" b="1">
                <a:solidFill>
                  <a:schemeClr val="bg1"/>
                </a:solidFill>
              </a:rPr>
              <a:t>IP Datagram</a:t>
            </a:r>
            <a:endParaRPr lang="en-CA" sz="1000" b="1">
              <a:solidFill>
                <a:schemeClr val="bg1"/>
              </a:solidFill>
            </a:endParaRPr>
          </a:p>
        </p:txBody>
      </p:sp>
      <p:sp>
        <p:nvSpPr>
          <p:cNvPr id="154628" name="Line 4"/>
          <p:cNvSpPr>
            <a:spLocks noChangeShapeType="1"/>
          </p:cNvSpPr>
          <p:nvPr/>
        </p:nvSpPr>
        <p:spPr bwMode="auto">
          <a:xfrm>
            <a:off x="1331913" y="5300663"/>
            <a:ext cx="6769100" cy="0"/>
          </a:xfrm>
          <a:prstGeom prst="line">
            <a:avLst/>
          </a:prstGeom>
          <a:noFill/>
          <a:ln w="9525">
            <a:solidFill>
              <a:schemeClr val="tx1"/>
            </a:solidFill>
            <a:round/>
            <a:headEnd/>
            <a:tailEnd/>
          </a:ln>
          <a:effectLst/>
        </p:spPr>
        <p:txBody>
          <a:bodyPr wrap="none"/>
          <a:lstStyle/>
          <a:p>
            <a:endParaRPr lang="en-US"/>
          </a:p>
        </p:txBody>
      </p:sp>
      <p:sp>
        <p:nvSpPr>
          <p:cNvPr id="154629" name="Rectangle 5"/>
          <p:cNvSpPr>
            <a:spLocks noGrp="1" noChangeArrowheads="1"/>
          </p:cNvSpPr>
          <p:nvPr>
            <p:ph type="title"/>
          </p:nvPr>
        </p:nvSpPr>
        <p:spPr/>
        <p:txBody>
          <a:bodyPr/>
          <a:lstStyle/>
          <a:p>
            <a:r>
              <a:rPr lang="en-US"/>
              <a:t>The TCP/IP Protocol in Action</a:t>
            </a:r>
            <a:endParaRPr lang="en-CA"/>
          </a:p>
        </p:txBody>
      </p:sp>
      <p:sp>
        <p:nvSpPr>
          <p:cNvPr id="154630" name="Rectangle 6"/>
          <p:cNvSpPr>
            <a:spLocks noGrp="1" noChangeArrowheads="1"/>
          </p:cNvSpPr>
          <p:nvPr>
            <p:ph sz="quarter" idx="1"/>
          </p:nvPr>
        </p:nvSpPr>
        <p:spPr>
          <a:xfrm>
            <a:off x="914400" y="1600200"/>
            <a:ext cx="7772400" cy="2549525"/>
          </a:xfrm>
        </p:spPr>
        <p:txBody>
          <a:bodyPr/>
          <a:lstStyle/>
          <a:p>
            <a:r>
              <a:rPr lang="en-US"/>
              <a:t>D recognizes it’s IP address and responds with its MAC address (MAC</a:t>
            </a:r>
            <a:r>
              <a:rPr lang="en-US" baseline="-25000"/>
              <a:t>D</a:t>
            </a:r>
            <a:r>
              <a:rPr lang="en-US"/>
              <a:t>)</a:t>
            </a:r>
          </a:p>
          <a:p>
            <a:pPr lvl="1"/>
            <a:r>
              <a:rPr lang="en-US"/>
              <a:t>e.g. 08-7F-3C-90-0C-DF</a:t>
            </a:r>
            <a:endParaRPr lang="en-CA"/>
          </a:p>
        </p:txBody>
      </p:sp>
      <p:sp>
        <p:nvSpPr>
          <p:cNvPr id="154631" name="Oval 7"/>
          <p:cNvSpPr>
            <a:spLocks noChangeArrowheads="1"/>
          </p:cNvSpPr>
          <p:nvPr/>
        </p:nvSpPr>
        <p:spPr bwMode="auto">
          <a:xfrm>
            <a:off x="1042988" y="5013325"/>
            <a:ext cx="576262"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S</a:t>
            </a:r>
            <a:endParaRPr lang="en-CA" sz="2400"/>
          </a:p>
        </p:txBody>
      </p:sp>
      <p:sp>
        <p:nvSpPr>
          <p:cNvPr id="154632" name="Oval 8"/>
          <p:cNvSpPr>
            <a:spLocks noChangeArrowheads="1"/>
          </p:cNvSpPr>
          <p:nvPr/>
        </p:nvSpPr>
        <p:spPr bwMode="auto">
          <a:xfrm>
            <a:off x="7740650" y="5013325"/>
            <a:ext cx="576263"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D</a:t>
            </a:r>
            <a:endParaRPr lang="en-CA" sz="2400"/>
          </a:p>
        </p:txBody>
      </p:sp>
      <p:sp>
        <p:nvSpPr>
          <p:cNvPr id="154633" name="Oval 9"/>
          <p:cNvSpPr>
            <a:spLocks noChangeArrowheads="1"/>
          </p:cNvSpPr>
          <p:nvPr/>
        </p:nvSpPr>
        <p:spPr bwMode="auto">
          <a:xfrm>
            <a:off x="3132138"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R1</a:t>
            </a:r>
            <a:endParaRPr lang="en-CA" sz="3200"/>
          </a:p>
        </p:txBody>
      </p:sp>
      <p:sp>
        <p:nvSpPr>
          <p:cNvPr id="154634" name="Oval 10"/>
          <p:cNvSpPr>
            <a:spLocks noChangeArrowheads="1"/>
          </p:cNvSpPr>
          <p:nvPr/>
        </p:nvSpPr>
        <p:spPr bwMode="auto">
          <a:xfrm>
            <a:off x="5364163"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R2</a:t>
            </a:r>
            <a:endParaRPr lang="en-CA" sz="3200"/>
          </a:p>
        </p:txBody>
      </p:sp>
      <p:sp>
        <p:nvSpPr>
          <p:cNvPr id="154635" name="Line 11"/>
          <p:cNvSpPr>
            <a:spLocks noChangeShapeType="1"/>
          </p:cNvSpPr>
          <p:nvPr/>
        </p:nvSpPr>
        <p:spPr bwMode="auto">
          <a:xfrm>
            <a:off x="6300788" y="6092825"/>
            <a:ext cx="1223962" cy="0"/>
          </a:xfrm>
          <a:prstGeom prst="line">
            <a:avLst/>
          </a:prstGeom>
          <a:noFill/>
          <a:ln w="9525">
            <a:solidFill>
              <a:schemeClr val="tx1"/>
            </a:solidFill>
            <a:round/>
            <a:headEnd type="triangle" w="med" len="me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5075238" y="5659438"/>
            <a:ext cx="1368425" cy="649287"/>
          </a:xfrm>
          <a:prstGeom prst="rect">
            <a:avLst/>
          </a:prstGeom>
          <a:solidFill>
            <a:schemeClr val="accent1"/>
          </a:solidFill>
          <a:ln w="9525">
            <a:solidFill>
              <a:schemeClr val="tx1"/>
            </a:solidFill>
            <a:miter lim="800000"/>
            <a:headEnd/>
            <a:tailEnd/>
          </a:ln>
          <a:effectLst/>
        </p:spPr>
        <p:txBody>
          <a:bodyPr wrap="none" anchor="ctr"/>
          <a:lstStyle/>
          <a:p>
            <a:r>
              <a:rPr lang="en-US" sz="1000" b="1"/>
              <a:t>Source MAC: MAC</a:t>
            </a:r>
            <a:r>
              <a:rPr lang="en-US" sz="1000" b="1" baseline="-25000"/>
              <a:t>R2</a:t>
            </a:r>
          </a:p>
          <a:p>
            <a:r>
              <a:rPr lang="en-US" sz="1000" b="1"/>
              <a:t>Dest MAC: MAC</a:t>
            </a:r>
            <a:r>
              <a:rPr lang="en-US" sz="1000" b="1" baseline="-25000"/>
              <a:t>D</a:t>
            </a:r>
          </a:p>
          <a:p>
            <a:endParaRPr lang="en-US" sz="1000" b="1"/>
          </a:p>
          <a:p>
            <a:endParaRPr lang="en-CA" sz="1000" b="1"/>
          </a:p>
        </p:txBody>
      </p:sp>
      <p:sp>
        <p:nvSpPr>
          <p:cNvPr id="155651" name="Rectangle 3"/>
          <p:cNvSpPr>
            <a:spLocks noChangeArrowheads="1"/>
          </p:cNvSpPr>
          <p:nvPr/>
        </p:nvSpPr>
        <p:spPr bwMode="auto">
          <a:xfrm>
            <a:off x="5148263" y="6019800"/>
            <a:ext cx="936625" cy="215900"/>
          </a:xfrm>
          <a:prstGeom prst="rect">
            <a:avLst/>
          </a:prstGeom>
          <a:solidFill>
            <a:schemeClr val="hlink"/>
          </a:solidFill>
          <a:ln w="9525">
            <a:solidFill>
              <a:schemeClr val="tx1"/>
            </a:solidFill>
            <a:miter lim="800000"/>
            <a:headEnd/>
            <a:tailEnd/>
          </a:ln>
          <a:effectLst/>
        </p:spPr>
        <p:txBody>
          <a:bodyPr wrap="none" anchor="ctr"/>
          <a:lstStyle/>
          <a:p>
            <a:r>
              <a:rPr lang="en-US" sz="1000" b="1">
                <a:solidFill>
                  <a:schemeClr val="bg1"/>
                </a:solidFill>
              </a:rPr>
              <a:t>IP Datagram</a:t>
            </a:r>
            <a:endParaRPr lang="en-CA" sz="1000" b="1">
              <a:solidFill>
                <a:schemeClr val="bg1"/>
              </a:solidFill>
            </a:endParaRPr>
          </a:p>
        </p:txBody>
      </p:sp>
      <p:sp>
        <p:nvSpPr>
          <p:cNvPr id="155652" name="Line 4"/>
          <p:cNvSpPr>
            <a:spLocks noChangeShapeType="1"/>
          </p:cNvSpPr>
          <p:nvPr/>
        </p:nvSpPr>
        <p:spPr bwMode="auto">
          <a:xfrm>
            <a:off x="1331913" y="5300663"/>
            <a:ext cx="6769100" cy="0"/>
          </a:xfrm>
          <a:prstGeom prst="line">
            <a:avLst/>
          </a:prstGeom>
          <a:noFill/>
          <a:ln w="9525">
            <a:solidFill>
              <a:schemeClr val="tx1"/>
            </a:solidFill>
            <a:round/>
            <a:headEnd/>
            <a:tailEnd/>
          </a:ln>
          <a:effectLst/>
        </p:spPr>
        <p:txBody>
          <a:bodyPr wrap="none"/>
          <a:lstStyle/>
          <a:p>
            <a:endParaRPr lang="en-US"/>
          </a:p>
        </p:txBody>
      </p:sp>
      <p:sp>
        <p:nvSpPr>
          <p:cNvPr id="155653" name="Rectangle 5"/>
          <p:cNvSpPr>
            <a:spLocks noGrp="1" noChangeArrowheads="1"/>
          </p:cNvSpPr>
          <p:nvPr>
            <p:ph type="title"/>
          </p:nvPr>
        </p:nvSpPr>
        <p:spPr/>
        <p:txBody>
          <a:bodyPr/>
          <a:lstStyle/>
          <a:p>
            <a:r>
              <a:rPr lang="en-US"/>
              <a:t>The TCP/IP Protocol in Action</a:t>
            </a:r>
            <a:endParaRPr lang="en-CA"/>
          </a:p>
        </p:txBody>
      </p:sp>
      <p:sp>
        <p:nvSpPr>
          <p:cNvPr id="155654" name="Rectangle 6"/>
          <p:cNvSpPr>
            <a:spLocks noGrp="1" noChangeArrowheads="1"/>
          </p:cNvSpPr>
          <p:nvPr>
            <p:ph sz="quarter" idx="1"/>
          </p:nvPr>
        </p:nvSpPr>
        <p:spPr>
          <a:xfrm>
            <a:off x="914400" y="1600200"/>
            <a:ext cx="7772400" cy="2549525"/>
          </a:xfrm>
        </p:spPr>
        <p:txBody>
          <a:bodyPr/>
          <a:lstStyle/>
          <a:p>
            <a:r>
              <a:rPr lang="en-US"/>
              <a:t>A network frame is created by R2 now that the MAC address is known</a:t>
            </a:r>
          </a:p>
          <a:p>
            <a:r>
              <a:rPr lang="en-US"/>
              <a:t>The frame is sent directly to D</a:t>
            </a:r>
            <a:endParaRPr lang="en-CA"/>
          </a:p>
        </p:txBody>
      </p:sp>
      <p:sp>
        <p:nvSpPr>
          <p:cNvPr id="155655" name="Oval 7"/>
          <p:cNvSpPr>
            <a:spLocks noChangeArrowheads="1"/>
          </p:cNvSpPr>
          <p:nvPr/>
        </p:nvSpPr>
        <p:spPr bwMode="auto">
          <a:xfrm>
            <a:off x="1042988" y="5013325"/>
            <a:ext cx="576262"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S</a:t>
            </a:r>
            <a:endParaRPr lang="en-CA" sz="2400"/>
          </a:p>
        </p:txBody>
      </p:sp>
      <p:sp>
        <p:nvSpPr>
          <p:cNvPr id="155656" name="Oval 8"/>
          <p:cNvSpPr>
            <a:spLocks noChangeArrowheads="1"/>
          </p:cNvSpPr>
          <p:nvPr/>
        </p:nvSpPr>
        <p:spPr bwMode="auto">
          <a:xfrm>
            <a:off x="7740650" y="5013325"/>
            <a:ext cx="576263"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D</a:t>
            </a:r>
            <a:endParaRPr lang="en-CA" sz="2400"/>
          </a:p>
        </p:txBody>
      </p:sp>
      <p:sp>
        <p:nvSpPr>
          <p:cNvPr id="155657" name="Oval 9"/>
          <p:cNvSpPr>
            <a:spLocks noChangeArrowheads="1"/>
          </p:cNvSpPr>
          <p:nvPr/>
        </p:nvSpPr>
        <p:spPr bwMode="auto">
          <a:xfrm>
            <a:off x="3132138"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R1</a:t>
            </a:r>
            <a:endParaRPr lang="en-CA" sz="3200"/>
          </a:p>
        </p:txBody>
      </p:sp>
      <p:sp>
        <p:nvSpPr>
          <p:cNvPr id="155658" name="Oval 10"/>
          <p:cNvSpPr>
            <a:spLocks noChangeArrowheads="1"/>
          </p:cNvSpPr>
          <p:nvPr/>
        </p:nvSpPr>
        <p:spPr bwMode="auto">
          <a:xfrm>
            <a:off x="5364163"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R2</a:t>
            </a:r>
            <a:endParaRPr lang="en-CA" sz="320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7380288" y="5659438"/>
            <a:ext cx="1368425" cy="649287"/>
          </a:xfrm>
          <a:prstGeom prst="rect">
            <a:avLst/>
          </a:prstGeom>
          <a:solidFill>
            <a:schemeClr val="accent1"/>
          </a:solidFill>
          <a:ln w="9525">
            <a:solidFill>
              <a:schemeClr val="tx1"/>
            </a:solidFill>
            <a:miter lim="800000"/>
            <a:headEnd/>
            <a:tailEnd/>
          </a:ln>
          <a:effectLst/>
        </p:spPr>
        <p:txBody>
          <a:bodyPr wrap="none" anchor="ctr"/>
          <a:lstStyle/>
          <a:p>
            <a:r>
              <a:rPr lang="en-US" sz="1000" b="1"/>
              <a:t>Source MAC: MAC</a:t>
            </a:r>
            <a:r>
              <a:rPr lang="en-US" sz="1000" b="1" baseline="-25000"/>
              <a:t>R2</a:t>
            </a:r>
          </a:p>
          <a:p>
            <a:r>
              <a:rPr lang="en-US" sz="1000" b="1"/>
              <a:t>Dest MAC: MAC</a:t>
            </a:r>
            <a:r>
              <a:rPr lang="en-US" sz="1000" b="1" baseline="-25000"/>
              <a:t>D</a:t>
            </a:r>
          </a:p>
          <a:p>
            <a:endParaRPr lang="en-US" sz="1000" b="1"/>
          </a:p>
          <a:p>
            <a:endParaRPr lang="en-CA" sz="1000" b="1"/>
          </a:p>
        </p:txBody>
      </p:sp>
      <p:sp>
        <p:nvSpPr>
          <p:cNvPr id="156675" name="Rectangle 3"/>
          <p:cNvSpPr>
            <a:spLocks noChangeArrowheads="1"/>
          </p:cNvSpPr>
          <p:nvPr/>
        </p:nvSpPr>
        <p:spPr bwMode="auto">
          <a:xfrm>
            <a:off x="7453313" y="6019800"/>
            <a:ext cx="936625" cy="215900"/>
          </a:xfrm>
          <a:prstGeom prst="rect">
            <a:avLst/>
          </a:prstGeom>
          <a:solidFill>
            <a:schemeClr val="hlink"/>
          </a:solidFill>
          <a:ln w="9525">
            <a:solidFill>
              <a:schemeClr val="tx1"/>
            </a:solidFill>
            <a:miter lim="800000"/>
            <a:headEnd/>
            <a:tailEnd/>
          </a:ln>
          <a:effectLst/>
        </p:spPr>
        <p:txBody>
          <a:bodyPr wrap="none" anchor="ctr"/>
          <a:lstStyle/>
          <a:p>
            <a:r>
              <a:rPr lang="en-US" sz="1000" b="1">
                <a:solidFill>
                  <a:schemeClr val="bg1"/>
                </a:solidFill>
              </a:rPr>
              <a:t>IP Datagram</a:t>
            </a:r>
            <a:endParaRPr lang="en-CA" sz="1000" b="1">
              <a:solidFill>
                <a:schemeClr val="bg1"/>
              </a:solidFill>
            </a:endParaRPr>
          </a:p>
        </p:txBody>
      </p:sp>
      <p:sp>
        <p:nvSpPr>
          <p:cNvPr id="156676" name="Line 4"/>
          <p:cNvSpPr>
            <a:spLocks noChangeShapeType="1"/>
          </p:cNvSpPr>
          <p:nvPr/>
        </p:nvSpPr>
        <p:spPr bwMode="auto">
          <a:xfrm>
            <a:off x="1331913" y="5300663"/>
            <a:ext cx="6769100" cy="0"/>
          </a:xfrm>
          <a:prstGeom prst="line">
            <a:avLst/>
          </a:prstGeom>
          <a:noFill/>
          <a:ln w="9525">
            <a:solidFill>
              <a:schemeClr val="tx1"/>
            </a:solidFill>
            <a:round/>
            <a:headEnd/>
            <a:tailEnd/>
          </a:ln>
          <a:effectLst/>
        </p:spPr>
        <p:txBody>
          <a:bodyPr wrap="none"/>
          <a:lstStyle/>
          <a:p>
            <a:endParaRPr lang="en-US"/>
          </a:p>
        </p:txBody>
      </p:sp>
      <p:sp>
        <p:nvSpPr>
          <p:cNvPr id="156677" name="Rectangle 5"/>
          <p:cNvSpPr>
            <a:spLocks noGrp="1" noChangeArrowheads="1"/>
          </p:cNvSpPr>
          <p:nvPr>
            <p:ph type="title"/>
          </p:nvPr>
        </p:nvSpPr>
        <p:spPr/>
        <p:txBody>
          <a:bodyPr/>
          <a:lstStyle/>
          <a:p>
            <a:r>
              <a:rPr lang="en-US"/>
              <a:t>The TCP/IP Protocol in Action</a:t>
            </a:r>
            <a:endParaRPr lang="en-CA"/>
          </a:p>
        </p:txBody>
      </p:sp>
      <p:sp>
        <p:nvSpPr>
          <p:cNvPr id="156678" name="Rectangle 6"/>
          <p:cNvSpPr>
            <a:spLocks noGrp="1" noChangeArrowheads="1"/>
          </p:cNvSpPr>
          <p:nvPr>
            <p:ph sz="quarter" idx="1"/>
          </p:nvPr>
        </p:nvSpPr>
        <p:spPr>
          <a:xfrm>
            <a:off x="914400" y="1600200"/>
            <a:ext cx="7772400" cy="2549525"/>
          </a:xfrm>
        </p:spPr>
        <p:txBody>
          <a:bodyPr/>
          <a:lstStyle/>
          <a:p>
            <a:r>
              <a:rPr lang="en-US" dirty="0"/>
              <a:t>D extracts the IP datagram from the network frame (which is discarded)</a:t>
            </a:r>
          </a:p>
          <a:p>
            <a:r>
              <a:rPr lang="en-US" dirty="0"/>
              <a:t>The IP datagram’s payload is passed to the transport layer</a:t>
            </a:r>
            <a:endParaRPr lang="en-CA" dirty="0"/>
          </a:p>
        </p:txBody>
      </p:sp>
      <p:sp>
        <p:nvSpPr>
          <p:cNvPr id="156679" name="Oval 7"/>
          <p:cNvSpPr>
            <a:spLocks noChangeArrowheads="1"/>
          </p:cNvSpPr>
          <p:nvPr/>
        </p:nvSpPr>
        <p:spPr bwMode="auto">
          <a:xfrm>
            <a:off x="1042988" y="5013325"/>
            <a:ext cx="576262"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S</a:t>
            </a:r>
            <a:endParaRPr lang="en-CA" sz="2400"/>
          </a:p>
        </p:txBody>
      </p:sp>
      <p:sp>
        <p:nvSpPr>
          <p:cNvPr id="156680" name="Oval 8"/>
          <p:cNvSpPr>
            <a:spLocks noChangeArrowheads="1"/>
          </p:cNvSpPr>
          <p:nvPr/>
        </p:nvSpPr>
        <p:spPr bwMode="auto">
          <a:xfrm>
            <a:off x="7740650" y="5013325"/>
            <a:ext cx="576263"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D</a:t>
            </a:r>
            <a:endParaRPr lang="en-CA" sz="2400"/>
          </a:p>
        </p:txBody>
      </p:sp>
      <p:sp>
        <p:nvSpPr>
          <p:cNvPr id="156681" name="Oval 9"/>
          <p:cNvSpPr>
            <a:spLocks noChangeArrowheads="1"/>
          </p:cNvSpPr>
          <p:nvPr/>
        </p:nvSpPr>
        <p:spPr bwMode="auto">
          <a:xfrm>
            <a:off x="3132138"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R1</a:t>
            </a:r>
            <a:endParaRPr lang="en-CA" sz="3200"/>
          </a:p>
        </p:txBody>
      </p:sp>
      <p:sp>
        <p:nvSpPr>
          <p:cNvPr id="156682" name="Oval 10"/>
          <p:cNvSpPr>
            <a:spLocks noChangeArrowheads="1"/>
          </p:cNvSpPr>
          <p:nvPr/>
        </p:nvSpPr>
        <p:spPr bwMode="auto">
          <a:xfrm>
            <a:off x="5364163"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R2</a:t>
            </a:r>
            <a:endParaRPr lang="en-CA" sz="320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Line 3"/>
          <p:cNvSpPr>
            <a:spLocks noChangeShapeType="1"/>
          </p:cNvSpPr>
          <p:nvPr/>
        </p:nvSpPr>
        <p:spPr bwMode="auto">
          <a:xfrm>
            <a:off x="1331913" y="5300663"/>
            <a:ext cx="6769100" cy="0"/>
          </a:xfrm>
          <a:prstGeom prst="line">
            <a:avLst/>
          </a:prstGeom>
          <a:noFill/>
          <a:ln w="9525">
            <a:solidFill>
              <a:schemeClr val="tx1"/>
            </a:solidFill>
            <a:round/>
            <a:headEnd/>
            <a:tailEnd/>
          </a:ln>
          <a:effectLst/>
        </p:spPr>
        <p:txBody>
          <a:bodyPr wrap="none"/>
          <a:lstStyle/>
          <a:p>
            <a:endParaRPr lang="en-US"/>
          </a:p>
        </p:txBody>
      </p:sp>
      <p:sp>
        <p:nvSpPr>
          <p:cNvPr id="157700" name="Rectangle 4"/>
          <p:cNvSpPr>
            <a:spLocks noGrp="1" noChangeArrowheads="1"/>
          </p:cNvSpPr>
          <p:nvPr>
            <p:ph type="title"/>
          </p:nvPr>
        </p:nvSpPr>
        <p:spPr/>
        <p:txBody>
          <a:bodyPr/>
          <a:lstStyle/>
          <a:p>
            <a:r>
              <a:rPr lang="en-US"/>
              <a:t>The TCP/IP Protocol in Action</a:t>
            </a:r>
            <a:endParaRPr lang="en-CA"/>
          </a:p>
        </p:txBody>
      </p:sp>
      <p:sp>
        <p:nvSpPr>
          <p:cNvPr id="157701" name="Rectangle 5"/>
          <p:cNvSpPr>
            <a:spLocks noGrp="1" noChangeArrowheads="1"/>
          </p:cNvSpPr>
          <p:nvPr>
            <p:ph sz="quarter" idx="1"/>
          </p:nvPr>
        </p:nvSpPr>
        <p:spPr>
          <a:xfrm>
            <a:off x="914400" y="1600200"/>
            <a:ext cx="7772400" cy="3197225"/>
          </a:xfrm>
        </p:spPr>
        <p:txBody>
          <a:bodyPr>
            <a:normAutofit/>
          </a:bodyPr>
          <a:lstStyle/>
          <a:p>
            <a:r>
              <a:rPr lang="en-US"/>
              <a:t>The Transport layer (within D’s operating system), will use the port numbers specified in the TCP segment to determine to which application it should send the segment</a:t>
            </a:r>
          </a:p>
          <a:p>
            <a:pPr lvl="1"/>
            <a:r>
              <a:rPr lang="en-US"/>
              <a:t>In this case, to the application bound to port 80 (the web server)</a:t>
            </a:r>
            <a:endParaRPr lang="en-CA"/>
          </a:p>
        </p:txBody>
      </p:sp>
      <p:sp>
        <p:nvSpPr>
          <p:cNvPr id="157702" name="Oval 6"/>
          <p:cNvSpPr>
            <a:spLocks noChangeArrowheads="1"/>
          </p:cNvSpPr>
          <p:nvPr/>
        </p:nvSpPr>
        <p:spPr bwMode="auto">
          <a:xfrm>
            <a:off x="1042988" y="5013325"/>
            <a:ext cx="576262"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S</a:t>
            </a:r>
            <a:endParaRPr lang="en-CA" sz="2400"/>
          </a:p>
        </p:txBody>
      </p:sp>
      <p:sp>
        <p:nvSpPr>
          <p:cNvPr id="157703" name="Oval 7"/>
          <p:cNvSpPr>
            <a:spLocks noChangeArrowheads="1"/>
          </p:cNvSpPr>
          <p:nvPr/>
        </p:nvSpPr>
        <p:spPr bwMode="auto">
          <a:xfrm>
            <a:off x="7740650" y="5013325"/>
            <a:ext cx="576263"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D</a:t>
            </a:r>
            <a:endParaRPr lang="en-CA" sz="2400"/>
          </a:p>
        </p:txBody>
      </p:sp>
      <p:sp>
        <p:nvSpPr>
          <p:cNvPr id="157704" name="Oval 8"/>
          <p:cNvSpPr>
            <a:spLocks noChangeArrowheads="1"/>
          </p:cNvSpPr>
          <p:nvPr/>
        </p:nvSpPr>
        <p:spPr bwMode="auto">
          <a:xfrm>
            <a:off x="3132138"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R1</a:t>
            </a:r>
            <a:endParaRPr lang="en-CA" sz="3200"/>
          </a:p>
        </p:txBody>
      </p:sp>
      <p:sp>
        <p:nvSpPr>
          <p:cNvPr id="157705" name="Oval 9"/>
          <p:cNvSpPr>
            <a:spLocks noChangeArrowheads="1"/>
          </p:cNvSpPr>
          <p:nvPr/>
        </p:nvSpPr>
        <p:spPr bwMode="auto">
          <a:xfrm>
            <a:off x="5364163"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R2</a:t>
            </a:r>
            <a:endParaRPr lang="en-CA" sz="3200"/>
          </a:p>
        </p:txBody>
      </p:sp>
      <p:sp>
        <p:nvSpPr>
          <p:cNvPr id="157708" name="Rectangle 12"/>
          <p:cNvSpPr>
            <a:spLocks noChangeArrowheads="1"/>
          </p:cNvSpPr>
          <p:nvPr/>
        </p:nvSpPr>
        <p:spPr bwMode="auto">
          <a:xfrm>
            <a:off x="7091363" y="5589588"/>
            <a:ext cx="1944687" cy="1196975"/>
          </a:xfrm>
          <a:prstGeom prst="rect">
            <a:avLst/>
          </a:prstGeom>
          <a:solidFill>
            <a:schemeClr val="folHlink"/>
          </a:solidFill>
          <a:ln w="9525">
            <a:solidFill>
              <a:schemeClr val="tx1"/>
            </a:solidFill>
            <a:miter lim="800000"/>
            <a:headEnd/>
            <a:tailEnd/>
          </a:ln>
          <a:effectLst/>
        </p:spPr>
        <p:txBody>
          <a:bodyPr wrap="none" anchor="ctr"/>
          <a:lstStyle/>
          <a:p>
            <a:r>
              <a:rPr lang="en-US" sz="1200" b="1"/>
              <a:t>Source Port:         2765</a:t>
            </a:r>
            <a:endParaRPr lang="en-US" sz="1200" b="1" baseline="-25000"/>
          </a:p>
          <a:p>
            <a:r>
              <a:rPr lang="en-US" sz="1200" b="1"/>
              <a:t>Destination Port: 80</a:t>
            </a:r>
            <a:endParaRPr lang="en-US" sz="1200" b="1" baseline="-25000"/>
          </a:p>
          <a:p>
            <a:endParaRPr lang="en-US" sz="1200" b="1"/>
          </a:p>
          <a:p>
            <a:endParaRPr lang="en-US" sz="1000" b="1"/>
          </a:p>
          <a:p>
            <a:endParaRPr lang="en-US" sz="1000" b="1"/>
          </a:p>
          <a:p>
            <a:endParaRPr lang="en-CA" sz="1000" b="1"/>
          </a:p>
        </p:txBody>
      </p:sp>
      <p:sp>
        <p:nvSpPr>
          <p:cNvPr id="157709" name="Rectangle 13"/>
          <p:cNvSpPr>
            <a:spLocks noChangeArrowheads="1"/>
          </p:cNvSpPr>
          <p:nvPr/>
        </p:nvSpPr>
        <p:spPr bwMode="auto">
          <a:xfrm>
            <a:off x="7450138" y="6165850"/>
            <a:ext cx="1223962" cy="476250"/>
          </a:xfrm>
          <a:prstGeom prst="rect">
            <a:avLst/>
          </a:prstGeom>
          <a:solidFill>
            <a:schemeClr val="accent1"/>
          </a:solidFill>
          <a:ln w="9525">
            <a:solidFill>
              <a:schemeClr val="tx1"/>
            </a:solidFill>
            <a:miter lim="800000"/>
            <a:headEnd/>
            <a:tailEnd/>
          </a:ln>
          <a:effectLst/>
        </p:spPr>
        <p:txBody>
          <a:bodyPr wrap="none" anchor="ctr"/>
          <a:lstStyle/>
          <a:p>
            <a:pPr algn="ctr"/>
            <a:r>
              <a:rPr lang="en-US"/>
              <a:t>HTTP Req</a:t>
            </a:r>
            <a:endParaRPr lang="en-CA"/>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Network Messaging</a:t>
            </a:r>
          </a:p>
        </p:txBody>
      </p:sp>
      <p:sp>
        <p:nvSpPr>
          <p:cNvPr id="79875" name="Rectangle 3"/>
          <p:cNvSpPr>
            <a:spLocks noGrp="1" noChangeArrowheads="1"/>
          </p:cNvSpPr>
          <p:nvPr>
            <p:ph sz="quarter" idx="1"/>
          </p:nvPr>
        </p:nvSpPr>
        <p:spPr/>
        <p:txBody>
          <a:bodyPr/>
          <a:lstStyle/>
          <a:p>
            <a:r>
              <a:rPr lang="en-US"/>
              <a:t>Most local area networks use electrostatic network hardware</a:t>
            </a:r>
          </a:p>
          <a:p>
            <a:pPr lvl="1"/>
            <a:r>
              <a:rPr lang="en-US"/>
              <a:t>The wires transmit messages using electricity</a:t>
            </a:r>
          </a:p>
          <a:p>
            <a:pPr lvl="1"/>
            <a:r>
              <a:rPr lang="en-US"/>
              <a:t>The transmission hardware charges the wire positively or negatively to indicate 1 and 0 respectively</a:t>
            </a:r>
          </a:p>
          <a:p>
            <a:pPr lvl="1"/>
            <a:r>
              <a:rPr lang="en-US"/>
              <a:t>The reception hardware senses the charge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Line 2"/>
          <p:cNvSpPr>
            <a:spLocks noChangeShapeType="1"/>
          </p:cNvSpPr>
          <p:nvPr/>
        </p:nvSpPr>
        <p:spPr bwMode="auto">
          <a:xfrm>
            <a:off x="1331913" y="5300663"/>
            <a:ext cx="6769100" cy="0"/>
          </a:xfrm>
          <a:prstGeom prst="line">
            <a:avLst/>
          </a:prstGeom>
          <a:noFill/>
          <a:ln w="9525">
            <a:solidFill>
              <a:schemeClr val="tx1"/>
            </a:solidFill>
            <a:round/>
            <a:headEnd/>
            <a:tailEnd/>
          </a:ln>
          <a:effectLst/>
        </p:spPr>
        <p:txBody>
          <a:bodyPr wrap="none"/>
          <a:lstStyle/>
          <a:p>
            <a:endParaRPr lang="en-US"/>
          </a:p>
        </p:txBody>
      </p:sp>
      <p:sp>
        <p:nvSpPr>
          <p:cNvPr id="158723" name="Rectangle 3"/>
          <p:cNvSpPr>
            <a:spLocks noGrp="1" noChangeArrowheads="1"/>
          </p:cNvSpPr>
          <p:nvPr>
            <p:ph type="title"/>
          </p:nvPr>
        </p:nvSpPr>
        <p:spPr/>
        <p:txBody>
          <a:bodyPr/>
          <a:lstStyle/>
          <a:p>
            <a:r>
              <a:rPr lang="en-US"/>
              <a:t>The TCP/IP Protocol in Action</a:t>
            </a:r>
            <a:endParaRPr lang="en-CA"/>
          </a:p>
        </p:txBody>
      </p:sp>
      <p:sp>
        <p:nvSpPr>
          <p:cNvPr id="158724" name="Rectangle 4"/>
          <p:cNvSpPr>
            <a:spLocks noGrp="1" noChangeArrowheads="1"/>
          </p:cNvSpPr>
          <p:nvPr>
            <p:ph sz="quarter" idx="1"/>
          </p:nvPr>
        </p:nvSpPr>
        <p:spPr>
          <a:xfrm>
            <a:off x="914400" y="1600200"/>
            <a:ext cx="7772400" cy="2692400"/>
          </a:xfrm>
        </p:spPr>
        <p:txBody>
          <a:bodyPr>
            <a:normAutofit/>
          </a:bodyPr>
          <a:lstStyle/>
          <a:p>
            <a:r>
              <a:rPr lang="en-US"/>
              <a:t>Now, the web server on D has the HTTP request, and it processes it</a:t>
            </a:r>
          </a:p>
          <a:p>
            <a:pPr lvl="1"/>
            <a:r>
              <a:rPr lang="en-US"/>
              <a:t>An HTTP response is sent back using the same process</a:t>
            </a:r>
          </a:p>
          <a:p>
            <a:pPr lvl="1"/>
            <a:r>
              <a:rPr lang="en-US"/>
              <a:t>The web server uses the same IP addresses and logical addresses as the last message</a:t>
            </a:r>
            <a:endParaRPr lang="en-CA"/>
          </a:p>
        </p:txBody>
      </p:sp>
      <p:sp>
        <p:nvSpPr>
          <p:cNvPr id="158725" name="Oval 5"/>
          <p:cNvSpPr>
            <a:spLocks noChangeArrowheads="1"/>
          </p:cNvSpPr>
          <p:nvPr/>
        </p:nvSpPr>
        <p:spPr bwMode="auto">
          <a:xfrm>
            <a:off x="1042988" y="5013325"/>
            <a:ext cx="576262"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S</a:t>
            </a:r>
            <a:endParaRPr lang="en-CA" sz="2400"/>
          </a:p>
        </p:txBody>
      </p:sp>
      <p:sp>
        <p:nvSpPr>
          <p:cNvPr id="158726" name="Oval 6"/>
          <p:cNvSpPr>
            <a:spLocks noChangeArrowheads="1"/>
          </p:cNvSpPr>
          <p:nvPr/>
        </p:nvSpPr>
        <p:spPr bwMode="auto">
          <a:xfrm>
            <a:off x="7740650" y="5013325"/>
            <a:ext cx="576263" cy="503238"/>
          </a:xfrm>
          <a:prstGeom prst="ellipse">
            <a:avLst/>
          </a:prstGeom>
          <a:solidFill>
            <a:schemeClr val="accent1"/>
          </a:solidFill>
          <a:ln w="9525">
            <a:solidFill>
              <a:schemeClr val="tx1"/>
            </a:solidFill>
            <a:round/>
            <a:headEnd/>
            <a:tailEnd/>
          </a:ln>
          <a:effectLst/>
        </p:spPr>
        <p:txBody>
          <a:bodyPr wrap="none" anchor="ctr"/>
          <a:lstStyle/>
          <a:p>
            <a:pPr algn="ctr"/>
            <a:r>
              <a:rPr lang="en-US" sz="2400"/>
              <a:t>D</a:t>
            </a:r>
            <a:endParaRPr lang="en-CA" sz="2400"/>
          </a:p>
        </p:txBody>
      </p:sp>
      <p:sp>
        <p:nvSpPr>
          <p:cNvPr id="158727" name="Oval 7"/>
          <p:cNvSpPr>
            <a:spLocks noChangeArrowheads="1"/>
          </p:cNvSpPr>
          <p:nvPr/>
        </p:nvSpPr>
        <p:spPr bwMode="auto">
          <a:xfrm>
            <a:off x="3132138"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R1</a:t>
            </a:r>
            <a:endParaRPr lang="en-CA" sz="3200"/>
          </a:p>
        </p:txBody>
      </p:sp>
      <p:sp>
        <p:nvSpPr>
          <p:cNvPr id="158728" name="Oval 8"/>
          <p:cNvSpPr>
            <a:spLocks noChangeArrowheads="1"/>
          </p:cNvSpPr>
          <p:nvPr/>
        </p:nvSpPr>
        <p:spPr bwMode="auto">
          <a:xfrm>
            <a:off x="5364163" y="4941888"/>
            <a:ext cx="720725" cy="647700"/>
          </a:xfrm>
          <a:prstGeom prst="ellipse">
            <a:avLst/>
          </a:prstGeom>
          <a:solidFill>
            <a:schemeClr val="accent1"/>
          </a:solidFill>
          <a:ln w="38100">
            <a:solidFill>
              <a:schemeClr val="tx1"/>
            </a:solidFill>
            <a:round/>
            <a:headEnd/>
            <a:tailEnd/>
          </a:ln>
          <a:effectLst/>
        </p:spPr>
        <p:txBody>
          <a:bodyPr wrap="none" anchor="ctr"/>
          <a:lstStyle/>
          <a:p>
            <a:pPr algn="ctr"/>
            <a:r>
              <a:rPr lang="en-US" sz="3200"/>
              <a:t>R2</a:t>
            </a:r>
            <a:endParaRPr lang="en-CA" sz="3200"/>
          </a:p>
        </p:txBody>
      </p:sp>
      <p:sp>
        <p:nvSpPr>
          <p:cNvPr id="158729" name="Rectangle 9"/>
          <p:cNvSpPr>
            <a:spLocks noChangeArrowheads="1"/>
          </p:cNvSpPr>
          <p:nvPr/>
        </p:nvSpPr>
        <p:spPr bwMode="auto">
          <a:xfrm>
            <a:off x="7451725" y="5589588"/>
            <a:ext cx="1223963"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t>HTTP Req</a:t>
            </a:r>
            <a:endParaRPr lang="en-CA"/>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The Protocol Stack</a:t>
            </a:r>
            <a:endParaRPr lang="en-CA"/>
          </a:p>
        </p:txBody>
      </p:sp>
      <p:sp>
        <p:nvSpPr>
          <p:cNvPr id="159747" name="Rectangle 3"/>
          <p:cNvSpPr>
            <a:spLocks noGrp="1" noChangeArrowheads="1"/>
          </p:cNvSpPr>
          <p:nvPr>
            <p:ph sz="quarter" idx="1"/>
          </p:nvPr>
        </p:nvSpPr>
        <p:spPr/>
        <p:txBody>
          <a:bodyPr>
            <a:normAutofit/>
          </a:bodyPr>
          <a:lstStyle/>
          <a:p>
            <a:r>
              <a:rPr lang="en-US"/>
              <a:t>We’ve just seen a simplified overview of how the TCP/IP protocol stack works in practice</a:t>
            </a:r>
          </a:p>
          <a:p>
            <a:r>
              <a:rPr lang="en-US"/>
              <a:t>Subsequent lectures will break down many of these steps, and discuss the process further</a:t>
            </a:r>
          </a:p>
          <a:p>
            <a:pPr lvl="1"/>
            <a:r>
              <a:rPr lang="en-US"/>
              <a:t>More details, and some additional steps will be introduced as the course progresses</a:t>
            </a:r>
          </a:p>
          <a:p>
            <a:r>
              <a:rPr lang="en-US"/>
              <a:t>The lectures will be ‘bottom-up’, meaning we will start at the lowest layer, and work our way up</a:t>
            </a:r>
            <a:endParaRPr lang="en-CA"/>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CA" dirty="0" smtClean="0"/>
              <a:t>LAN</a:t>
            </a:r>
            <a:endParaRPr lang="en-CA" dirty="0"/>
          </a:p>
        </p:txBody>
      </p:sp>
      <p:sp>
        <p:nvSpPr>
          <p:cNvPr id="82954" name="Line 10"/>
          <p:cNvSpPr>
            <a:spLocks noChangeShapeType="1"/>
          </p:cNvSpPr>
          <p:nvPr/>
        </p:nvSpPr>
        <p:spPr bwMode="auto">
          <a:xfrm>
            <a:off x="1763713" y="2636838"/>
            <a:ext cx="969962" cy="833437"/>
          </a:xfrm>
          <a:prstGeom prst="line">
            <a:avLst/>
          </a:prstGeom>
          <a:noFill/>
          <a:ln w="28575">
            <a:solidFill>
              <a:schemeClr val="tx1"/>
            </a:solidFill>
            <a:round/>
            <a:headEnd/>
            <a:tailEnd/>
          </a:ln>
          <a:effectLst/>
        </p:spPr>
        <p:txBody>
          <a:bodyPr wrap="none"/>
          <a:lstStyle/>
          <a:p>
            <a:endParaRPr lang="en-US"/>
          </a:p>
        </p:txBody>
      </p:sp>
      <p:sp>
        <p:nvSpPr>
          <p:cNvPr id="82958" name="Oval 14"/>
          <p:cNvSpPr>
            <a:spLocks noChangeArrowheads="1"/>
          </p:cNvSpPr>
          <p:nvPr/>
        </p:nvSpPr>
        <p:spPr bwMode="auto">
          <a:xfrm>
            <a:off x="2286000" y="3200400"/>
            <a:ext cx="3886200" cy="1524000"/>
          </a:xfrm>
          <a:prstGeom prst="ellipse">
            <a:avLst/>
          </a:prstGeom>
          <a:noFill/>
          <a:ln w="57150">
            <a:solidFill>
              <a:schemeClr val="tx1"/>
            </a:solidFill>
            <a:round/>
            <a:headEnd/>
            <a:tailEnd/>
          </a:ln>
          <a:effectLst/>
        </p:spPr>
        <p:txBody>
          <a:bodyPr wrap="none" anchor="ctr"/>
          <a:lstStyle/>
          <a:p>
            <a:endParaRPr lang="en-US"/>
          </a:p>
        </p:txBody>
      </p:sp>
      <p:sp>
        <p:nvSpPr>
          <p:cNvPr id="82959" name="Line 15"/>
          <p:cNvSpPr>
            <a:spLocks noChangeShapeType="1"/>
          </p:cNvSpPr>
          <p:nvPr/>
        </p:nvSpPr>
        <p:spPr bwMode="auto">
          <a:xfrm flipV="1">
            <a:off x="2268538" y="4508500"/>
            <a:ext cx="574675" cy="865188"/>
          </a:xfrm>
          <a:prstGeom prst="line">
            <a:avLst/>
          </a:prstGeom>
          <a:noFill/>
          <a:ln w="28575">
            <a:solidFill>
              <a:schemeClr val="tx1"/>
            </a:solidFill>
            <a:round/>
            <a:headEnd/>
            <a:tailEnd/>
          </a:ln>
          <a:effectLst/>
        </p:spPr>
        <p:txBody>
          <a:bodyPr wrap="none"/>
          <a:lstStyle/>
          <a:p>
            <a:endParaRPr lang="en-US"/>
          </a:p>
        </p:txBody>
      </p:sp>
      <p:sp>
        <p:nvSpPr>
          <p:cNvPr id="82960" name="Line 16"/>
          <p:cNvSpPr>
            <a:spLocks noChangeShapeType="1"/>
          </p:cNvSpPr>
          <p:nvPr/>
        </p:nvSpPr>
        <p:spPr bwMode="auto">
          <a:xfrm flipH="1" flipV="1">
            <a:off x="5651500" y="4508500"/>
            <a:ext cx="720725" cy="865188"/>
          </a:xfrm>
          <a:prstGeom prst="line">
            <a:avLst/>
          </a:prstGeom>
          <a:noFill/>
          <a:ln w="28575">
            <a:solidFill>
              <a:schemeClr val="tx1"/>
            </a:solidFill>
            <a:round/>
            <a:headEnd/>
            <a:tailEnd/>
          </a:ln>
          <a:effectLst/>
        </p:spPr>
        <p:txBody>
          <a:bodyPr wrap="none"/>
          <a:lstStyle/>
          <a:p>
            <a:endParaRPr lang="en-US"/>
          </a:p>
        </p:txBody>
      </p:sp>
      <p:sp>
        <p:nvSpPr>
          <p:cNvPr id="82961" name="Line 17"/>
          <p:cNvSpPr>
            <a:spLocks noChangeShapeType="1"/>
          </p:cNvSpPr>
          <p:nvPr/>
        </p:nvSpPr>
        <p:spPr bwMode="auto">
          <a:xfrm flipH="1">
            <a:off x="6156325" y="3644900"/>
            <a:ext cx="1584325" cy="215900"/>
          </a:xfrm>
          <a:prstGeom prst="line">
            <a:avLst/>
          </a:prstGeom>
          <a:noFill/>
          <a:ln w="28575">
            <a:solidFill>
              <a:schemeClr val="tx1"/>
            </a:solidFill>
            <a:round/>
            <a:headEnd/>
            <a:tailEnd/>
          </a:ln>
          <a:effectLst/>
        </p:spPr>
        <p:txBody>
          <a:bodyPr wrap="none"/>
          <a:lstStyle/>
          <a:p>
            <a:endParaRPr lang="en-US"/>
          </a:p>
        </p:txBody>
      </p:sp>
      <p:sp>
        <p:nvSpPr>
          <p:cNvPr id="82962" name="Line 18"/>
          <p:cNvSpPr>
            <a:spLocks noChangeShapeType="1"/>
          </p:cNvSpPr>
          <p:nvPr/>
        </p:nvSpPr>
        <p:spPr bwMode="auto">
          <a:xfrm flipH="1">
            <a:off x="4932363" y="2492375"/>
            <a:ext cx="215900" cy="792163"/>
          </a:xfrm>
          <a:prstGeom prst="line">
            <a:avLst/>
          </a:prstGeom>
          <a:noFill/>
          <a:ln w="28575">
            <a:solidFill>
              <a:schemeClr val="tx1"/>
            </a:solidFill>
            <a:round/>
            <a:headEnd/>
            <a:tailEnd/>
          </a:ln>
          <a:effectLst/>
        </p:spPr>
        <p:txBody>
          <a:bodyPr wrap="none"/>
          <a:lstStyle/>
          <a:p>
            <a:endParaRPr lang="en-US"/>
          </a:p>
        </p:txBody>
      </p:sp>
      <p:pic>
        <p:nvPicPr>
          <p:cNvPr id="82949" name="Picture 5" descr="bd07073_"/>
          <p:cNvPicPr>
            <a:picLocks noChangeAspect="1" noChangeArrowheads="1"/>
          </p:cNvPicPr>
          <p:nvPr/>
        </p:nvPicPr>
        <p:blipFill>
          <a:blip r:embed="rId2" cstate="print"/>
          <a:srcRect/>
          <a:stretch>
            <a:fillRect/>
          </a:stretch>
        </p:blipFill>
        <p:spPr bwMode="auto">
          <a:xfrm>
            <a:off x="4343400" y="1447800"/>
            <a:ext cx="1797050" cy="1527175"/>
          </a:xfrm>
          <a:prstGeom prst="rect">
            <a:avLst/>
          </a:prstGeom>
          <a:noFill/>
        </p:spPr>
      </p:pic>
      <p:pic>
        <p:nvPicPr>
          <p:cNvPr id="82950" name="Picture 6" descr="bd07131_"/>
          <p:cNvPicPr>
            <a:picLocks noChangeAspect="1" noChangeArrowheads="1"/>
          </p:cNvPicPr>
          <p:nvPr/>
        </p:nvPicPr>
        <p:blipFill>
          <a:blip r:embed="rId3" cstate="print"/>
          <a:srcRect/>
          <a:stretch>
            <a:fillRect/>
          </a:stretch>
        </p:blipFill>
        <p:spPr bwMode="auto">
          <a:xfrm>
            <a:off x="914400" y="1828800"/>
            <a:ext cx="1814513" cy="1208088"/>
          </a:xfrm>
          <a:prstGeom prst="rect">
            <a:avLst/>
          </a:prstGeom>
          <a:noFill/>
        </p:spPr>
      </p:pic>
      <p:pic>
        <p:nvPicPr>
          <p:cNvPr id="82951" name="Picture 7" descr="bd07098_"/>
          <p:cNvPicPr>
            <a:picLocks noChangeAspect="1" noChangeArrowheads="1"/>
          </p:cNvPicPr>
          <p:nvPr/>
        </p:nvPicPr>
        <p:blipFill>
          <a:blip r:embed="rId4" cstate="print"/>
          <a:srcRect/>
          <a:stretch>
            <a:fillRect/>
          </a:stretch>
        </p:blipFill>
        <p:spPr bwMode="auto">
          <a:xfrm>
            <a:off x="5715000" y="4800600"/>
            <a:ext cx="1817688" cy="1838325"/>
          </a:xfrm>
          <a:prstGeom prst="rect">
            <a:avLst/>
          </a:prstGeom>
          <a:noFill/>
        </p:spPr>
      </p:pic>
      <p:pic>
        <p:nvPicPr>
          <p:cNvPr id="82952" name="Picture 8" descr="bd07164_"/>
          <p:cNvPicPr>
            <a:picLocks noChangeAspect="1" noChangeArrowheads="1"/>
          </p:cNvPicPr>
          <p:nvPr/>
        </p:nvPicPr>
        <p:blipFill>
          <a:blip r:embed="rId5" cstate="print"/>
          <a:srcRect/>
          <a:stretch>
            <a:fillRect/>
          </a:stretch>
        </p:blipFill>
        <p:spPr bwMode="auto">
          <a:xfrm>
            <a:off x="7010400" y="2667000"/>
            <a:ext cx="1833563" cy="1471613"/>
          </a:xfrm>
          <a:prstGeom prst="rect">
            <a:avLst/>
          </a:prstGeom>
          <a:noFill/>
        </p:spPr>
      </p:pic>
      <p:pic>
        <p:nvPicPr>
          <p:cNvPr id="82953" name="Picture 9" descr="hh01132_"/>
          <p:cNvPicPr>
            <a:picLocks noChangeAspect="1" noChangeArrowheads="1"/>
          </p:cNvPicPr>
          <p:nvPr/>
        </p:nvPicPr>
        <p:blipFill>
          <a:blip r:embed="rId6" cstate="print"/>
          <a:srcRect/>
          <a:stretch>
            <a:fillRect/>
          </a:stretch>
        </p:blipFill>
        <p:spPr bwMode="auto">
          <a:xfrm>
            <a:off x="1219200" y="4876800"/>
            <a:ext cx="2144713" cy="130333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4657</TotalTime>
  <Words>4033</Words>
  <Application>Microsoft Office PowerPoint</Application>
  <PresentationFormat>On-screen Show (4:3)</PresentationFormat>
  <Paragraphs>695</Paragraphs>
  <Slides>81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Rockwell</vt:lpstr>
      <vt:lpstr>Tahoma</vt:lpstr>
      <vt:lpstr>Times New Roman</vt:lpstr>
      <vt:lpstr>Wingdings</vt:lpstr>
      <vt:lpstr>Wingdings 2</vt:lpstr>
      <vt:lpstr>Oriel</vt:lpstr>
      <vt:lpstr>CMP2205:  Computer Networks</vt:lpstr>
      <vt:lpstr>Purpose</vt:lpstr>
      <vt:lpstr>Networking &amp; Internetworking</vt:lpstr>
      <vt:lpstr>Networks</vt:lpstr>
      <vt:lpstr>Network Speed</vt:lpstr>
      <vt:lpstr>A Local Area Network (LAN)</vt:lpstr>
      <vt:lpstr>Networks:  Purpose</vt:lpstr>
      <vt:lpstr>Network Messaging</vt:lpstr>
      <vt:lpstr>LAN</vt:lpstr>
      <vt:lpstr>LAN</vt:lpstr>
      <vt:lpstr>LAN</vt:lpstr>
      <vt:lpstr>LAN</vt:lpstr>
      <vt:lpstr>LAN</vt:lpstr>
      <vt:lpstr>LAN</vt:lpstr>
      <vt:lpstr>LAN</vt:lpstr>
      <vt:lpstr>LAN</vt:lpstr>
      <vt:lpstr>LAN</vt:lpstr>
      <vt:lpstr>LAN</vt:lpstr>
      <vt:lpstr>LAN</vt:lpstr>
      <vt:lpstr>LAN</vt:lpstr>
      <vt:lpstr>Internetworking: internets (WANs)</vt:lpstr>
      <vt:lpstr>An Internet</vt:lpstr>
      <vt:lpstr>Internets:  Purpose</vt:lpstr>
      <vt:lpstr>Network Properties</vt:lpstr>
      <vt:lpstr>Important Network Properties</vt:lpstr>
      <vt:lpstr>Important Network Properties</vt:lpstr>
      <vt:lpstr>Important Network Properties</vt:lpstr>
      <vt:lpstr>Network Usage</vt:lpstr>
      <vt:lpstr>The Internet</vt:lpstr>
      <vt:lpstr>Internet History</vt:lpstr>
      <vt:lpstr>The Birth of Arpanet</vt:lpstr>
      <vt:lpstr>The Internet Split</vt:lpstr>
      <vt:lpstr>A Military &amp; University Internet</vt:lpstr>
      <vt:lpstr>A Public Internet</vt:lpstr>
      <vt:lpstr>Internet Implementation</vt:lpstr>
      <vt:lpstr>TCP/IP</vt:lpstr>
      <vt:lpstr>TCP/IP</vt:lpstr>
      <vt:lpstr>Internet Messaging</vt:lpstr>
      <vt:lpstr>Layered Architectures</vt:lpstr>
      <vt:lpstr>Network Service Models</vt:lpstr>
      <vt:lpstr>Network Service Model</vt:lpstr>
      <vt:lpstr>The OSI Reference Model</vt:lpstr>
      <vt:lpstr>The OSI Reference Model</vt:lpstr>
      <vt:lpstr>The OSI Reference Model</vt:lpstr>
      <vt:lpstr>The OSI Reference Model</vt:lpstr>
      <vt:lpstr>The OSI Reference Model</vt:lpstr>
      <vt:lpstr>The OSI Reference Model</vt:lpstr>
      <vt:lpstr>The OSI Reference Model</vt:lpstr>
      <vt:lpstr>The OSI Reference Model</vt:lpstr>
      <vt:lpstr>The OSI Reference Model</vt:lpstr>
      <vt:lpstr>The OSI Reference Model</vt:lpstr>
      <vt:lpstr>OSI Reference Model: An Example</vt:lpstr>
      <vt:lpstr>OSI Reference Model: Routing</vt:lpstr>
      <vt:lpstr>OSI Reference Model Overview</vt:lpstr>
      <vt:lpstr>The TCP/IP Service Model</vt:lpstr>
      <vt:lpstr>The TCP/IP Service Model</vt:lpstr>
      <vt:lpstr>The TCP/IP Service Model</vt:lpstr>
      <vt:lpstr>The TCP/IP Service Model</vt:lpstr>
      <vt:lpstr>The TCP/IP Service Model</vt:lpstr>
      <vt:lpstr>The TCP/IP Service Model</vt:lpstr>
      <vt:lpstr>The TCP/IP Service Model</vt:lpstr>
      <vt:lpstr>TCP/IP Service Model: Example</vt:lpstr>
      <vt:lpstr>TCP/IP Service Model: Routing</vt:lpstr>
      <vt:lpstr>TCP/IP Service Model: Overview</vt:lpstr>
      <vt:lpstr>The TCP/IP Protocol in Action</vt:lpstr>
      <vt:lpstr>The TCP/IP Protocol in Action</vt:lpstr>
      <vt:lpstr>The TCP/IP Protocol in Action</vt:lpstr>
      <vt:lpstr>The TCP/IP Protocol in Action</vt:lpstr>
      <vt:lpstr>The TCP/IP Protocol in Action</vt:lpstr>
      <vt:lpstr>The TCP/IP Protocol in Action</vt:lpstr>
      <vt:lpstr>The TCP/IP Protocol in Action</vt:lpstr>
      <vt:lpstr>The TCP/IP Protocol in Action</vt:lpstr>
      <vt:lpstr>The TCP/IP Protocol in Action</vt:lpstr>
      <vt:lpstr>The TCP/IP Protocol in Action</vt:lpstr>
      <vt:lpstr>The TCP/IP Protocol in Action</vt:lpstr>
      <vt:lpstr>The TCP/IP Protocol in Action</vt:lpstr>
      <vt:lpstr>The TCP/IP Protocol in Action</vt:lpstr>
      <vt:lpstr>The TCP/IP Protocol in Action</vt:lpstr>
      <vt:lpstr>The TCP/IP Protocol in Action</vt:lpstr>
      <vt:lpstr>The TCP/IP Protocol in Action</vt:lpstr>
      <vt:lpstr>The Protocol Stack</vt:lpstr>
    </vt:vector>
  </TitlesOfParts>
  <Company>Planet Intra.com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60-367:  Computer Networks</dc:title>
  <dc:creator>Randy Fortier</dc:creator>
  <cp:lastModifiedBy>abel ntale</cp:lastModifiedBy>
  <cp:revision>86</cp:revision>
  <cp:lastPrinted>1601-01-01T00:00:00Z</cp:lastPrinted>
  <dcterms:created xsi:type="dcterms:W3CDTF">2001-09-02T22:32:24Z</dcterms:created>
  <dcterms:modified xsi:type="dcterms:W3CDTF">2016-02-08T10:19:48Z</dcterms:modified>
</cp:coreProperties>
</file>