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E6334-625C-467C-8A0B-08025C50EA20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9480F-C803-414A-A1F7-FD1781E71B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28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E6334-625C-467C-8A0B-08025C50EA20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9480F-C803-414A-A1F7-FD1781E71B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4875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E6334-625C-467C-8A0B-08025C50EA20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9480F-C803-414A-A1F7-FD1781E71B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E6334-625C-467C-8A0B-08025C50EA20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9480F-C803-414A-A1F7-FD1781E71B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922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E6334-625C-467C-8A0B-08025C50EA20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9480F-C803-414A-A1F7-FD1781E71B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079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E6334-625C-467C-8A0B-08025C50EA20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9480F-C803-414A-A1F7-FD1781E71B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335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E6334-625C-467C-8A0B-08025C50EA20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9480F-C803-414A-A1F7-FD1781E71B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079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E6334-625C-467C-8A0B-08025C50EA20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9480F-C803-414A-A1F7-FD1781E71B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225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E6334-625C-467C-8A0B-08025C50EA20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9480F-C803-414A-A1F7-FD1781E71B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9415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E6334-625C-467C-8A0B-08025C50EA20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9480F-C803-414A-A1F7-FD1781E71B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7007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E6334-625C-467C-8A0B-08025C50EA20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9480F-C803-414A-A1F7-FD1781E71B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5803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CrisscrossEtching trans="49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E6334-625C-467C-8A0B-08025C50EA20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9480F-C803-414A-A1F7-FD1781E71B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300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07366" y="3589475"/>
            <a:ext cx="9144000" cy="1634377"/>
          </a:xfrm>
        </p:spPr>
        <p:txBody>
          <a:bodyPr>
            <a:normAutofit/>
          </a:bodyPr>
          <a:lstStyle/>
          <a:p>
            <a:r>
              <a:rPr lang="en-GB" sz="7200" b="1" i="1" dirty="0" smtClean="0">
                <a:latin typeface="Bradley Hand ITC" panose="03070402050302030203" pitchFamily="66" charset="0"/>
              </a:rPr>
              <a:t>By - Group Ten</a:t>
            </a:r>
            <a:endParaRPr lang="en-GB" sz="7200" b="1" i="1" dirty="0">
              <a:latin typeface="Bradley Hand ITC" panose="03070402050302030203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01832" y="1951463"/>
            <a:ext cx="830009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WRITING</a:t>
            </a:r>
            <a:r>
              <a:rPr lang="en-US" sz="48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en-US" sz="88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SKILLS</a:t>
            </a:r>
            <a:endParaRPr lang="en-US" sz="4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6234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981" y="34282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6000" b="1" u="sng" dirty="0" smtClean="0">
                <a:latin typeface="Bradley Hand ITC" panose="03070402050302030203" pitchFamily="66" charset="0"/>
              </a:rPr>
              <a:t>Improving writing skills.</a:t>
            </a:r>
            <a:endParaRPr lang="en-GB" sz="6000" b="1" u="sng" dirty="0">
              <a:latin typeface="Bradley Hand ITC" panose="03070402050302030203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3800" b="1" dirty="0" smtClean="0">
                <a:latin typeface="Bradley Hand ITC" panose="03070402050302030203" pitchFamily="66" charset="0"/>
              </a:rPr>
              <a:t>Be clear and concise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3800" b="1" dirty="0" smtClean="0">
                <a:latin typeface="Bradley Hand ITC" panose="03070402050302030203" pitchFamily="66" charset="0"/>
              </a:rPr>
              <a:t>Be conversational, create a mesmerising flow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3800" b="1" dirty="0" smtClean="0">
                <a:latin typeface="Bradley Hand ITC" panose="03070402050302030203" pitchFamily="66" charset="0"/>
              </a:rPr>
              <a:t>Know your audience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3800" b="1" dirty="0" smtClean="0">
                <a:latin typeface="Bradley Hand ITC" panose="03070402050302030203" pitchFamily="66" charset="0"/>
              </a:rPr>
              <a:t>Avoid sexist and racist words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3800" b="1" dirty="0" smtClean="0">
                <a:latin typeface="Bradley Hand ITC" panose="03070402050302030203" pitchFamily="66" charset="0"/>
              </a:rPr>
              <a:t>Use graphs and charts as aids of non-verbal cues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3800" b="1" dirty="0" smtClean="0">
                <a:latin typeface="Bradley Hand ITC" panose="03070402050302030203" pitchFamily="66" charset="0"/>
              </a:rPr>
              <a:t>Edit your 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3800" b="1" dirty="0" smtClean="0">
                <a:latin typeface="Bradley Hand ITC" panose="03070402050302030203" pitchFamily="66" charset="0"/>
              </a:rPr>
              <a:t>Practise reading and writing</a:t>
            </a:r>
            <a:endParaRPr lang="en-GB" sz="3800" b="1" dirty="0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20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b="1" u="sng" dirty="0" smtClean="0">
                <a:latin typeface="Bradley Hand ITC" panose="03070402050302030203" pitchFamily="66" charset="0"/>
              </a:rPr>
              <a:t>Fast fact:</a:t>
            </a:r>
            <a:endParaRPr lang="en-GB" sz="5400" b="1" u="sng" dirty="0">
              <a:latin typeface="Bradley Hand ITC" panose="03070402050302030203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200" b="1" dirty="0" smtClean="0">
                <a:latin typeface="Bradley Hand ITC" panose="03070402050302030203" pitchFamily="66" charset="0"/>
              </a:rPr>
              <a:t>It is proven that people with </a:t>
            </a:r>
            <a:r>
              <a:rPr lang="en-GB" sz="4200" b="1" i="1" dirty="0" smtClean="0">
                <a:latin typeface="Bradley Hand ITC" panose="03070402050302030203" pitchFamily="66" charset="0"/>
              </a:rPr>
              <a:t>bad handwritings </a:t>
            </a:r>
            <a:r>
              <a:rPr lang="en-GB" sz="4200" b="1" dirty="0" smtClean="0">
                <a:latin typeface="Bradley Hand ITC" panose="03070402050302030203" pitchFamily="66" charset="0"/>
              </a:rPr>
              <a:t>think faster than their hands write.</a:t>
            </a:r>
            <a:endParaRPr lang="en-GB" sz="4200" b="1" dirty="0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62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b="1" dirty="0" smtClean="0">
                <a:latin typeface="Bradley Hand ITC" panose="03070402050302030203" pitchFamily="66" charset="0"/>
              </a:rPr>
              <a:t>References:</a:t>
            </a:r>
            <a:endParaRPr lang="en-GB" sz="5400" b="1" dirty="0">
              <a:latin typeface="Bradley Hand ITC" panose="03070402050302030203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3500" b="1" dirty="0" smtClean="0">
                <a:latin typeface="Bradley Hand ITC" panose="03070402050302030203" pitchFamily="66" charset="0"/>
              </a:rPr>
              <a:t>Techniques of the selling writer</a:t>
            </a:r>
            <a:endParaRPr lang="en-GB" sz="3500" b="1" dirty="0">
              <a:latin typeface="Bradley Hand ITC" panose="03070402050302030203" pitchFamily="66" charset="0"/>
            </a:endParaRPr>
          </a:p>
          <a:p>
            <a:pPr marL="0" indent="0" algn="ctr">
              <a:buNone/>
            </a:pPr>
            <a:r>
              <a:rPr lang="en-GB" sz="3500" b="1" i="1" dirty="0" smtClean="0">
                <a:latin typeface="Bradley Hand ITC" panose="03070402050302030203" pitchFamily="66" charset="0"/>
              </a:rPr>
              <a:t>By Dwight V. Swain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3500" b="1" dirty="0" smtClean="0">
                <a:latin typeface="Bradley Hand ITC" panose="03070402050302030203" pitchFamily="66" charset="0"/>
              </a:rPr>
              <a:t>A memoir of the craft</a:t>
            </a:r>
          </a:p>
          <a:p>
            <a:pPr marL="0" indent="0" algn="ctr">
              <a:buNone/>
            </a:pPr>
            <a:r>
              <a:rPr lang="en-GB" sz="3500" b="1" i="1" dirty="0" smtClean="0">
                <a:latin typeface="Bradley Hand ITC" panose="03070402050302030203" pitchFamily="66" charset="0"/>
              </a:rPr>
              <a:t>By Stephen King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3500" b="1" dirty="0" smtClean="0">
                <a:latin typeface="Bradley Hand ITC" panose="03070402050302030203" pitchFamily="66" charset="0"/>
              </a:rPr>
              <a:t>The elements of style </a:t>
            </a:r>
          </a:p>
          <a:p>
            <a:pPr marL="0" indent="0" algn="ctr">
              <a:buNone/>
            </a:pPr>
            <a:r>
              <a:rPr lang="en-GB" sz="3500" b="1" i="1" dirty="0">
                <a:latin typeface="Bradley Hand ITC" panose="03070402050302030203" pitchFamily="66" charset="0"/>
              </a:rPr>
              <a:t>B</a:t>
            </a:r>
            <a:r>
              <a:rPr lang="en-GB" sz="3500" b="1" i="1" dirty="0" smtClean="0">
                <a:latin typeface="Bradley Hand ITC" panose="03070402050302030203" pitchFamily="66" charset="0"/>
              </a:rPr>
              <a:t>y William Strunk, Roger Angell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3500" b="1" dirty="0" smtClean="0">
                <a:latin typeface="Bradley Hand ITC" panose="03070402050302030203" pitchFamily="66" charset="0"/>
              </a:rPr>
              <a:t>Some instructions on writing and life</a:t>
            </a:r>
          </a:p>
          <a:p>
            <a:pPr marL="0" indent="0" algn="ctr">
              <a:buNone/>
            </a:pPr>
            <a:r>
              <a:rPr lang="en-GB" sz="3500" b="1" i="1" dirty="0" smtClean="0">
                <a:latin typeface="Bradley Hand ITC" panose="03070402050302030203" pitchFamily="66" charset="0"/>
              </a:rPr>
              <a:t>By Anne </a:t>
            </a:r>
            <a:r>
              <a:rPr lang="en-GB" sz="3500" b="1" i="1" dirty="0" err="1" smtClean="0">
                <a:latin typeface="Bradley Hand ITC" panose="03070402050302030203" pitchFamily="66" charset="0"/>
              </a:rPr>
              <a:t>Lamott</a:t>
            </a:r>
            <a:endParaRPr lang="en-GB" sz="3500" b="1" i="1" dirty="0" smtClean="0">
              <a:latin typeface="Bradley Hand ITC" panose="03070402050302030203" pitchFamily="66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168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7200" b="1" u="sng" dirty="0" smtClean="0">
                <a:latin typeface="Bradley Hand ITC" panose="03070402050302030203" pitchFamily="66" charset="0"/>
              </a:rPr>
              <a:t>Group Ten</a:t>
            </a:r>
            <a:endParaRPr lang="en-GB" sz="7200" b="1" u="sng" dirty="0">
              <a:latin typeface="Bradley Hand ITC" panose="03070402050302030203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429" y="1728942"/>
            <a:ext cx="5181600" cy="488506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sz="4000" b="1" dirty="0" err="1" smtClean="0">
                <a:latin typeface="Bradley Hand ITC" panose="03070402050302030203" pitchFamily="66" charset="0"/>
              </a:rPr>
              <a:t>Mulondo</a:t>
            </a:r>
            <a:r>
              <a:rPr lang="en-GB" sz="4000" b="1" dirty="0" smtClean="0">
                <a:latin typeface="Bradley Hand ITC" panose="03070402050302030203" pitchFamily="66" charset="0"/>
              </a:rPr>
              <a:t> </a:t>
            </a:r>
            <a:r>
              <a:rPr lang="en-GB" sz="4000" b="1" dirty="0" err="1" smtClean="0">
                <a:latin typeface="Bradley Hand ITC" panose="03070402050302030203" pitchFamily="66" charset="0"/>
              </a:rPr>
              <a:t>Jafali</a:t>
            </a:r>
            <a:endParaRPr lang="en-GB" sz="4000" b="1" dirty="0" smtClean="0">
              <a:latin typeface="Bradley Hand ITC" panose="03070402050302030203" pitchFamily="66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GB" sz="4000" b="1" dirty="0" err="1" smtClean="0">
                <a:latin typeface="Bradley Hand ITC" panose="03070402050302030203" pitchFamily="66" charset="0"/>
              </a:rPr>
              <a:t>Kukundakwe</a:t>
            </a:r>
            <a:r>
              <a:rPr lang="en-GB" sz="4000" b="1" dirty="0" smtClean="0">
                <a:latin typeface="Bradley Hand ITC" panose="03070402050302030203" pitchFamily="66" charset="0"/>
              </a:rPr>
              <a:t> Rogers</a:t>
            </a:r>
            <a:endParaRPr lang="en-GB" sz="4000" b="1" dirty="0">
              <a:latin typeface="Bradley Hand ITC" panose="03070402050302030203" pitchFamily="66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GB" sz="4000" b="1" dirty="0" err="1" smtClean="0">
                <a:latin typeface="Bradley Hand ITC" panose="03070402050302030203" pitchFamily="66" charset="0"/>
              </a:rPr>
              <a:t>Nizeye</a:t>
            </a:r>
            <a:r>
              <a:rPr lang="en-GB" sz="4000" b="1" dirty="0" smtClean="0">
                <a:latin typeface="Bradley Hand ITC" panose="03070402050302030203" pitchFamily="66" charset="0"/>
              </a:rPr>
              <a:t> Tilton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4000" b="1" dirty="0" err="1" smtClean="0">
                <a:latin typeface="Bradley Hand ITC" panose="03070402050302030203" pitchFamily="66" charset="0"/>
              </a:rPr>
              <a:t>Muhire</a:t>
            </a:r>
            <a:r>
              <a:rPr lang="en-GB" sz="4000" b="1" dirty="0" smtClean="0">
                <a:latin typeface="Bradley Hand ITC" panose="03070402050302030203" pitchFamily="66" charset="0"/>
              </a:rPr>
              <a:t> </a:t>
            </a:r>
            <a:r>
              <a:rPr lang="en-GB" sz="4000" b="1" dirty="0" err="1" smtClean="0">
                <a:latin typeface="Bradley Hand ITC" panose="03070402050302030203" pitchFamily="66" charset="0"/>
              </a:rPr>
              <a:t>Enock</a:t>
            </a:r>
            <a:endParaRPr lang="en-GB" sz="4000" b="1" dirty="0">
              <a:latin typeface="Bradley Hand ITC" panose="03070402050302030203" pitchFamily="66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GB" sz="4000" b="1" dirty="0" err="1" smtClean="0">
                <a:latin typeface="Bradley Hand ITC" panose="03070402050302030203" pitchFamily="66" charset="0"/>
              </a:rPr>
              <a:t>Ssessanga</a:t>
            </a:r>
            <a:r>
              <a:rPr lang="en-GB" sz="4000" b="1" dirty="0" smtClean="0">
                <a:latin typeface="Bradley Hand ITC" panose="03070402050302030203" pitchFamily="66" charset="0"/>
              </a:rPr>
              <a:t> Eric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44751"/>
            <a:ext cx="5181600" cy="488506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4000" b="1" dirty="0" err="1" smtClean="0">
                <a:latin typeface="Bradley Hand ITC" panose="03070402050302030203" pitchFamily="66" charset="0"/>
              </a:rPr>
              <a:t>Atwiine</a:t>
            </a:r>
            <a:r>
              <a:rPr lang="en-GB" sz="4000" b="1" dirty="0" smtClean="0">
                <a:latin typeface="Bradley Hand ITC" panose="03070402050302030203" pitchFamily="66" charset="0"/>
              </a:rPr>
              <a:t> Obed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4000" b="1" dirty="0" err="1" smtClean="0">
                <a:latin typeface="Bradley Hand ITC" panose="03070402050302030203" pitchFamily="66" charset="0"/>
              </a:rPr>
              <a:t>Kankunda</a:t>
            </a:r>
            <a:r>
              <a:rPr lang="en-GB" sz="4000" b="1" dirty="0" smtClean="0">
                <a:latin typeface="Bradley Hand ITC" panose="03070402050302030203" pitchFamily="66" charset="0"/>
              </a:rPr>
              <a:t> </a:t>
            </a:r>
            <a:r>
              <a:rPr lang="en-GB" sz="4000" b="1" dirty="0" err="1" smtClean="0">
                <a:latin typeface="Bradley Hand ITC" panose="03070402050302030203" pitchFamily="66" charset="0"/>
              </a:rPr>
              <a:t>Ellon</a:t>
            </a:r>
            <a:endParaRPr lang="en-GB" sz="4000" b="1" dirty="0" smtClean="0">
              <a:latin typeface="Bradley Hand ITC" panose="03070402050302030203" pitchFamily="66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GB" sz="4000" b="1" dirty="0" err="1" smtClean="0">
                <a:latin typeface="Bradley Hand ITC" panose="03070402050302030203" pitchFamily="66" charset="0"/>
              </a:rPr>
              <a:t>Lwanga</a:t>
            </a:r>
            <a:r>
              <a:rPr lang="en-GB" sz="4000" b="1" dirty="0" smtClean="0">
                <a:latin typeface="Bradley Hand ITC" panose="03070402050302030203" pitchFamily="66" charset="0"/>
              </a:rPr>
              <a:t> Aaron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4000" b="1" dirty="0" err="1" smtClean="0">
                <a:latin typeface="Bradley Hand ITC" panose="03070402050302030203" pitchFamily="66" charset="0"/>
              </a:rPr>
              <a:t>Nankomi</a:t>
            </a:r>
            <a:r>
              <a:rPr lang="en-GB" sz="4000" b="1" dirty="0" smtClean="0">
                <a:latin typeface="Bradley Hand ITC" panose="03070402050302030203" pitchFamily="66" charset="0"/>
              </a:rPr>
              <a:t> Susan</a:t>
            </a:r>
            <a:endParaRPr lang="en-GB" sz="4000" b="1" dirty="0">
              <a:latin typeface="Bradley Hand ITC" panose="03070402050302030203" pitchFamily="66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GB" sz="4000" b="1" dirty="0" err="1" smtClean="0">
                <a:latin typeface="Bradley Hand ITC" panose="03070402050302030203" pitchFamily="66" charset="0"/>
              </a:rPr>
              <a:t>Kisakye</a:t>
            </a:r>
            <a:r>
              <a:rPr lang="en-GB" sz="4000" b="1" dirty="0" smtClean="0">
                <a:latin typeface="Bradley Hand ITC" panose="03070402050302030203" pitchFamily="66" charset="0"/>
              </a:rPr>
              <a:t> Enid</a:t>
            </a:r>
            <a:endParaRPr lang="en-GB" sz="4000" b="1" dirty="0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0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14404"/>
            <a:ext cx="10515600" cy="1325563"/>
          </a:xfrm>
          <a:noFill/>
        </p:spPr>
        <p:txBody>
          <a:bodyPr>
            <a:noAutofit/>
          </a:bodyPr>
          <a:lstStyle/>
          <a:p>
            <a:r>
              <a:rPr lang="en-GB" sz="3400" b="1" i="1" dirty="0" smtClean="0">
                <a:latin typeface="Bradley Hand ITC" panose="03070402050302030203" pitchFamily="66" charset="0"/>
              </a:rPr>
              <a:t>Did you know :</a:t>
            </a:r>
            <a:br>
              <a:rPr lang="en-GB" sz="3400" b="1" i="1" dirty="0" smtClean="0">
                <a:latin typeface="Bradley Hand ITC" panose="03070402050302030203" pitchFamily="66" charset="0"/>
              </a:rPr>
            </a:br>
            <a:r>
              <a:rPr lang="en-GB" sz="3400" i="1" dirty="0" smtClean="0">
                <a:latin typeface="Bradley Hand ITC" panose="03070402050302030203" pitchFamily="66" charset="0"/>
              </a:rPr>
              <a:t>It is generally agreed that true writing of language was invented independently in at least Mesopotamia (3200BC) and Mesoamerica(600BC)</a:t>
            </a:r>
            <a:endParaRPr lang="en-GB" sz="3400" i="1" dirty="0">
              <a:latin typeface="Bradley Hand ITC" panose="03070402050302030203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233" y="2728874"/>
            <a:ext cx="10515600" cy="3861497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 b="1" dirty="0" smtClean="0">
                <a:latin typeface="Bradley Hand ITC" panose="03070402050302030203" pitchFamily="66" charset="0"/>
              </a:rPr>
              <a:t>Writing is a form of communication that involves expressing yourself clearly by using language with precision, constructing a logical argument, note taking, editing and summarizing and writing reports.</a:t>
            </a:r>
            <a:endParaRPr lang="en-GB" sz="4400" b="1" dirty="0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66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6000" b="1" u="sng" dirty="0" smtClean="0">
                <a:latin typeface="Bradley Hand ITC" panose="03070402050302030203" pitchFamily="66" charset="0"/>
              </a:rPr>
              <a:t>Writing Process</a:t>
            </a:r>
            <a:endParaRPr lang="en-GB" sz="6000" b="1" u="sng" dirty="0">
              <a:latin typeface="Bradley Hand ITC" panose="03070402050302030203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3600" b="1" dirty="0" smtClean="0">
                <a:latin typeface="Bradley Hand ITC" panose="03070402050302030203" pitchFamily="66" charset="0"/>
              </a:rPr>
              <a:t>Preparation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3600" b="1" dirty="0" smtClean="0">
                <a:latin typeface="Bradley Hand ITC" panose="03070402050302030203" pitchFamily="66" charset="0"/>
              </a:rPr>
              <a:t>Writing the first draft</a:t>
            </a:r>
            <a:endParaRPr lang="en-GB" sz="3600" b="1" dirty="0">
              <a:latin typeface="Bradley Hand ITC" panose="03070402050302030203" pitchFamily="66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sz="3600" b="1" dirty="0" smtClean="0">
                <a:latin typeface="Bradley Hand ITC" panose="03070402050302030203" pitchFamily="66" charset="0"/>
              </a:rPr>
              <a:t>Editing and revising the draft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3600" b="1" dirty="0" smtClean="0">
                <a:latin typeface="Bradley Hand ITC" panose="03070402050302030203" pitchFamily="66" charset="0"/>
              </a:rPr>
              <a:t>Final draft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3600" b="1" dirty="0" smtClean="0">
                <a:latin typeface="Bradley Hand ITC" panose="03070402050302030203" pitchFamily="66" charset="0"/>
              </a:rPr>
              <a:t>Publishing</a:t>
            </a:r>
            <a:endParaRPr lang="en-GB" sz="3600" b="1" dirty="0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06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6000" b="1" u="sng" dirty="0" smtClean="0">
                <a:latin typeface="Bradley Hand ITC" panose="03070402050302030203" pitchFamily="66" charset="0"/>
              </a:rPr>
              <a:t>Elements of writing</a:t>
            </a:r>
            <a:endParaRPr lang="en-GB" sz="6000" b="1" u="sng" dirty="0">
              <a:latin typeface="Bradley Hand ITC" panose="03070402050302030203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000" b="1" dirty="0" smtClean="0">
                <a:latin typeface="Bradley Hand ITC" panose="03070402050302030203" pitchFamily="66" charset="0"/>
              </a:rPr>
              <a:t>There are 3 main elements of writing; namely,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4000" b="1" dirty="0" smtClean="0">
                <a:latin typeface="Bradley Hand ITC" panose="03070402050302030203" pitchFamily="66" charset="0"/>
              </a:rPr>
              <a:t>Structure (The way content is laid out)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4000" b="1" dirty="0" smtClean="0">
                <a:latin typeface="Bradley Hand ITC" panose="03070402050302030203" pitchFamily="66" charset="0"/>
              </a:rPr>
              <a:t>Style (The way it is written)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4000" b="1" dirty="0" smtClean="0">
                <a:latin typeface="Bradley Hand ITC" panose="03070402050302030203" pitchFamily="66" charset="0"/>
              </a:rPr>
              <a:t>Content (What you are writing about)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4000" b="1" dirty="0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24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5400" b="1" dirty="0" smtClean="0">
                <a:latin typeface="Bradley Hand ITC" panose="03070402050302030203" pitchFamily="66" charset="0"/>
              </a:rPr>
              <a:t>Significance of writing skills</a:t>
            </a:r>
            <a:endParaRPr lang="en-GB" sz="5400" b="1" dirty="0">
              <a:latin typeface="Bradley Hand ITC" panose="03070402050302030203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GB" sz="4300" b="1" u="sng" dirty="0" smtClean="0">
                <a:latin typeface="Bradley Hand ITC" panose="03070402050302030203" pitchFamily="66" charset="0"/>
              </a:rPr>
              <a:t>Individuals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3500" b="1" dirty="0" smtClean="0">
                <a:latin typeface="Bradley Hand ITC" panose="03070402050302030203" pitchFamily="66" charset="0"/>
              </a:rPr>
              <a:t>Helps to structure arguments and critical opinions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3500" b="1" dirty="0" smtClean="0">
                <a:latin typeface="Bradley Hand ITC" panose="03070402050302030203" pitchFamily="66" charset="0"/>
              </a:rPr>
              <a:t>Writing makes a difference how you come off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3500" b="1" dirty="0" smtClean="0">
                <a:latin typeface="Bradley Hand ITC" panose="03070402050302030203" pitchFamily="66" charset="0"/>
              </a:rPr>
              <a:t>Fosters your ability to explain a complex position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3500" b="1" dirty="0" smtClean="0">
              <a:latin typeface="Bradley Hand ITC" panose="03070402050302030203" pitchFamily="66" charset="0"/>
            </a:endParaRPr>
          </a:p>
          <a:p>
            <a:pPr marL="0" indent="0">
              <a:buNone/>
            </a:pPr>
            <a:r>
              <a:rPr lang="en-GB" sz="3500" b="1" dirty="0">
                <a:latin typeface="Bradley Hand ITC" panose="03070402050302030203" pitchFamily="66" charset="0"/>
              </a:rPr>
              <a:t> </a:t>
            </a:r>
            <a:r>
              <a:rPr lang="en-GB" sz="3500" b="1" dirty="0" smtClean="0">
                <a:latin typeface="Bradley Hand ITC" panose="03070402050302030203" pitchFamily="66" charset="0"/>
              </a:rPr>
              <a:t>                                        </a:t>
            </a:r>
            <a:r>
              <a:rPr lang="en-GB" sz="4300" b="1" u="sng" dirty="0" smtClean="0">
                <a:latin typeface="Bradley Hand ITC" panose="03070402050302030203" pitchFamily="66" charset="0"/>
              </a:rPr>
              <a:t>In school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3500" b="1" dirty="0" smtClean="0">
                <a:latin typeface="Bradley Hand ITC" panose="03070402050302030203" pitchFamily="66" charset="0"/>
              </a:rPr>
              <a:t>Improves a students understanding of a concept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3500" b="1" dirty="0" smtClean="0">
                <a:latin typeface="Bradley Hand ITC" panose="03070402050302030203" pitchFamily="66" charset="0"/>
              </a:rPr>
              <a:t>Helps to improve a writers thoughts and feelings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3500" b="1" dirty="0" smtClean="0">
                <a:latin typeface="Bradley Hand ITC" panose="03070402050302030203" pitchFamily="66" charset="0"/>
              </a:rPr>
              <a:t>Helps to express emotions</a:t>
            </a:r>
          </a:p>
          <a:p>
            <a:pPr marL="0" indent="0">
              <a:buNone/>
            </a:pPr>
            <a:endParaRPr lang="en-GB" dirty="0" smtClean="0"/>
          </a:p>
          <a:p>
            <a:pPr>
              <a:buFont typeface="Wingdings" panose="05000000000000000000" pitchFamily="2" charset="2"/>
              <a:buChar char="Ø"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58216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5400" b="1" dirty="0" smtClean="0">
                <a:latin typeface="Bradley Hand ITC" panose="03070402050302030203" pitchFamily="66" charset="0"/>
              </a:rPr>
              <a:t>Significance of writing skills</a:t>
            </a:r>
            <a:endParaRPr lang="en-GB" sz="5400" b="1" dirty="0">
              <a:latin typeface="Bradley Hand ITC" panose="03070402050302030203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GB" sz="2900" b="1" u="sng" dirty="0">
                <a:solidFill>
                  <a:prstClr val="black"/>
                </a:solidFill>
                <a:latin typeface="Bradley Hand ITC" panose="03070402050302030203" pitchFamily="66" charset="0"/>
              </a:rPr>
              <a:t>In business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GB" sz="2900" b="1" dirty="0">
                <a:solidFill>
                  <a:prstClr val="black"/>
                </a:solidFill>
                <a:latin typeface="Bradley Hand ITC" panose="03070402050302030203" pitchFamily="66" charset="0"/>
              </a:rPr>
              <a:t>Enhances employee-employer relations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GB" sz="2900" b="1" dirty="0">
                <a:solidFill>
                  <a:prstClr val="black"/>
                </a:solidFill>
                <a:latin typeface="Bradley Hand ITC" panose="03070402050302030203" pitchFamily="66" charset="0"/>
              </a:rPr>
              <a:t>Writing helps you more easily among facts with less confusion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GB" sz="2900" b="1" dirty="0">
                <a:solidFill>
                  <a:prstClr val="black"/>
                </a:solidFill>
                <a:latin typeface="Bradley Hand ITC" panose="03070402050302030203" pitchFamily="66" charset="0"/>
              </a:rPr>
              <a:t>Career enhancement </a:t>
            </a:r>
            <a:r>
              <a:rPr lang="en-GB" sz="2900" b="1" dirty="0" smtClean="0">
                <a:solidFill>
                  <a:prstClr val="black"/>
                </a:solidFill>
                <a:latin typeface="Bradley Hand ITC" panose="03070402050302030203" pitchFamily="66" charset="0"/>
              </a:rPr>
              <a:t>e.g. </a:t>
            </a:r>
            <a:r>
              <a:rPr lang="en-GB" sz="2900" b="1" dirty="0">
                <a:solidFill>
                  <a:prstClr val="black"/>
                </a:solidFill>
                <a:latin typeface="Bradley Hand ITC" panose="03070402050302030203" pitchFamily="66" charset="0"/>
              </a:rPr>
              <a:t>advertising </a:t>
            </a:r>
            <a:r>
              <a:rPr lang="en-GB" sz="2900" b="1" dirty="0" smtClean="0">
                <a:solidFill>
                  <a:prstClr val="black"/>
                </a:solidFill>
                <a:latin typeface="Bradley Hand ITC" panose="03070402050302030203" pitchFamily="66" charset="0"/>
              </a:rPr>
              <a:t>copy writes</a:t>
            </a:r>
            <a:endParaRPr lang="en-GB" sz="2900" b="1" dirty="0">
              <a:solidFill>
                <a:prstClr val="black"/>
              </a:solidFill>
              <a:latin typeface="Bradley Hand ITC" panose="03070402050302030203" pitchFamily="66" charset="0"/>
            </a:endParaRPr>
          </a:p>
          <a:p>
            <a:pPr marL="0" indent="0">
              <a:buNone/>
            </a:pPr>
            <a:endParaRPr lang="en-GB" sz="2900" b="1" dirty="0"/>
          </a:p>
        </p:txBody>
      </p:sp>
    </p:spTree>
    <p:extLst>
      <p:ext uri="{BB962C8B-B14F-4D97-AF65-F5344CB8AC3E}">
        <p14:creationId xmlns:p14="http://schemas.microsoft.com/office/powerpoint/2010/main" val="255578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0" y="0"/>
            <a:ext cx="9934575" cy="1325563"/>
          </a:xfrm>
        </p:spPr>
        <p:txBody>
          <a:bodyPr>
            <a:normAutofit/>
          </a:bodyPr>
          <a:lstStyle/>
          <a:p>
            <a:pPr algn="ctr"/>
            <a:r>
              <a:rPr lang="en-GB" sz="5400" b="1" dirty="0" smtClean="0">
                <a:latin typeface="Bradley Hand ITC" panose="03070402050302030203" pitchFamily="66" charset="0"/>
              </a:rPr>
              <a:t>Techniques of writing</a:t>
            </a:r>
            <a:endParaRPr lang="en-GB" sz="5400" b="1" dirty="0">
              <a:latin typeface="Bradley Hand ITC" panose="03070402050302030203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368" y="1451999"/>
            <a:ext cx="10515600" cy="43513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3000" b="1" u="sng" dirty="0" smtClean="0">
                <a:latin typeface="Bradley Hand ITC" panose="03070402050302030203" pitchFamily="66" charset="0"/>
              </a:rPr>
              <a:t>Descriptive Technique</a:t>
            </a:r>
          </a:p>
          <a:p>
            <a:pPr marL="0" indent="0">
              <a:buNone/>
            </a:pPr>
            <a:r>
              <a:rPr lang="en-GB" sz="3000" b="1" dirty="0" smtClean="0">
                <a:latin typeface="Bradley Hand ITC" panose="03070402050302030203" pitchFamily="66" charset="0"/>
              </a:rPr>
              <a:t>When the writer uses very detailed information to tell a story.</a:t>
            </a:r>
          </a:p>
          <a:p>
            <a:pPr marL="0" indent="0">
              <a:buNone/>
            </a:pPr>
            <a:endParaRPr lang="en-GB" sz="3000" b="1" dirty="0" smtClean="0">
              <a:latin typeface="Bradley Hand ITC" panose="03070402050302030203" pitchFamily="66" charset="0"/>
            </a:endParaRPr>
          </a:p>
          <a:p>
            <a:pPr marL="0" indent="0" algn="ctr">
              <a:buNone/>
            </a:pPr>
            <a:r>
              <a:rPr lang="en-GB" sz="3000" b="1" u="sng" dirty="0" smtClean="0">
                <a:latin typeface="Bradley Hand ITC" panose="03070402050302030203" pitchFamily="66" charset="0"/>
              </a:rPr>
              <a:t>Narrative Technique</a:t>
            </a:r>
          </a:p>
          <a:p>
            <a:pPr marL="0" indent="0">
              <a:buNone/>
            </a:pPr>
            <a:r>
              <a:rPr lang="en-GB" sz="3000" b="1" dirty="0" smtClean="0">
                <a:latin typeface="Bradley Hand ITC" panose="03070402050302030203" pitchFamily="66" charset="0"/>
              </a:rPr>
              <a:t>The writer introduces different characters, setting to readers, while keeping their own voice silent.</a:t>
            </a:r>
          </a:p>
          <a:p>
            <a:pPr marL="0" indent="0">
              <a:buNone/>
            </a:pPr>
            <a:endParaRPr lang="en-GB" sz="3000" b="1" dirty="0" smtClean="0">
              <a:latin typeface="Bradley Hand ITC" panose="03070402050302030203" pitchFamily="66" charset="0"/>
            </a:endParaRPr>
          </a:p>
          <a:p>
            <a:pPr marL="0" indent="0" algn="ctr">
              <a:buNone/>
            </a:pPr>
            <a:r>
              <a:rPr lang="en-GB" sz="3000" b="1" u="sng" dirty="0" smtClean="0">
                <a:latin typeface="Bradley Hand ITC" panose="03070402050302030203" pitchFamily="66" charset="0"/>
              </a:rPr>
              <a:t>Persuasive Technique</a:t>
            </a:r>
          </a:p>
          <a:p>
            <a:pPr marL="0" indent="0">
              <a:buNone/>
            </a:pPr>
            <a:r>
              <a:rPr lang="en-GB" sz="3000" b="1" dirty="0" smtClean="0">
                <a:latin typeface="Bradley Hand ITC" panose="03070402050302030203" pitchFamily="66" charset="0"/>
              </a:rPr>
              <a:t>The writer tries to change the reader’s mind on a certain topic.</a:t>
            </a:r>
            <a:endParaRPr lang="en-GB" sz="3000" b="1" dirty="0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69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6000" b="1" dirty="0">
                <a:solidFill>
                  <a:prstClr val="black"/>
                </a:solidFill>
                <a:latin typeface="Bradley Hand ITC" panose="03070402050302030203" pitchFamily="66" charset="0"/>
              </a:rPr>
              <a:t>Techniques of writing</a:t>
            </a:r>
            <a:endParaRPr lang="en-GB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GB" sz="3600" b="1" u="sng" dirty="0" smtClean="0">
                <a:latin typeface="Bradley Hand ITC" panose="03070402050302030203" pitchFamily="66" charset="0"/>
              </a:rPr>
              <a:t>Subjective Technique</a:t>
            </a:r>
          </a:p>
          <a:p>
            <a:pPr marL="0" indent="0">
              <a:buNone/>
            </a:pPr>
            <a:r>
              <a:rPr lang="en-GB" sz="3000" b="1" dirty="0" smtClean="0">
                <a:latin typeface="Bradley Hand ITC" panose="03070402050302030203" pitchFamily="66" charset="0"/>
              </a:rPr>
              <a:t>This displays facts from both sides of an issue or subject.</a:t>
            </a:r>
          </a:p>
          <a:p>
            <a:pPr marL="0" indent="0">
              <a:buNone/>
            </a:pPr>
            <a:endParaRPr lang="en-GB" sz="3000" b="1" dirty="0" smtClean="0">
              <a:latin typeface="Bradley Hand ITC" panose="03070402050302030203" pitchFamily="66" charset="0"/>
            </a:endParaRPr>
          </a:p>
          <a:p>
            <a:pPr marL="0" indent="0" algn="ctr">
              <a:buNone/>
            </a:pPr>
            <a:r>
              <a:rPr lang="en-GB" sz="3600" b="1" u="sng" dirty="0" smtClean="0">
                <a:latin typeface="Bradley Hand ITC" panose="03070402050302030203" pitchFamily="66" charset="0"/>
              </a:rPr>
              <a:t>First-person</a:t>
            </a:r>
          </a:p>
          <a:p>
            <a:pPr marL="0" indent="0">
              <a:buNone/>
            </a:pPr>
            <a:r>
              <a:rPr lang="en-GB" sz="3000" b="1" dirty="0" smtClean="0">
                <a:latin typeface="Bradley Hand ITC" panose="03070402050302030203" pitchFamily="66" charset="0"/>
              </a:rPr>
              <a:t>Here, the writer is able to incorporate their own idea into a story.</a:t>
            </a:r>
          </a:p>
          <a:p>
            <a:pPr marL="0" indent="0">
              <a:buNone/>
            </a:pPr>
            <a:endParaRPr lang="en-GB" sz="3000" b="1" dirty="0" smtClean="0">
              <a:latin typeface="Bradley Hand ITC" panose="03070402050302030203" pitchFamily="66" charset="0"/>
            </a:endParaRPr>
          </a:p>
          <a:p>
            <a:pPr marL="0" indent="0" algn="ctr">
              <a:buNone/>
            </a:pPr>
            <a:r>
              <a:rPr lang="en-GB" sz="3600" b="1" u="sng" dirty="0" smtClean="0">
                <a:latin typeface="Bradley Hand ITC" panose="03070402050302030203" pitchFamily="66" charset="0"/>
              </a:rPr>
              <a:t>Expository Technique</a:t>
            </a:r>
          </a:p>
          <a:p>
            <a:pPr marL="0" indent="0">
              <a:buNone/>
            </a:pPr>
            <a:r>
              <a:rPr lang="en-GB" sz="3000" b="1" dirty="0" smtClean="0">
                <a:latin typeface="Bradley Hand ITC" panose="03070402050302030203" pitchFamily="66" charset="0"/>
              </a:rPr>
              <a:t>Provides information that explains, clarifies or defines.</a:t>
            </a:r>
          </a:p>
        </p:txBody>
      </p:sp>
    </p:spTree>
    <p:extLst>
      <p:ext uri="{BB962C8B-B14F-4D97-AF65-F5344CB8AC3E}">
        <p14:creationId xmlns:p14="http://schemas.microsoft.com/office/powerpoint/2010/main" val="50833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aramond-Trebuchet MS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202</TotalTime>
  <Words>384</Words>
  <Application>Microsoft Office PowerPoint</Application>
  <PresentationFormat>Widescreen</PresentationFormat>
  <Paragraphs>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Bradley Hand ITC</vt:lpstr>
      <vt:lpstr>Garamond</vt:lpstr>
      <vt:lpstr>Trebuchet MS</vt:lpstr>
      <vt:lpstr>Wingdings</vt:lpstr>
      <vt:lpstr>Office Theme</vt:lpstr>
      <vt:lpstr>PowerPoint Presentation</vt:lpstr>
      <vt:lpstr>Group Ten</vt:lpstr>
      <vt:lpstr>Did you know : It is generally agreed that true writing of language was invented independently in at least Mesopotamia (3200BC) and Mesoamerica(600BC)</vt:lpstr>
      <vt:lpstr>Writing Process</vt:lpstr>
      <vt:lpstr>Elements of writing</vt:lpstr>
      <vt:lpstr>Significance of writing skills</vt:lpstr>
      <vt:lpstr>Significance of writing skills</vt:lpstr>
      <vt:lpstr>Techniques of writing</vt:lpstr>
      <vt:lpstr>Techniques of writing</vt:lpstr>
      <vt:lpstr>Improving writing skills.</vt:lpstr>
      <vt:lpstr>Fast fact:</vt:lpstr>
      <vt:lpstr>References: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SKILLS.</dc:title>
  <dc:creator>Les Autres</dc:creator>
  <cp:lastModifiedBy>Les Autres</cp:lastModifiedBy>
  <cp:revision>30</cp:revision>
  <dcterms:created xsi:type="dcterms:W3CDTF">2016-10-18T07:36:24Z</dcterms:created>
  <dcterms:modified xsi:type="dcterms:W3CDTF">2016-10-18T10:58:38Z</dcterms:modified>
</cp:coreProperties>
</file>