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3" r:id="rId5"/>
    <p:sldId id="272" r:id="rId6"/>
    <p:sldId id="274" r:id="rId7"/>
    <p:sldId id="258" r:id="rId8"/>
    <p:sldId id="259" r:id="rId9"/>
    <p:sldId id="261" r:id="rId10"/>
    <p:sldId id="265" r:id="rId11"/>
    <p:sldId id="275" r:id="rId12"/>
    <p:sldId id="276" r:id="rId13"/>
    <p:sldId id="277" r:id="rId14"/>
    <p:sldId id="262" r:id="rId15"/>
    <p:sldId id="264" r:id="rId16"/>
    <p:sldId id="278" r:id="rId17"/>
    <p:sldId id="279" r:id="rId18"/>
    <p:sldId id="28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FE49-12EE-498B-82E5-BE95C31792DD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612E-8CCD-4FE5-BDE6-71A126ED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erhistory.org/revolution/digital-logic/" TargetMode="External"/><Relationship Id="rId3" Type="http://schemas.openxmlformats.org/officeDocument/2006/relationships/hyperlink" Target="https://www.britannic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tizikara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 2203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721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Maurice </a:t>
            </a:r>
            <a:r>
              <a:rPr lang="en-US" dirty="0" err="1" smtClean="0"/>
              <a:t>Karnaugh</a:t>
            </a:r>
            <a:r>
              <a:rPr lang="en-US" dirty="0" smtClean="0"/>
              <a:t> (1924 -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04" y="1690688"/>
            <a:ext cx="3100388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9232" y="1828800"/>
            <a:ext cx="47596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American Physicist known for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(K-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that simplifies Boolean algebraic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7444" y="4529667"/>
            <a:ext cx="316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wikipedia.org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7318"/>
          </a:xfrm>
        </p:spPr>
        <p:txBody>
          <a:bodyPr/>
          <a:lstStyle/>
          <a:p>
            <a:r>
              <a:rPr lang="en-US" dirty="0" smtClean="0"/>
              <a:t>Digital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89" y="1270000"/>
            <a:ext cx="7894461" cy="4906963"/>
          </a:xfrm>
        </p:spPr>
        <p:txBody>
          <a:bodyPr/>
          <a:lstStyle/>
          <a:p>
            <a:r>
              <a:rPr lang="en-US" sz="2400" dirty="0" smtClean="0"/>
              <a:t>Decimal system: 10 digits so hard to </a:t>
            </a:r>
            <a:r>
              <a:rPr lang="en-US" sz="2400" dirty="0" smtClean="0"/>
              <a:t>implement </a:t>
            </a:r>
            <a:r>
              <a:rPr lang="en-US" sz="2400" dirty="0" smtClean="0"/>
              <a:t>in digital system</a:t>
            </a:r>
          </a:p>
          <a:p>
            <a:pPr marL="0" indent="0">
              <a:buNone/>
            </a:pPr>
            <a:r>
              <a:rPr lang="en-US" sz="2400" b="1" dirty="0" smtClean="0"/>
              <a:t>Binary system</a:t>
            </a:r>
          </a:p>
          <a:p>
            <a:r>
              <a:rPr lang="en-US" sz="2400" dirty="0" smtClean="0"/>
              <a:t>Easy to design simple, accurate systems that can work with 2 digits</a:t>
            </a:r>
          </a:p>
          <a:p>
            <a:r>
              <a:rPr lang="en-US" sz="2400" dirty="0" smtClean="0"/>
              <a:t>For N bits, there are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</a:t>
            </a:r>
            <a:r>
              <a:rPr lang="en-US" sz="2400" dirty="0" smtClean="0"/>
              <a:t> counts and largest number (in decimal) of all 1’s is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-1</a:t>
            </a:r>
          </a:p>
          <a:p>
            <a:pPr marL="0" indent="0">
              <a:buNone/>
            </a:pPr>
            <a:r>
              <a:rPr lang="en-US" sz="2400" b="1" dirty="0" smtClean="0"/>
              <a:t>Question: Convert 1011.101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to base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01-31 at 20.51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2"/>
          <a:stretch/>
        </p:blipFill>
        <p:spPr>
          <a:xfrm>
            <a:off x="888998" y="4120445"/>
            <a:ext cx="3707599" cy="23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Binary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36" y="1615098"/>
            <a:ext cx="7960514" cy="456186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Can be represented by any device that has only 2 operating states: ON/OFF, TRUE/FALSE, 0/1, HIGH/LOW  e.g. a switch (open/closed), light bulb, diode, transistor, photo cells etc.</a:t>
            </a:r>
          </a:p>
          <a:p>
            <a:r>
              <a:rPr lang="en-US" sz="1800" dirty="0" smtClean="0"/>
              <a:t>In electronic systems, represented by voltages or currents, usually 0V and +5V.</a:t>
            </a:r>
          </a:p>
          <a:p>
            <a:r>
              <a:rPr lang="en-US" sz="1800" dirty="0" smtClean="0"/>
              <a:t>Due to actual circuit variations, actually voltages ranges represent 0 and 1</a:t>
            </a:r>
          </a:p>
          <a:p>
            <a:r>
              <a:rPr lang="en-US" sz="1800" dirty="0" smtClean="0"/>
              <a:t>Digital signal variation over time represented by a timing diagram</a:t>
            </a:r>
          </a:p>
          <a:p>
            <a:r>
              <a:rPr lang="en-US" sz="1800" dirty="0" smtClean="0"/>
              <a:t>Transitions in actual fact are not instantaneous</a:t>
            </a:r>
          </a:p>
        </p:txBody>
      </p:sp>
      <p:pic>
        <p:nvPicPr>
          <p:cNvPr id="4" name="Picture 3" descr="Screen Shot 2018-01-31 at 21.1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5" y="4390572"/>
            <a:ext cx="4702418" cy="2127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9667" y="493888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4219222"/>
            <a:ext cx="176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Digital/Logic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produce output voltages that fall within 0 to 1 range and to respond predictably to inputs in same range</a:t>
            </a:r>
          </a:p>
          <a:p>
            <a:r>
              <a:rPr lang="en-US" dirty="0" smtClean="0"/>
              <a:t>Manner in which digital circuits respond to an input is called the circuit’s logic</a:t>
            </a:r>
          </a:p>
          <a:p>
            <a:r>
              <a:rPr lang="en-US" dirty="0" smtClean="0"/>
              <a:t>Most digital circuits are IC’s produced from different technologies: CMOS, TTL, NMOS and ECL being most common. </a:t>
            </a:r>
          </a:p>
          <a:p>
            <a:r>
              <a:rPr lang="en-US" dirty="0" smtClean="0"/>
              <a:t>Differentiated by principal element e.g. TTL (transistor-transistor logic uses BJT) and CMOS( common metal oxide semiconductor uses MOSFET)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5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821"/>
          </a:xfrm>
        </p:spPr>
        <p:txBody>
          <a:bodyPr/>
          <a:lstStyle/>
          <a:p>
            <a:r>
              <a:rPr lang="en-US" dirty="0" smtClean="0"/>
              <a:t>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403"/>
            <a:ext cx="7886700" cy="48375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circuit organization of a digital computer</a:t>
            </a:r>
          </a:p>
          <a:p>
            <a:r>
              <a:rPr lang="en-US" dirty="0" smtClean="0"/>
              <a:t>Elementary building blocks of digital circuits are called gates</a:t>
            </a:r>
          </a:p>
          <a:p>
            <a:r>
              <a:rPr lang="en-US" dirty="0" smtClean="0"/>
              <a:t>Gates are made from switches (mechanical or electrical): receive an input signal, process it and transform it into an output signal </a:t>
            </a:r>
          </a:p>
          <a:p>
            <a:r>
              <a:rPr lang="en-US" dirty="0" smtClean="0"/>
              <a:t>Operate based on Boolean algebra to determine the value of an output signal ( 1 or 0), or to save a value in a flip-flop &gt; a storage unit made of a combination of gates that can perform basic arithmetic</a:t>
            </a:r>
          </a:p>
          <a:p>
            <a:r>
              <a:rPr lang="en-US" dirty="0" smtClean="0"/>
              <a:t>Basic gates are AND, OR, NOT. Others are NAND, NOT, NOR, XNOR</a:t>
            </a:r>
          </a:p>
          <a:p>
            <a:r>
              <a:rPr lang="en-US" dirty="0" smtClean="0"/>
              <a:t>Most have  1 or 2 inputs and one output</a:t>
            </a:r>
          </a:p>
        </p:txBody>
      </p:sp>
    </p:spTree>
    <p:extLst>
      <p:ext uri="{BB962C8B-B14F-4D97-AF65-F5344CB8AC3E}">
        <p14:creationId xmlns:p14="http://schemas.microsoft.com/office/powerpoint/2010/main" val="380398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430"/>
          </a:xfrm>
        </p:spPr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54" y="1223165"/>
            <a:ext cx="5087101" cy="384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455" y="505388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Britannica.com</a:t>
            </a:r>
            <a:endParaRPr lang="en-US" dirty="0"/>
          </a:p>
        </p:txBody>
      </p:sp>
      <p:pic>
        <p:nvPicPr>
          <p:cNvPr id="7" name="Picture 6" descr="logicga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88" y="1993900"/>
            <a:ext cx="2727365" cy="2140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4889" y="5700889"/>
            <a:ext cx="574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More on this Later 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4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4874"/>
          </a:xfrm>
        </p:spPr>
        <p:txBody>
          <a:bodyPr>
            <a:norm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1495778"/>
            <a:ext cx="7922683" cy="4681185"/>
          </a:xfrm>
        </p:spPr>
        <p:txBody>
          <a:bodyPr/>
          <a:lstStyle/>
          <a:p>
            <a:r>
              <a:rPr lang="en-US" dirty="0" smtClean="0"/>
              <a:t>Most circuits: respond to an applied input, when input is removed, output returns to original state i.e. have no memory</a:t>
            </a:r>
          </a:p>
          <a:p>
            <a:r>
              <a:rPr lang="en-US" dirty="0" smtClean="0"/>
              <a:t>Some digital circuits: remain in output state even after input is removed</a:t>
            </a:r>
          </a:p>
        </p:txBody>
      </p:sp>
      <p:pic>
        <p:nvPicPr>
          <p:cNvPr id="4" name="Picture 3" descr="Screen Shot 2018-01-31 at 21.3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11" y="3721100"/>
            <a:ext cx="4838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985"/>
          </a:xfrm>
        </p:spPr>
        <p:txBody>
          <a:bodyPr/>
          <a:lstStyle/>
          <a:p>
            <a:r>
              <a:rPr lang="en-US" dirty="0" smtClean="0"/>
              <a:t>Combinational and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56" y="1382889"/>
            <a:ext cx="8063794" cy="4794074"/>
          </a:xfrm>
        </p:spPr>
        <p:txBody>
          <a:bodyPr/>
          <a:lstStyle/>
          <a:p>
            <a:r>
              <a:rPr lang="en-US" dirty="0" smtClean="0"/>
              <a:t>Made from combination of logic gates</a:t>
            </a:r>
            <a:endParaRPr lang="en-US" dirty="0"/>
          </a:p>
        </p:txBody>
      </p:sp>
      <p:pic>
        <p:nvPicPr>
          <p:cNvPr id="4" name="Picture 3" descr="Screen Shot 2018-01-31 at 21.4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1" y="1923414"/>
            <a:ext cx="5105772" cy="415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777" y="6053668"/>
            <a:ext cx="6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</a:t>
            </a:r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electronicscoach.com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8-01-31 at 21.50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29" y="2060223"/>
            <a:ext cx="3792360" cy="1516944"/>
          </a:xfrm>
          <a:prstGeom prst="rect">
            <a:avLst/>
          </a:prstGeom>
        </p:spPr>
      </p:pic>
      <p:pic>
        <p:nvPicPr>
          <p:cNvPr id="7" name="Picture 6" descr="Screen Shot 2018-01-31 at 21.5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29" y="4261556"/>
            <a:ext cx="3397659" cy="17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2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430"/>
          </a:xfrm>
        </p:spPr>
        <p:txBody>
          <a:bodyPr/>
          <a:lstStyle/>
          <a:p>
            <a:r>
              <a:rPr lang="en-US" dirty="0" smtClean="0"/>
              <a:t>Number Systems and Codes</a:t>
            </a:r>
            <a:endParaRPr lang="en-US" dirty="0"/>
          </a:p>
        </p:txBody>
      </p:sp>
      <p:pic>
        <p:nvPicPr>
          <p:cNvPr id="5" name="Picture 4" descr="Screen Shot 2018-01-31 at 21.5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673406"/>
            <a:ext cx="5373511" cy="4265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4667" y="1848555"/>
            <a:ext cx="3598333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Convert</a:t>
            </a:r>
            <a:r>
              <a:rPr lang="en-US" sz="2400" b="1" dirty="0"/>
              <a:t>:</a:t>
            </a:r>
          </a:p>
          <a:p>
            <a:r>
              <a:rPr lang="en-US" sz="2400" dirty="0"/>
              <a:t>9F2</a:t>
            </a:r>
            <a:r>
              <a:rPr lang="en-US" sz="2400" baseline="-25000" dirty="0"/>
              <a:t>16</a:t>
            </a:r>
            <a:r>
              <a:rPr lang="en-US" sz="2400" dirty="0"/>
              <a:t> to binary</a:t>
            </a:r>
          </a:p>
          <a:p>
            <a:r>
              <a:rPr lang="en-US" sz="2400" dirty="0"/>
              <a:t>1110100110</a:t>
            </a:r>
            <a:r>
              <a:rPr lang="en-US" sz="2400" baseline="-25000" dirty="0"/>
              <a:t>2  </a:t>
            </a:r>
            <a:r>
              <a:rPr lang="en-US" sz="2400" dirty="0"/>
              <a:t>to </a:t>
            </a:r>
            <a:r>
              <a:rPr lang="en-US" sz="2400" dirty="0" smtClean="0"/>
              <a:t>HEX</a:t>
            </a:r>
          </a:p>
          <a:p>
            <a:r>
              <a:rPr lang="en-US" sz="2400" dirty="0" smtClean="0"/>
              <a:t>* </a:t>
            </a:r>
            <a:r>
              <a:rPr lang="en-US" sz="2400" b="1" dirty="0" smtClean="0">
                <a:solidFill>
                  <a:srgbClr val="FF0000"/>
                </a:solidFill>
              </a:rPr>
              <a:t>Learn 4 bit pattern for 0-F!</a:t>
            </a:r>
          </a:p>
          <a:p>
            <a:endParaRPr lang="en-US" sz="2400" baseline="-25000" dirty="0"/>
          </a:p>
          <a:p>
            <a:r>
              <a:rPr lang="en-US" sz="4000" b="1" baseline="-25000" dirty="0" smtClean="0"/>
              <a:t>Why do we need HEX?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0115" y="4500080"/>
            <a:ext cx="36372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Shorthand to represent long strings of bits: convenient, less errors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778" y="5969000"/>
            <a:ext cx="361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Tocci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2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98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http://www.computerhistory.org/revolution/digital-logic/</a:t>
            </a:r>
            <a:endParaRPr lang="en-US" dirty="0" smtClean="0"/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www.britannica.com</a:t>
            </a:r>
            <a:endParaRPr lang="it-IT" dirty="0" smtClean="0"/>
          </a:p>
          <a:p>
            <a:r>
              <a:rPr lang="it-IT" dirty="0" smtClean="0"/>
              <a:t>Ronald </a:t>
            </a:r>
            <a:r>
              <a:rPr lang="it-IT" dirty="0" err="1" smtClean="0"/>
              <a:t>J</a:t>
            </a:r>
            <a:r>
              <a:rPr lang="it-IT" dirty="0" smtClean="0"/>
              <a:t>. Tocci, Neal S. </a:t>
            </a:r>
            <a:r>
              <a:rPr lang="it-IT" dirty="0" err="1" smtClean="0"/>
              <a:t>Widmer</a:t>
            </a:r>
            <a:r>
              <a:rPr lang="it-IT" dirty="0" smtClean="0"/>
              <a:t>, Digital Systems </a:t>
            </a:r>
            <a:r>
              <a:rPr lang="it-IT" dirty="0" err="1" smtClean="0"/>
              <a:t>Principles</a:t>
            </a:r>
            <a:r>
              <a:rPr lang="it-IT" dirty="0" smtClean="0"/>
              <a:t> and Applications, </a:t>
            </a:r>
            <a:r>
              <a:rPr lang="it-IT" dirty="0" err="1" smtClean="0"/>
              <a:t>Prentice</a:t>
            </a:r>
            <a:r>
              <a:rPr lang="it-IT" dirty="0" smtClean="0"/>
              <a:t> Hall </a:t>
            </a:r>
            <a:r>
              <a:rPr lang="it-IT" dirty="0" err="1" smtClean="0"/>
              <a:t>Inc</a:t>
            </a:r>
            <a:r>
              <a:rPr lang="it-IT" dirty="0" smtClean="0"/>
              <a:t>, 2007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5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: Dativa K. Tizikara - BSc. (EE) , MSc. (EE)</a:t>
            </a:r>
          </a:p>
          <a:p>
            <a:pPr marL="0" indent="0">
              <a:buNone/>
            </a:pPr>
            <a:r>
              <a:rPr lang="en-US" b="1" dirty="0" smtClean="0"/>
              <a:t>Contacts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Mobile</a:t>
            </a:r>
            <a:r>
              <a:rPr lang="en-US" dirty="0" smtClean="0"/>
              <a:t>: +256 776 120802  , Mon </a:t>
            </a:r>
            <a:r>
              <a:rPr lang="mr-IN" dirty="0" smtClean="0"/>
              <a:t>–</a:t>
            </a:r>
            <a:r>
              <a:rPr lang="en-US" dirty="0" smtClean="0"/>
              <a:t> Fri, ( 8 am to 5 pm) </a:t>
            </a:r>
            <a:r>
              <a:rPr lang="en-US" b="1" dirty="0" smtClean="0">
                <a:solidFill>
                  <a:srgbClr val="FF0000"/>
                </a:solidFill>
              </a:rPr>
              <a:t>ONLY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dtizikara@gmail.com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Office</a:t>
            </a:r>
            <a:r>
              <a:rPr lang="en-US" dirty="0" smtClean="0"/>
              <a:t>: Room 3001, CEDAT New Building.</a:t>
            </a:r>
          </a:p>
          <a:p>
            <a:pPr marL="0" indent="0">
              <a:buNone/>
            </a:pPr>
            <a:r>
              <a:rPr lang="en-US" b="1" dirty="0" smtClean="0"/>
              <a:t>Walk-in student hours</a:t>
            </a:r>
            <a:r>
              <a:rPr lang="en-US" dirty="0" smtClean="0"/>
              <a:t>: Friday (2 </a:t>
            </a:r>
            <a:r>
              <a:rPr lang="mr-IN" dirty="0" smtClean="0"/>
              <a:t>–</a:t>
            </a:r>
            <a:r>
              <a:rPr lang="en-US" dirty="0" smtClean="0"/>
              <a:t> 4 pm ). Any other time is by appointment </a:t>
            </a:r>
            <a:r>
              <a:rPr lang="en-US" b="1" dirty="0" smtClean="0">
                <a:solidFill>
                  <a:srgbClr val="FF0000"/>
                </a:solidFill>
              </a:rPr>
              <a:t>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Course work (40%)</a:t>
            </a:r>
          </a:p>
          <a:p>
            <a:r>
              <a:rPr lang="en-US" dirty="0" smtClean="0"/>
              <a:t>Exam ( 60 %)</a:t>
            </a:r>
          </a:p>
          <a:p>
            <a:r>
              <a:rPr lang="en-US" dirty="0" smtClean="0"/>
              <a:t>Participate </a:t>
            </a:r>
            <a:r>
              <a:rPr lang="en-US" b="1" dirty="0" smtClean="0">
                <a:solidFill>
                  <a:srgbClr val="FF0000"/>
                </a:solidFill>
              </a:rPr>
              <a:t>actively</a:t>
            </a:r>
            <a:r>
              <a:rPr lang="en-US" dirty="0" smtClean="0"/>
              <a:t> in class.</a:t>
            </a:r>
          </a:p>
          <a:p>
            <a:r>
              <a:rPr lang="en-US" dirty="0" smtClean="0"/>
              <a:t>Ask questions </a:t>
            </a:r>
          </a:p>
          <a:p>
            <a:r>
              <a:rPr lang="en-US" dirty="0" smtClean="0"/>
              <a:t>Discuss</a:t>
            </a:r>
          </a:p>
          <a:p>
            <a:r>
              <a:rPr lang="en-US" dirty="0" smtClean="0"/>
              <a:t>Prepare for the lecture in advance</a:t>
            </a:r>
          </a:p>
          <a:p>
            <a:r>
              <a:rPr lang="en-US" dirty="0" smtClean="0"/>
              <a:t>Late submission of course work/ missing tests is not tolerated</a:t>
            </a:r>
          </a:p>
          <a:p>
            <a:r>
              <a:rPr lang="en-US" dirty="0" smtClean="0"/>
              <a:t>A lot of material. Study hard!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err="1" smtClean="0"/>
              <a:t>Vs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" name="Content Placeholder 3" descr="Screen Shot 2018-01-31 at 20.19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5" b="10445"/>
          <a:stretch>
            <a:fillRect/>
          </a:stretch>
        </p:blipFill>
        <p:spPr>
          <a:xfrm>
            <a:off x="600428" y="2102555"/>
            <a:ext cx="3376043" cy="1862668"/>
          </a:xfrm>
        </p:spPr>
      </p:pic>
      <p:pic>
        <p:nvPicPr>
          <p:cNvPr id="5" name="Picture 4" descr="Screen Shot 2018-01-31 at 20.21.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/>
          <a:stretch/>
        </p:blipFill>
        <p:spPr>
          <a:xfrm>
            <a:off x="5094111" y="1665112"/>
            <a:ext cx="3790243" cy="3876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1889" y="4741333"/>
            <a:ext cx="38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Analog Vs. Digital representations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Analog</a:t>
            </a:r>
            <a:r>
              <a:rPr lang="en-US" dirty="0" smtClean="0"/>
              <a:t> </a:t>
            </a:r>
          </a:p>
          <a:p>
            <a:r>
              <a:rPr lang="en-US" dirty="0"/>
              <a:t>Q</a:t>
            </a:r>
            <a:r>
              <a:rPr lang="en-US" dirty="0" smtClean="0"/>
              <a:t>uantities represented by continuously variable, proportional indicators e.g. speedometer with needle, mercury thermometers, microphone etc. </a:t>
            </a:r>
          </a:p>
          <a:p>
            <a:r>
              <a:rPr lang="en-US" dirty="0" smtClean="0"/>
              <a:t>Vary over a continuous range of values e.g. 0 </a:t>
            </a:r>
            <a:r>
              <a:rPr lang="mr-IN" dirty="0" smtClean="0"/>
              <a:t>–</a:t>
            </a:r>
            <a:r>
              <a:rPr lang="en-US" dirty="0" smtClean="0"/>
              <a:t> 180 for speedometer etc.</a:t>
            </a:r>
          </a:p>
          <a:p>
            <a:r>
              <a:rPr lang="en-US" dirty="0" smtClean="0"/>
              <a:t>Values open to interpretation e.g. if dial in between two digits</a:t>
            </a:r>
          </a:p>
          <a:p>
            <a:pPr marL="0" indent="0">
              <a:buNone/>
            </a:pPr>
            <a:r>
              <a:rPr lang="en-US" b="1" dirty="0" smtClean="0"/>
              <a:t>Digital</a:t>
            </a:r>
          </a:p>
          <a:p>
            <a:r>
              <a:rPr lang="en-US" dirty="0" smtClean="0"/>
              <a:t>Represented by discrete values (i.e. step by step) e.g. digital clock changes in steps of minutes and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3763"/>
          </a:xfrm>
        </p:spPr>
        <p:txBody>
          <a:bodyPr/>
          <a:lstStyle/>
          <a:p>
            <a:r>
              <a:rPr lang="en-US" dirty="0" smtClean="0"/>
              <a:t>Analog Vs. Digital</a:t>
            </a:r>
            <a:endParaRPr lang="en-US" dirty="0"/>
          </a:p>
        </p:txBody>
      </p:sp>
      <p:pic>
        <p:nvPicPr>
          <p:cNvPr id="4" name="Picture 3" descr="Screen Shot 2018-01-31 at 20.2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3" y="1497189"/>
            <a:ext cx="8343900" cy="2298700"/>
          </a:xfrm>
          <a:prstGeom prst="rect">
            <a:avLst/>
          </a:prstGeom>
        </p:spPr>
      </p:pic>
      <p:pic>
        <p:nvPicPr>
          <p:cNvPr id="5" name="Picture 4" descr="Screen Shot 2018-01-31 at 20.24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" y="4141611"/>
            <a:ext cx="8051800" cy="214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111" y="1171222"/>
            <a:ext cx="33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Question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9541"/>
          </a:xfrm>
        </p:spPr>
        <p:txBody>
          <a:bodyPr>
            <a:normAutofit/>
          </a:bodyPr>
          <a:lstStyle/>
          <a:p>
            <a:r>
              <a:rPr lang="en-US" b="1" dirty="0" smtClean="0"/>
              <a:t>Digital Computers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44" y="1439333"/>
            <a:ext cx="7823906" cy="4737630"/>
          </a:xfrm>
        </p:spPr>
        <p:txBody>
          <a:bodyPr/>
          <a:lstStyle/>
          <a:p>
            <a:r>
              <a:rPr lang="en-US" b="1" dirty="0" smtClean="0"/>
              <a:t>How digital computers work:</a:t>
            </a:r>
            <a:r>
              <a:rPr lang="en-US" dirty="0" smtClean="0"/>
              <a:t>  manipulate on/off signals to implement logic functions.</a:t>
            </a:r>
          </a:p>
          <a:p>
            <a:r>
              <a:rPr lang="en-US" b="1" dirty="0" smtClean="0"/>
              <a:t>How are these on/off signals generated: </a:t>
            </a:r>
            <a:r>
              <a:rPr lang="en-US" dirty="0" smtClean="0"/>
              <a:t>mechanical devices &gt; electromagnetic relays &gt; vacuum tubes &gt; transistors &gt; ICs etc. </a:t>
            </a:r>
          </a:p>
          <a:p>
            <a:r>
              <a:rPr lang="en-US" b="1" dirty="0" smtClean="0"/>
              <a:t>How do digital computers think:</a:t>
            </a:r>
            <a:r>
              <a:rPr lang="en-US" dirty="0" smtClean="0"/>
              <a:t> </a:t>
            </a:r>
            <a:r>
              <a:rPr lang="en-US" dirty="0" smtClean="0"/>
              <a:t>1’s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0’s </a:t>
            </a:r>
            <a:r>
              <a:rPr lang="en-US" dirty="0" smtClean="0"/>
              <a:t>and on logical rules defined by George Boole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Home work:</a:t>
            </a:r>
          </a:p>
          <a:p>
            <a:r>
              <a:rPr lang="en-US" dirty="0" smtClean="0"/>
              <a:t>Advantages and Limitations of  digital Techniques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7157"/>
          </a:xfrm>
        </p:spPr>
        <p:txBody>
          <a:bodyPr/>
          <a:lstStyle/>
          <a:p>
            <a:r>
              <a:rPr lang="en-US" dirty="0" smtClean="0"/>
              <a:t>George Boole (1815 -1864)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19" y="1915777"/>
            <a:ext cx="330889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0666" y="1679222"/>
            <a:ext cx="529166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English mathematician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Came up with Boolean Logic in his work “The </a:t>
            </a:r>
            <a:r>
              <a:rPr lang="en-US" sz="2400" dirty="0"/>
              <a:t>M</a:t>
            </a:r>
            <a:r>
              <a:rPr lang="en-US" sz="2400" dirty="0" smtClean="0"/>
              <a:t>athematical </a:t>
            </a:r>
            <a:r>
              <a:rPr lang="en-US" sz="2400" dirty="0"/>
              <a:t>A</a:t>
            </a:r>
            <a:r>
              <a:rPr lang="en-US" sz="2400" dirty="0" smtClean="0"/>
              <a:t>nalysis of Logic” in 1847 and expanded on it in 1854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 operations (AND, OR, NOT) , can perform all logic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Work seemingly useless until applied by Claude Shannon while designing telephone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Boolean Algebra foundation of digital logic today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93444" y="6110111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www.computerhistory.org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Claude Shannon (1916 -2001)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39" y="1851382"/>
            <a:ext cx="301089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2333" y="1851382"/>
            <a:ext cx="4792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Applied Boolean Algebra to design of logic circuits using electromechanical relays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Laid foundation for switching theory used in computers today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Later also showed how information could be quantified and encoded in a universal language of binary digits (bits)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0999" y="5743222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www.computerhistory.org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947</Words>
  <Application>Microsoft Macintosh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CMP 2203</vt:lpstr>
      <vt:lpstr>Who Am I</vt:lpstr>
      <vt:lpstr>About the Course</vt:lpstr>
      <vt:lpstr>Analog Vs Digital</vt:lpstr>
      <vt:lpstr>Analog Vs. Digital representations</vt:lpstr>
      <vt:lpstr>Analog Vs. Digital</vt:lpstr>
      <vt:lpstr>Digital Computers</vt:lpstr>
      <vt:lpstr>George Boole (1815 -1864)</vt:lpstr>
      <vt:lpstr>Claude Shannon (1916 -2001)</vt:lpstr>
      <vt:lpstr>Maurice Karnaugh (1924 - )</vt:lpstr>
      <vt:lpstr>Digital Number Systems</vt:lpstr>
      <vt:lpstr>Representing Binary Quantities</vt:lpstr>
      <vt:lpstr>Digital/Logic Circuits</vt:lpstr>
      <vt:lpstr>Logic Design</vt:lpstr>
      <vt:lpstr>Logic Gates</vt:lpstr>
      <vt:lpstr>Memory</vt:lpstr>
      <vt:lpstr>Combinational and Sequential circuits</vt:lpstr>
      <vt:lpstr>Number Systems and Codes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Dativa K. Tizikara [MTN Uganda-Network Group]</dc:creator>
  <cp:lastModifiedBy>Dativa Tizikara</cp:lastModifiedBy>
  <cp:revision>87</cp:revision>
  <dcterms:created xsi:type="dcterms:W3CDTF">2018-01-31T13:07:38Z</dcterms:created>
  <dcterms:modified xsi:type="dcterms:W3CDTF">2018-01-31T19:29:48Z</dcterms:modified>
</cp:coreProperties>
</file>