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1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05DF7-6FC4-4740-93B7-DA348D6100A5}" type="datetimeFigureOut">
              <a:rPr lang="en-US" smtClean="0"/>
              <a:t>15/02/2018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7E95C-014D-0049-BFAD-426569627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8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dirty="0" smtClean="0"/>
              <a:t>2 digits can enter up to 99 (1001 1001 BCD) = 01100011  : 8 bits : one byte</a:t>
            </a:r>
          </a:p>
          <a:p>
            <a:pPr marL="228600" indent="-228600">
              <a:buAutoNum type="alphaLcParenR"/>
            </a:pPr>
            <a:r>
              <a:rPr lang="en-US" dirty="0" smtClean="0"/>
              <a:t>3 digits 999 (1001 1001 1001 ) : = 1111100111 (10 bits) : 2 bytes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95C-014D-0049-BFAD-426569627A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76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en-US" dirty="0" smtClean="0"/>
              <a:t>3A, 31: 00111010  10110001</a:t>
            </a:r>
          </a:p>
          <a:p>
            <a:pPr marL="228600" indent="-228600">
              <a:buAutoNum type="alphaLcParenR"/>
            </a:pPr>
            <a:r>
              <a:rPr lang="en-US" dirty="0" smtClean="0"/>
              <a:t>10</a:t>
            </a:r>
            <a:r>
              <a:rPr lang="en-US" baseline="0" dirty="0" smtClean="0"/>
              <a:t> hex = 1*16 + 0*1 = 16 decimal bytes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FFFF is biggest value. Each hex digit is 4 bits, so we need 16 bits</a:t>
            </a:r>
          </a:p>
          <a:p>
            <a:pPr marL="228600" indent="-228600">
              <a:buAutoNum type="alphaLcParenR"/>
            </a:pPr>
            <a:r>
              <a:rPr lang="en-US" baseline="0" dirty="0" smtClean="0"/>
              <a:t>Least significant nibble is 7 (4 bits). In binary 0111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7E95C-014D-0049-BFAD-426569627A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9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67C-CE0B-5347-98B1-12037C8CC45A}" type="datetimeFigureOut">
              <a:rPr lang="en-US" smtClean="0"/>
              <a:t>15/02/2018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C65C-3201-C647-A35F-CB0F9EE0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67C-CE0B-5347-98B1-12037C8CC45A}" type="datetimeFigureOut">
              <a:rPr lang="en-US" smtClean="0"/>
              <a:t>15/02/2018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C65C-3201-C647-A35F-CB0F9EE0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0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67C-CE0B-5347-98B1-12037C8CC45A}" type="datetimeFigureOut">
              <a:rPr lang="en-US" smtClean="0"/>
              <a:t>15/02/2018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C65C-3201-C647-A35F-CB0F9EE0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3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67C-CE0B-5347-98B1-12037C8CC45A}" type="datetimeFigureOut">
              <a:rPr lang="en-US" smtClean="0"/>
              <a:t>15/02/2018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C65C-3201-C647-A35F-CB0F9EE0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7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67C-CE0B-5347-98B1-12037C8CC45A}" type="datetimeFigureOut">
              <a:rPr lang="en-US" smtClean="0"/>
              <a:t>15/02/2018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C65C-3201-C647-A35F-CB0F9EE0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4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67C-CE0B-5347-98B1-12037C8CC45A}" type="datetimeFigureOut">
              <a:rPr lang="en-US" smtClean="0"/>
              <a:t>15/02/2018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C65C-3201-C647-A35F-CB0F9EE0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58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67C-CE0B-5347-98B1-12037C8CC45A}" type="datetimeFigureOut">
              <a:rPr lang="en-US" smtClean="0"/>
              <a:t>15/02/2018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C65C-3201-C647-A35F-CB0F9EE0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1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67C-CE0B-5347-98B1-12037C8CC45A}" type="datetimeFigureOut">
              <a:rPr lang="en-US" smtClean="0"/>
              <a:t>15/02/2018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C65C-3201-C647-A35F-CB0F9EE0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6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67C-CE0B-5347-98B1-12037C8CC45A}" type="datetimeFigureOut">
              <a:rPr lang="en-US" smtClean="0"/>
              <a:t>15/02/2018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C65C-3201-C647-A35F-CB0F9EE0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6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67C-CE0B-5347-98B1-12037C8CC45A}" type="datetimeFigureOut">
              <a:rPr lang="en-US" smtClean="0"/>
              <a:t>15/02/2018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C65C-3201-C647-A35F-CB0F9EE0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1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267C-CE0B-5347-98B1-12037C8CC45A}" type="datetimeFigureOut">
              <a:rPr lang="en-US" smtClean="0"/>
              <a:t>15/02/2018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C65C-3201-C647-A35F-CB0F9EE0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D267C-CE0B-5347-98B1-12037C8CC45A}" type="datetimeFigureOut">
              <a:rPr lang="en-US" smtClean="0"/>
              <a:t>15/02/2018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C65C-3201-C647-A35F-CB0F9EE01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2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CMP 2203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Numbers are entered into a microcontroller based system in BCD and stored in straight binary. As a programmer:</a:t>
            </a:r>
          </a:p>
          <a:p>
            <a:pPr marL="514350" indent="-514350">
              <a:buAutoNum type="alphaLcParenR"/>
            </a:pPr>
            <a:r>
              <a:rPr lang="en-US" dirty="0" smtClean="0"/>
              <a:t>How many bytes would you need if the system takes a 2 digit decimal entry?</a:t>
            </a:r>
          </a:p>
          <a:p>
            <a:pPr marL="514350" indent="-514350">
              <a:buAutoNum type="alphaLcParenR"/>
            </a:pPr>
            <a:r>
              <a:rPr lang="en-US" dirty="0" smtClean="0"/>
              <a:t>How about 3 digits?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6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 smtClean="0"/>
              <a:t>Consider</a:t>
            </a:r>
          </a:p>
          <a:p>
            <a:pPr marL="0" indent="0" algn="just">
              <a:buNone/>
            </a:pPr>
            <a:r>
              <a:rPr lang="en-US" dirty="0" smtClean="0"/>
              <a:t>:10002000F7CFFFCF1FEF2A95F1F71A95D9F7EA</a:t>
            </a:r>
          </a:p>
          <a:p>
            <a:pPr marL="514350" indent="-514350" algn="just">
              <a:buAutoNum type="alphaLcParenR"/>
            </a:pPr>
            <a:r>
              <a:rPr lang="en-US" dirty="0" smtClean="0"/>
              <a:t>What is the binary bit pattern (including parity) </a:t>
            </a:r>
            <a:r>
              <a:rPr lang="en-US" dirty="0" smtClean="0">
                <a:solidFill>
                  <a:srgbClr val="000000"/>
                </a:solidFill>
              </a:rPr>
              <a:t>for :1  (hint  : (3A) and 1 (31) ASCII</a:t>
            </a:r>
          </a:p>
          <a:p>
            <a:pPr marL="514350" indent="-514350" algn="just">
              <a:buAutoNum type="alphaLcParenR"/>
            </a:pPr>
            <a:r>
              <a:rPr lang="en-US" dirty="0" smtClean="0">
                <a:solidFill>
                  <a:srgbClr val="000000"/>
                </a:solidFill>
              </a:rPr>
              <a:t>If there are 10 hexadecimal bytes being loaded into memory. How many decimal bytes are being loaded?</a:t>
            </a:r>
          </a:p>
          <a:p>
            <a:pPr marL="514350" indent="-514350" algn="just">
              <a:buAutoNum type="alphaLcParenR"/>
            </a:pPr>
            <a:r>
              <a:rPr lang="en-US" dirty="0" smtClean="0">
                <a:solidFill>
                  <a:srgbClr val="000000"/>
                </a:solidFill>
              </a:rPr>
              <a:t>0020 is a 4-digit hex value representing the address where the first byte is to be stored. What is the biggest address possible? How many bits would be needed to represent this address? </a:t>
            </a:r>
          </a:p>
          <a:p>
            <a:pPr marL="514350" indent="-514350" algn="just">
              <a:buAutoNum type="alphaLcParenR"/>
            </a:pPr>
            <a:r>
              <a:rPr lang="en-US" dirty="0" smtClean="0">
                <a:solidFill>
                  <a:srgbClr val="000000"/>
                </a:solidFill>
              </a:rPr>
              <a:t>If the first data byte has a value F7. what is the binary value of the least significant nibble of this byte?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86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 symbols and operators to describe logical decisions</a:t>
            </a:r>
          </a:p>
          <a:p>
            <a:r>
              <a:rPr lang="en-US" dirty="0" smtClean="0"/>
              <a:t>Logical expressions describe relationship between a logic circuits output (decision) and its inputs (circumstances)</a:t>
            </a:r>
          </a:p>
          <a:p>
            <a:r>
              <a:rPr lang="en-US" dirty="0" smtClean="0"/>
              <a:t>Use Boolean algebra to analyze, simplify and synthesize logic systems</a:t>
            </a:r>
          </a:p>
          <a:p>
            <a:pPr marL="0" indent="0">
              <a:buNone/>
            </a:pPr>
            <a:r>
              <a:rPr lang="en-US" b="1" dirty="0" smtClean="0"/>
              <a:t>Boolean Constants and Variables</a:t>
            </a:r>
          </a:p>
          <a:p>
            <a:r>
              <a:rPr lang="en-US" dirty="0" smtClean="0"/>
              <a:t>Can only take 2 possible values (0 or 1)</a:t>
            </a:r>
          </a:p>
          <a:p>
            <a:r>
              <a:rPr lang="en-US" dirty="0" smtClean="0"/>
              <a:t>Used to represent states of voltage variables i.e. logic levels and nit actual numbers </a:t>
            </a:r>
          </a:p>
          <a:p>
            <a:r>
              <a:rPr lang="en-US" dirty="0" smtClean="0"/>
              <a:t>Letters will be used throughout this course to represent logic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5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4" y="1600201"/>
            <a:ext cx="8229600" cy="1143000"/>
          </a:xfrm>
        </p:spPr>
        <p:txBody>
          <a:bodyPr/>
          <a:lstStyle/>
          <a:p>
            <a:r>
              <a:rPr lang="en-US" sz="2800" dirty="0" smtClean="0"/>
              <a:t>Used to describe how a logic circuits output depends on the logic levels present at the circuits inputs</a:t>
            </a:r>
          </a:p>
          <a:p>
            <a:endParaRPr lang="en-US" dirty="0"/>
          </a:p>
        </p:txBody>
      </p:sp>
      <p:pic>
        <p:nvPicPr>
          <p:cNvPr id="4" name="Picture 3" descr="Screen Shot 2018-02-04 at 17.07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4" y="2743201"/>
            <a:ext cx="7848600" cy="330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6045201"/>
            <a:ext cx="707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source: </a:t>
            </a:r>
            <a:r>
              <a:rPr lang="en-US" dirty="0" err="1" smtClean="0"/>
              <a:t>Tocci</a:t>
            </a:r>
            <a:r>
              <a:rPr lang="en-US" dirty="0" smtClean="0"/>
              <a:t> and </a:t>
            </a:r>
            <a:r>
              <a:rPr lang="en-US" dirty="0" err="1" smtClean="0"/>
              <a:t>Widmer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34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operation </a:t>
            </a:r>
            <a:endParaRPr lang="en-US" dirty="0"/>
          </a:p>
        </p:txBody>
      </p:sp>
      <p:pic>
        <p:nvPicPr>
          <p:cNvPr id="4" name="Picture 3" descr="Screen Shot 2018-02-04 at 17.08.4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5" r="24513" b="3109"/>
          <a:stretch/>
        </p:blipFill>
        <p:spPr>
          <a:xfrm>
            <a:off x="237067" y="1417638"/>
            <a:ext cx="6231467" cy="3894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452533"/>
            <a:ext cx="848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Truth table shows what happens when 2 logic inputs A and B are combined using OR to produce output x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X = 1 when any one or more inputs is 1 and 0 only when both outputs are 0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146800" y="3031067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X equals A OR B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068" y="4968873"/>
            <a:ext cx="355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source: </a:t>
            </a:r>
            <a:r>
              <a:rPr lang="en-US" dirty="0" err="1" smtClean="0"/>
              <a:t>Tocci</a:t>
            </a:r>
            <a:r>
              <a:rPr lang="en-US" dirty="0" smtClean="0"/>
              <a:t> and </a:t>
            </a:r>
            <a:r>
              <a:rPr lang="en-US" dirty="0" err="1" smtClean="0"/>
              <a:t>Widmer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77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gate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61533"/>
          </a:xfrm>
        </p:spPr>
        <p:txBody>
          <a:bodyPr/>
          <a:lstStyle/>
          <a:p>
            <a:r>
              <a:rPr lang="en-US" dirty="0" smtClean="0"/>
              <a:t>Circuit with 2/more inputs and whose output is equal to the OR combination of the inputs</a:t>
            </a:r>
            <a:endParaRPr lang="en-US" dirty="0"/>
          </a:p>
        </p:txBody>
      </p:sp>
      <p:pic>
        <p:nvPicPr>
          <p:cNvPr id="4" name="Picture 3" descr="Screen Shot 2018-02-04 at 17.17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61732"/>
            <a:ext cx="5452533" cy="30818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8267" y="3149600"/>
            <a:ext cx="286173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3 input OR gate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Also 1 when 1 or more of the inputs is 1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6045201"/>
            <a:ext cx="707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source: </a:t>
            </a:r>
            <a:r>
              <a:rPr lang="en-US" dirty="0" err="1" smtClean="0"/>
              <a:t>Tocci</a:t>
            </a:r>
            <a:r>
              <a:rPr lang="en-US" dirty="0" smtClean="0"/>
              <a:t> and </a:t>
            </a:r>
            <a:r>
              <a:rPr lang="en-US" dirty="0" err="1" smtClean="0"/>
              <a:t>Widmer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09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68867"/>
          </a:xfrm>
        </p:spPr>
        <p:txBody>
          <a:bodyPr/>
          <a:lstStyle/>
          <a:p>
            <a:r>
              <a:rPr lang="en-US" dirty="0" smtClean="0"/>
              <a:t>Determine the output</a:t>
            </a:r>
            <a:endParaRPr lang="en-US" dirty="0"/>
          </a:p>
        </p:txBody>
      </p:sp>
      <p:pic>
        <p:nvPicPr>
          <p:cNvPr id="5" name="Picture 4" descr="Screen Shot 2018-02-04 at 17.20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19866"/>
            <a:ext cx="8001000" cy="3111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5743186"/>
            <a:ext cx="707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source: </a:t>
            </a:r>
            <a:r>
              <a:rPr lang="en-US" dirty="0" err="1" smtClean="0"/>
              <a:t>Tocci</a:t>
            </a:r>
            <a:r>
              <a:rPr lang="en-US" dirty="0" smtClean="0"/>
              <a:t> and </a:t>
            </a:r>
            <a:r>
              <a:rPr lang="en-US" dirty="0" err="1" smtClean="0"/>
              <a:t>Widmer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01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Operation with AND Gates</a:t>
            </a:r>
            <a:endParaRPr lang="en-US" dirty="0"/>
          </a:p>
        </p:txBody>
      </p:sp>
      <p:pic>
        <p:nvPicPr>
          <p:cNvPr id="4" name="Picture 3" descr="Screen Shot 2018-02-04 at 17.28.3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6"/>
          <a:stretch/>
        </p:blipFill>
        <p:spPr>
          <a:xfrm>
            <a:off x="457200" y="1689100"/>
            <a:ext cx="3894667" cy="3797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866" y="5545665"/>
            <a:ext cx="7569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X = A.B , X equals A AND B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Output is 0 if any of the inputs is 0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Similar to ordinary multiplication</a:t>
            </a:r>
            <a:endParaRPr lang="en-US" sz="2400" dirty="0"/>
          </a:p>
        </p:txBody>
      </p:sp>
      <p:pic>
        <p:nvPicPr>
          <p:cNvPr id="6" name="Picture 5" descr="Screen Shot 2018-02-04 at 17.31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733" y="2146300"/>
            <a:ext cx="4013200" cy="3136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5176333"/>
            <a:ext cx="707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source: </a:t>
            </a:r>
            <a:r>
              <a:rPr lang="en-US" dirty="0" err="1" smtClean="0"/>
              <a:t>Tocci</a:t>
            </a:r>
            <a:r>
              <a:rPr lang="en-US" dirty="0" smtClean="0"/>
              <a:t> and </a:t>
            </a:r>
            <a:r>
              <a:rPr lang="en-US" dirty="0" err="1" smtClean="0"/>
              <a:t>Widmer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Screen Shot 2018-02-04 at 17.33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1765299"/>
            <a:ext cx="7945236" cy="38616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6045201"/>
            <a:ext cx="707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source: </a:t>
            </a:r>
            <a:r>
              <a:rPr lang="en-US" dirty="0" err="1" smtClean="0"/>
              <a:t>Tocci</a:t>
            </a:r>
            <a:r>
              <a:rPr lang="en-US" dirty="0" smtClean="0"/>
              <a:t> and </a:t>
            </a:r>
            <a:r>
              <a:rPr lang="en-US" dirty="0" err="1" smtClean="0"/>
              <a:t>Widmer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0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7651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Only single input variable</a:t>
            </a:r>
          </a:p>
          <a:p>
            <a:r>
              <a:rPr lang="en-US" dirty="0" smtClean="0"/>
              <a:t>X equals NOT A  or inverse of A or complement of A</a:t>
            </a:r>
            <a:endParaRPr lang="en-US" dirty="0"/>
          </a:p>
        </p:txBody>
      </p:sp>
      <p:pic>
        <p:nvPicPr>
          <p:cNvPr id="4" name="Picture 3" descr="Screen Shot 2018-02-04 at 17.40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2" y="3302000"/>
            <a:ext cx="7701248" cy="25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2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 and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3984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Binary Coded Decimal Code</a:t>
            </a:r>
          </a:p>
          <a:p>
            <a:r>
              <a:rPr lang="en-US" sz="2800" dirty="0" smtClean="0"/>
              <a:t>Represent each digit by binary equivalent</a:t>
            </a:r>
          </a:p>
          <a:p>
            <a:r>
              <a:rPr lang="en-US" sz="2800" dirty="0" smtClean="0"/>
              <a:t>4 bits are needed (0-9) e.g.</a:t>
            </a:r>
          </a:p>
          <a:p>
            <a:endParaRPr lang="en-US" dirty="0"/>
          </a:p>
        </p:txBody>
      </p:sp>
      <p:pic>
        <p:nvPicPr>
          <p:cNvPr id="4" name="Picture 3" descr="Screen Shot 2018-02-04 at 15.00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19" y="3288100"/>
            <a:ext cx="2913499" cy="10764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418" y="4617991"/>
            <a:ext cx="8202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Note  6 numbers are unusable/forbidden ( decimal  10 </a:t>
            </a:r>
            <a:r>
              <a:rPr lang="mr-IN" sz="2800" dirty="0" smtClean="0"/>
              <a:t>–</a:t>
            </a:r>
            <a:r>
              <a:rPr lang="en-US" sz="2800" dirty="0" smtClean="0"/>
              <a:t> 15); indicate an error if any of them received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Inefficient:  some code words not used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Easy</a:t>
            </a:r>
          </a:p>
        </p:txBody>
      </p:sp>
    </p:spTree>
    <p:extLst>
      <p:ext uri="{BB962C8B-B14F-4D97-AF65-F5344CB8AC3E}">
        <p14:creationId xmlns:p14="http://schemas.microsoft.com/office/powerpoint/2010/main" val="1267989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Describing Logic circuits Algebraically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describe any logic circuit completely using the 3 basic Boolean operations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8-02-04 at 17.44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12" y="3015343"/>
            <a:ext cx="6038651" cy="311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9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63800"/>
          </a:xfrm>
        </p:spPr>
        <p:txBody>
          <a:bodyPr/>
          <a:lstStyle/>
          <a:p>
            <a:r>
              <a:rPr lang="en-US" dirty="0" smtClean="0"/>
              <a:t>Operator precedence:</a:t>
            </a:r>
          </a:p>
          <a:p>
            <a:r>
              <a:rPr lang="en-US" dirty="0" smtClean="0"/>
              <a:t>1. Brackets</a:t>
            </a:r>
          </a:p>
          <a:p>
            <a:r>
              <a:rPr lang="en-US" dirty="0" smtClean="0"/>
              <a:t>2. AND</a:t>
            </a:r>
          </a:p>
          <a:p>
            <a:r>
              <a:rPr lang="en-US" dirty="0" smtClean="0"/>
              <a:t>3. OR</a:t>
            </a:r>
            <a:endParaRPr lang="en-US" dirty="0"/>
          </a:p>
        </p:txBody>
      </p:sp>
      <p:pic>
        <p:nvPicPr>
          <p:cNvPr id="4" name="Picture 3" descr="Screen Shot 2018-02-04 at 17.49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207932"/>
            <a:ext cx="8176039" cy="16848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6045201"/>
            <a:ext cx="707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source: </a:t>
            </a:r>
            <a:r>
              <a:rPr lang="en-US" dirty="0" err="1" smtClean="0"/>
              <a:t>Tocci</a:t>
            </a:r>
            <a:r>
              <a:rPr lang="en-US" dirty="0" smtClean="0"/>
              <a:t> and </a:t>
            </a:r>
            <a:r>
              <a:rPr lang="en-US" dirty="0" err="1" smtClean="0"/>
              <a:t>Widmer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52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</a:t>
            </a:r>
            <a:endParaRPr lang="en-US" dirty="0"/>
          </a:p>
        </p:txBody>
      </p:sp>
      <p:pic>
        <p:nvPicPr>
          <p:cNvPr id="4" name="Picture 3" descr="Screen Shot 2018-02-04 at 17.53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04" y="1557867"/>
            <a:ext cx="8031096" cy="49992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2873" y="2250335"/>
            <a:ext cx="128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X = 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5337" y="4832544"/>
            <a:ext cx="128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X = 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6045201"/>
            <a:ext cx="707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source: </a:t>
            </a:r>
            <a:r>
              <a:rPr lang="en-US" dirty="0" err="1" smtClean="0"/>
              <a:t>Tocci</a:t>
            </a:r>
            <a:r>
              <a:rPr lang="en-US" dirty="0" smtClean="0"/>
              <a:t> and </a:t>
            </a:r>
            <a:r>
              <a:rPr lang="en-US" dirty="0" err="1" smtClean="0"/>
              <a:t>Widmer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26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Ronald J. </a:t>
            </a:r>
            <a:r>
              <a:rPr lang="en-US" dirty="0" err="1" smtClean="0"/>
              <a:t>Tocci</a:t>
            </a:r>
            <a:r>
              <a:rPr lang="en-US" dirty="0" smtClean="0"/>
              <a:t>, Neal </a:t>
            </a:r>
            <a:r>
              <a:rPr lang="en-US" dirty="0" err="1" smtClean="0"/>
              <a:t>S.Widmer</a:t>
            </a:r>
            <a:r>
              <a:rPr lang="en-US" dirty="0" smtClean="0"/>
              <a:t> , Digital Systems Principles and Applications , Prentice Hall 2007</a:t>
            </a:r>
          </a:p>
          <a:p>
            <a:endParaRPr lang="en-US" dirty="0"/>
          </a:p>
          <a:p>
            <a:r>
              <a:rPr lang="en-US" dirty="0" smtClean="0"/>
              <a:t>Handout. (Read Chapters 1-3)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3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 and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Gray Code</a:t>
            </a:r>
          </a:p>
          <a:p>
            <a:r>
              <a:rPr lang="en-US" dirty="0" smtClean="0"/>
              <a:t>Digital systems operate at very fast speeds and multiple inputs may change at the same time</a:t>
            </a:r>
          </a:p>
          <a:p>
            <a:r>
              <a:rPr lang="en-US" dirty="0" smtClean="0"/>
              <a:t>e.g. 3 [010] changing to 4 [100]: all bits are changing</a:t>
            </a:r>
          </a:p>
          <a:p>
            <a:r>
              <a:rPr lang="en-US" dirty="0" smtClean="0"/>
              <a:t>To reduce probability of error gray code was developed</a:t>
            </a:r>
          </a:p>
          <a:p>
            <a:r>
              <a:rPr lang="en-US" dirty="0" smtClean="0"/>
              <a:t>Only 1 bit can change between 2 successive numbers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How does it work? [Binary to Gray code]</a:t>
            </a:r>
          </a:p>
          <a:p>
            <a:pPr marL="514350" indent="-514350">
              <a:buAutoNum type="arabicPeriod"/>
            </a:pPr>
            <a:r>
              <a:rPr lang="en-US" dirty="0" smtClean="0"/>
              <a:t>Binary MSB = Gray coded MSB</a:t>
            </a:r>
          </a:p>
          <a:p>
            <a:pPr marL="514350" indent="-514350">
              <a:buAutoNum type="arabicPeriod"/>
            </a:pPr>
            <a:r>
              <a:rPr lang="en-US" dirty="0" smtClean="0"/>
              <a:t>If B</a:t>
            </a:r>
            <a:r>
              <a:rPr lang="en-US" baseline="-25000" dirty="0" smtClean="0"/>
              <a:t>2</a:t>
            </a:r>
            <a:r>
              <a:rPr lang="en-US" dirty="0" smtClean="0"/>
              <a:t> = B</a:t>
            </a:r>
            <a:r>
              <a:rPr lang="en-US" baseline="-25000" dirty="0" smtClean="0"/>
              <a:t>1</a:t>
            </a:r>
            <a:r>
              <a:rPr lang="en-US" dirty="0" smtClean="0"/>
              <a:t>, G</a:t>
            </a:r>
            <a:r>
              <a:rPr lang="en-US" baseline="-25000" dirty="0" smtClean="0"/>
              <a:t>1</a:t>
            </a:r>
            <a:r>
              <a:rPr lang="en-US" dirty="0" smtClean="0"/>
              <a:t>=0, if B</a:t>
            </a:r>
            <a:r>
              <a:rPr lang="en-US" baseline="-25000" dirty="0" smtClean="0"/>
              <a:t>2</a:t>
            </a:r>
            <a:r>
              <a:rPr lang="en-US" dirty="0" smtClean="0"/>
              <a:t> ≠ B</a:t>
            </a:r>
            <a:r>
              <a:rPr lang="en-US" baseline="-25000" dirty="0" smtClean="0"/>
              <a:t>1</a:t>
            </a:r>
            <a:r>
              <a:rPr lang="en-US" dirty="0" smtClean="0"/>
              <a:t>, G</a:t>
            </a:r>
            <a:r>
              <a:rPr lang="en-US" baseline="-25000" dirty="0" smtClean="0"/>
              <a:t>1</a:t>
            </a:r>
            <a:r>
              <a:rPr lang="en-US" dirty="0" smtClean="0"/>
              <a:t> =1</a:t>
            </a:r>
          </a:p>
          <a:p>
            <a:pPr marL="514350" indent="-514350">
              <a:buAutoNum type="arabicPeriod"/>
            </a:pPr>
            <a:r>
              <a:rPr lang="en-US" dirty="0" smtClean="0"/>
              <a:t>Compare B</a:t>
            </a:r>
            <a:r>
              <a:rPr lang="en-US" baseline="-25000" dirty="0" smtClean="0"/>
              <a:t>1</a:t>
            </a:r>
            <a:r>
              <a:rPr lang="en-US" dirty="0" smtClean="0"/>
              <a:t> with B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 and Codes</a:t>
            </a:r>
            <a:endParaRPr lang="en-US" dirty="0"/>
          </a:p>
        </p:txBody>
      </p:sp>
      <p:pic>
        <p:nvPicPr>
          <p:cNvPr id="5" name="Picture 4" descr="Screen Shot 2018-02-04 at 15.43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67" y="1417638"/>
            <a:ext cx="6036734" cy="42776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83733" y="5695259"/>
            <a:ext cx="760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source: </a:t>
            </a:r>
            <a:r>
              <a:rPr lang="en-US" dirty="0" err="1" smtClean="0"/>
              <a:t>Tocci</a:t>
            </a:r>
            <a:r>
              <a:rPr lang="en-US" dirty="0" smtClean="0"/>
              <a:t>  and </a:t>
            </a:r>
            <a:r>
              <a:rPr lang="en-US" dirty="0" err="1" smtClean="0"/>
              <a:t>Widmer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2667" y="6282267"/>
            <a:ext cx="839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Qn</a:t>
            </a:r>
            <a:r>
              <a:rPr lang="en-US" sz="2400" dirty="0" smtClean="0"/>
              <a:t>: Convert 13 to Binary , Hex, BCD and Gray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936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Systems and Codes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3200" y="2667690"/>
            <a:ext cx="2252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source: </a:t>
            </a:r>
            <a:r>
              <a:rPr lang="en-US" dirty="0" err="1" smtClean="0"/>
              <a:t>Tocci</a:t>
            </a:r>
            <a:r>
              <a:rPr lang="en-US" dirty="0" smtClean="0"/>
              <a:t>  and </a:t>
            </a:r>
            <a:r>
              <a:rPr lang="en-US" dirty="0" err="1" smtClean="0"/>
              <a:t>Widmer</a:t>
            </a:r>
            <a:endParaRPr lang="en-US" dirty="0"/>
          </a:p>
        </p:txBody>
      </p:sp>
      <p:pic>
        <p:nvPicPr>
          <p:cNvPr id="3" name="Picture 2" descr="Screen Shot 2018-02-04 at 15.46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67" y="1333500"/>
            <a:ext cx="6405033" cy="37879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3200" y="4921984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Byte: 8 bits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Nibble: 4 bits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Word: group of bits that represent a certain unit of information.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Word size: number of binary bits in a binary word that a digital system operates 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8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Alphanumeric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must recognize other characters in addition to numbers: letters, punctuation etc.</a:t>
            </a:r>
          </a:p>
          <a:p>
            <a:r>
              <a:rPr lang="en-US" dirty="0" smtClean="0"/>
              <a:t>These codes are called alphanumeric codes</a:t>
            </a:r>
          </a:p>
          <a:p>
            <a:pPr marL="0" indent="0">
              <a:buNone/>
            </a:pPr>
            <a:r>
              <a:rPr lang="en-US" b="1" dirty="0" smtClean="0"/>
              <a:t>ASCII</a:t>
            </a:r>
          </a:p>
          <a:p>
            <a:r>
              <a:rPr lang="en-US" dirty="0" smtClean="0"/>
              <a:t>American Standard code for Information Interchange</a:t>
            </a:r>
          </a:p>
          <a:p>
            <a:r>
              <a:rPr lang="en-US" dirty="0" smtClean="0"/>
              <a:t>7 bit code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>
                <a:sym typeface="Wingdings"/>
              </a:rPr>
              <a:t>2</a:t>
            </a:r>
            <a:r>
              <a:rPr lang="en-US" baseline="30000" dirty="0" smtClean="0">
                <a:sym typeface="Wingdings"/>
              </a:rPr>
              <a:t>7 </a:t>
            </a:r>
            <a:r>
              <a:rPr lang="en-US" dirty="0" smtClean="0">
                <a:sym typeface="Wingdings"/>
              </a:rPr>
              <a:t>= 128 code groups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Ref: P. 40 </a:t>
            </a:r>
            <a:r>
              <a:rPr lang="en-US" dirty="0" err="1" smtClean="0">
                <a:solidFill>
                  <a:srgbClr val="FF0000"/>
                </a:solidFill>
              </a:rPr>
              <a:t>Tocci</a:t>
            </a:r>
            <a:r>
              <a:rPr lang="en-US" dirty="0" smtClean="0">
                <a:solidFill>
                  <a:srgbClr val="FF0000"/>
                </a:solidFill>
              </a:rPr>
              <a:t> and </a:t>
            </a:r>
            <a:r>
              <a:rPr lang="en-US" dirty="0" err="1" smtClean="0">
                <a:solidFill>
                  <a:srgbClr val="FF0000"/>
                </a:solidFill>
              </a:rPr>
              <a:t>Widmer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58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9667"/>
          </a:xfrm>
        </p:spPr>
        <p:txBody>
          <a:bodyPr/>
          <a:lstStyle/>
          <a:p>
            <a:r>
              <a:rPr lang="en-US" dirty="0" smtClean="0"/>
              <a:t>Occur when information transmitted over any channel due to electrical noise</a:t>
            </a:r>
          </a:p>
          <a:p>
            <a:r>
              <a:rPr lang="en-US" dirty="0" smtClean="0"/>
              <a:t>Distorts signal and may change some bits</a:t>
            </a:r>
          </a:p>
          <a:p>
            <a:endParaRPr lang="en-US" dirty="0"/>
          </a:p>
        </p:txBody>
      </p:sp>
      <p:pic>
        <p:nvPicPr>
          <p:cNvPr id="4" name="Picture 3" descr="Screen Shot 2018-02-04 at 16.02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3674534"/>
            <a:ext cx="63754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7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Detection: Parity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Uses an additional bit added to the code group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parity bit: either 0 or 1</a:t>
            </a:r>
          </a:p>
          <a:p>
            <a:r>
              <a:rPr lang="en-US" dirty="0" smtClean="0"/>
              <a:t>Even parity: choose bit so that the total number of 1’s in the code group is even </a:t>
            </a:r>
          </a:p>
          <a:p>
            <a:pPr marL="0" indent="0">
              <a:buNone/>
            </a:pPr>
            <a:r>
              <a:rPr lang="en-US" dirty="0" smtClean="0"/>
              <a:t>e.g.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/>
              <a:t> 1 0 0 0 0 1 1 or 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b="1" dirty="0" smtClean="0"/>
              <a:t> 1 0 0 0 0 0 1</a:t>
            </a:r>
          </a:p>
          <a:p>
            <a:r>
              <a:rPr lang="en-US" dirty="0" smtClean="0"/>
              <a:t>Odd parity : number of 1’s is odd</a:t>
            </a:r>
          </a:p>
          <a:p>
            <a:r>
              <a:rPr lang="en-US" dirty="0" smtClean="0"/>
              <a:t>Can detect only single bit errors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Qn</a:t>
            </a:r>
            <a:r>
              <a:rPr lang="en-US" dirty="0" smtClean="0"/>
              <a:t>: Which is in error assuming odd parity?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/>
              <a:t> 1 0 0 0 0 0 1  or  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/>
              <a:t> 1 0 0 0 0 0 0 </a:t>
            </a:r>
          </a:p>
          <a:p>
            <a:pPr marL="0" indent="0">
              <a:buNone/>
            </a:pPr>
            <a:r>
              <a:rPr lang="en-US" b="1" dirty="0" err="1" smtClean="0"/>
              <a:t>Qn</a:t>
            </a:r>
            <a:r>
              <a:rPr lang="en-US" b="1" dirty="0" smtClean="0"/>
              <a:t>: </a:t>
            </a:r>
            <a:r>
              <a:rPr lang="en-US" dirty="0" smtClean="0"/>
              <a:t>Which bit was in error?</a:t>
            </a:r>
          </a:p>
          <a:p>
            <a:pPr marL="0" indent="0">
              <a:buNone/>
            </a:pPr>
            <a:r>
              <a:rPr lang="en-US" dirty="0" smtClean="0"/>
              <a:t>We don</a:t>
            </a:r>
            <a:r>
              <a:rPr lang="mr-IN" dirty="0" smtClean="0"/>
              <a:t>’</a:t>
            </a:r>
            <a:r>
              <a:rPr lang="en-US" dirty="0" smtClean="0"/>
              <a:t>t know!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0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Detection: Parity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Qn</a:t>
            </a:r>
            <a:r>
              <a:rPr lang="en-US" dirty="0" smtClean="0"/>
              <a:t>: What if 2 bits are in error? </a:t>
            </a:r>
          </a:p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Doesn't</a:t>
            </a:r>
            <a:r>
              <a:rPr lang="mr-IN" dirty="0" smtClean="0"/>
              <a:t>’</a:t>
            </a:r>
            <a:r>
              <a:rPr lang="en-US" dirty="0" smtClean="0"/>
              <a:t>t change even or odd count of 1’s so it wont identify that an error has occurred.</a:t>
            </a:r>
          </a:p>
          <a:p>
            <a:pPr marL="0" indent="0">
              <a:buNone/>
            </a:pPr>
            <a:r>
              <a:rPr lang="en-US" dirty="0" smtClean="0"/>
              <a:t>So when is it used?</a:t>
            </a:r>
          </a:p>
          <a:p>
            <a:pPr>
              <a:buFontTx/>
              <a:buChar char="-"/>
            </a:pPr>
            <a:r>
              <a:rPr lang="en-US" dirty="0" smtClean="0"/>
              <a:t>When probability of a single error very low and that of double errors is 0.</a:t>
            </a:r>
          </a:p>
          <a:p>
            <a:pPr>
              <a:buFontTx/>
              <a:buChar char="-"/>
            </a:pPr>
            <a:r>
              <a:rPr lang="en-US" dirty="0" smtClean="0"/>
              <a:t>Transmitter and receiver have to agree before hand whether to use odd or even parity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548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1050</Words>
  <Application>Microsoft Office PowerPoint</Application>
  <PresentationFormat>On-screen Show (4:3)</PresentationFormat>
  <Paragraphs>123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Mangal</vt:lpstr>
      <vt:lpstr>Wingdings</vt:lpstr>
      <vt:lpstr>Office Theme</vt:lpstr>
      <vt:lpstr>CMP 2203</vt:lpstr>
      <vt:lpstr>Number Systems and Codes</vt:lpstr>
      <vt:lpstr>Number Systems and Codes</vt:lpstr>
      <vt:lpstr>Number Systems and Codes</vt:lpstr>
      <vt:lpstr>Number Systems and Codes</vt:lpstr>
      <vt:lpstr>Alphanumeric codes</vt:lpstr>
      <vt:lpstr>Errors</vt:lpstr>
      <vt:lpstr>Error Detection: Parity method</vt:lpstr>
      <vt:lpstr>Error Detection: Parity method</vt:lpstr>
      <vt:lpstr>Review Questions</vt:lpstr>
      <vt:lpstr>Review Questions</vt:lpstr>
      <vt:lpstr>Boolean Algebra</vt:lpstr>
      <vt:lpstr>Truth Tables</vt:lpstr>
      <vt:lpstr>OR operation </vt:lpstr>
      <vt:lpstr>OR gate</vt:lpstr>
      <vt:lpstr>Example</vt:lpstr>
      <vt:lpstr>AND Operation with AND Gates</vt:lpstr>
      <vt:lpstr>Example</vt:lpstr>
      <vt:lpstr>NOT Operation</vt:lpstr>
      <vt:lpstr>Describing Logic circuits Algebraically</vt:lpstr>
      <vt:lpstr>Boolean Algebra</vt:lpstr>
      <vt:lpstr>Algebra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Dativa Tizikara</dc:creator>
  <cp:lastModifiedBy>Dativa K. Tizikara [MTN Uganda-Network Group]</cp:lastModifiedBy>
  <cp:revision>60</cp:revision>
  <dcterms:created xsi:type="dcterms:W3CDTF">2018-02-04T11:50:17Z</dcterms:created>
  <dcterms:modified xsi:type="dcterms:W3CDTF">2018-02-15T06:20:52Z</dcterms:modified>
</cp:coreProperties>
</file>