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3" r:id="rId21"/>
    <p:sldId id="278" r:id="rId22"/>
    <p:sldId id="274" r:id="rId23"/>
    <p:sldId id="279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 Narrow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 Narrow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 Narrow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 Narrow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7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43842-8909-534B-8A40-98980236637A}" type="datetimeFigureOut">
              <a:rPr lang="en-US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C65D7-ADFD-D041-9724-D53BDC2FD2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5D4511-CDF9-2D41-9970-48E2AA9BF48E}" type="datetimeFigureOut">
              <a:rPr lang="en-US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D7974-C387-554F-A39B-B97EA82FAA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F908AE-0392-994A-AEB2-A396803545B9}" type="datetimeFigureOut">
              <a:rPr lang="en-US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55DEA-473E-2146-9EAB-7AE1837906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97FA0-A20A-9245-B09E-1104F8402A10}" type="datetimeFigureOut">
              <a:rPr lang="en-US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336E6-A6E4-DC45-8B22-0537A03823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6CD995-F875-6349-8EEB-0A46B6B23EF4}" type="datetimeFigureOut">
              <a:rPr lang="en-US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7F29C6-271B-1B4C-82C3-C7CAD84937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D2CB0D-6306-B14D-8690-8E8F25C9B90F}" type="datetimeFigureOut">
              <a:rPr lang="en-US"/>
              <a:pPr/>
              <a:t>3/14/2019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E740B3-FAE4-D244-B872-40CF93A4DE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12E47D-C837-C848-8ACA-7983C203F329}" type="datetimeFigureOut">
              <a:rPr lang="en-US"/>
              <a:pPr/>
              <a:t>3/14/2019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24BA33-A25B-F443-A144-8D0969158A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A7A6C7-6DAB-B74A-BB60-A0AE3EB57C27}" type="datetimeFigureOut">
              <a:rPr lang="en-US"/>
              <a:pPr/>
              <a:t>3/14/2019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77E87F-D2FF-764F-9C46-D1B2519D68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EEC3ED-DFAA-0946-9C1A-D549257D71BD}" type="datetimeFigureOut">
              <a:rPr lang="en-US"/>
              <a:pPr/>
              <a:t>3/14/2019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EBA208-D4A2-C743-AF29-A46647518F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6B21C5-A194-DD47-9AFE-CAED5DF22B1C}" type="datetimeFigureOut">
              <a:rPr lang="en-US"/>
              <a:pPr/>
              <a:t>3/14/2019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BBD73-61D3-B446-8C1E-A9F204F281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852427-36AC-BF43-960D-D245AE5E9771}" type="datetimeFigureOut">
              <a:rPr lang="en-US"/>
              <a:pPr/>
              <a:t>3/14/2019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0BA103-5345-894B-806C-6F363CA64F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02D57CED-17D4-EB40-9D1F-8C76627D4EC5}" type="datetimeFigureOut">
              <a:rPr lang="en-US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A56BB0A-21D0-4C44-8BCC-D00AA3C59B4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9.png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CMP 2203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LECTURE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1086"/>
          </a:xfrm>
        </p:spPr>
        <p:txBody>
          <a:bodyPr/>
          <a:lstStyle/>
          <a:p>
            <a:r>
              <a:rPr lang="en-US" dirty="0" smtClean="0"/>
              <a:t>Arithmetic Functions: Half-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368" y="1336842"/>
            <a:ext cx="7993982" cy="4840121"/>
          </a:xfrm>
        </p:spPr>
        <p:txBody>
          <a:bodyPr/>
          <a:lstStyle/>
          <a:p>
            <a:r>
              <a:rPr lang="en-US" dirty="0" smtClean="0"/>
              <a:t>Addition of unsigned numbers</a:t>
            </a:r>
          </a:p>
          <a:p>
            <a:r>
              <a:rPr lang="en-US" dirty="0" smtClean="0"/>
              <a:t>Half-adder adds two bits</a:t>
            </a:r>
          </a:p>
          <a:p>
            <a:r>
              <a:rPr lang="en-US" dirty="0" smtClean="0"/>
              <a:t>Output is sum (LSB) and carry (MSB)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24586" y="3064875"/>
          <a:ext cx="2581508" cy="2733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707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Carry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sum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70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70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70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70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13168" y="3023456"/>
            <a:ext cx="455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gates represent the carry and sum?</a:t>
            </a:r>
            <a:endParaRPr lang="en-US" b="1" dirty="0"/>
          </a:p>
        </p:txBody>
      </p:sp>
      <p:pic>
        <p:nvPicPr>
          <p:cNvPr id="6" name="Picture 5" descr="Screen Shot 2018-03-05 at 21.31.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826" y="3589492"/>
            <a:ext cx="5272056" cy="21918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5003"/>
          </a:xfrm>
        </p:spPr>
        <p:txBody>
          <a:bodyPr/>
          <a:lstStyle/>
          <a:p>
            <a:r>
              <a:rPr lang="en-US" dirty="0" smtClean="0"/>
              <a:t>Full-Adder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845" y="1563315"/>
            <a:ext cx="7886700" cy="4980603"/>
          </a:xfrm>
        </p:spPr>
        <p:txBody>
          <a:bodyPr/>
          <a:lstStyle/>
          <a:p>
            <a:r>
              <a:rPr lang="en-US" sz="2000" dirty="0" smtClean="0"/>
              <a:t>How do we add more than two bits?</a:t>
            </a:r>
          </a:p>
          <a:p>
            <a:r>
              <a:rPr lang="en-US" sz="2000" dirty="0" smtClean="0"/>
              <a:t>For each bit position, sum involves 3 bits: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i</a:t>
            </a:r>
            <a:r>
              <a:rPr lang="en-US" sz="2000" dirty="0" err="1" smtClean="0"/>
              <a:t>,y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and carry-in 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i</a:t>
            </a:r>
            <a:endParaRPr lang="en-US" sz="2000" baseline="-25000" dirty="0" smtClean="0"/>
          </a:p>
          <a:p>
            <a:r>
              <a:rPr lang="en-US" sz="2000" dirty="0" smtClean="0"/>
              <a:t>Output is sum </a:t>
            </a:r>
            <a:r>
              <a:rPr lang="en-US" sz="2000" dirty="0" err="1" smtClean="0"/>
              <a:t>s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and carry-out c</a:t>
            </a:r>
            <a:r>
              <a:rPr lang="en-US" sz="2000" baseline="-25000" dirty="0" smtClean="0"/>
              <a:t>i+1</a:t>
            </a:r>
          </a:p>
          <a:p>
            <a:endParaRPr lang="en-US" baseline="-25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674123"/>
              </p:ext>
            </p:extLst>
          </p:nvPr>
        </p:nvGraphicFramePr>
        <p:xfrm>
          <a:off x="792342" y="2871592"/>
          <a:ext cx="2106679" cy="3547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4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7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1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</a:t>
                      </a:r>
                      <a:r>
                        <a:rPr lang="en-US" baseline="-25000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i+1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</a:t>
                      </a:r>
                      <a:r>
                        <a:rPr lang="en-US" baseline="-25000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14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14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14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14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14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14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414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414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Picture 4" descr="Screen Shot 2018-03-05 at 21.49.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861" y="2995845"/>
            <a:ext cx="2187391" cy="3253914"/>
          </a:xfrm>
          <a:prstGeom prst="rect">
            <a:avLst/>
          </a:prstGeom>
        </p:spPr>
      </p:pic>
      <p:pic>
        <p:nvPicPr>
          <p:cNvPr id="6" name="Picture 5" descr="Screen Shot 2018-03-05 at 21.51.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970" y="3216736"/>
            <a:ext cx="3759370" cy="28212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5003"/>
          </a:xfrm>
        </p:spPr>
        <p:txBody>
          <a:bodyPr/>
          <a:lstStyle/>
          <a:p>
            <a:r>
              <a:rPr lang="en-US" dirty="0" smtClean="0"/>
              <a:t>Decomposed Full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260" y="1521899"/>
            <a:ext cx="7886700" cy="1059774"/>
          </a:xfrm>
        </p:spPr>
        <p:txBody>
          <a:bodyPr/>
          <a:lstStyle/>
          <a:p>
            <a:r>
              <a:rPr lang="en-US" dirty="0" smtClean="0"/>
              <a:t>Combines 2 half adders to form a full adder</a:t>
            </a:r>
          </a:p>
          <a:p>
            <a:r>
              <a:rPr lang="en-US" dirty="0" smtClean="0"/>
              <a:t>Verify equivalence at home!</a:t>
            </a:r>
            <a:endParaRPr lang="en-US" dirty="0"/>
          </a:p>
        </p:txBody>
      </p:sp>
      <p:pic>
        <p:nvPicPr>
          <p:cNvPr id="4" name="Picture 3" descr="Screen Shot 2018-03-05 at 21.53.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98" y="2599955"/>
            <a:ext cx="5698691" cy="3781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3-05 at 21.57.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30" y="3418931"/>
            <a:ext cx="6341424" cy="30311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Ripple Carry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01191"/>
          </a:xfrm>
        </p:spPr>
        <p:txBody>
          <a:bodyPr/>
          <a:lstStyle/>
          <a:p>
            <a:r>
              <a:rPr lang="en-US" sz="2400" dirty="0" smtClean="0"/>
              <a:t>Multiple full adders in series</a:t>
            </a:r>
          </a:p>
          <a:p>
            <a:r>
              <a:rPr lang="en-US" sz="2400" dirty="0" smtClean="0"/>
              <a:t>Each adder implements addition of one bit position</a:t>
            </a:r>
          </a:p>
          <a:p>
            <a:r>
              <a:rPr lang="en-US" sz="2400" dirty="0" smtClean="0"/>
              <a:t>Each introduces a delay</a:t>
            </a:r>
          </a:p>
          <a:p>
            <a:r>
              <a:rPr lang="en-US" sz="2400" dirty="0" smtClean="0"/>
              <a:t>Total delay is </a:t>
            </a:r>
            <a:r>
              <a:rPr lang="en-US" sz="2400" dirty="0" err="1" smtClean="0"/>
              <a:t>nΔt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Adder/</a:t>
            </a:r>
            <a:r>
              <a:rPr lang="en-US" dirty="0" err="1" smtClean="0"/>
              <a:t>Subtractor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2’s complement: flip all bits ( 1’s complement) and add 1 </a:t>
            </a:r>
          </a:p>
          <a:p>
            <a:r>
              <a:rPr lang="en-US" dirty="0" smtClean="0"/>
              <a:t>1’s complement : can be done with NOT gates</a:t>
            </a:r>
          </a:p>
          <a:p>
            <a:r>
              <a:rPr lang="en-US" dirty="0" smtClean="0"/>
              <a:t>Addition of 1 can be done by setting initial carry bit i.e. c</a:t>
            </a:r>
            <a:r>
              <a:rPr lang="en-US" baseline="-25000" dirty="0" smtClean="0"/>
              <a:t>0 </a:t>
            </a:r>
            <a:r>
              <a:rPr lang="en-US" dirty="0" smtClean="0"/>
              <a:t>to 1</a:t>
            </a:r>
          </a:p>
          <a:p>
            <a:r>
              <a:rPr lang="en-US" dirty="0" smtClean="0"/>
              <a:t>More flexibility if we can apply a control input to select true value or complement of each bit using XOR gates</a:t>
            </a:r>
          </a:p>
          <a:p>
            <a:r>
              <a:rPr lang="en-US" dirty="0" smtClean="0"/>
              <a:t>Recall: 2 input XOR gate </a:t>
            </a:r>
          </a:p>
          <a:p>
            <a:r>
              <a:rPr lang="en-US" dirty="0" smtClean="0"/>
              <a:t>We can use e.g. </a:t>
            </a:r>
            <a:r>
              <a:rPr lang="en-US" dirty="0" err="1" smtClean="0"/>
              <a:t>x</a:t>
            </a:r>
            <a:r>
              <a:rPr lang="en-US" dirty="0" smtClean="0"/>
              <a:t> as a control: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470616" y="4972871"/>
          <a:ext cx="21415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3" imgW="1016000" imgH="241300" progId="Equation.3">
                  <p:embed/>
                </p:oleObj>
              </mc:Choice>
              <mc:Fallback>
                <p:oleObj name="Equation" r:id="rId3" imgW="1016000" imgH="2413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616" y="4972871"/>
                        <a:ext cx="21415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404838" y="5986667"/>
          <a:ext cx="4117939" cy="405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5" imgW="2451100" imgH="241300" progId="Equation.3">
                  <p:embed/>
                </p:oleObj>
              </mc:Choice>
              <mc:Fallback>
                <p:oleObj name="Equation" r:id="rId5" imgW="2451100" imgH="241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4838" y="5986667"/>
                        <a:ext cx="4117939" cy="4053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77391"/>
          </a:xfrm>
        </p:spPr>
        <p:txBody>
          <a:bodyPr/>
          <a:lstStyle/>
          <a:p>
            <a:r>
              <a:rPr lang="en-US" dirty="0" smtClean="0"/>
              <a:t>Adder/</a:t>
            </a:r>
            <a:r>
              <a:rPr lang="en-US" dirty="0" err="1" smtClean="0"/>
              <a:t>Subtractor</a:t>
            </a:r>
            <a:endParaRPr lang="en-US" dirty="0"/>
          </a:p>
        </p:txBody>
      </p:sp>
      <p:pic>
        <p:nvPicPr>
          <p:cNvPr id="4" name="Picture 3" descr="Screen Shot 2018-03-05 at 22.28.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804" y="1449602"/>
            <a:ext cx="6425183" cy="39693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5561" y="5273792"/>
            <a:ext cx="8324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 dirty="0" smtClean="0"/>
              <a:t>Choose control signal Add/subtract: If 0 = Add and if 1= subtract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Add/subtract also becomes initial carry bit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Connect each </a:t>
            </a:r>
            <a:r>
              <a:rPr lang="en-US" sz="2000" dirty="0" err="1" smtClean="0"/>
              <a:t>y</a:t>
            </a:r>
            <a:r>
              <a:rPr lang="en-US" sz="2000" dirty="0" smtClean="0"/>
              <a:t> output to XOR gate and control signal to select true or complement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N-bit full adder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Homework!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i="1" dirty="0" smtClean="0">
                <a:solidFill>
                  <a:srgbClr val="FF0000"/>
                </a:solidFill>
              </a:rPr>
              <a:t>Carry Look ahead adder</a:t>
            </a:r>
          </a:p>
          <a:p>
            <a:r>
              <a:rPr lang="en-US" sz="3600" i="1" dirty="0" smtClean="0">
                <a:solidFill>
                  <a:srgbClr val="FF0000"/>
                </a:solidFill>
              </a:rPr>
              <a:t>Multipliers</a:t>
            </a:r>
          </a:p>
          <a:p>
            <a:r>
              <a:rPr lang="en-US" sz="3600" i="1" dirty="0" smtClean="0">
                <a:solidFill>
                  <a:srgbClr val="FF0000"/>
                </a:solidFill>
              </a:rPr>
              <a:t>Dividers</a:t>
            </a:r>
            <a:endParaRPr lang="en-US" sz="3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81519"/>
          </a:xfrm>
        </p:spPr>
        <p:txBody>
          <a:bodyPr/>
          <a:lstStyle/>
          <a:p>
            <a:r>
              <a:rPr lang="en-US" dirty="0" smtClean="0"/>
              <a:t>Multiplexers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10" y="1456360"/>
            <a:ext cx="7909440" cy="4720603"/>
          </a:xfrm>
        </p:spPr>
        <p:txBody>
          <a:bodyPr/>
          <a:lstStyle/>
          <a:p>
            <a:r>
              <a:rPr lang="en-US" sz="2000" dirty="0" smtClean="0"/>
              <a:t>N data inputs</a:t>
            </a:r>
          </a:p>
          <a:p>
            <a:r>
              <a:rPr lang="en-US" sz="2000" dirty="0" smtClean="0"/>
              <a:t>Log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N select inputs</a:t>
            </a:r>
          </a:p>
          <a:p>
            <a:r>
              <a:rPr lang="en-US" sz="2000" dirty="0" smtClean="0"/>
              <a:t>Output is one of data inputs depending on value of selector e.g. 4 to 1 multiplexer</a:t>
            </a:r>
            <a:endParaRPr lang="en-US" sz="2000" dirty="0"/>
          </a:p>
        </p:txBody>
      </p:sp>
      <p:pic>
        <p:nvPicPr>
          <p:cNvPr id="4" name="Picture 3" descr="Screen Shot 2018-03-05 at 23.43.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60" y="2714654"/>
            <a:ext cx="4482500" cy="3665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56282"/>
          </a:xfrm>
        </p:spPr>
        <p:txBody>
          <a:bodyPr/>
          <a:lstStyle/>
          <a:p>
            <a:r>
              <a:rPr lang="en-US" dirty="0" smtClean="0"/>
              <a:t>Synthesis of Functions using Multiplexers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1119188" y="1912938"/>
          <a:ext cx="11763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Equation" r:id="rId3" imgW="711200" imgH="215900" progId="Equation.3">
                  <p:embed/>
                </p:oleObj>
              </mc:Choice>
              <mc:Fallback>
                <p:oleObj name="Equation" r:id="rId3" imgW="711200" imgH="2159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1912938"/>
                        <a:ext cx="1176337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Screen Shot 2018-03-06 at 00.07.2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1658" y="1379955"/>
            <a:ext cx="4003473" cy="3557541"/>
          </a:xfrm>
          <a:prstGeom prst="rect">
            <a:avLst/>
          </a:prstGeom>
        </p:spPr>
      </p:pic>
      <p:pic>
        <p:nvPicPr>
          <p:cNvPr id="8" name="Picture 7" descr="Screen Shot 2018-03-06 at 00.07.2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259" y="2751450"/>
            <a:ext cx="4357892" cy="21901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171" y="5068133"/>
            <a:ext cx="8238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 dirty="0" smtClean="0"/>
              <a:t>Can be implemented with 4-to-1 multiplexer ; connect  possible outputs to multiplexer input. Output selected based on value of w1 and w2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 OR simplified to 2-to-1 by recognizing a pattern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Can be applied to synthesize any other logic circuit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truth table for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203625" y="1830280"/>
          <a:ext cx="2500963" cy="48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Equation" r:id="rId3" imgW="1104900" imgH="215900" progId="Equation.3">
                  <p:embed/>
                </p:oleObj>
              </mc:Choice>
              <mc:Fallback>
                <p:oleObj name="Equation" r:id="rId3" imgW="1104900" imgH="215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625" y="1830280"/>
                        <a:ext cx="2500963" cy="488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Screen Shot 2018-03-06 at 00.16.4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425" y="2484907"/>
            <a:ext cx="6700659" cy="3756079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195639" y="4372359"/>
          <a:ext cx="3695256" cy="1093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Equation" r:id="rId6" imgW="1587500" imgH="469900" progId="Equation.3">
                  <p:embed/>
                </p:oleObj>
              </mc:Choice>
              <mc:Fallback>
                <p:oleObj name="Equation" r:id="rId6" imgW="1587500" imgH="4699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639" y="4372359"/>
                        <a:ext cx="3695256" cy="10937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9045" y="6147124"/>
            <a:ext cx="809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Homework: when would you use multiplexers?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Incompletely Specified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Certain input conditions can never occur in some circuits</a:t>
            </a:r>
          </a:p>
          <a:p>
            <a:r>
              <a:rPr lang="en-US" sz="2400"/>
              <a:t>We “don’t care” whether their output is LOW or HIGH</a:t>
            </a:r>
          </a:p>
          <a:p>
            <a:r>
              <a:rPr lang="en-US" sz="2400"/>
              <a:t>Functions with </a:t>
            </a:r>
            <a:r>
              <a:rPr lang="en-US" sz="2400" b="1" i="1"/>
              <a:t>don’t-care</a:t>
            </a:r>
            <a:r>
              <a:rPr lang="en-US" sz="2400"/>
              <a:t> conditions are said to be </a:t>
            </a:r>
            <a:r>
              <a:rPr lang="en-US" sz="2400" b="1" i="1"/>
              <a:t>incompletely specified</a:t>
            </a:r>
          </a:p>
          <a:p>
            <a:r>
              <a:rPr lang="en-US" sz="2400"/>
              <a:t>Choose them to be 0 or 1 in a way that gives the simplest implementation</a:t>
            </a:r>
          </a:p>
          <a:p>
            <a:pPr>
              <a:buFont typeface="Arial" charset="0"/>
              <a:buNone/>
            </a:pPr>
            <a:endParaRPr lang="en-US"/>
          </a:p>
        </p:txBody>
      </p:sp>
      <p:pic>
        <p:nvPicPr>
          <p:cNvPr id="3076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0525" y="4002088"/>
            <a:ext cx="35623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12767"/>
          </a:xfrm>
        </p:spPr>
        <p:txBody>
          <a:bodyPr/>
          <a:lstStyle/>
          <a:p>
            <a:r>
              <a:rPr lang="en-US" dirty="0" smtClean="0"/>
              <a:t>Decoders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045" y="1490771"/>
            <a:ext cx="7926305" cy="1969288"/>
          </a:xfrm>
        </p:spPr>
        <p:txBody>
          <a:bodyPr/>
          <a:lstStyle/>
          <a:p>
            <a:r>
              <a:rPr lang="en-US" sz="2400" dirty="0" smtClean="0"/>
              <a:t>Decode encoded information</a:t>
            </a:r>
          </a:p>
          <a:p>
            <a:r>
              <a:rPr lang="en-US" sz="2400" dirty="0" smtClean="0"/>
              <a:t>Has </a:t>
            </a:r>
            <a:r>
              <a:rPr lang="en-US" sz="2400" dirty="0" err="1" smtClean="0"/>
              <a:t>n</a:t>
            </a:r>
            <a:r>
              <a:rPr lang="en-US" sz="2400" dirty="0" smtClean="0"/>
              <a:t> inputs and 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outputs</a:t>
            </a:r>
          </a:p>
          <a:p>
            <a:r>
              <a:rPr lang="en-US" sz="2400" dirty="0" smtClean="0"/>
              <a:t>Selects only 1 output for each combination of inputs</a:t>
            </a:r>
          </a:p>
          <a:p>
            <a:r>
              <a:rPr lang="en-US" sz="2400" dirty="0" smtClean="0"/>
              <a:t>Also has enable input used to disable the outputs. If En =0, no output is selected irrespective of value of select inputs. If En=1 one output is selected depending on input combination</a:t>
            </a:r>
            <a:endParaRPr lang="en-US" sz="2400" dirty="0"/>
          </a:p>
        </p:txBody>
      </p:sp>
      <p:pic>
        <p:nvPicPr>
          <p:cNvPr id="4" name="Picture 3" descr="Screen Shot 2018-03-06 at 00.48.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527" y="4349247"/>
            <a:ext cx="2222500" cy="2171700"/>
          </a:xfrm>
          <a:prstGeom prst="rect">
            <a:avLst/>
          </a:prstGeom>
        </p:spPr>
      </p:pic>
      <p:pic>
        <p:nvPicPr>
          <p:cNvPr id="5" name="Picture 4" descr="Screen Shot 2018-03-06 at 00.48.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656" y="3901003"/>
            <a:ext cx="3396343" cy="2966199"/>
          </a:xfrm>
          <a:prstGeom prst="rect">
            <a:avLst/>
          </a:prstGeom>
        </p:spPr>
      </p:pic>
      <p:pic>
        <p:nvPicPr>
          <p:cNvPr id="6" name="Picture 5" descr="Screen Shot 2018-03-06 at 00.48.1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22" y="4308670"/>
            <a:ext cx="2717800" cy="203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01913" y="1361938"/>
            <a:ext cx="3626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Homework: when would you use a decoder?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Demultiplexers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Opposite of multiplexer</a:t>
            </a:r>
          </a:p>
          <a:p>
            <a:r>
              <a:rPr lang="en-US" dirty="0" smtClean="0"/>
              <a:t>Takes one input and places it onto multiple data outputs</a:t>
            </a:r>
          </a:p>
          <a:p>
            <a:r>
              <a:rPr lang="en-US" dirty="0" smtClean="0"/>
              <a:t>Can be implemented with decoder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n</a:t>
            </a:r>
            <a:r>
              <a:rPr lang="en-US" dirty="0" smtClean="0"/>
              <a:t> to 2</a:t>
            </a:r>
            <a:r>
              <a:rPr lang="en-US" baseline="30000" dirty="0" smtClean="0"/>
              <a:t>n </a:t>
            </a:r>
            <a:r>
              <a:rPr lang="en-US" dirty="0" smtClean="0"/>
              <a:t>decoder can be used as a 1- to – </a:t>
            </a:r>
            <a:r>
              <a:rPr lang="en-US" dirty="0" err="1" smtClean="0"/>
              <a:t>n</a:t>
            </a:r>
            <a:r>
              <a:rPr lang="en-US" dirty="0" smtClean="0"/>
              <a:t> de-multiplexer</a:t>
            </a:r>
          </a:p>
          <a:p>
            <a:r>
              <a:rPr lang="en-US" dirty="0" smtClean="0"/>
              <a:t>En is the data input and outputs are y0 to </a:t>
            </a:r>
            <a:r>
              <a:rPr lang="en-US" dirty="0" err="1" smtClean="0"/>
              <a:t>yn</a:t>
            </a:r>
            <a:endParaRPr lang="en-US" dirty="0" smtClean="0"/>
          </a:p>
          <a:p>
            <a:r>
              <a:rPr lang="en-US" dirty="0" smtClean="0"/>
              <a:t>Selection of w0w1 determines which of the outputs is set to 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Assessment Test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4489"/>
          </a:xfrm>
        </p:spPr>
        <p:txBody>
          <a:bodyPr/>
          <a:lstStyle/>
          <a:p>
            <a:r>
              <a:rPr lang="en-US" sz="4000" dirty="0" smtClean="0"/>
              <a:t>Material up to Lecture 6</a:t>
            </a:r>
          </a:p>
          <a:p>
            <a:r>
              <a:rPr lang="en-US" sz="4000" dirty="0" smtClean="0"/>
              <a:t>Thursday 15</a:t>
            </a:r>
            <a:r>
              <a:rPr lang="en-US" sz="4000" baseline="30000" dirty="0" smtClean="0"/>
              <a:t>th</a:t>
            </a:r>
            <a:r>
              <a:rPr lang="en-US" sz="4000" dirty="0" smtClean="0"/>
              <a:t> March, 10</a:t>
            </a:r>
            <a:r>
              <a:rPr lang="en-US" sz="4000" dirty="0" smtClean="0">
                <a:sym typeface="Wingdings"/>
              </a:rPr>
              <a:t>.00 AM</a:t>
            </a:r>
          </a:p>
          <a:p>
            <a:r>
              <a:rPr lang="en-US" sz="4000" dirty="0" smtClean="0">
                <a:sym typeface="Wingdings"/>
              </a:rPr>
              <a:t>Closed Book</a:t>
            </a:r>
          </a:p>
          <a:p>
            <a:r>
              <a:rPr lang="en-US" sz="4000" dirty="0" smtClean="0">
                <a:sym typeface="Wingdings"/>
              </a:rPr>
              <a:t>Zero tolerance to cheating</a:t>
            </a:r>
          </a:p>
          <a:p>
            <a:r>
              <a:rPr lang="en-US" sz="4000" dirty="0" smtClean="0">
                <a:sym typeface="Wingdings"/>
              </a:rPr>
              <a:t>Missing the test = no grade. No exceptions</a:t>
            </a:r>
          </a:p>
          <a:p>
            <a:r>
              <a:rPr lang="en-US" sz="4000" dirty="0" smtClean="0">
                <a:sym typeface="Wingdings"/>
              </a:rPr>
              <a:t>Good Luck!</a:t>
            </a:r>
            <a:endParaRPr lang="en-US" sz="4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Chapter  5 and 6 of Brown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58838"/>
          </a:xfrm>
        </p:spPr>
        <p:txBody>
          <a:bodyPr/>
          <a:lstStyle/>
          <a:p>
            <a:r>
              <a:rPr lang="en-US" b="1"/>
              <a:t>Multi-Level Synthesis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28650" y="1455312"/>
            <a:ext cx="7886700" cy="4798924"/>
          </a:xfrm>
          <a:blipFill rotWithShape="0">
            <a:blip r:embed="rId2"/>
            <a:stretch>
              <a:fillRect l="-1391" t="-2287" r="-77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96938"/>
          </a:xfrm>
        </p:spPr>
        <p:txBody>
          <a:bodyPr/>
          <a:lstStyle/>
          <a:p>
            <a:r>
              <a:rPr lang="en-US" b="1"/>
              <a:t>Factoring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28650" y="1506828"/>
            <a:ext cx="7886700" cy="2137893"/>
          </a:xfrm>
          <a:blipFill rotWithShape="0">
            <a:blip r:embed="rId2"/>
            <a:stretch>
              <a:fillRect l="-1546" t="-6838" r="-1623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pic>
        <p:nvPicPr>
          <p:cNvPr id="512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2063" y="3762375"/>
            <a:ext cx="3876675" cy="274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5435600" y="4289425"/>
            <a:ext cx="27432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800"/>
              <a:t>Use 3 AND gates and 1 OR gate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71538"/>
          </a:xfrm>
        </p:spPr>
        <p:txBody>
          <a:bodyPr/>
          <a:lstStyle/>
          <a:p>
            <a:r>
              <a:rPr lang="en-US"/>
              <a:t>Functional Decomposition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19046" y="1468438"/>
            <a:ext cx="8320088" cy="4854575"/>
          </a:xfrm>
        </p:spPr>
        <p:txBody>
          <a:bodyPr/>
          <a:lstStyle/>
          <a:p>
            <a:r>
              <a:rPr lang="en-US" dirty="0"/>
              <a:t>Decompose a two-level circuit into sub circuits</a:t>
            </a:r>
          </a:p>
          <a:p>
            <a:r>
              <a:rPr lang="en-US" dirty="0"/>
              <a:t>Sub circuits can be used in several places to create the</a:t>
            </a:r>
            <a:r>
              <a:rPr lang="en-US" dirty="0" smtClean="0"/>
              <a:t> entire circuit</a:t>
            </a:r>
          </a:p>
          <a:p>
            <a:r>
              <a:rPr lang="en-US" dirty="0" smtClean="0"/>
              <a:t>E.g.</a:t>
            </a:r>
          </a:p>
          <a:p>
            <a:endParaRPr lang="en-US" dirty="0" smtClean="0"/>
          </a:p>
          <a:p>
            <a:r>
              <a:rPr lang="en-US" dirty="0" smtClean="0"/>
              <a:t>4 AND gates, 1 OR gate , 2 NOT gates.</a:t>
            </a:r>
          </a:p>
          <a:p>
            <a:r>
              <a:rPr lang="en-US" dirty="0" smtClean="0"/>
              <a:t>Fan-in is 3 and 4 for AND gates and OR gate respectively</a:t>
            </a:r>
          </a:p>
          <a:p>
            <a:r>
              <a:rPr lang="en-US" dirty="0" smtClean="0"/>
              <a:t>18 inputs ( wires) to all gates </a:t>
            </a:r>
          </a:p>
          <a:p>
            <a:r>
              <a:rPr lang="en-US" dirty="0" smtClean="0"/>
              <a:t>Wiring takes large chip area. Need to reduce it.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52700" y="3012633"/>
          <a:ext cx="7355222" cy="675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3" imgW="2628900" imgH="241300" progId="Equation.3">
                  <p:embed/>
                </p:oleObj>
              </mc:Choice>
              <mc:Fallback>
                <p:oleObj name="Equation" r:id="rId3" imgW="2628900" imgH="2413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700" y="3012633"/>
                        <a:ext cx="7355222" cy="6751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91689"/>
          </a:xfrm>
        </p:spPr>
        <p:txBody>
          <a:bodyPr/>
          <a:lstStyle/>
          <a:p>
            <a:r>
              <a:rPr lang="en-US" dirty="0" smtClean="0"/>
              <a:t>Functional Decomposition</a:t>
            </a:r>
            <a:endParaRPr lang="en-US" dirty="0"/>
          </a:p>
        </p:txBody>
      </p:sp>
      <p:pic>
        <p:nvPicPr>
          <p:cNvPr id="7" name="Picture 6" descr="Screen Shot 2018-03-05 at 20.28.57.png"/>
          <p:cNvPicPr>
            <a:picLocks noChangeAspect="1"/>
          </p:cNvPicPr>
          <p:nvPr/>
        </p:nvPicPr>
        <p:blipFill>
          <a:blip r:embed="rId3"/>
          <a:srcRect r="27705"/>
          <a:stretch>
            <a:fillRect/>
          </a:stretch>
        </p:blipFill>
        <p:spPr>
          <a:xfrm>
            <a:off x="504483" y="1458661"/>
            <a:ext cx="8089341" cy="4822144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796967" y="5552312"/>
          <a:ext cx="3161605" cy="85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4" imgW="889000" imgH="241300" progId="Equation.3">
                  <p:embed/>
                </p:oleObj>
              </mc:Choice>
              <mc:Fallback>
                <p:oleObj name="Equation" r:id="rId4" imgW="889000" imgH="2413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6967" y="5552312"/>
                        <a:ext cx="3161605" cy="85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8-03-05 at 20.33.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37902"/>
            <a:ext cx="4644320" cy="19943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91689"/>
          </a:xfrm>
        </p:spPr>
        <p:txBody>
          <a:bodyPr/>
          <a:lstStyle/>
          <a:p>
            <a:r>
              <a:rPr lang="en-US" dirty="0" smtClean="0"/>
              <a:t>Functional Decomposition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330868" y="1487237"/>
          <a:ext cx="3551237" cy="902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4" imgW="2324100" imgH="546100" progId="Equation.3">
                  <p:embed/>
                </p:oleObj>
              </mc:Choice>
              <mc:Fallback>
                <p:oleObj name="Equation" r:id="rId4" imgW="2324100" imgH="5461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868" y="1487237"/>
                        <a:ext cx="3551237" cy="9023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2966" y="4850322"/>
            <a:ext cx="7863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2 additional gates (NOT and OR)  but 15 inputs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Reduced biggest fan-in to 2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Cheaper circuit than previous 2 level one 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Increased propagation delay </a:t>
            </a:r>
            <a:r>
              <a:rPr lang="en-US" sz="2400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sz="2400" dirty="0" smtClean="0"/>
              <a:t> trade-off!</a:t>
            </a:r>
            <a:endParaRPr lang="en-US" sz="2400" dirty="0"/>
          </a:p>
        </p:txBody>
      </p:sp>
      <p:pic>
        <p:nvPicPr>
          <p:cNvPr id="10" name="Picture 9" descr="Screen Shot 2018-03-05 at 20.43.18.png"/>
          <p:cNvPicPr>
            <a:picLocks noChangeAspect="1"/>
          </p:cNvPicPr>
          <p:nvPr/>
        </p:nvPicPr>
        <p:blipFill>
          <a:blip r:embed="rId6"/>
          <a:srcRect l="8319" r="8489"/>
          <a:stretch>
            <a:fillRect/>
          </a:stretch>
        </p:blipFill>
        <p:spPr>
          <a:xfrm>
            <a:off x="5908843" y="2767262"/>
            <a:ext cx="3154950" cy="19940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95474" y="1978526"/>
            <a:ext cx="302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Decomposed realization of </a:t>
            </a:r>
            <a:r>
              <a:rPr lang="en-US" b="1" i="1" dirty="0" err="1" smtClean="0">
                <a:solidFill>
                  <a:srgbClr val="FF0000"/>
                </a:solidFill>
              </a:rPr>
              <a:t>f</a:t>
            </a:r>
            <a:r>
              <a:rPr lang="en-US" b="1" i="1" dirty="0" smtClean="0">
                <a:solidFill>
                  <a:srgbClr val="FF0000"/>
                </a:solidFill>
              </a:rPr>
              <a:t>  !!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558637" y="3449053"/>
            <a:ext cx="1443790" cy="508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37507"/>
          </a:xfrm>
        </p:spPr>
        <p:txBody>
          <a:bodyPr/>
          <a:lstStyle/>
          <a:p>
            <a:r>
              <a:rPr lang="en-US" dirty="0" smtClean="0"/>
              <a:t>Multi-Level NAND and NOR circuits</a:t>
            </a:r>
            <a:endParaRPr lang="en-US" dirty="0"/>
          </a:p>
        </p:txBody>
      </p:sp>
      <p:pic>
        <p:nvPicPr>
          <p:cNvPr id="4" name="Picture 3" descr="Screen Shot 2018-03-05 at 20.57.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0842"/>
            <a:ext cx="3997671" cy="2090153"/>
          </a:xfrm>
          <a:prstGeom prst="rect">
            <a:avLst/>
          </a:prstGeom>
        </p:spPr>
      </p:pic>
      <p:pic>
        <p:nvPicPr>
          <p:cNvPr id="5" name="Picture 4" descr="Screen Shot 2018-03-05 at 20.57.4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532" y="1630947"/>
            <a:ext cx="4237468" cy="2211805"/>
          </a:xfrm>
          <a:prstGeom prst="rect">
            <a:avLst/>
          </a:prstGeom>
        </p:spPr>
      </p:pic>
      <p:pic>
        <p:nvPicPr>
          <p:cNvPr id="6" name="Picture 5" descr="Screen Shot 2018-03-05 at 20.57.5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053" y="4398211"/>
            <a:ext cx="4139145" cy="22365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97158" y="1858211"/>
            <a:ext cx="7486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00" dirty="0" smtClean="0"/>
              <a:t>=</a:t>
            </a:r>
            <a:endParaRPr lang="en-US" sz="7600" dirty="0"/>
          </a:p>
        </p:txBody>
      </p:sp>
      <p:sp>
        <p:nvSpPr>
          <p:cNvPr id="8" name="TextBox 7"/>
          <p:cNvSpPr txBox="1"/>
          <p:nvPr/>
        </p:nvSpPr>
        <p:spPr>
          <a:xfrm>
            <a:off x="580190" y="4443663"/>
            <a:ext cx="7486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00" dirty="0" smtClean="0"/>
              <a:t>=</a:t>
            </a:r>
            <a:endParaRPr lang="en-US" sz="7600" dirty="0"/>
          </a:p>
        </p:txBody>
      </p:sp>
      <p:sp>
        <p:nvSpPr>
          <p:cNvPr id="9" name="TextBox 8"/>
          <p:cNvSpPr txBox="1"/>
          <p:nvPr/>
        </p:nvSpPr>
        <p:spPr>
          <a:xfrm>
            <a:off x="5093369" y="3850106"/>
            <a:ext cx="4050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AND to NAND – invert output</a:t>
            </a:r>
          </a:p>
          <a:p>
            <a:pPr>
              <a:buFont typeface="Arial"/>
              <a:buChar char="•"/>
            </a:pPr>
            <a:r>
              <a:rPr lang="en-US" dirty="0" smtClean="0"/>
              <a:t>OR to NAND – invert inputs (Lecture 3! Apply De Morgan’s)</a:t>
            </a:r>
          </a:p>
          <a:p>
            <a:pPr>
              <a:buFont typeface="Arial"/>
              <a:buChar char="•"/>
            </a:pPr>
            <a:r>
              <a:rPr lang="en-US" dirty="0" smtClean="0"/>
              <a:t>Observe inversion on both ends of wire</a:t>
            </a:r>
          </a:p>
          <a:p>
            <a:pPr>
              <a:buFont typeface="Arial"/>
              <a:buChar char="•"/>
            </a:pPr>
            <a:r>
              <a:rPr lang="en-US" dirty="0" smtClean="0"/>
              <a:t>Implement  single inversions (NOT) </a:t>
            </a:r>
          </a:p>
          <a:p>
            <a:pPr>
              <a:buFont typeface="Arial"/>
              <a:buChar char="•"/>
            </a:pPr>
            <a:r>
              <a:rPr lang="en-US" dirty="0" smtClean="0"/>
              <a:t>SOP = NAND-NAND</a:t>
            </a:r>
          </a:p>
          <a:p>
            <a:pPr>
              <a:buFont typeface="Arial"/>
              <a:buChar char="•"/>
            </a:pPr>
            <a:r>
              <a:rPr lang="en-US" dirty="0" smtClean="0"/>
              <a:t>POS = NOR-NOR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8243"/>
          </a:xfrm>
        </p:spPr>
        <p:txBody>
          <a:bodyPr/>
          <a:lstStyle/>
          <a:p>
            <a:r>
              <a:rPr lang="en-US" dirty="0" err="1" smtClean="0"/>
              <a:t>Analysing</a:t>
            </a:r>
            <a:r>
              <a:rPr lang="en-US" dirty="0" smtClean="0"/>
              <a:t> Multi-level Circuits</a:t>
            </a:r>
            <a:endParaRPr lang="en-US" dirty="0"/>
          </a:p>
        </p:txBody>
      </p:sp>
      <p:pic>
        <p:nvPicPr>
          <p:cNvPr id="4" name="Picture 3" descr="Screen Shot 2018-03-05 at 21.08.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87" y="1517316"/>
            <a:ext cx="6946900" cy="355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316" y="5267158"/>
            <a:ext cx="8087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Get output at intermediate points and combine to SOP</a:t>
            </a:r>
          </a:p>
          <a:p>
            <a:pPr>
              <a:buFont typeface="Arial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Work this out. How many gates?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600</TotalTime>
  <Words>775</Words>
  <Application>Microsoft Office PowerPoint</Application>
  <PresentationFormat>On-screen Show (4:3)</PresentationFormat>
  <Paragraphs>172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ＭＳ Ｐゴシック</vt:lpstr>
      <vt:lpstr>Arial</vt:lpstr>
      <vt:lpstr>Arial Narrow</vt:lpstr>
      <vt:lpstr>Wingdings</vt:lpstr>
      <vt:lpstr>Office Theme</vt:lpstr>
      <vt:lpstr>Equation</vt:lpstr>
      <vt:lpstr>CMP 2203</vt:lpstr>
      <vt:lpstr>Incompletely Specified Functions</vt:lpstr>
      <vt:lpstr>Multi-Level Synthesis</vt:lpstr>
      <vt:lpstr>Factoring</vt:lpstr>
      <vt:lpstr>Functional Decomposition</vt:lpstr>
      <vt:lpstr>Functional Decomposition</vt:lpstr>
      <vt:lpstr>Functional Decomposition</vt:lpstr>
      <vt:lpstr>Multi-Level NAND and NOR circuits</vt:lpstr>
      <vt:lpstr>Analysing Multi-level Circuits</vt:lpstr>
      <vt:lpstr>Arithmetic Functions: Half- Adder</vt:lpstr>
      <vt:lpstr>Full-Adder</vt:lpstr>
      <vt:lpstr>Decomposed Full Adder</vt:lpstr>
      <vt:lpstr>Ripple Carry Adder</vt:lpstr>
      <vt:lpstr>Adder/Subtractor</vt:lpstr>
      <vt:lpstr>Adder/Subtractor</vt:lpstr>
      <vt:lpstr>Homework!</vt:lpstr>
      <vt:lpstr>Multiplexers</vt:lpstr>
      <vt:lpstr>Synthesis of Functions using Multiplexers</vt:lpstr>
      <vt:lpstr>Example 2</vt:lpstr>
      <vt:lpstr>Decoders</vt:lpstr>
      <vt:lpstr>Demultiplexers</vt:lpstr>
      <vt:lpstr>Continuous Assessment Test One</vt:lpstr>
      <vt:lpstr>Handout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Dativa K. Tizikara [MTN Uganda-Network Group]</dc:creator>
  <cp:lastModifiedBy>Samuel</cp:lastModifiedBy>
  <cp:revision>90</cp:revision>
  <dcterms:created xsi:type="dcterms:W3CDTF">2018-03-05T20:45:30Z</dcterms:created>
  <dcterms:modified xsi:type="dcterms:W3CDTF">2019-03-14T20:20:16Z</dcterms:modified>
</cp:coreProperties>
</file>