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4" r:id="rId4"/>
    <p:sldId id="260" r:id="rId5"/>
    <p:sldId id="261" r:id="rId6"/>
    <p:sldId id="258" r:id="rId7"/>
    <p:sldId id="259" r:id="rId8"/>
    <p:sldId id="262" r:id="rId9"/>
    <p:sldId id="265" r:id="rId10"/>
    <p:sldId id="269" r:id="rId11"/>
    <p:sldId id="270" r:id="rId12"/>
    <p:sldId id="293" r:id="rId13"/>
    <p:sldId id="294" r:id="rId14"/>
    <p:sldId id="271" r:id="rId15"/>
    <p:sldId id="273" r:id="rId16"/>
    <p:sldId id="274" r:id="rId17"/>
    <p:sldId id="272" r:id="rId18"/>
    <p:sldId id="284" r:id="rId19"/>
    <p:sldId id="285" r:id="rId20"/>
    <p:sldId id="286" r:id="rId21"/>
    <p:sldId id="287" r:id="rId22"/>
    <p:sldId id="289" r:id="rId23"/>
    <p:sldId id="288" r:id="rId24"/>
    <p:sldId id="290" r:id="rId25"/>
    <p:sldId id="277" r:id="rId26"/>
    <p:sldId id="280" r:id="rId27"/>
    <p:sldId id="281" r:id="rId28"/>
    <p:sldId id="278" r:id="rId29"/>
    <p:sldId id="279" r:id="rId30"/>
    <p:sldId id="275" r:id="rId31"/>
    <p:sldId id="276"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79360-FFDD-40A2-99C0-C27A97A2FD4A}" type="datetimeFigureOut">
              <a:rPr lang="en-GB" smtClean="0"/>
              <a:t>05/03/2019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EAAED-54BF-4B6B-8B16-774108AEB06D}" type="slidenum">
              <a:rPr lang="en-GB" smtClean="0"/>
              <a:t>‹#›</a:t>
            </a:fld>
            <a:endParaRPr lang="en-GB"/>
          </a:p>
        </p:txBody>
      </p:sp>
    </p:spTree>
    <p:extLst>
      <p:ext uri="{BB962C8B-B14F-4D97-AF65-F5344CB8AC3E}">
        <p14:creationId xmlns:p14="http://schemas.microsoft.com/office/powerpoint/2010/main" val="210464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 is the enable /clock</a:t>
            </a:r>
            <a:endParaRPr lang="en-GB" dirty="0"/>
          </a:p>
        </p:txBody>
      </p:sp>
      <p:sp>
        <p:nvSpPr>
          <p:cNvPr id="4" name="Slide Number Placeholder 3"/>
          <p:cNvSpPr>
            <a:spLocks noGrp="1"/>
          </p:cNvSpPr>
          <p:nvPr>
            <p:ph type="sldNum" sz="quarter" idx="10"/>
          </p:nvPr>
        </p:nvSpPr>
        <p:spPr/>
        <p:txBody>
          <a:bodyPr/>
          <a:lstStyle/>
          <a:p>
            <a:fld id="{4BAEAAED-54BF-4B6B-8B16-774108AEB06D}" type="slidenum">
              <a:rPr lang="en-GB" smtClean="0"/>
              <a:t>13</a:t>
            </a:fld>
            <a:endParaRPr lang="en-GB"/>
          </a:p>
        </p:txBody>
      </p:sp>
    </p:spTree>
    <p:extLst>
      <p:ext uri="{BB962C8B-B14F-4D97-AF65-F5344CB8AC3E}">
        <p14:creationId xmlns:p14="http://schemas.microsoft.com/office/powerpoint/2010/main" val="66946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28DEF-EFEF-4C32-B3BA-87A8D5BF913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160345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28DEF-EFEF-4C32-B3BA-87A8D5BF913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56297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28DEF-EFEF-4C32-B3BA-87A8D5BF913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277501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28DEF-EFEF-4C32-B3BA-87A8D5BF913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368664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28DEF-EFEF-4C32-B3BA-87A8D5BF913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390535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28DEF-EFEF-4C32-B3BA-87A8D5BF913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71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28DEF-EFEF-4C32-B3BA-87A8D5BF9136}"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348070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28DEF-EFEF-4C32-B3BA-87A8D5BF9136}"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360615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28DEF-EFEF-4C32-B3BA-87A8D5BF9136}"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59614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28DEF-EFEF-4C32-B3BA-87A8D5BF913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221887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28DEF-EFEF-4C32-B3BA-87A8D5BF913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5B3-9D64-41E0-859B-9AF823D0BEEE}" type="slidenum">
              <a:rPr lang="en-US" smtClean="0"/>
              <a:t>‹#›</a:t>
            </a:fld>
            <a:endParaRPr lang="en-US"/>
          </a:p>
        </p:txBody>
      </p:sp>
    </p:spTree>
    <p:extLst>
      <p:ext uri="{BB962C8B-B14F-4D97-AF65-F5344CB8AC3E}">
        <p14:creationId xmlns:p14="http://schemas.microsoft.com/office/powerpoint/2010/main" val="94035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28DEF-EFEF-4C32-B3BA-87A8D5BF9136}"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5B3-9D64-41E0-859B-9AF823D0BEEE}" type="slidenum">
              <a:rPr lang="en-US" smtClean="0"/>
              <a:t>‹#›</a:t>
            </a:fld>
            <a:endParaRPr lang="en-US"/>
          </a:p>
        </p:txBody>
      </p:sp>
    </p:spTree>
    <p:extLst>
      <p:ext uri="{BB962C8B-B14F-4D97-AF65-F5344CB8AC3E}">
        <p14:creationId xmlns:p14="http://schemas.microsoft.com/office/powerpoint/2010/main" val="14635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CMP 2203</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ctr">
              <a:buNone/>
            </a:pPr>
            <a:r>
              <a:rPr lang="en-US" sz="4800" dirty="0" smtClean="0">
                <a:latin typeface="Times New Roman" panose="02020603050405020304" pitchFamily="18" charset="0"/>
                <a:cs typeface="Times New Roman" panose="02020603050405020304" pitchFamily="18" charset="0"/>
              </a:rPr>
              <a:t>Lecture 7</a:t>
            </a:r>
          </a:p>
        </p:txBody>
      </p:sp>
    </p:spTree>
    <p:extLst>
      <p:ext uri="{BB962C8B-B14F-4D97-AF65-F5344CB8AC3E}">
        <p14:creationId xmlns:p14="http://schemas.microsoft.com/office/powerpoint/2010/main" val="97635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D-Latches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053320" cy="4351338"/>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has </a:t>
            </a:r>
            <a:r>
              <a:rPr lang="en-US" dirty="0" smtClean="0">
                <a:latin typeface="Times New Roman" panose="02020603050405020304" pitchFamily="18" charset="0"/>
                <a:cs typeface="Times New Roman" panose="02020603050405020304" pitchFamily="18" charset="0"/>
              </a:rPr>
              <a:t>a single </a:t>
            </a:r>
            <a:r>
              <a:rPr lang="en-US" dirty="0">
                <a:latin typeface="Times New Roman" panose="02020603050405020304" pitchFamily="18" charset="0"/>
                <a:cs typeface="Times New Roman" panose="02020603050405020304" pitchFamily="18" charset="0"/>
              </a:rPr>
              <a:t>data input, called </a:t>
            </a: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and it stores the value on this input, under the control of a </a:t>
            </a:r>
            <a:r>
              <a:rPr lang="en-US" dirty="0" smtClean="0">
                <a:latin typeface="Times New Roman" panose="02020603050405020304" pitchFamily="18" charset="0"/>
                <a:cs typeface="Times New Roman" panose="02020603050405020304" pitchFamily="18" charset="0"/>
              </a:rPr>
              <a:t>clock signal</a:t>
            </a:r>
            <a:r>
              <a:rPr lang="en-US" dirty="0">
                <a:latin typeface="Times New Roman" panose="02020603050405020304" pitchFamily="18" charset="0"/>
                <a:cs typeface="Times New Roman" panose="02020603050405020304" pitchFamily="18" charset="0"/>
              </a:rPr>
              <a:t>. It is called a </a:t>
            </a:r>
            <a:r>
              <a:rPr lang="en-US" i="1" dirty="0">
                <a:latin typeface="Times New Roman" panose="02020603050405020304" pitchFamily="18" charset="0"/>
                <a:cs typeface="Times New Roman" panose="02020603050405020304" pitchFamily="18" charset="0"/>
              </a:rPr>
              <a:t>gated D latch</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D latch is the simple extension of the gated SR latch which removes the possibility of invalid input states. When the enable line of the D latch is high, the output will always reflect the logic level which is present at the D input. When the input of the D latch falls, the last state of the D latch input is trapped and held in the latch. That is why it is also called as a transparent latch. When enable is asserted, the latch is said to be transparent.</a:t>
            </a:r>
          </a:p>
          <a:p>
            <a:pPr marL="0" indent="0">
              <a:buNone/>
            </a:pPr>
            <a:r>
              <a:rPr lang="en-US" dirty="0"/>
              <a:t/>
            </a:r>
            <a:br>
              <a:rPr lang="en-US" dirty="0"/>
            </a:b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2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D-Latches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444581" y="2010291"/>
            <a:ext cx="6909219" cy="4351338"/>
          </a:xfrm>
          <a:prstGeom prst="rect">
            <a:avLst/>
          </a:prstGeom>
        </p:spPr>
      </p:pic>
      <p:sp>
        <p:nvSpPr>
          <p:cNvPr id="5" name="TextBox 4"/>
          <p:cNvSpPr txBox="1"/>
          <p:nvPr/>
        </p:nvSpPr>
        <p:spPr>
          <a:xfrm>
            <a:off x="1197735" y="6176963"/>
            <a:ext cx="3876541" cy="369332"/>
          </a:xfrm>
          <a:prstGeom prst="rect">
            <a:avLst/>
          </a:prstGeom>
          <a:noFill/>
        </p:spPr>
        <p:txBody>
          <a:bodyPr wrap="square" rtlCol="0">
            <a:spAutoFit/>
          </a:bodyPr>
          <a:lstStyle/>
          <a:p>
            <a:r>
              <a:rPr lang="en-US" dirty="0" smtClean="0"/>
              <a:t>Source: Brown 3</a:t>
            </a:r>
            <a:r>
              <a:rPr lang="en-US" baseline="30000" dirty="0" smtClean="0"/>
              <a:t>rd</a:t>
            </a:r>
            <a:r>
              <a:rPr lang="en-US" dirty="0" smtClean="0"/>
              <a:t> Ed</a:t>
            </a:r>
            <a:endParaRPr lang="en-US" dirty="0"/>
          </a:p>
        </p:txBody>
      </p:sp>
      <p:sp>
        <p:nvSpPr>
          <p:cNvPr id="3" name="TextBox 2"/>
          <p:cNvSpPr txBox="1"/>
          <p:nvPr/>
        </p:nvSpPr>
        <p:spPr>
          <a:xfrm>
            <a:off x="568960" y="2010291"/>
            <a:ext cx="4124960" cy="384186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stretch>
            <a:fillRect/>
          </a:stretch>
        </p:blipFill>
        <p:spPr>
          <a:xfrm>
            <a:off x="816601" y="2498070"/>
            <a:ext cx="4257675" cy="2622570"/>
          </a:xfrm>
          <a:prstGeom prst="rect">
            <a:avLst/>
          </a:prstGeom>
        </p:spPr>
      </p:pic>
    </p:spTree>
    <p:extLst>
      <p:ext uri="{BB962C8B-B14F-4D97-AF65-F5344CB8AC3E}">
        <p14:creationId xmlns:p14="http://schemas.microsoft.com/office/powerpoint/2010/main" val="198982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J K Latches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291580" cy="4351338"/>
          </a:xfrm>
        </p:spPr>
        <p:txBody>
          <a:bodyPr/>
          <a:lstStyle/>
          <a:p>
            <a:pPr algn="just"/>
            <a:r>
              <a:rPr lang="en-US" dirty="0">
                <a:latin typeface="Times New Roman" panose="02020603050405020304" pitchFamily="18" charset="0"/>
                <a:cs typeface="Times New Roman" panose="02020603050405020304" pitchFamily="18" charset="0"/>
              </a:rPr>
              <a:t>JK latch is similar to RS latch. This latch consists of 2 inputs J and K as shown in the below figure. The ambiguous state has been eliminated here: when the inputs of </a:t>
            </a:r>
            <a:r>
              <a:rPr lang="en-US" dirty="0" err="1">
                <a:latin typeface="Times New Roman" panose="02020603050405020304" pitchFamily="18" charset="0"/>
                <a:cs typeface="Times New Roman" panose="02020603050405020304" pitchFamily="18" charset="0"/>
              </a:rPr>
              <a:t>Jk</a:t>
            </a:r>
            <a:r>
              <a:rPr lang="en-US" dirty="0">
                <a:latin typeface="Times New Roman" panose="02020603050405020304" pitchFamily="18" charset="0"/>
                <a:cs typeface="Times New Roman" panose="02020603050405020304" pitchFamily="18" charset="0"/>
              </a:rPr>
              <a:t> latch are high, then output toggles. The output feedback to inputs is the only difference we see here, which is not there in the RS latch.</a:t>
            </a:r>
          </a:p>
        </p:txBody>
      </p:sp>
      <p:sp>
        <p:nvSpPr>
          <p:cNvPr id="5" name="TextBox 4"/>
          <p:cNvSpPr txBox="1"/>
          <p:nvPr/>
        </p:nvSpPr>
        <p:spPr>
          <a:xfrm>
            <a:off x="6868160" y="1869440"/>
            <a:ext cx="4485640" cy="4246880"/>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7129780" y="2161540"/>
            <a:ext cx="3962400" cy="2209800"/>
          </a:xfrm>
          <a:prstGeom prst="rect">
            <a:avLst/>
          </a:prstGeom>
        </p:spPr>
      </p:pic>
      <p:sp>
        <p:nvSpPr>
          <p:cNvPr id="7" name="TextBox 6"/>
          <p:cNvSpPr txBox="1"/>
          <p:nvPr/>
        </p:nvSpPr>
        <p:spPr>
          <a:xfrm>
            <a:off x="6868160" y="4775200"/>
            <a:ext cx="4224020" cy="369332"/>
          </a:xfrm>
          <a:prstGeom prst="rect">
            <a:avLst/>
          </a:prstGeom>
          <a:noFill/>
        </p:spPr>
        <p:txBody>
          <a:bodyPr wrap="square" rtlCol="0">
            <a:spAutoFit/>
          </a:bodyPr>
          <a:lstStyle/>
          <a:p>
            <a:r>
              <a:rPr lang="en-US" dirty="0" smtClean="0"/>
              <a:t>Source: Google images</a:t>
            </a:r>
            <a:endParaRPr lang="en-US" dirty="0"/>
          </a:p>
        </p:txBody>
      </p:sp>
    </p:spTree>
    <p:extLst>
      <p:ext uri="{BB962C8B-B14F-4D97-AF65-F5344CB8AC3E}">
        <p14:creationId xmlns:p14="http://schemas.microsoft.com/office/powerpoint/2010/main" val="3747503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 Latch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5908040" cy="4351338"/>
          </a:xfrm>
        </p:spPr>
        <p:txBody>
          <a:bodyPr/>
          <a:lstStyle/>
          <a:p>
            <a:pPr algn="just"/>
            <a:r>
              <a:rPr lang="en-US" dirty="0">
                <a:latin typeface="Times New Roman" panose="02020603050405020304" pitchFamily="18" charset="0"/>
                <a:cs typeface="Times New Roman" panose="02020603050405020304" pitchFamily="18" charset="0"/>
              </a:rPr>
              <a:t>T latch is formed when the inputs of the JK latch are shorted. When the input is high, then the  output toggles.</a:t>
            </a:r>
          </a:p>
          <a:p>
            <a:endParaRPr lang="en-US" dirty="0"/>
          </a:p>
          <a:p>
            <a:endParaRPr lang="en-US" dirty="0"/>
          </a:p>
        </p:txBody>
      </p:sp>
      <p:sp>
        <p:nvSpPr>
          <p:cNvPr id="5" name="TextBox 4"/>
          <p:cNvSpPr txBox="1"/>
          <p:nvPr/>
        </p:nvSpPr>
        <p:spPr>
          <a:xfrm>
            <a:off x="6746240" y="1825625"/>
            <a:ext cx="3007360" cy="4493895"/>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stretch>
            <a:fillRect/>
          </a:stretch>
        </p:blipFill>
        <p:spPr>
          <a:xfrm>
            <a:off x="1320801" y="3352800"/>
            <a:ext cx="4607560" cy="3271520"/>
          </a:xfrm>
          <a:prstGeom prst="rect">
            <a:avLst/>
          </a:prstGeom>
        </p:spPr>
      </p:pic>
      <p:pic>
        <p:nvPicPr>
          <p:cNvPr id="7" name="Picture 6"/>
          <p:cNvPicPr>
            <a:picLocks noChangeAspect="1"/>
          </p:cNvPicPr>
          <p:nvPr/>
        </p:nvPicPr>
        <p:blipFill>
          <a:blip r:embed="rId4"/>
          <a:stretch>
            <a:fillRect/>
          </a:stretch>
        </p:blipFill>
        <p:spPr>
          <a:xfrm>
            <a:off x="6410962" y="3352800"/>
            <a:ext cx="5110478" cy="2621279"/>
          </a:xfrm>
          <a:prstGeom prst="rect">
            <a:avLst/>
          </a:prstGeom>
        </p:spPr>
      </p:pic>
      <p:sp>
        <p:nvSpPr>
          <p:cNvPr id="8" name="TextBox 7"/>
          <p:cNvSpPr txBox="1"/>
          <p:nvPr/>
        </p:nvSpPr>
        <p:spPr>
          <a:xfrm>
            <a:off x="5730240" y="6176963"/>
            <a:ext cx="5019040" cy="369332"/>
          </a:xfrm>
          <a:prstGeom prst="rect">
            <a:avLst/>
          </a:prstGeom>
          <a:noFill/>
        </p:spPr>
        <p:txBody>
          <a:bodyPr wrap="square" rtlCol="0">
            <a:spAutoFit/>
          </a:bodyPr>
          <a:lstStyle/>
          <a:p>
            <a:r>
              <a:rPr lang="en-US" dirty="0" smtClean="0"/>
              <a:t>Source: Google images</a:t>
            </a:r>
            <a:endParaRPr lang="en-US" dirty="0"/>
          </a:p>
        </p:txBody>
      </p:sp>
    </p:spTree>
    <p:extLst>
      <p:ext uri="{BB962C8B-B14F-4D97-AF65-F5344CB8AC3E}">
        <p14:creationId xmlns:p14="http://schemas.microsoft.com/office/powerpoint/2010/main" val="289772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Level-Sensitive versus Edge-Triggered Storage Elements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lvl="0" algn="just"/>
            <a:r>
              <a:rPr lang="en-US" b="1" dirty="0">
                <a:latin typeface="Times New Roman" panose="02020603050405020304" pitchFamily="18" charset="0"/>
                <a:cs typeface="Times New Roman" panose="02020603050405020304" pitchFamily="18" charset="0"/>
              </a:rPr>
              <a:t>Level Triggering:</a:t>
            </a:r>
            <a:r>
              <a:rPr lang="en-US" dirty="0">
                <a:latin typeface="Times New Roman" panose="02020603050405020304" pitchFamily="18" charset="0"/>
                <a:cs typeface="Times New Roman" panose="02020603050405020304" pitchFamily="18" charset="0"/>
              </a:rPr>
              <a:t> In level triggering the circuit will become active when the gating or clock pulse is on a particular level. This level is decided by the designer. We can have a negative level triggering in which the circuit is active when the clock signal is low or a positive level triggering in which the circuit is active when the clock signal is high.</a:t>
            </a:r>
          </a:p>
          <a:p>
            <a:pPr algn="just"/>
            <a:r>
              <a:rPr lang="en-US" b="1" dirty="0">
                <a:latin typeface="Times New Roman" panose="02020603050405020304" pitchFamily="18" charset="0"/>
                <a:cs typeface="Times New Roman" panose="02020603050405020304" pitchFamily="18" charset="0"/>
              </a:rPr>
              <a:t>Edge Triggering:</a:t>
            </a:r>
            <a:r>
              <a:rPr lang="en-US" dirty="0">
                <a:latin typeface="Times New Roman" panose="02020603050405020304" pitchFamily="18" charset="0"/>
                <a:cs typeface="Times New Roman" panose="02020603050405020304" pitchFamily="18" charset="0"/>
              </a:rPr>
              <a:t> In edge triggering the circuit becomes active at negative or positive edge of the clock signal. For example if the circuit is positive edge triggered, it will take input at exactly the time in which the clock signal goes from low to high. Similarly input is taken at exactly the time in which the clock signal goes from high to low in negative edge triggering. But keep in mind after the input, it can be processed in all the time till the next input is taken</a:t>
            </a:r>
          </a:p>
        </p:txBody>
      </p:sp>
    </p:spTree>
    <p:extLst>
      <p:ext uri="{BB962C8B-B14F-4D97-AF65-F5344CB8AC3E}">
        <p14:creationId xmlns:p14="http://schemas.microsoft.com/office/powerpoint/2010/main" val="35824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Level-Sensitive versus Edge-Triggered Storage Elements</a:t>
            </a:r>
            <a:endParaRPr lang="en-US" dirty="0"/>
          </a:p>
        </p:txBody>
      </p:sp>
      <p:pic>
        <p:nvPicPr>
          <p:cNvPr id="4" name="Content Placeholder 3"/>
          <p:cNvPicPr>
            <a:picLocks noGrp="1" noChangeAspect="1"/>
          </p:cNvPicPr>
          <p:nvPr>
            <p:ph idx="1"/>
          </p:nvPr>
        </p:nvPicPr>
        <p:blipFill>
          <a:blip r:embed="rId2"/>
          <a:stretch>
            <a:fillRect/>
          </a:stretch>
        </p:blipFill>
        <p:spPr>
          <a:xfrm>
            <a:off x="579622" y="1825625"/>
            <a:ext cx="4335741" cy="4351338"/>
          </a:xfrm>
          <a:prstGeom prst="rect">
            <a:avLst/>
          </a:prstGeom>
        </p:spPr>
      </p:pic>
      <p:pic>
        <p:nvPicPr>
          <p:cNvPr id="5" name="Picture 4"/>
          <p:cNvPicPr>
            <a:picLocks noChangeAspect="1"/>
          </p:cNvPicPr>
          <p:nvPr/>
        </p:nvPicPr>
        <p:blipFill>
          <a:blip r:embed="rId3"/>
          <a:stretch>
            <a:fillRect/>
          </a:stretch>
        </p:blipFill>
        <p:spPr>
          <a:xfrm>
            <a:off x="4700789" y="1934369"/>
            <a:ext cx="6812924" cy="4133850"/>
          </a:xfrm>
          <a:prstGeom prst="rect">
            <a:avLst/>
          </a:prstGeom>
        </p:spPr>
      </p:pic>
      <p:sp>
        <p:nvSpPr>
          <p:cNvPr id="6" name="TextBox 5"/>
          <p:cNvSpPr txBox="1"/>
          <p:nvPr/>
        </p:nvSpPr>
        <p:spPr>
          <a:xfrm>
            <a:off x="2562896" y="6176963"/>
            <a:ext cx="7147774" cy="369332"/>
          </a:xfrm>
          <a:prstGeom prst="rect">
            <a:avLst/>
          </a:prstGeom>
          <a:noFill/>
        </p:spPr>
        <p:txBody>
          <a:bodyPr wrap="square" rtlCol="0">
            <a:spAutoFit/>
          </a:bodyPr>
          <a:lstStyle/>
          <a:p>
            <a:r>
              <a:rPr lang="en-US" dirty="0" smtClean="0"/>
              <a:t>Comparison of level-sensitive and edge-triggered D storage elements.</a:t>
            </a:r>
            <a:endParaRPr lang="en-US" dirty="0"/>
          </a:p>
        </p:txBody>
      </p:sp>
    </p:spTree>
    <p:extLst>
      <p:ext uri="{BB962C8B-B14F-4D97-AF65-F5344CB8AC3E}">
        <p14:creationId xmlns:p14="http://schemas.microsoft.com/office/powerpoint/2010/main" val="230946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Level-Sensitive versus Edge-Triggered Storage Elements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The figure shows </a:t>
            </a:r>
            <a:r>
              <a:rPr lang="en-US" dirty="0">
                <a:latin typeface="Times New Roman" panose="02020603050405020304" pitchFamily="18" charset="0"/>
                <a:cs typeface="Times New Roman" panose="02020603050405020304" pitchFamily="18" charset="0"/>
              </a:rPr>
              <a:t>three different types of storage elements that are driven by the </a:t>
            </a:r>
            <a:r>
              <a:rPr lang="en-US" dirty="0" smtClean="0">
                <a:latin typeface="Times New Roman" panose="02020603050405020304" pitchFamily="18" charset="0"/>
                <a:cs typeface="Times New Roman" panose="02020603050405020304" pitchFamily="18" charset="0"/>
              </a:rPr>
              <a:t>same data </a:t>
            </a:r>
            <a:r>
              <a:rPr lang="en-US" dirty="0">
                <a:latin typeface="Times New Roman" panose="02020603050405020304" pitchFamily="18" charset="0"/>
                <a:cs typeface="Times New Roman" panose="02020603050405020304" pitchFamily="18" charset="0"/>
              </a:rPr>
              <a:t>and clock inputs. The first element is a gated D latch, which is level sensitive.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second </a:t>
            </a:r>
            <a:r>
              <a:rPr lang="en-US" dirty="0">
                <a:latin typeface="Times New Roman" panose="02020603050405020304" pitchFamily="18" charset="0"/>
                <a:cs typeface="Times New Roman" panose="02020603050405020304" pitchFamily="18" charset="0"/>
              </a:rPr>
              <a:t>one is a positive-edge-triggered D </a:t>
            </a:r>
            <a:r>
              <a:rPr lang="en-US" dirty="0" smtClean="0">
                <a:latin typeface="Times New Roman" panose="02020603050405020304" pitchFamily="18" charset="0"/>
                <a:cs typeface="Times New Roman" panose="02020603050405020304" pitchFamily="18" charset="0"/>
              </a:rPr>
              <a:t>flip-flop.</a:t>
            </a:r>
          </a:p>
          <a:p>
            <a:pPr algn="just"/>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third one is a </a:t>
            </a:r>
            <a:r>
              <a:rPr lang="en-US" dirty="0" smtClean="0">
                <a:latin typeface="Times New Roman" panose="02020603050405020304" pitchFamily="18" charset="0"/>
                <a:cs typeface="Times New Roman" panose="02020603050405020304" pitchFamily="18" charset="0"/>
              </a:rPr>
              <a:t>negative-edge triggered D flip-flop.</a:t>
            </a:r>
          </a:p>
          <a:p>
            <a:pPr algn="just"/>
            <a:r>
              <a:rPr lang="en-US" i="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input changes its values more than once during each half of the clock cycle. </a:t>
            </a:r>
            <a:r>
              <a:rPr lang="en-US" dirty="0" smtClean="0">
                <a:latin typeface="Times New Roman" panose="02020603050405020304" pitchFamily="18" charset="0"/>
                <a:cs typeface="Times New Roman" panose="02020603050405020304" pitchFamily="18" charset="0"/>
              </a:rPr>
              <a:t>Observe that </a:t>
            </a:r>
            <a:r>
              <a:rPr lang="en-US" dirty="0">
                <a:latin typeface="Times New Roman" panose="02020603050405020304" pitchFamily="18" charset="0"/>
                <a:cs typeface="Times New Roman" panose="02020603050405020304" pitchFamily="18" charset="0"/>
              </a:rPr>
              <a:t>the gated D latch follows the </a:t>
            </a:r>
            <a:r>
              <a:rPr lang="en-US" i="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input as long as the clock is high. The </a:t>
            </a:r>
            <a:r>
              <a:rPr lang="en-US" dirty="0" smtClean="0">
                <a:latin typeface="Times New Roman" panose="02020603050405020304" pitchFamily="18" charset="0"/>
                <a:cs typeface="Times New Roman" panose="02020603050405020304" pitchFamily="18" charset="0"/>
              </a:rPr>
              <a:t>positive-edge triggered flip-flop </a:t>
            </a:r>
            <a:r>
              <a:rPr lang="en-US" dirty="0">
                <a:latin typeface="Times New Roman" panose="02020603050405020304" pitchFamily="18" charset="0"/>
                <a:cs typeface="Times New Roman" panose="02020603050405020304" pitchFamily="18" charset="0"/>
              </a:rPr>
              <a:t>responds only to the value of </a:t>
            </a:r>
            <a:r>
              <a:rPr lang="en-US" i="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when the clock changes from 0 to 1. </a:t>
            </a:r>
            <a:r>
              <a:rPr lang="en-US" dirty="0" smtClean="0">
                <a:latin typeface="Times New Roman" panose="02020603050405020304" pitchFamily="18" charset="0"/>
                <a:cs typeface="Times New Roman" panose="02020603050405020304" pitchFamily="18" charset="0"/>
              </a:rPr>
              <a:t>The negative-edge-triggered </a:t>
            </a:r>
            <a:r>
              <a:rPr lang="en-US" dirty="0">
                <a:latin typeface="Times New Roman" panose="02020603050405020304" pitchFamily="18" charset="0"/>
                <a:cs typeface="Times New Roman" panose="02020603050405020304" pitchFamily="18" charset="0"/>
              </a:rPr>
              <a:t>flip-flop responds only to the value of </a:t>
            </a:r>
            <a:r>
              <a:rPr lang="en-US" i="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when the clock </a:t>
            </a:r>
            <a:r>
              <a:rPr lang="en-US" dirty="0" smtClean="0">
                <a:latin typeface="Times New Roman" panose="02020603050405020304" pitchFamily="18" charset="0"/>
                <a:cs typeface="Times New Roman" panose="02020603050405020304" pitchFamily="18" charset="0"/>
              </a:rPr>
              <a:t>changes from </a:t>
            </a:r>
            <a:r>
              <a:rPr lang="en-US" dirty="0">
                <a:latin typeface="Times New Roman" panose="02020603050405020304" pitchFamily="18" charset="0"/>
                <a:cs typeface="Times New Roman" panose="02020603050405020304" pitchFamily="18" charset="0"/>
              </a:rPr>
              <a:t>1 to 0.</a:t>
            </a:r>
          </a:p>
        </p:txBody>
      </p:sp>
    </p:spTree>
    <p:extLst>
      <p:ext uri="{BB962C8B-B14F-4D97-AF65-F5344CB8AC3E}">
        <p14:creationId xmlns:p14="http://schemas.microsoft.com/office/powerpoint/2010/main" val="27471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570"/>
          </a:xfrm>
        </p:spPr>
        <p:txBody>
          <a:bodyPr/>
          <a:lstStyle/>
          <a:p>
            <a:pPr algn="ctr"/>
            <a:r>
              <a:rPr lang="en-US" b="1" dirty="0" smtClean="0">
                <a:latin typeface="Times New Roman" panose="02020603050405020304" pitchFamily="18" charset="0"/>
                <a:cs typeface="Times New Roman" panose="02020603050405020304" pitchFamily="18" charset="0"/>
              </a:rPr>
              <a:t>Flip Flops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5"/>
            <a:ext cx="10515600" cy="4979228"/>
          </a:xfrm>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flip-flop </a:t>
            </a:r>
            <a:r>
              <a:rPr lang="en-US" dirty="0">
                <a:latin typeface="Times New Roman" panose="02020603050405020304" pitchFamily="18" charset="0"/>
                <a:cs typeface="Times New Roman" panose="02020603050405020304" pitchFamily="18" charset="0"/>
              </a:rPr>
              <a:t>is a storage element based on the gated latch principle, which can have </a:t>
            </a:r>
            <a:r>
              <a:rPr lang="en-US" dirty="0" smtClean="0">
                <a:latin typeface="Times New Roman" panose="02020603050405020304" pitchFamily="18" charset="0"/>
                <a:cs typeface="Times New Roman" panose="02020603050405020304" pitchFamily="18" charset="0"/>
              </a:rPr>
              <a:t>its output </a:t>
            </a:r>
            <a:r>
              <a:rPr lang="en-US" dirty="0">
                <a:latin typeface="Times New Roman" panose="02020603050405020304" pitchFamily="18" charset="0"/>
                <a:cs typeface="Times New Roman" panose="02020603050405020304" pitchFamily="18" charset="0"/>
              </a:rPr>
              <a:t>state changed only on the edge of the controlling clock signal. </a:t>
            </a:r>
            <a:r>
              <a:rPr lang="en-US" dirty="0" smtClean="0">
                <a:latin typeface="Times New Roman" panose="02020603050405020304" pitchFamily="18" charset="0"/>
                <a:cs typeface="Times New Roman" panose="02020603050405020304" pitchFamily="18" charset="0"/>
              </a:rPr>
              <a:t>There are two types;</a:t>
            </a:r>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Master-slave </a:t>
            </a:r>
            <a:r>
              <a:rPr lang="en-US" b="1" dirty="0">
                <a:latin typeface="Times New Roman" panose="02020603050405020304" pitchFamily="18" charset="0"/>
                <a:cs typeface="Times New Roman" panose="02020603050405020304" pitchFamily="18" charset="0"/>
              </a:rPr>
              <a:t>flip-flop </a:t>
            </a:r>
            <a:r>
              <a:rPr lang="en-US" dirty="0">
                <a:latin typeface="Times New Roman" panose="02020603050405020304" pitchFamily="18" charset="0"/>
                <a:cs typeface="Times New Roman" panose="02020603050405020304" pitchFamily="18" charset="0"/>
              </a:rPr>
              <a:t>is built with two gated latches. The master stage is </a:t>
            </a:r>
            <a:r>
              <a:rPr lang="en-US" dirty="0" smtClean="0">
                <a:latin typeface="Times New Roman" panose="02020603050405020304" pitchFamily="18" charset="0"/>
                <a:cs typeface="Times New Roman" panose="02020603050405020304" pitchFamily="18" charset="0"/>
              </a:rPr>
              <a:t>active during </a:t>
            </a:r>
            <a:r>
              <a:rPr lang="en-US" dirty="0">
                <a:latin typeface="Times New Roman" panose="02020603050405020304" pitchFamily="18" charset="0"/>
                <a:cs typeface="Times New Roman" panose="02020603050405020304" pitchFamily="18" charset="0"/>
              </a:rPr>
              <a:t>half of the clock cycle, and the slave stage is active during the other </a:t>
            </a:r>
            <a:r>
              <a:rPr lang="en-US" dirty="0" smtClean="0">
                <a:latin typeface="Times New Roman" panose="02020603050405020304" pitchFamily="18" charset="0"/>
                <a:cs typeface="Times New Roman" panose="02020603050405020304" pitchFamily="18" charset="0"/>
              </a:rPr>
              <a:t>half. The </a:t>
            </a:r>
            <a:r>
              <a:rPr lang="en-US" dirty="0">
                <a:latin typeface="Times New Roman" panose="02020603050405020304" pitchFamily="18" charset="0"/>
                <a:cs typeface="Times New Roman" panose="02020603050405020304" pitchFamily="18" charset="0"/>
              </a:rPr>
              <a:t>output value of the flip-flop changes on the edge of the clock that </a:t>
            </a:r>
            <a:r>
              <a:rPr lang="en-US" dirty="0" smtClean="0">
                <a:latin typeface="Times New Roman" panose="02020603050405020304" pitchFamily="18" charset="0"/>
                <a:cs typeface="Times New Roman" panose="02020603050405020304" pitchFamily="18" charset="0"/>
              </a:rPr>
              <a:t>activates the </a:t>
            </a:r>
            <a:r>
              <a:rPr lang="en-US" dirty="0">
                <a:latin typeface="Times New Roman" panose="02020603050405020304" pitchFamily="18" charset="0"/>
                <a:cs typeface="Times New Roman" panose="02020603050405020304" pitchFamily="18" charset="0"/>
              </a:rPr>
              <a:t>transfer into the slave stage</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Edge-triggered flip-flop </a:t>
            </a:r>
            <a:r>
              <a:rPr lang="en-US" dirty="0" smtClean="0">
                <a:latin typeface="Times New Roman" panose="02020603050405020304" pitchFamily="18" charset="0"/>
                <a:cs typeface="Times New Roman" panose="02020603050405020304" pitchFamily="18" charset="0"/>
              </a:rPr>
              <a:t>is affected only by the input values present when the active edge of the clock occurs. Symbols used;</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724275" y="5243278"/>
            <a:ext cx="2371725" cy="800100"/>
          </a:xfrm>
          <a:prstGeom prst="rect">
            <a:avLst/>
          </a:prstGeom>
        </p:spPr>
      </p:pic>
      <p:sp>
        <p:nvSpPr>
          <p:cNvPr id="6" name="TextBox 5"/>
          <p:cNvSpPr txBox="1"/>
          <p:nvPr/>
        </p:nvSpPr>
        <p:spPr>
          <a:xfrm>
            <a:off x="6284890" y="6311900"/>
            <a:ext cx="3245476" cy="372235"/>
          </a:xfrm>
          <a:prstGeom prst="rect">
            <a:avLst/>
          </a:prstGeom>
          <a:noFill/>
        </p:spPr>
        <p:txBody>
          <a:bodyPr wrap="square" rtlCol="0">
            <a:spAutoFit/>
          </a:bodyPr>
          <a:lstStyle/>
          <a:p>
            <a:r>
              <a:rPr lang="en-US" dirty="0" smtClean="0"/>
              <a:t>Source: Google Images</a:t>
            </a:r>
            <a:endParaRPr lang="en-US" dirty="0"/>
          </a:p>
        </p:txBody>
      </p:sp>
    </p:spTree>
    <p:extLst>
      <p:ext uri="{BB962C8B-B14F-4D97-AF65-F5344CB8AC3E}">
        <p14:creationId xmlns:p14="http://schemas.microsoft.com/office/powerpoint/2010/main" val="257672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Flip Flops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state of a flip-flop often depends on the previous state of a circuit (for example, the output of one flip flop may be the input to another), and because each flip-flop and logic gate needs a certain amount of time to switch its output, we usually clock the devices, that is, we </a:t>
            </a:r>
            <a:r>
              <a:rPr lang="en-US" dirty="0" err="1">
                <a:latin typeface="Times New Roman" panose="02020603050405020304" pitchFamily="18" charset="0"/>
                <a:cs typeface="Times New Roman" panose="02020603050405020304" pitchFamily="18" charset="0"/>
              </a:rPr>
              <a:t>synchonize</a:t>
            </a:r>
            <a:r>
              <a:rPr lang="en-US" dirty="0">
                <a:latin typeface="Times New Roman" panose="02020603050405020304" pitchFamily="18" charset="0"/>
                <a:cs typeface="Times New Roman" panose="02020603050405020304" pitchFamily="18" charset="0"/>
              </a:rPr>
              <a:t> all the flip-flops to change states at the same time with a clocked pulse. Flip-flops are edge triggered; they either change states when the clock goes from 0 to 1 (positive/rising edge) or when the clock goes from 1 to 0 (negative/falling edge).</a:t>
            </a:r>
          </a:p>
        </p:txBody>
      </p:sp>
    </p:spTree>
    <p:extLst>
      <p:ext uri="{BB962C8B-B14F-4D97-AF65-F5344CB8AC3E}">
        <p14:creationId xmlns:p14="http://schemas.microsoft.com/office/powerpoint/2010/main" val="194512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pPr algn="ctr"/>
            <a:r>
              <a:rPr lang="en-US" b="1" dirty="0" smtClean="0">
                <a:latin typeface="Times New Roman" panose="02020603050405020304" pitchFamily="18" charset="0"/>
                <a:cs typeface="Times New Roman" panose="02020603050405020304" pitchFamily="18" charset="0"/>
              </a:rPr>
              <a:t>SR Flip Flop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1978"/>
            <a:ext cx="7082307" cy="5004985"/>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SR flip-flop, also known as a SR Latch, can be considered as one of the most basic sequential logic circuit possible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This simple flip-flop is basically a one-bit memory </a:t>
            </a:r>
            <a:r>
              <a:rPr lang="en-US" dirty="0" err="1">
                <a:latin typeface="Times New Roman" panose="02020603050405020304" pitchFamily="18" charset="0"/>
                <a:cs typeface="Times New Roman" panose="02020603050405020304" pitchFamily="18" charset="0"/>
              </a:rPr>
              <a:t>bistable</a:t>
            </a:r>
            <a:r>
              <a:rPr lang="en-US" dirty="0">
                <a:latin typeface="Times New Roman" panose="02020603050405020304" pitchFamily="18" charset="0"/>
                <a:cs typeface="Times New Roman" panose="02020603050405020304" pitchFamily="18" charset="0"/>
              </a:rPr>
              <a:t> device that has two inputs, one which will “SET” the device (meaning the output = “1”), and is labelled S and one which will “RESET” the device (meaning the output = “0”), labelled 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Then the SR description stands for “Set-Reset”. The reset input resets the flip-flop back to its original state with an output Q that will be either at a logic level “1” or logic “0” depending upon this set/reset condition</a:t>
            </a:r>
            <a:r>
              <a:rPr lang="en-US" dirty="0"/>
              <a:t>.</a:t>
            </a:r>
          </a:p>
        </p:txBody>
      </p:sp>
      <p:pic>
        <p:nvPicPr>
          <p:cNvPr id="6" name="Picture 5"/>
          <p:cNvPicPr>
            <a:picLocks noChangeAspect="1"/>
          </p:cNvPicPr>
          <p:nvPr/>
        </p:nvPicPr>
        <p:blipFill>
          <a:blip r:embed="rId2"/>
          <a:stretch>
            <a:fillRect/>
          </a:stretch>
        </p:blipFill>
        <p:spPr>
          <a:xfrm>
            <a:off x="8465712" y="2056327"/>
            <a:ext cx="2638425" cy="2133600"/>
          </a:xfrm>
          <a:prstGeom prst="rect">
            <a:avLst/>
          </a:prstGeom>
        </p:spPr>
      </p:pic>
    </p:spTree>
    <p:extLst>
      <p:ext uri="{BB962C8B-B14F-4D97-AF65-F5344CB8AC3E}">
        <p14:creationId xmlns:p14="http://schemas.microsoft.com/office/powerpoint/2010/main" val="422924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Memory Elements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Logic circuits whose behavior not only depends on present values of the inputs but also past behavior of the circuit are referred to as </a:t>
            </a:r>
            <a:r>
              <a:rPr lang="en-US" b="1" i="1" dirty="0">
                <a:latin typeface="Times New Roman" panose="02020603050405020304" pitchFamily="18" charset="0"/>
                <a:cs typeface="Times New Roman" panose="02020603050405020304" pitchFamily="18" charset="0"/>
              </a:rPr>
              <a:t>sequential circuits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Consist of storage elements that store values of logic signals that represent the state of the circuits. </a:t>
            </a:r>
          </a:p>
          <a:p>
            <a:pPr algn="just"/>
            <a:r>
              <a:rPr lang="en-US" dirty="0">
                <a:latin typeface="Times New Roman" panose="02020603050405020304" pitchFamily="18" charset="0"/>
                <a:cs typeface="Times New Roman" panose="02020603050405020304" pitchFamily="18" charset="0"/>
              </a:rPr>
              <a:t>When circuit’s inputs change values, new input values either leave the circuit in the same state or cause it to change into a new state.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18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3471"/>
          </a:xfrm>
        </p:spPr>
        <p:txBody>
          <a:bodyPr/>
          <a:lstStyle/>
          <a:p>
            <a:pPr algn="ctr"/>
            <a:r>
              <a:rPr lang="en-US" b="1" dirty="0">
                <a:latin typeface="Times New Roman" panose="02020603050405020304" pitchFamily="18" charset="0"/>
                <a:cs typeface="Times New Roman" panose="02020603050405020304" pitchFamily="18" charset="0"/>
              </a:rPr>
              <a:t>SR Flip Flop</a:t>
            </a:r>
          </a:p>
        </p:txBody>
      </p:sp>
      <p:sp>
        <p:nvSpPr>
          <p:cNvPr id="3" name="Content Placeholder 2"/>
          <p:cNvSpPr>
            <a:spLocks noGrp="1"/>
          </p:cNvSpPr>
          <p:nvPr>
            <p:ph idx="1"/>
          </p:nvPr>
        </p:nvSpPr>
        <p:spPr>
          <a:xfrm>
            <a:off x="838200" y="1326524"/>
            <a:ext cx="7352763" cy="4850439"/>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The Set State</a:t>
            </a:r>
          </a:p>
          <a:p>
            <a:pPr algn="just"/>
            <a:r>
              <a:rPr lang="en-US" dirty="0">
                <a:latin typeface="Times New Roman" panose="02020603050405020304" pitchFamily="18" charset="0"/>
                <a:cs typeface="Times New Roman" panose="02020603050405020304" pitchFamily="18" charset="0"/>
              </a:rPr>
              <a:t>Consider the circuit shown above. If the input R is at logic level “0” (R = 0) and input S is at logic level “1” (S = 1), the NAND gate Y  has at least one of its inputs at logic “0” therefore, its output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must be at a logic level “1” (NAND Gate principles). Output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is also fed back to input “A” and so both inputs to NAND gate X are at logic level “1”, and therefore its output Q must be at logic level “0”.</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Again NAND gate principals. If the reset input R changes state, and goes HIGH to logic “1” with S remaining HIGH also at logic level “1”, NAND gate Y inputs are now R = “1” and B = “0”. Since one of its inputs is still at logic level “0” the output at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still remains HIGH at logic level “1” and there is no change of state. Therefore, the flip-flop circuit is said to be “Latched” or “Set” with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 “1” and Q = “0”.</a:t>
            </a:r>
          </a:p>
        </p:txBody>
      </p:sp>
      <p:pic>
        <p:nvPicPr>
          <p:cNvPr id="7" name="Picture 6"/>
          <p:cNvPicPr>
            <a:picLocks noChangeAspect="1"/>
          </p:cNvPicPr>
          <p:nvPr/>
        </p:nvPicPr>
        <p:blipFill>
          <a:blip r:embed="rId2"/>
          <a:stretch>
            <a:fillRect/>
          </a:stretch>
        </p:blipFill>
        <p:spPr>
          <a:xfrm>
            <a:off x="8524875" y="2382592"/>
            <a:ext cx="2828925" cy="2678805"/>
          </a:xfrm>
          <a:prstGeom prst="rect">
            <a:avLst/>
          </a:prstGeom>
        </p:spPr>
      </p:pic>
    </p:spTree>
    <p:extLst>
      <p:ext uri="{BB962C8B-B14F-4D97-AF65-F5344CB8AC3E}">
        <p14:creationId xmlns:p14="http://schemas.microsoft.com/office/powerpoint/2010/main" val="349635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SR Flip Flop</a:t>
            </a:r>
          </a:p>
        </p:txBody>
      </p:sp>
      <p:sp>
        <p:nvSpPr>
          <p:cNvPr id="3" name="Content Placeholder 2"/>
          <p:cNvSpPr>
            <a:spLocks noGrp="1"/>
          </p:cNvSpPr>
          <p:nvPr>
            <p:ph idx="1"/>
          </p:nvPr>
        </p:nvSpPr>
        <p:spPr>
          <a:xfrm>
            <a:off x="838200" y="1825625"/>
            <a:ext cx="8254285" cy="4351338"/>
          </a:xfrm>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Reset State</a:t>
            </a:r>
          </a:p>
          <a:p>
            <a:pPr algn="just"/>
            <a:r>
              <a:rPr lang="en-US" dirty="0">
                <a:latin typeface="Times New Roman" panose="02020603050405020304" pitchFamily="18" charset="0"/>
                <a:cs typeface="Times New Roman" panose="02020603050405020304" pitchFamily="18" charset="0"/>
              </a:rPr>
              <a:t>In this second stable state, Q is at logic level “0”, (not Q = “0”) its inverse output at Q is at logic level “1”, (Q = “1”), and is given by R = “1” and S = “0”. As gate X has one of its inputs at logic “0” its output Q must equal logic level “1” (again NAND gate principles). Output Q is fed back to input “B”, so both inputs to NAND gate Y are at logic “1”, therefore,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 “0”.</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set input, S now changes state to logic “1” with input R remaining at logic “1”, output Q still remains LOW at logic level “0” and there is no change of state. Therefore, the flip-flop circuits “Reset” state has also been latched and we can define this “set/reset” action in the following truth table.</a:t>
            </a:r>
          </a:p>
        </p:txBody>
      </p:sp>
      <p:sp>
        <p:nvSpPr>
          <p:cNvPr id="5" name="TextBox 4"/>
          <p:cNvSpPr txBox="1"/>
          <p:nvPr/>
        </p:nvSpPr>
        <p:spPr>
          <a:xfrm>
            <a:off x="9337183" y="1854558"/>
            <a:ext cx="2550017" cy="430154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59116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SR Flip Flop</a:t>
            </a:r>
          </a:p>
        </p:txBody>
      </p:sp>
      <p:pic>
        <p:nvPicPr>
          <p:cNvPr id="4" name="Content Placeholder 3"/>
          <p:cNvPicPr>
            <a:picLocks noGrp="1" noChangeAspect="1"/>
          </p:cNvPicPr>
          <p:nvPr>
            <p:ph idx="1"/>
          </p:nvPr>
        </p:nvPicPr>
        <p:blipFill>
          <a:blip r:embed="rId2"/>
          <a:stretch>
            <a:fillRect/>
          </a:stretch>
        </p:blipFill>
        <p:spPr>
          <a:xfrm>
            <a:off x="1018302" y="2488563"/>
            <a:ext cx="4772025" cy="2819400"/>
          </a:xfrm>
          <a:prstGeom prst="rect">
            <a:avLst/>
          </a:prstGeom>
        </p:spPr>
      </p:pic>
      <p:sp>
        <p:nvSpPr>
          <p:cNvPr id="5" name="TextBox 4"/>
          <p:cNvSpPr txBox="1"/>
          <p:nvPr/>
        </p:nvSpPr>
        <p:spPr>
          <a:xfrm>
            <a:off x="1184856" y="5499279"/>
            <a:ext cx="4121240" cy="369332"/>
          </a:xfrm>
          <a:prstGeom prst="rect">
            <a:avLst/>
          </a:prstGeom>
          <a:noFill/>
        </p:spPr>
        <p:txBody>
          <a:bodyPr wrap="square" rtlCol="0">
            <a:spAutoFit/>
          </a:bodyPr>
          <a:lstStyle/>
          <a:p>
            <a:r>
              <a:rPr lang="en-US" dirty="0" smtClean="0"/>
              <a:t>Truth Table</a:t>
            </a:r>
            <a:endParaRPr lang="en-US" dirty="0"/>
          </a:p>
        </p:txBody>
      </p:sp>
      <p:pic>
        <p:nvPicPr>
          <p:cNvPr id="7" name="Picture 6"/>
          <p:cNvPicPr>
            <a:picLocks noChangeAspect="1"/>
          </p:cNvPicPr>
          <p:nvPr/>
        </p:nvPicPr>
        <p:blipFill>
          <a:blip r:embed="rId3"/>
          <a:stretch>
            <a:fillRect/>
          </a:stretch>
        </p:blipFill>
        <p:spPr>
          <a:xfrm>
            <a:off x="6096000" y="2488563"/>
            <a:ext cx="4848225" cy="2847975"/>
          </a:xfrm>
          <a:prstGeom prst="rect">
            <a:avLst/>
          </a:prstGeom>
        </p:spPr>
      </p:pic>
      <p:sp>
        <p:nvSpPr>
          <p:cNvPr id="8" name="TextBox 7"/>
          <p:cNvSpPr txBox="1"/>
          <p:nvPr/>
        </p:nvSpPr>
        <p:spPr>
          <a:xfrm>
            <a:off x="6581104" y="5683945"/>
            <a:ext cx="4134119" cy="369332"/>
          </a:xfrm>
          <a:prstGeom prst="rect">
            <a:avLst/>
          </a:prstGeom>
          <a:noFill/>
        </p:spPr>
        <p:txBody>
          <a:bodyPr wrap="square" rtlCol="0">
            <a:spAutoFit/>
          </a:bodyPr>
          <a:lstStyle/>
          <a:p>
            <a:r>
              <a:rPr lang="en-US" dirty="0" smtClean="0"/>
              <a:t>Switching diagram</a:t>
            </a:r>
            <a:endParaRPr lang="en-US" dirty="0"/>
          </a:p>
        </p:txBody>
      </p:sp>
      <p:sp>
        <p:nvSpPr>
          <p:cNvPr id="9" name="TextBox 8"/>
          <p:cNvSpPr txBox="1"/>
          <p:nvPr/>
        </p:nvSpPr>
        <p:spPr>
          <a:xfrm>
            <a:off x="682580" y="6194738"/>
            <a:ext cx="4623516" cy="369332"/>
          </a:xfrm>
          <a:prstGeom prst="rect">
            <a:avLst/>
          </a:prstGeom>
          <a:noFill/>
        </p:spPr>
        <p:txBody>
          <a:bodyPr wrap="square" rtlCol="0">
            <a:spAutoFit/>
          </a:bodyPr>
          <a:lstStyle/>
          <a:p>
            <a:r>
              <a:rPr lang="en-US" dirty="0" smtClean="0"/>
              <a:t>Source : Google images</a:t>
            </a:r>
            <a:endParaRPr lang="en-US" dirty="0"/>
          </a:p>
        </p:txBody>
      </p:sp>
    </p:spTree>
    <p:extLst>
      <p:ext uri="{BB962C8B-B14F-4D97-AF65-F5344CB8AC3E}">
        <p14:creationId xmlns:p14="http://schemas.microsoft.com/office/powerpoint/2010/main" val="74698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SR Flip Flop</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It can be seen that when both inputs S = “1” and R = “1” the outputs Q and Q can be at either logic level “1” or “0”, depending upon the state of the inputs S or R BEFORE this input condition existed. Therefore the condition of S = R = “1” does not change the state of the outputs Q and Q.</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the input state of S = “0” and R = “0” is an undesirable or invalid condition and must be avoided. The condition of S = R = “0” causes both outputs Q and Q to be HIGH together at logic level “1” when we would normally want Q to be the inverse of Q. The result is that the flip-flop looses control of Q and Q, and if the two inputs are now switched “HIGH” again after this condition to logic “1”, the flip-flop becomes unstable and switches to an unknown data state based upon the unbalance as shown in the </a:t>
            </a:r>
            <a:r>
              <a:rPr lang="en-US" dirty="0" smtClean="0">
                <a:latin typeface="Times New Roman" panose="02020603050405020304" pitchFamily="18" charset="0"/>
                <a:cs typeface="Times New Roman" panose="02020603050405020304" pitchFamily="18" charset="0"/>
              </a:rPr>
              <a:t>switching </a:t>
            </a:r>
            <a:r>
              <a:rPr lang="en-US" dirty="0">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14673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SR Flip Flop</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This unbalance can cause one of the outputs to switch faster than the other resulting in the flip-flop switching to one state or the other which may not be the required state and data corruption will exist. This unstable condition is generally known as its Meta-stable state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By adding two extra NAND gates, the timing of the output changeover after a change of logic states at S and R can be controlled by applying a logic 1 pulse to the </a:t>
            </a:r>
            <a:r>
              <a:rPr lang="en-US" dirty="0" smtClean="0">
                <a:latin typeface="Times New Roman" panose="02020603050405020304" pitchFamily="18" charset="0"/>
                <a:cs typeface="Times New Roman" panose="02020603050405020304" pitchFamily="18" charset="0"/>
              </a:rPr>
              <a:t>clock </a:t>
            </a:r>
            <a:r>
              <a:rPr lang="en-US" dirty="0">
                <a:latin typeface="Times New Roman" panose="02020603050405020304" pitchFamily="18" charset="0"/>
                <a:cs typeface="Times New Roman" panose="02020603050405020304" pitchFamily="18" charset="0"/>
              </a:rPr>
              <a:t>input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main advantage of the </a:t>
            </a:r>
            <a:r>
              <a:rPr lang="en-US" dirty="0" smtClean="0">
                <a:latin typeface="Times New Roman" panose="02020603050405020304" pitchFamily="18" charset="0"/>
                <a:cs typeface="Times New Roman" panose="02020603050405020304" pitchFamily="18" charset="0"/>
              </a:rPr>
              <a:t>clock </a:t>
            </a:r>
            <a:r>
              <a:rPr lang="en-US" dirty="0">
                <a:latin typeface="Times New Roman" panose="02020603050405020304" pitchFamily="18" charset="0"/>
                <a:cs typeface="Times New Roman" panose="02020603050405020304" pitchFamily="18" charset="0"/>
              </a:rPr>
              <a:t>input is that the output of this flip-flop can now be </a:t>
            </a:r>
            <a:r>
              <a:rPr lang="en-US" dirty="0" smtClean="0">
                <a:latin typeface="Times New Roman" panose="02020603050405020304" pitchFamily="18" charset="0"/>
                <a:cs typeface="Times New Roman" panose="02020603050405020304" pitchFamily="18" charset="0"/>
              </a:rPr>
              <a:t>synchronized </a:t>
            </a:r>
            <a:r>
              <a:rPr lang="en-US" dirty="0">
                <a:latin typeface="Times New Roman" panose="02020603050405020304" pitchFamily="18" charset="0"/>
                <a:cs typeface="Times New Roman" panose="02020603050405020304" pitchFamily="18" charset="0"/>
              </a:rPr>
              <a:t>with many other circuits or devices that share the same clock. This arrangement could be used for a basic memory location by, for example, applying different logic states to a range of 8 flip-flops, and then applying a clock pulse to CK to cause the circuit to store a byte of data.</a:t>
            </a:r>
          </a:p>
          <a:p>
            <a:endParaRPr lang="en-US" dirty="0"/>
          </a:p>
        </p:txBody>
      </p:sp>
    </p:spTree>
    <p:extLst>
      <p:ext uri="{BB962C8B-B14F-4D97-AF65-F5344CB8AC3E}">
        <p14:creationId xmlns:p14="http://schemas.microsoft.com/office/powerpoint/2010/main" val="285666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 Flip Flop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797"/>
            <a:ext cx="10515600" cy="4773166"/>
          </a:xfrm>
        </p:spPr>
        <p:txBody>
          <a:bodyPr/>
          <a:lstStyle/>
          <a:p>
            <a:pPr algn="just"/>
            <a:r>
              <a:rPr lang="en-US" dirty="0">
                <a:latin typeface="Times New Roman" panose="02020603050405020304" pitchFamily="18" charset="0"/>
                <a:cs typeface="Times New Roman" panose="02020603050405020304" pitchFamily="18" charset="0"/>
              </a:rPr>
              <a:t>The D-type flip-flop is a modified Set-Reset flip-flop with the addition of an inverter to prevent the S and R inputs from being at the same logic </a:t>
            </a:r>
            <a:r>
              <a:rPr lang="en-US" dirty="0" smtClean="0">
                <a:latin typeface="Times New Roman" panose="02020603050405020304" pitchFamily="18" charset="0"/>
                <a:cs typeface="Times New Roman" panose="02020603050405020304" pitchFamily="18" charset="0"/>
              </a:rPr>
              <a:t>level.</a:t>
            </a:r>
          </a:p>
          <a:p>
            <a:pPr algn="just"/>
            <a:r>
              <a:rPr lang="en-US" dirty="0">
                <a:latin typeface="Times New Roman" panose="02020603050405020304" pitchFamily="18" charset="0"/>
                <a:cs typeface="Times New Roman" panose="02020603050405020304" pitchFamily="18" charset="0"/>
              </a:rPr>
              <a:t> constructed from a gated SR flip-flop with an inverter added between the S and the R inputs to allow for a single D (data) input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Then this single data input, labelled “D” and is used in place of the “Set” signal, and the inverter is used to generate the complementary “Reset” input thereby making a level-sensitive D-type flip-flop from a level-sensitive SR-latch as now S = D and R = not D as shown.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0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 Flip Flop</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78794" y="1690689"/>
            <a:ext cx="5486401" cy="3344068"/>
          </a:xfrm>
          <a:prstGeom prst="rect">
            <a:avLst/>
          </a:prstGeom>
        </p:spPr>
      </p:pic>
      <p:sp>
        <p:nvSpPr>
          <p:cNvPr id="5" name="TextBox 4"/>
          <p:cNvSpPr txBox="1"/>
          <p:nvPr/>
        </p:nvSpPr>
        <p:spPr>
          <a:xfrm>
            <a:off x="2670220" y="5576553"/>
            <a:ext cx="6851559" cy="369332"/>
          </a:xfrm>
          <a:prstGeom prst="rect">
            <a:avLst/>
          </a:prstGeom>
          <a:noFill/>
        </p:spPr>
        <p:txBody>
          <a:bodyPr wrap="square" rtlCol="0">
            <a:spAutoFit/>
          </a:bodyPr>
          <a:lstStyle/>
          <a:p>
            <a:r>
              <a:rPr lang="en-US" dirty="0" smtClean="0"/>
              <a:t>Source : Google Images</a:t>
            </a:r>
            <a:endParaRPr lang="en-US" dirty="0"/>
          </a:p>
        </p:txBody>
      </p:sp>
      <p:pic>
        <p:nvPicPr>
          <p:cNvPr id="7" name="Picture 6"/>
          <p:cNvPicPr>
            <a:picLocks noChangeAspect="1"/>
          </p:cNvPicPr>
          <p:nvPr/>
        </p:nvPicPr>
        <p:blipFill>
          <a:blip r:embed="rId3"/>
          <a:stretch>
            <a:fillRect/>
          </a:stretch>
        </p:blipFill>
        <p:spPr>
          <a:xfrm>
            <a:off x="6207349" y="1933973"/>
            <a:ext cx="5753100" cy="2857500"/>
          </a:xfrm>
          <a:prstGeom prst="rect">
            <a:avLst/>
          </a:prstGeom>
        </p:spPr>
      </p:pic>
    </p:spTree>
    <p:extLst>
      <p:ext uri="{BB962C8B-B14F-4D97-AF65-F5344CB8AC3E}">
        <p14:creationId xmlns:p14="http://schemas.microsoft.com/office/powerpoint/2010/main" val="131680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 Flip Flop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62130"/>
            <a:ext cx="10515600" cy="4914833"/>
          </a:xfrm>
        </p:spPr>
        <p:txBody>
          <a:bodyPr/>
          <a:lstStyle/>
          <a:p>
            <a:pPr algn="just"/>
            <a:r>
              <a:rPr lang="en-US" dirty="0" smtClean="0">
                <a:latin typeface="Times New Roman" panose="02020603050405020304" pitchFamily="18" charset="0"/>
                <a:cs typeface="Times New Roman" panose="02020603050405020304" pitchFamily="18" charset="0"/>
              </a:rPr>
              <a:t>When a clock input is applied </a:t>
            </a:r>
            <a:r>
              <a:rPr lang="en-US" dirty="0">
                <a:latin typeface="Times New Roman" panose="02020603050405020304" pitchFamily="18" charset="0"/>
                <a:cs typeface="Times New Roman" panose="02020603050405020304" pitchFamily="18" charset="0"/>
              </a:rPr>
              <a:t>to the D flip flop or during the falling edge of the clock signal, there will be no change in the output. It will retain its previous value at the output Q. If the clock signal is high (rising edge to be more precise) and if D input is high, then the output is also high and if  D input is low, then the output will become low. Hence the output Q follows the input D in the presence of clock signal.</a:t>
            </a:r>
          </a:p>
        </p:txBody>
      </p:sp>
      <p:pic>
        <p:nvPicPr>
          <p:cNvPr id="4" name="Picture 3"/>
          <p:cNvPicPr>
            <a:picLocks noChangeAspect="1"/>
          </p:cNvPicPr>
          <p:nvPr/>
        </p:nvPicPr>
        <p:blipFill>
          <a:blip r:embed="rId2"/>
          <a:stretch>
            <a:fillRect/>
          </a:stretch>
        </p:blipFill>
        <p:spPr>
          <a:xfrm>
            <a:off x="3529012" y="4382707"/>
            <a:ext cx="3305175" cy="1466850"/>
          </a:xfrm>
          <a:prstGeom prst="rect">
            <a:avLst/>
          </a:prstGeom>
        </p:spPr>
      </p:pic>
    </p:spTree>
    <p:extLst>
      <p:ext uri="{BB962C8B-B14F-4D97-AF65-F5344CB8AC3E}">
        <p14:creationId xmlns:p14="http://schemas.microsoft.com/office/powerpoint/2010/main" val="1277364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 Flip Flop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2282"/>
            <a:ext cx="10515600" cy="4824681"/>
          </a:xfrm>
        </p:spPr>
        <p:txBody>
          <a:bodyPr>
            <a:normAutofit lnSpcReduction="10000"/>
          </a:bodyPr>
          <a:lstStyle/>
          <a:p>
            <a:r>
              <a:rPr lang="en-US" dirty="0">
                <a:latin typeface="Times New Roman" panose="02020603050405020304" pitchFamily="18" charset="0"/>
                <a:cs typeface="Times New Roman" panose="02020603050405020304" pitchFamily="18" charset="0"/>
              </a:rPr>
              <a:t>Uses a positive edge triggered D flip flop</a:t>
            </a:r>
          </a:p>
          <a:p>
            <a:r>
              <a:rPr lang="en-US" dirty="0">
                <a:latin typeface="Times New Roman" panose="02020603050405020304" pitchFamily="18" charset="0"/>
                <a:cs typeface="Times New Roman" panose="02020603050405020304" pitchFamily="18" charset="0"/>
              </a:rPr>
              <a:t>The feedback connections make the input signal D equal to either the value of Q or Q under the control of the signal that is labeled T. On each positive edge of the clock, the flip-flop may change its state Q(t). If T = 0, then D = Q and the state will remain the same, that is, Q(t + 1) = Q(t). But if T = 1, then D = </a:t>
            </a:r>
            <a:r>
              <a:rPr lang="en-US" dirty="0" smtClean="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and the new state will be Q(t + 1) = </a:t>
            </a:r>
            <a:r>
              <a:rPr lang="en-US" dirty="0" smtClean="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t). Therefore, the overall operation of the circuit is that it retains its present state if T = 0, and it reverses its </a:t>
            </a:r>
            <a:r>
              <a:rPr lang="en-US" dirty="0" smtClean="0">
                <a:latin typeface="Times New Roman" panose="02020603050405020304" pitchFamily="18" charset="0"/>
                <a:cs typeface="Times New Roman" panose="02020603050405020304" pitchFamily="18" charset="0"/>
              </a:rPr>
              <a:t>present state </a:t>
            </a:r>
            <a:r>
              <a:rPr lang="en-US" dirty="0">
                <a:latin typeface="Times New Roman" panose="02020603050405020304" pitchFamily="18" charset="0"/>
                <a:cs typeface="Times New Roman" panose="02020603050405020304" pitchFamily="18" charset="0"/>
              </a:rPr>
              <a:t>if T = 1. </a:t>
            </a:r>
          </a:p>
          <a:p>
            <a:r>
              <a:rPr lang="en-US" dirty="0">
                <a:latin typeface="Times New Roman" panose="02020603050405020304" pitchFamily="18" charset="0"/>
                <a:cs typeface="Times New Roman" panose="02020603050405020304" pitchFamily="18" charset="0"/>
              </a:rPr>
              <a:t>The name T flip-flop derives from the behavior of the circuit, which “toggles” its state when T = 1</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toggle feature </a:t>
            </a:r>
            <a:r>
              <a:rPr lang="en-US" dirty="0">
                <a:latin typeface="Times New Roman" panose="02020603050405020304" pitchFamily="18" charset="0"/>
                <a:cs typeface="Times New Roman" panose="02020603050405020304" pitchFamily="18" charset="0"/>
              </a:rPr>
              <a:t>makes the T flip-flop a useful element for building counter circuits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432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 Flip Flop</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737249" y="2176049"/>
            <a:ext cx="4105208" cy="3933825"/>
          </a:xfrm>
          <a:prstGeom prst="rect">
            <a:avLst/>
          </a:prstGeom>
        </p:spPr>
      </p:pic>
      <p:pic>
        <p:nvPicPr>
          <p:cNvPr id="7" name="Picture 6"/>
          <p:cNvPicPr>
            <a:picLocks noChangeAspect="1"/>
          </p:cNvPicPr>
          <p:nvPr/>
        </p:nvPicPr>
        <p:blipFill>
          <a:blip r:embed="rId3"/>
          <a:stretch>
            <a:fillRect/>
          </a:stretch>
        </p:blipFill>
        <p:spPr>
          <a:xfrm>
            <a:off x="4958366" y="1841679"/>
            <a:ext cx="6067425" cy="1596981"/>
          </a:xfrm>
          <a:prstGeom prst="rect">
            <a:avLst/>
          </a:prstGeom>
        </p:spPr>
      </p:pic>
      <p:pic>
        <p:nvPicPr>
          <p:cNvPr id="9" name="Picture 8"/>
          <p:cNvPicPr>
            <a:picLocks noChangeAspect="1"/>
          </p:cNvPicPr>
          <p:nvPr/>
        </p:nvPicPr>
        <p:blipFill>
          <a:blip r:embed="rId4"/>
          <a:stretch>
            <a:fillRect/>
          </a:stretch>
        </p:blipFill>
        <p:spPr>
          <a:xfrm>
            <a:off x="4491775" y="3644721"/>
            <a:ext cx="7424134" cy="2752267"/>
          </a:xfrm>
          <a:prstGeom prst="rect">
            <a:avLst/>
          </a:prstGeom>
        </p:spPr>
      </p:pic>
      <p:sp>
        <p:nvSpPr>
          <p:cNvPr id="10" name="TextBox 9"/>
          <p:cNvSpPr txBox="1"/>
          <p:nvPr/>
        </p:nvSpPr>
        <p:spPr>
          <a:xfrm>
            <a:off x="1545465" y="6396988"/>
            <a:ext cx="4675031" cy="369332"/>
          </a:xfrm>
          <a:prstGeom prst="rect">
            <a:avLst/>
          </a:prstGeom>
          <a:noFill/>
        </p:spPr>
        <p:txBody>
          <a:bodyPr wrap="square" rtlCol="0">
            <a:spAutoFit/>
          </a:bodyPr>
          <a:lstStyle/>
          <a:p>
            <a:r>
              <a:rPr lang="en-US" dirty="0" smtClean="0"/>
              <a:t>Source: Brown 3</a:t>
            </a:r>
            <a:r>
              <a:rPr lang="en-US" baseline="30000" dirty="0" smtClean="0"/>
              <a:t>rd</a:t>
            </a:r>
            <a:r>
              <a:rPr lang="en-US" dirty="0" smtClean="0"/>
              <a:t> Ed</a:t>
            </a:r>
            <a:endParaRPr lang="en-US" dirty="0"/>
          </a:p>
        </p:txBody>
      </p:sp>
    </p:spTree>
    <p:extLst>
      <p:ext uri="{BB962C8B-B14F-4D97-AF65-F5344CB8AC3E}">
        <p14:creationId xmlns:p14="http://schemas.microsoft.com/office/powerpoint/2010/main" val="95893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Synchronous &amp; Asynchronous Sequential Logic</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 </a:t>
            </a:r>
            <a:r>
              <a:rPr lang="en-US" b="1" dirty="0" smtClean="0">
                <a:latin typeface="Times New Roman" panose="02020603050405020304" pitchFamily="18" charset="0"/>
                <a:cs typeface="Times New Roman" panose="02020603050405020304" pitchFamily="18" charset="0"/>
              </a:rPr>
              <a:t>Synchronous sequential logic:</a:t>
            </a:r>
          </a:p>
          <a:p>
            <a:pPr marL="0" indent="0" algn="just">
              <a:buNone/>
            </a:pPr>
            <a:r>
              <a:rPr lang="en-US" dirty="0" smtClean="0">
                <a:latin typeface="Times New Roman" panose="02020603050405020304" pitchFamily="18" charset="0"/>
                <a:cs typeface="Times New Roman" panose="02020603050405020304" pitchFamily="18" charset="0"/>
              </a:rPr>
              <a:t>– the time at which transitions between circuit states occurs is controlled by a common clock signal</a:t>
            </a:r>
          </a:p>
          <a:p>
            <a:pPr marL="0" indent="0" algn="just">
              <a:buNone/>
            </a:pPr>
            <a:r>
              <a:rPr lang="en-US" dirty="0" smtClean="0">
                <a:latin typeface="Times New Roman" panose="02020603050405020304" pitchFamily="18" charset="0"/>
                <a:cs typeface="Times New Roman" panose="02020603050405020304" pitchFamily="18" charset="0"/>
              </a:rPr>
              <a:t>– changes in all variables occur simultaneously</a:t>
            </a:r>
          </a:p>
          <a:p>
            <a:pPr marL="0" indent="0" algn="just">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Asynchronous sequential logic</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state transitions occur independently of any clock, and normally depend on the time at which input variables change</a:t>
            </a:r>
          </a:p>
          <a:p>
            <a:pPr marL="0" indent="0" algn="just">
              <a:buNone/>
            </a:pPr>
            <a:r>
              <a:rPr lang="en-US" dirty="0" smtClean="0">
                <a:latin typeface="Times New Roman" panose="02020603050405020304" pitchFamily="18" charset="0"/>
                <a:cs typeface="Times New Roman" panose="02020603050405020304" pitchFamily="18" charset="0"/>
              </a:rPr>
              <a:t>– outputs do not necessarily change simultaneously</a:t>
            </a:r>
          </a:p>
          <a:p>
            <a:pPr marL="0" indent="0" algn="just">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Clock</a:t>
            </a:r>
          </a:p>
          <a:p>
            <a:pPr marL="0" indent="0" algn="just">
              <a:buNone/>
            </a:pPr>
            <a:r>
              <a:rPr lang="en-US" dirty="0" smtClean="0">
                <a:latin typeface="Times New Roman" panose="02020603050405020304" pitchFamily="18" charset="0"/>
                <a:cs typeface="Times New Roman" panose="02020603050405020304" pitchFamily="18" charset="0"/>
              </a:rPr>
              <a:t>– a clock signal is a square wave of a fixed frequency</a:t>
            </a:r>
          </a:p>
          <a:p>
            <a:pPr marL="0" indent="0" algn="just">
              <a:buNone/>
            </a:pPr>
            <a:r>
              <a:rPr lang="en-US" dirty="0" smtClean="0">
                <a:latin typeface="Times New Roman" panose="02020603050405020304" pitchFamily="18" charset="0"/>
                <a:cs typeface="Times New Roman" panose="02020603050405020304" pitchFamily="18" charset="0"/>
              </a:rPr>
              <a:t>– it is used to trigger state transitions at fixed times in synchronous circuits</a:t>
            </a:r>
          </a:p>
          <a:p>
            <a:endParaRPr lang="en-US" dirty="0"/>
          </a:p>
        </p:txBody>
      </p:sp>
    </p:spTree>
    <p:extLst>
      <p:ext uri="{BB962C8B-B14F-4D97-AF65-F5344CB8AC3E}">
        <p14:creationId xmlns:p14="http://schemas.microsoft.com/office/powerpoint/2010/main" val="272910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JK Flip Flop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Instead of using a </a:t>
            </a:r>
            <a:r>
              <a:rPr lang="en-US" dirty="0" smtClean="0"/>
              <a:t>single control </a:t>
            </a:r>
            <a:r>
              <a:rPr lang="en-US" dirty="0"/>
              <a:t>input, </a:t>
            </a:r>
            <a:r>
              <a:rPr lang="en-US" i="1" dirty="0"/>
              <a:t>T</a:t>
            </a:r>
            <a:r>
              <a:rPr lang="en-US" dirty="0"/>
              <a:t>, we can use two inputs, </a:t>
            </a:r>
            <a:r>
              <a:rPr lang="en-US" i="1" dirty="0"/>
              <a:t>J </a:t>
            </a:r>
            <a:r>
              <a:rPr lang="en-US" dirty="0"/>
              <a:t>and </a:t>
            </a:r>
            <a:r>
              <a:rPr lang="en-US" i="1" dirty="0" smtClean="0"/>
              <a:t>K</a:t>
            </a:r>
            <a:r>
              <a:rPr lang="en-US" dirty="0" smtClean="0"/>
              <a:t>. The circuit is called a </a:t>
            </a:r>
            <a:r>
              <a:rPr lang="en-US" b="1" i="1" dirty="0" smtClean="0"/>
              <a:t>JK flip-flop</a:t>
            </a:r>
            <a:r>
              <a:rPr lang="en-US" i="1" dirty="0" smtClean="0"/>
              <a:t>.</a:t>
            </a:r>
            <a:endParaRPr lang="en-US" dirty="0" smtClean="0"/>
          </a:p>
          <a:p>
            <a:r>
              <a:rPr lang="en-US" dirty="0" smtClean="0"/>
              <a:t>For this circuit </a:t>
            </a:r>
            <a:r>
              <a:rPr lang="en-US" dirty="0"/>
              <a:t>the input </a:t>
            </a:r>
            <a:r>
              <a:rPr lang="en-US" i="1" dirty="0"/>
              <a:t>D </a:t>
            </a:r>
            <a:r>
              <a:rPr lang="en-US" dirty="0"/>
              <a:t>is defined as</a:t>
            </a:r>
          </a:p>
          <a:p>
            <a:pPr marL="0" indent="0">
              <a:buNone/>
            </a:pPr>
            <a:r>
              <a:rPr lang="en-US" i="1" dirty="0"/>
              <a:t>D </a:t>
            </a:r>
            <a:r>
              <a:rPr lang="en-US" dirty="0"/>
              <a:t>= </a:t>
            </a:r>
            <a:r>
              <a:rPr lang="en-US" i="1" dirty="0"/>
              <a:t>J</a:t>
            </a:r>
            <a:r>
              <a:rPr lang="en-US" dirty="0"/>
              <a:t>Q + </a:t>
            </a:r>
            <a:r>
              <a:rPr lang="en-US" i="1" dirty="0"/>
              <a:t>K</a:t>
            </a:r>
            <a:r>
              <a:rPr lang="en-US" dirty="0"/>
              <a:t>Q</a:t>
            </a:r>
          </a:p>
        </p:txBody>
      </p:sp>
      <p:pic>
        <p:nvPicPr>
          <p:cNvPr id="5" name="Picture 4"/>
          <p:cNvPicPr>
            <a:picLocks noChangeAspect="1"/>
          </p:cNvPicPr>
          <p:nvPr/>
        </p:nvPicPr>
        <p:blipFill>
          <a:blip r:embed="rId2"/>
          <a:stretch>
            <a:fillRect/>
          </a:stretch>
        </p:blipFill>
        <p:spPr>
          <a:xfrm>
            <a:off x="838201" y="3683358"/>
            <a:ext cx="4802746" cy="2628542"/>
          </a:xfrm>
          <a:prstGeom prst="rect">
            <a:avLst/>
          </a:prstGeom>
        </p:spPr>
      </p:pic>
      <p:pic>
        <p:nvPicPr>
          <p:cNvPr id="6" name="Picture 5"/>
          <p:cNvPicPr>
            <a:picLocks noChangeAspect="1"/>
          </p:cNvPicPr>
          <p:nvPr/>
        </p:nvPicPr>
        <p:blipFill>
          <a:blip r:embed="rId3"/>
          <a:stretch>
            <a:fillRect/>
          </a:stretch>
        </p:blipFill>
        <p:spPr>
          <a:xfrm>
            <a:off x="5640947" y="3511729"/>
            <a:ext cx="5937160" cy="2971800"/>
          </a:xfrm>
          <a:prstGeom prst="rect">
            <a:avLst/>
          </a:prstGeom>
        </p:spPr>
      </p:pic>
      <p:sp>
        <p:nvSpPr>
          <p:cNvPr id="7" name="TextBox 6"/>
          <p:cNvSpPr txBox="1"/>
          <p:nvPr/>
        </p:nvSpPr>
        <p:spPr>
          <a:xfrm>
            <a:off x="2099256" y="6176963"/>
            <a:ext cx="3039414" cy="369332"/>
          </a:xfrm>
          <a:prstGeom prst="rect">
            <a:avLst/>
          </a:prstGeom>
          <a:noFill/>
        </p:spPr>
        <p:txBody>
          <a:bodyPr wrap="square" rtlCol="0">
            <a:spAutoFit/>
          </a:bodyPr>
          <a:lstStyle/>
          <a:p>
            <a:r>
              <a:rPr lang="en-US" dirty="0" smtClean="0"/>
              <a:t>Source :Brown 3</a:t>
            </a:r>
            <a:r>
              <a:rPr lang="en-US" baseline="30000" dirty="0" smtClean="0"/>
              <a:t>rd</a:t>
            </a:r>
            <a:r>
              <a:rPr lang="en-US" dirty="0" smtClean="0"/>
              <a:t> Edition</a:t>
            </a:r>
            <a:endParaRPr lang="en-US" dirty="0"/>
          </a:p>
        </p:txBody>
      </p:sp>
    </p:spTree>
    <p:extLst>
      <p:ext uri="{BB962C8B-B14F-4D97-AF65-F5344CB8AC3E}">
        <p14:creationId xmlns:p14="http://schemas.microsoft.com/office/powerpoint/2010/main" val="246612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JK Flip Flop</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It combines </a:t>
            </a:r>
            <a:r>
              <a:rPr lang="en-US" dirty="0">
                <a:latin typeface="Times New Roman" panose="02020603050405020304" pitchFamily="18" charset="0"/>
                <a:cs typeface="Times New Roman" panose="02020603050405020304" pitchFamily="18" charset="0"/>
              </a:rPr>
              <a:t>the behaviors of SR and T flip-flops in a useful way. It behaves </a:t>
            </a:r>
            <a:r>
              <a:rPr lang="en-US" dirty="0" smtClean="0">
                <a:latin typeface="Times New Roman" panose="02020603050405020304" pitchFamily="18" charset="0"/>
                <a:cs typeface="Times New Roman" panose="02020603050405020304" pitchFamily="18" charset="0"/>
              </a:rPr>
              <a:t>as the </a:t>
            </a:r>
            <a:r>
              <a:rPr lang="en-US" dirty="0">
                <a:latin typeface="Times New Roman" panose="02020603050405020304" pitchFamily="18" charset="0"/>
                <a:cs typeface="Times New Roman" panose="02020603050405020304" pitchFamily="18" charset="0"/>
              </a:rPr>
              <a:t>SR flip-flop, where </a:t>
            </a:r>
            <a:r>
              <a:rPr lang="en-US" i="1" dirty="0">
                <a:latin typeface="Times New Roman" panose="02020603050405020304" pitchFamily="18" charset="0"/>
                <a:cs typeface="Times New Roman" panose="02020603050405020304" pitchFamily="18" charset="0"/>
              </a:rPr>
              <a:t>J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for all input values except </a:t>
            </a:r>
            <a:r>
              <a:rPr lang="en-US" i="1" dirty="0">
                <a:latin typeface="Times New Roman" panose="02020603050405020304" pitchFamily="18" charset="0"/>
                <a:cs typeface="Times New Roman" panose="02020603050405020304" pitchFamily="18" charset="0"/>
              </a:rPr>
              <a:t>J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1.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the latter </a:t>
            </a:r>
            <a:r>
              <a:rPr lang="en-US" dirty="0">
                <a:latin typeface="Times New Roman" panose="02020603050405020304" pitchFamily="18" charset="0"/>
                <a:cs typeface="Times New Roman" panose="02020603050405020304" pitchFamily="18" charset="0"/>
              </a:rPr>
              <a:t>case, which has to be avoided in the SR flip-flop, the JK flip-flop toggles its state </a:t>
            </a:r>
            <a:r>
              <a:rPr lang="en-US" dirty="0" smtClean="0">
                <a:latin typeface="Times New Roman" panose="02020603050405020304" pitchFamily="18" charset="0"/>
                <a:cs typeface="Times New Roman" panose="02020603050405020304" pitchFamily="18" charset="0"/>
              </a:rPr>
              <a:t>like the </a:t>
            </a:r>
            <a:r>
              <a:rPr lang="en-US" dirty="0">
                <a:latin typeface="Times New Roman" panose="02020603050405020304" pitchFamily="18" charset="0"/>
                <a:cs typeface="Times New Roman" panose="02020603050405020304" pitchFamily="18" charset="0"/>
              </a:rPr>
              <a:t>T flip-flop</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JK flip-flop is a </a:t>
            </a:r>
            <a:r>
              <a:rPr lang="en-US" dirty="0" smtClean="0">
                <a:latin typeface="Times New Roman" panose="02020603050405020304" pitchFamily="18" charset="0"/>
                <a:cs typeface="Times New Roman" panose="02020603050405020304" pitchFamily="18" charset="0"/>
              </a:rPr>
              <a:t>multipurpose circuit which can </a:t>
            </a:r>
            <a:r>
              <a:rPr lang="en-US" dirty="0">
                <a:latin typeface="Times New Roman" panose="02020603050405020304" pitchFamily="18" charset="0"/>
                <a:cs typeface="Times New Roman" panose="02020603050405020304" pitchFamily="18" charset="0"/>
              </a:rPr>
              <a:t>be used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straight storage purposes, </a:t>
            </a:r>
            <a:r>
              <a:rPr lang="en-US" dirty="0" smtClean="0">
                <a:latin typeface="Times New Roman" panose="02020603050405020304" pitchFamily="18" charset="0"/>
                <a:cs typeface="Times New Roman" panose="02020603050405020304" pitchFamily="18" charset="0"/>
              </a:rPr>
              <a:t>just like </a:t>
            </a:r>
            <a:r>
              <a:rPr lang="en-US" dirty="0">
                <a:latin typeface="Times New Roman" panose="02020603050405020304" pitchFamily="18" charset="0"/>
                <a:cs typeface="Times New Roman" panose="02020603050405020304" pitchFamily="18" charset="0"/>
              </a:rPr>
              <a:t>the D and SR flip-flops. </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rPr>
              <a:t>serve as a T flip-flop by connecting the </a:t>
            </a:r>
            <a:r>
              <a:rPr lang="en-US" i="1" dirty="0">
                <a:latin typeface="Times New Roman" panose="02020603050405020304" pitchFamily="18" charset="0"/>
                <a:cs typeface="Times New Roman" panose="02020603050405020304" pitchFamily="18" charset="0"/>
              </a:rPr>
              <a:t>J </a:t>
            </a:r>
            <a:r>
              <a:rPr lang="en-US" dirty="0" smtClean="0">
                <a:latin typeface="Times New Roman" panose="02020603050405020304" pitchFamily="18" charset="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inputs together</a:t>
            </a:r>
          </a:p>
        </p:txBody>
      </p:sp>
    </p:spTree>
    <p:extLst>
      <p:ext uri="{BB962C8B-B14F-4D97-AF65-F5344CB8AC3E}">
        <p14:creationId xmlns:p14="http://schemas.microsoft.com/office/powerpoint/2010/main" val="401667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NOTE</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Applications of Latches and Flip flops</a:t>
            </a:r>
          </a:p>
          <a:p>
            <a:r>
              <a:rPr lang="en-US" dirty="0" smtClean="0">
                <a:solidFill>
                  <a:srgbClr val="FF0000"/>
                </a:solidFill>
                <a:latin typeface="Times New Roman" panose="02020603050405020304" pitchFamily="18" charset="0"/>
                <a:cs typeface="Times New Roman" panose="02020603050405020304" pitchFamily="18" charset="0"/>
              </a:rPr>
              <a:t>Master – slave D flip flops</a:t>
            </a:r>
          </a:p>
          <a:p>
            <a:r>
              <a:rPr lang="en-US" dirty="0" smtClean="0">
                <a:solidFill>
                  <a:srgbClr val="FF0000"/>
                </a:solidFill>
                <a:latin typeface="Times New Roman" panose="02020603050405020304" pitchFamily="18" charset="0"/>
                <a:cs typeface="Times New Roman" panose="02020603050405020304" pitchFamily="18" charset="0"/>
              </a:rPr>
              <a:t>Edge triggered D </a:t>
            </a:r>
            <a:r>
              <a:rPr lang="en-US" smtClean="0">
                <a:solidFill>
                  <a:srgbClr val="FF0000"/>
                </a:solidFill>
                <a:latin typeface="Times New Roman" panose="02020603050405020304" pitchFamily="18" charset="0"/>
                <a:cs typeface="Times New Roman" panose="02020603050405020304" pitchFamily="18" charset="0"/>
              </a:rPr>
              <a:t>flip flops</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882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Stephen Brown, </a:t>
            </a:r>
            <a:r>
              <a:rPr lang="en-US" dirty="0" err="1">
                <a:latin typeface="Times New Roman" panose="02020603050405020304" pitchFamily="18" charset="0"/>
                <a:cs typeface="Times New Roman" panose="02020603050405020304" pitchFamily="18" charset="0"/>
              </a:rPr>
              <a:t>Zvonko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Vranesic</a:t>
            </a:r>
            <a:r>
              <a:rPr lang="en-US" dirty="0">
                <a:latin typeface="Times New Roman" panose="02020603050405020304" pitchFamily="18" charset="0"/>
                <a:cs typeface="Times New Roman" panose="02020603050405020304" pitchFamily="18" charset="0"/>
              </a:rPr>
              <a:t>, Fundamentals of Digital Logic with VHDL Design, 3rd Ed, Chapter 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72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Memory Elements: Latches &amp; Flip Flops</a:t>
            </a:r>
            <a:endParaRPr lang="en-US" dirty="0"/>
          </a:p>
        </p:txBody>
      </p:sp>
      <p:sp>
        <p:nvSpPr>
          <p:cNvPr id="3" name="Content Placeholder 2"/>
          <p:cNvSpPr>
            <a:spLocks noGrp="1"/>
          </p:cNvSpPr>
          <p:nvPr>
            <p:ph idx="1"/>
          </p:nvPr>
        </p:nvSpPr>
        <p:spPr>
          <a:xfrm>
            <a:off x="838200" y="1825625"/>
            <a:ext cx="6528515" cy="4351338"/>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Latches and flip-flops are the basic elements for storing information. One latch or flip-flop can store one bit of information. </a:t>
            </a:r>
          </a:p>
          <a:p>
            <a:pPr algn="just"/>
            <a:r>
              <a:rPr lang="en-US" sz="2400" dirty="0" smtClean="0">
                <a:latin typeface="Times New Roman" panose="02020603050405020304" pitchFamily="18" charset="0"/>
                <a:cs typeface="Times New Roman" panose="02020603050405020304" pitchFamily="18" charset="0"/>
              </a:rPr>
              <a:t>They are </a:t>
            </a:r>
            <a:r>
              <a:rPr lang="en-US" sz="2400" dirty="0" err="1" smtClean="0">
                <a:latin typeface="Times New Roman" panose="02020603050405020304" pitchFamily="18" charset="0"/>
                <a:cs typeface="Times New Roman" panose="02020603050405020304" pitchFamily="18" charset="0"/>
              </a:rPr>
              <a:t>bistable</a:t>
            </a:r>
            <a:r>
              <a:rPr lang="en-US" sz="2400" dirty="0" smtClean="0">
                <a:latin typeface="Times New Roman" panose="02020603050405020304" pitchFamily="18" charset="0"/>
                <a:cs typeface="Times New Roman" panose="02020603050405020304" pitchFamily="18" charset="0"/>
              </a:rPr>
              <a:t> devices (2 Stable states)</a:t>
            </a:r>
          </a:p>
          <a:p>
            <a:pPr algn="just"/>
            <a:r>
              <a:rPr lang="en-US" sz="2400" dirty="0" smtClean="0">
                <a:latin typeface="Times New Roman" panose="02020603050405020304" pitchFamily="18" charset="0"/>
                <a:cs typeface="Times New Roman" panose="02020603050405020304" pitchFamily="18" charset="0"/>
              </a:rPr>
              <a:t>Flip-flops and latches (normally) have 2 complementary outputs – usually denoted as Q and Q’.</a:t>
            </a:r>
          </a:p>
          <a:p>
            <a:pPr algn="just"/>
            <a:r>
              <a:rPr lang="en-US" sz="2400" dirty="0" smtClean="0">
                <a:latin typeface="Times New Roman" panose="02020603050405020304" pitchFamily="18" charset="0"/>
                <a:cs typeface="Times New Roman" panose="02020603050405020304" pitchFamily="18" charset="0"/>
              </a:rPr>
              <a:t>There are basically four main types of latches and flip-flops: </a:t>
            </a:r>
            <a:r>
              <a:rPr lang="en-US" sz="2400" b="1" dirty="0" smtClean="0">
                <a:latin typeface="Times New Roman" panose="02020603050405020304" pitchFamily="18" charset="0"/>
                <a:cs typeface="Times New Roman" panose="02020603050405020304" pitchFamily="18" charset="0"/>
              </a:rPr>
              <a:t>SR, D, JK, and T</a:t>
            </a:r>
            <a:r>
              <a:rPr lang="en-US" sz="2400" dirty="0" smtClean="0">
                <a:latin typeface="Times New Roman" panose="02020603050405020304" pitchFamily="18" charset="0"/>
                <a:cs typeface="Times New Roman" panose="02020603050405020304" pitchFamily="18" charset="0"/>
              </a:rPr>
              <a:t>. The major differences in these flip-flop types are the number of inputs they have and how they change state.</a:t>
            </a:r>
          </a:p>
        </p:txBody>
      </p:sp>
      <p:sp>
        <p:nvSpPr>
          <p:cNvPr id="4" name="TextBox 3"/>
          <p:cNvSpPr txBox="1"/>
          <p:nvPr/>
        </p:nvSpPr>
        <p:spPr>
          <a:xfrm>
            <a:off x="7817476" y="1983346"/>
            <a:ext cx="3734873" cy="4193617"/>
          </a:xfrm>
          <a:prstGeom prst="rect">
            <a:avLst/>
          </a:prstGeom>
          <a:noFill/>
        </p:spPr>
        <p:txBody>
          <a:bodyPr wrap="square" rtlCol="0">
            <a:spAutoFit/>
          </a:bodyPr>
          <a:lstStyle/>
          <a:p>
            <a:endParaRPr lang="en-US" dirty="0"/>
          </a:p>
        </p:txBody>
      </p:sp>
      <p:sp>
        <p:nvSpPr>
          <p:cNvPr id="5" name="TextBox 4"/>
          <p:cNvSpPr txBox="1"/>
          <p:nvPr/>
        </p:nvSpPr>
        <p:spPr>
          <a:xfrm>
            <a:off x="7969876" y="2135746"/>
            <a:ext cx="3734873" cy="4193617"/>
          </a:xfrm>
          <a:prstGeom prst="rect">
            <a:avLst/>
          </a:prstGeom>
          <a:noFill/>
        </p:spPr>
        <p:txBody>
          <a:bodyPr wrap="square" rtlCol="0">
            <a:spAutoFit/>
          </a:bodyPr>
          <a:lstStyle/>
          <a:p>
            <a:endParaRPr lang="en-US" dirty="0"/>
          </a:p>
        </p:txBody>
      </p:sp>
      <p:sp>
        <p:nvSpPr>
          <p:cNvPr id="6" name="TextBox 5"/>
          <p:cNvSpPr txBox="1"/>
          <p:nvPr/>
        </p:nvSpPr>
        <p:spPr>
          <a:xfrm>
            <a:off x="8122276" y="2288146"/>
            <a:ext cx="3734873" cy="4193617"/>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8122276" y="2925651"/>
            <a:ext cx="3582472" cy="2251656"/>
          </a:xfrm>
          <a:prstGeom prst="rect">
            <a:avLst/>
          </a:prstGeom>
        </p:spPr>
      </p:pic>
      <p:sp>
        <p:nvSpPr>
          <p:cNvPr id="8" name="TextBox 7"/>
          <p:cNvSpPr txBox="1"/>
          <p:nvPr/>
        </p:nvSpPr>
        <p:spPr>
          <a:xfrm>
            <a:off x="8564451" y="6492125"/>
            <a:ext cx="3292698" cy="369332"/>
          </a:xfrm>
          <a:prstGeom prst="rect">
            <a:avLst/>
          </a:prstGeom>
          <a:noFill/>
        </p:spPr>
        <p:txBody>
          <a:bodyPr wrap="square" rtlCol="0">
            <a:spAutoFit/>
          </a:bodyPr>
          <a:lstStyle/>
          <a:p>
            <a:r>
              <a:rPr lang="en-US" dirty="0" smtClean="0"/>
              <a:t>Source: Google images</a:t>
            </a:r>
            <a:endParaRPr lang="en-US" dirty="0"/>
          </a:p>
        </p:txBody>
      </p:sp>
    </p:spTree>
    <p:extLst>
      <p:ext uri="{BB962C8B-B14F-4D97-AF65-F5344CB8AC3E}">
        <p14:creationId xmlns:p14="http://schemas.microsoft.com/office/powerpoint/2010/main" val="34484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Memory Elements: Latches &amp; Flip Flops</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The main difference between latches and flip-flops is that for latches, their outputs are constantly affected by their inputs as long as the enable signal is asserted. In other words, when they are enabled, their content changes immediately when their inputs change. </a:t>
            </a:r>
          </a:p>
          <a:p>
            <a:pPr algn="just"/>
            <a:r>
              <a:rPr lang="en-US" dirty="0" smtClean="0">
                <a:latin typeface="Times New Roman" panose="02020603050405020304" pitchFamily="18" charset="0"/>
                <a:cs typeface="Times New Roman" panose="02020603050405020304" pitchFamily="18" charset="0"/>
              </a:rPr>
              <a:t>Flip-flops, on the other hand, have their content change only either at the rising or falling edge of the enable signal. This enable signal is usually the controlling clock signal. After the rising or falling edge of the clock, the flip-flop content remains constant even if the input changes.</a:t>
            </a:r>
          </a:p>
          <a:p>
            <a:endParaRPr lang="en-US" dirty="0"/>
          </a:p>
        </p:txBody>
      </p:sp>
    </p:spTree>
    <p:extLst>
      <p:ext uri="{BB962C8B-B14F-4D97-AF65-F5344CB8AC3E}">
        <p14:creationId xmlns:p14="http://schemas.microsoft.com/office/powerpoint/2010/main" val="373580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Latches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9670961" cy="4351338"/>
          </a:xfrm>
        </p:spPr>
        <p:txBody>
          <a:bodyPr/>
          <a:lstStyle/>
          <a:p>
            <a:r>
              <a:rPr lang="en-US" dirty="0" smtClean="0">
                <a:latin typeface="Times New Roman" panose="02020603050405020304" pitchFamily="18" charset="0"/>
                <a:cs typeface="Times New Roman" panose="02020603050405020304" pitchFamily="18" charset="0"/>
              </a:rPr>
              <a:t>A latch is a feedback </a:t>
            </a:r>
            <a:r>
              <a:rPr lang="en-US" dirty="0">
                <a:latin typeface="Times New Roman" panose="02020603050405020304" pitchFamily="18" charset="0"/>
                <a:cs typeface="Times New Roman" panose="02020603050405020304" pitchFamily="18" charset="0"/>
              </a:rPr>
              <a:t>connection of two NOR gates or two NAND gates, </a:t>
            </a:r>
            <a:r>
              <a:rPr lang="en-US" dirty="0" smtClean="0">
                <a:latin typeface="Times New Roman" panose="02020603050405020304" pitchFamily="18" charset="0"/>
                <a:cs typeface="Times New Roman" panose="02020603050405020304" pitchFamily="18" charset="0"/>
              </a:rPr>
              <a:t>which can </a:t>
            </a:r>
            <a:r>
              <a:rPr lang="en-US" dirty="0">
                <a:latin typeface="Times New Roman" panose="02020603050405020304" pitchFamily="18" charset="0"/>
                <a:cs typeface="Times New Roman" panose="02020603050405020304" pitchFamily="18" charset="0"/>
              </a:rPr>
              <a:t>store one bit of information. It can be set to 1 using the </a:t>
            </a:r>
            <a:r>
              <a:rPr lang="en-US" i="1"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input and reset to </a:t>
            </a:r>
            <a:r>
              <a:rPr lang="en-US" dirty="0" smtClean="0">
                <a:latin typeface="Times New Roman" panose="02020603050405020304" pitchFamily="18" charset="0"/>
                <a:cs typeface="Times New Roman" panose="02020603050405020304" pitchFamily="18" charset="0"/>
              </a:rPr>
              <a:t>0 using the </a:t>
            </a:r>
            <a:r>
              <a:rPr lang="en-US" i="1" dirty="0">
                <a:latin typeface="Times New Roman" panose="02020603050405020304" pitchFamily="18" charset="0"/>
                <a:cs typeface="Times New Roman" panose="02020603050405020304" pitchFamily="18" charset="0"/>
              </a:rPr>
              <a:t>R </a:t>
            </a:r>
            <a:r>
              <a:rPr lang="en-US" dirty="0">
                <a:latin typeface="Times New Roman" panose="02020603050405020304" pitchFamily="18" charset="0"/>
                <a:cs typeface="Times New Roman" panose="02020603050405020304" pitchFamily="18" charset="0"/>
              </a:rPr>
              <a:t>input</a:t>
            </a:r>
            <a:r>
              <a:rPr lang="en-US" dirty="0" smtClean="0"/>
              <a:t>.</a:t>
            </a:r>
          </a:p>
          <a:p>
            <a:r>
              <a:rPr lang="en-US" dirty="0" smtClean="0">
                <a:latin typeface="Times New Roman" panose="02020603050405020304" pitchFamily="18" charset="0"/>
                <a:cs typeface="Times New Roman" panose="02020603050405020304" pitchFamily="18" charset="0"/>
              </a:rPr>
              <a:t>Its inputs, Set and Reset, provide the means for changing the state, Q, of the circuit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344732" y="3727027"/>
            <a:ext cx="3742386" cy="1800225"/>
          </a:xfrm>
          <a:prstGeom prst="rect">
            <a:avLst/>
          </a:prstGeom>
        </p:spPr>
      </p:pic>
      <p:sp>
        <p:nvSpPr>
          <p:cNvPr id="7" name="TextBox 6"/>
          <p:cNvSpPr txBox="1"/>
          <p:nvPr/>
        </p:nvSpPr>
        <p:spPr>
          <a:xfrm>
            <a:off x="8330485" y="4814552"/>
            <a:ext cx="3330261" cy="528034"/>
          </a:xfrm>
          <a:prstGeom prst="rect">
            <a:avLst/>
          </a:prstGeom>
          <a:noFill/>
        </p:spPr>
        <p:txBody>
          <a:bodyPr wrap="square" rtlCol="0">
            <a:spAutoFit/>
          </a:bodyPr>
          <a:lstStyle/>
          <a:p>
            <a:endParaRPr lang="en-US" dirty="0"/>
          </a:p>
        </p:txBody>
      </p:sp>
      <p:sp>
        <p:nvSpPr>
          <p:cNvPr id="9" name="TextBox 8"/>
          <p:cNvSpPr txBox="1"/>
          <p:nvPr/>
        </p:nvSpPr>
        <p:spPr>
          <a:xfrm>
            <a:off x="4923218" y="5582143"/>
            <a:ext cx="388941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memory element with NOR gates.</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50165" y="5914985"/>
            <a:ext cx="606595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Source : Brown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Edition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3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 SR Latches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7520189" cy="4351338"/>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In order to change the information bit, we need to add inputs to the circuit. The simplest way to add inputs is to replace the two inverters with two NAND gates as shown in Figure. This circuit is called a SR latch.</a:t>
            </a:r>
          </a:p>
          <a:p>
            <a:pPr algn="just"/>
            <a:r>
              <a:rPr lang="en-US" dirty="0" smtClean="0">
                <a:latin typeface="Times New Roman" panose="02020603050405020304" pitchFamily="18" charset="0"/>
                <a:cs typeface="Times New Roman" panose="02020603050405020304" pitchFamily="18" charset="0"/>
              </a:rPr>
              <a:t>In addition to the two outputs Q and Q', there are two inputs S' and R' for set and reset respectively. Following the convention, the prime in S and R denotes that these inputs are active low. The SR latch can be in one of two states: a set state when Q = 1, or a reset state when Q = 0.</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534400" y="2288146"/>
            <a:ext cx="3657600" cy="1981200"/>
          </a:xfrm>
          <a:prstGeom prst="rect">
            <a:avLst/>
          </a:prstGeom>
        </p:spPr>
      </p:pic>
      <p:sp>
        <p:nvSpPr>
          <p:cNvPr id="7" name="TextBox 6"/>
          <p:cNvSpPr txBox="1"/>
          <p:nvPr/>
        </p:nvSpPr>
        <p:spPr>
          <a:xfrm>
            <a:off x="8693239" y="4269346"/>
            <a:ext cx="3039415"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Graphical Symbol of an SR Latch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9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SR Latches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4984" y="1596980"/>
            <a:ext cx="7138854" cy="4413619"/>
          </a:xfrm>
          <a:prstGeom prst="rect">
            <a:avLst/>
          </a:prstGeom>
        </p:spPr>
      </p:pic>
      <p:pic>
        <p:nvPicPr>
          <p:cNvPr id="5" name="Picture 4"/>
          <p:cNvPicPr>
            <a:picLocks noChangeAspect="1"/>
          </p:cNvPicPr>
          <p:nvPr/>
        </p:nvPicPr>
        <p:blipFill>
          <a:blip r:embed="rId3"/>
          <a:stretch>
            <a:fillRect/>
          </a:stretch>
        </p:blipFill>
        <p:spPr>
          <a:xfrm>
            <a:off x="7753080" y="2009099"/>
            <a:ext cx="3915179" cy="3683089"/>
          </a:xfrm>
          <a:prstGeom prst="rect">
            <a:avLst/>
          </a:prstGeom>
        </p:spPr>
      </p:pic>
      <p:sp>
        <p:nvSpPr>
          <p:cNvPr id="6" name="TextBox 5"/>
          <p:cNvSpPr txBox="1"/>
          <p:nvPr/>
        </p:nvSpPr>
        <p:spPr>
          <a:xfrm>
            <a:off x="991673" y="6010599"/>
            <a:ext cx="490685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Source : Brown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99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SR Latches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It includes </a:t>
            </a:r>
            <a:r>
              <a:rPr lang="en-US" dirty="0" smtClean="0">
                <a:latin typeface="Times New Roman" panose="02020603050405020304" pitchFamily="18" charset="0"/>
                <a:cs typeface="Times New Roman" panose="02020603050405020304" pitchFamily="18" charset="0"/>
              </a:rPr>
              <a:t>two AND </a:t>
            </a:r>
            <a:r>
              <a:rPr lang="en-US" dirty="0">
                <a:latin typeface="Times New Roman" panose="02020603050405020304" pitchFamily="18" charset="0"/>
                <a:cs typeface="Times New Roman" panose="02020603050405020304" pitchFamily="18" charset="0"/>
              </a:rPr>
              <a:t>gates that </a:t>
            </a:r>
            <a:r>
              <a:rPr lang="en-US" dirty="0" smtClean="0">
                <a:latin typeface="Times New Roman" panose="02020603050405020304" pitchFamily="18" charset="0"/>
                <a:cs typeface="Times New Roman" panose="02020603050405020304" pitchFamily="18" charset="0"/>
              </a:rPr>
              <a:t>provide the </a:t>
            </a:r>
            <a:r>
              <a:rPr lang="en-US" dirty="0">
                <a:latin typeface="Times New Roman" panose="02020603050405020304" pitchFamily="18" charset="0"/>
                <a:cs typeface="Times New Roman" panose="02020603050405020304" pitchFamily="18" charset="0"/>
              </a:rPr>
              <a:t>desired control.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 control signal </a:t>
            </a:r>
            <a:r>
              <a:rPr lang="en-US" i="1" dirty="0" err="1">
                <a:latin typeface="Times New Roman" panose="02020603050405020304" pitchFamily="18" charset="0"/>
                <a:cs typeface="Times New Roman" panose="02020603050405020304" pitchFamily="18" charset="0"/>
              </a:rPr>
              <a:t>Clk</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equal to 0, the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inputs to </a:t>
            </a:r>
            <a:r>
              <a:rPr lang="en-US" dirty="0" smtClean="0">
                <a:latin typeface="Times New Roman" panose="02020603050405020304" pitchFamily="18" charset="0"/>
                <a:cs typeface="Times New Roman" panose="02020603050405020304" pitchFamily="18" charset="0"/>
              </a:rPr>
              <a:t>the latch </a:t>
            </a:r>
            <a:r>
              <a:rPr lang="en-US" dirty="0">
                <a:latin typeface="Times New Roman" panose="02020603050405020304" pitchFamily="18" charset="0"/>
                <a:cs typeface="Times New Roman" panose="02020603050405020304" pitchFamily="18" charset="0"/>
              </a:rPr>
              <a:t>will be 0, regardless of the values of signals </a:t>
            </a:r>
            <a:r>
              <a:rPr lang="en-US" i="1"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Hence the latch will maintain </a:t>
            </a:r>
            <a:r>
              <a:rPr lang="en-US" dirty="0" smtClean="0">
                <a:latin typeface="Times New Roman" panose="02020603050405020304" pitchFamily="18" charset="0"/>
                <a:cs typeface="Times New Roman" panose="02020603050405020304" pitchFamily="18" charset="0"/>
              </a:rPr>
              <a:t>its existing </a:t>
            </a:r>
            <a:r>
              <a:rPr lang="en-US" dirty="0">
                <a:latin typeface="Times New Roman" panose="02020603050405020304" pitchFamily="18" charset="0"/>
                <a:cs typeface="Times New Roman" panose="02020603050405020304" pitchFamily="18" charset="0"/>
              </a:rPr>
              <a:t>state as long as </a:t>
            </a:r>
            <a:r>
              <a:rPr lang="en-US" i="1" dirty="0" err="1">
                <a:latin typeface="Times New Roman" panose="02020603050405020304" pitchFamily="18" charset="0"/>
                <a:cs typeface="Times New Roman" panose="02020603050405020304" pitchFamily="18" charset="0"/>
              </a:rPr>
              <a:t>Clk</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When </a:t>
            </a:r>
            <a:r>
              <a:rPr lang="en-US" i="1" dirty="0" err="1">
                <a:latin typeface="Times New Roman" panose="02020603050405020304" pitchFamily="18" charset="0"/>
                <a:cs typeface="Times New Roman" panose="02020603050405020304" pitchFamily="18" charset="0"/>
              </a:rPr>
              <a:t>Clk</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changes to 1, the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signals will be </a:t>
            </a:r>
            <a:r>
              <a:rPr lang="en-US" dirty="0" smtClean="0">
                <a:latin typeface="Times New Roman" panose="02020603050405020304" pitchFamily="18" charset="0"/>
                <a:cs typeface="Times New Roman" panose="02020603050405020304" pitchFamily="18" charset="0"/>
              </a:rPr>
              <a:t>the same </a:t>
            </a:r>
            <a:r>
              <a:rPr lang="en-US" dirty="0">
                <a:latin typeface="Times New Roman" panose="02020603050405020304" pitchFamily="18" charset="0"/>
                <a:cs typeface="Times New Roman" panose="02020603050405020304" pitchFamily="18" charset="0"/>
              </a:rPr>
              <a:t>as the </a:t>
            </a:r>
            <a:r>
              <a:rPr lang="en-US" i="1" dirty="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R </a:t>
            </a:r>
            <a:r>
              <a:rPr lang="en-US" dirty="0">
                <a:latin typeface="Times New Roman" panose="02020603050405020304" pitchFamily="18" charset="0"/>
                <a:cs typeface="Times New Roman" panose="02020603050405020304" pitchFamily="18" charset="0"/>
              </a:rPr>
              <a:t>signals, </a:t>
            </a:r>
            <a:r>
              <a:rPr lang="en-US" dirty="0" smtClean="0">
                <a:latin typeface="Times New Roman" panose="02020603050405020304" pitchFamily="18" charset="0"/>
                <a:cs typeface="Times New Roman" panose="02020603050405020304" pitchFamily="18" charset="0"/>
              </a:rPr>
              <a:t>respectively.</a:t>
            </a:r>
          </a:p>
          <a:p>
            <a:pPr algn="just"/>
            <a:r>
              <a:rPr lang="en-US" dirty="0">
                <a:latin typeface="Times New Roman" panose="02020603050405020304" pitchFamily="18" charset="0"/>
                <a:cs typeface="Times New Roman" panose="02020603050405020304" pitchFamily="18" charset="0"/>
              </a:rPr>
              <a:t>Circuits of this type, which use a control signal, are called </a:t>
            </a:r>
            <a:r>
              <a:rPr lang="en-US" i="1" dirty="0">
                <a:latin typeface="Times New Roman" panose="02020603050405020304" pitchFamily="18" charset="0"/>
                <a:cs typeface="Times New Roman" panose="02020603050405020304" pitchFamily="18" charset="0"/>
              </a:rPr>
              <a:t>gated latches</a:t>
            </a:r>
            <a:r>
              <a:rPr lang="en-US" dirty="0">
                <a:latin typeface="Times New Roman" panose="02020603050405020304" pitchFamily="18" charset="0"/>
                <a:cs typeface="Times New Roman" panose="02020603050405020304" pitchFamily="18" charset="0"/>
              </a:rPr>
              <a:t>. Because </a:t>
            </a:r>
            <a:r>
              <a:rPr lang="en-US" dirty="0" smtClean="0">
                <a:latin typeface="Times New Roman" panose="02020603050405020304" pitchFamily="18" charset="0"/>
                <a:cs typeface="Times New Roman" panose="02020603050405020304" pitchFamily="18" charset="0"/>
              </a:rPr>
              <a:t>our circuit </a:t>
            </a:r>
            <a:r>
              <a:rPr lang="en-US" dirty="0">
                <a:latin typeface="Times New Roman" panose="02020603050405020304" pitchFamily="18" charset="0"/>
                <a:cs typeface="Times New Roman" panose="02020603050405020304" pitchFamily="18" charset="0"/>
              </a:rPr>
              <a:t>exhibits set and reset capability, it is called a </a:t>
            </a:r>
            <a:r>
              <a:rPr lang="en-US" b="1" i="1" dirty="0">
                <a:latin typeface="Times New Roman" panose="02020603050405020304" pitchFamily="18" charset="0"/>
                <a:cs typeface="Times New Roman" panose="02020603050405020304" pitchFamily="18" charset="0"/>
              </a:rPr>
              <a:t>gated SR latch</a:t>
            </a:r>
            <a:r>
              <a:rPr lang="en-US" dirty="0"/>
              <a:t>.</a:t>
            </a:r>
          </a:p>
        </p:txBody>
      </p:sp>
    </p:spTree>
    <p:extLst>
      <p:ext uri="{BB962C8B-B14F-4D97-AF65-F5344CB8AC3E}">
        <p14:creationId xmlns:p14="http://schemas.microsoft.com/office/powerpoint/2010/main" val="147772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2845</Words>
  <Application>Microsoft Office PowerPoint</Application>
  <PresentationFormat>Widescreen</PresentationFormat>
  <Paragraphs>130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CMP 2203</vt:lpstr>
      <vt:lpstr>Memory Elements </vt:lpstr>
      <vt:lpstr>Synchronous &amp; Asynchronous Sequential Logic</vt:lpstr>
      <vt:lpstr>Memory Elements: Latches &amp; Flip Flops</vt:lpstr>
      <vt:lpstr>Memory Elements: Latches &amp; Flip Flops</vt:lpstr>
      <vt:lpstr>Latches</vt:lpstr>
      <vt:lpstr> SR Latches</vt:lpstr>
      <vt:lpstr>SR Latches</vt:lpstr>
      <vt:lpstr>SR Latches</vt:lpstr>
      <vt:lpstr>D-Latches</vt:lpstr>
      <vt:lpstr>D-Latches</vt:lpstr>
      <vt:lpstr>J K Latches</vt:lpstr>
      <vt:lpstr>T Latch</vt:lpstr>
      <vt:lpstr>Level-Sensitive versus Edge-Triggered Storage Elements</vt:lpstr>
      <vt:lpstr>Level-Sensitive versus Edge-Triggered Storage Elements</vt:lpstr>
      <vt:lpstr>Level-Sensitive versus Edge-Triggered Storage Elements</vt:lpstr>
      <vt:lpstr>Flip Flops</vt:lpstr>
      <vt:lpstr>Flip Flops</vt:lpstr>
      <vt:lpstr>SR Flip Flop</vt:lpstr>
      <vt:lpstr>SR Flip Flop</vt:lpstr>
      <vt:lpstr>SR Flip Flop</vt:lpstr>
      <vt:lpstr>SR Flip Flop</vt:lpstr>
      <vt:lpstr>SR Flip Flop</vt:lpstr>
      <vt:lpstr>SR Flip Flop</vt:lpstr>
      <vt:lpstr>D Flip Flop</vt:lpstr>
      <vt:lpstr>D Flip Flop</vt:lpstr>
      <vt:lpstr>D Flip Flop</vt:lpstr>
      <vt:lpstr>T Flip Flop</vt:lpstr>
      <vt:lpstr>T Flip Flop </vt:lpstr>
      <vt:lpstr>JK Flip Flop</vt:lpstr>
      <vt:lpstr>JK Flip Flop</vt:lpstr>
      <vt:lpstr>NOTE</vt:lpstr>
      <vt:lpstr>References</vt:lpstr>
    </vt:vector>
  </TitlesOfParts>
  <Company>MTN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Namara [MTN Uganda - Network Group]</dc:creator>
  <cp:lastModifiedBy>Samuel</cp:lastModifiedBy>
  <cp:revision>56</cp:revision>
  <dcterms:created xsi:type="dcterms:W3CDTF">2018-03-17T07:32:47Z</dcterms:created>
  <dcterms:modified xsi:type="dcterms:W3CDTF">2019-03-05T06:53:24Z</dcterms:modified>
</cp:coreProperties>
</file>