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69" r:id="rId18"/>
    <p:sldId id="273" r:id="rId19"/>
    <p:sldId id="274" r:id="rId20"/>
    <p:sldId id="275" r:id="rId21"/>
    <p:sldId id="276" r:id="rId22"/>
    <p:sldId id="277" r:id="rId23"/>
    <p:sldId id="278" r:id="rId24"/>
    <p:sldId id="279" r:id="rId25"/>
    <p:sldId id="280" r:id="rId26"/>
    <p:sldId id="284" r:id="rId27"/>
    <p:sldId id="283" r:id="rId28"/>
    <p:sldId id="282" r:id="rId29"/>
    <p:sldId id="281"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0784AF0-7473-4715-918E-A71259E023A6}"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E4CC2-2A57-454E-974D-8AAE4DDF35DC}" type="slidenum">
              <a:rPr lang="en-US" smtClean="0"/>
              <a:t>‹#›</a:t>
            </a:fld>
            <a:endParaRPr lang="en-US"/>
          </a:p>
        </p:txBody>
      </p:sp>
    </p:spTree>
    <p:extLst>
      <p:ext uri="{BB962C8B-B14F-4D97-AF65-F5344CB8AC3E}">
        <p14:creationId xmlns:p14="http://schemas.microsoft.com/office/powerpoint/2010/main" val="2375218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784AF0-7473-4715-918E-A71259E023A6}"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E4CC2-2A57-454E-974D-8AAE4DDF35DC}" type="slidenum">
              <a:rPr lang="en-US" smtClean="0"/>
              <a:t>‹#›</a:t>
            </a:fld>
            <a:endParaRPr lang="en-US"/>
          </a:p>
        </p:txBody>
      </p:sp>
    </p:spTree>
    <p:extLst>
      <p:ext uri="{BB962C8B-B14F-4D97-AF65-F5344CB8AC3E}">
        <p14:creationId xmlns:p14="http://schemas.microsoft.com/office/powerpoint/2010/main" val="3818780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784AF0-7473-4715-918E-A71259E023A6}"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E4CC2-2A57-454E-974D-8AAE4DDF35DC}" type="slidenum">
              <a:rPr lang="en-US" smtClean="0"/>
              <a:t>‹#›</a:t>
            </a:fld>
            <a:endParaRPr lang="en-US"/>
          </a:p>
        </p:txBody>
      </p:sp>
    </p:spTree>
    <p:extLst>
      <p:ext uri="{BB962C8B-B14F-4D97-AF65-F5344CB8AC3E}">
        <p14:creationId xmlns:p14="http://schemas.microsoft.com/office/powerpoint/2010/main" val="3861611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784AF0-7473-4715-918E-A71259E023A6}"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E4CC2-2A57-454E-974D-8AAE4DDF35DC}" type="slidenum">
              <a:rPr lang="en-US" smtClean="0"/>
              <a:t>‹#›</a:t>
            </a:fld>
            <a:endParaRPr lang="en-US"/>
          </a:p>
        </p:txBody>
      </p:sp>
    </p:spTree>
    <p:extLst>
      <p:ext uri="{BB962C8B-B14F-4D97-AF65-F5344CB8AC3E}">
        <p14:creationId xmlns:p14="http://schemas.microsoft.com/office/powerpoint/2010/main" val="1577599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784AF0-7473-4715-918E-A71259E023A6}" type="datetimeFigureOut">
              <a:rPr lang="en-US" smtClean="0"/>
              <a:t>4/18/2019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E4CC2-2A57-454E-974D-8AAE4DDF35DC}" type="slidenum">
              <a:rPr lang="en-US" smtClean="0"/>
              <a:t>‹#›</a:t>
            </a:fld>
            <a:endParaRPr lang="en-US"/>
          </a:p>
        </p:txBody>
      </p:sp>
    </p:spTree>
    <p:extLst>
      <p:ext uri="{BB962C8B-B14F-4D97-AF65-F5344CB8AC3E}">
        <p14:creationId xmlns:p14="http://schemas.microsoft.com/office/powerpoint/2010/main" val="899339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0784AF0-7473-4715-918E-A71259E023A6}"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E4CC2-2A57-454E-974D-8AAE4DDF35DC}" type="slidenum">
              <a:rPr lang="en-US" smtClean="0"/>
              <a:t>‹#›</a:t>
            </a:fld>
            <a:endParaRPr lang="en-US"/>
          </a:p>
        </p:txBody>
      </p:sp>
    </p:spTree>
    <p:extLst>
      <p:ext uri="{BB962C8B-B14F-4D97-AF65-F5344CB8AC3E}">
        <p14:creationId xmlns:p14="http://schemas.microsoft.com/office/powerpoint/2010/main" val="3162998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0784AF0-7473-4715-918E-A71259E023A6}" type="datetimeFigureOut">
              <a:rPr lang="en-US" smtClean="0"/>
              <a:t>4/18/2019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0E4CC2-2A57-454E-974D-8AAE4DDF35DC}" type="slidenum">
              <a:rPr lang="en-US" smtClean="0"/>
              <a:t>‹#›</a:t>
            </a:fld>
            <a:endParaRPr lang="en-US"/>
          </a:p>
        </p:txBody>
      </p:sp>
    </p:spTree>
    <p:extLst>
      <p:ext uri="{BB962C8B-B14F-4D97-AF65-F5344CB8AC3E}">
        <p14:creationId xmlns:p14="http://schemas.microsoft.com/office/powerpoint/2010/main" val="2136884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784AF0-7473-4715-918E-A71259E023A6}" type="datetimeFigureOut">
              <a:rPr lang="en-US" smtClean="0"/>
              <a:t>4/18/2019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0E4CC2-2A57-454E-974D-8AAE4DDF35DC}" type="slidenum">
              <a:rPr lang="en-US" smtClean="0"/>
              <a:t>‹#›</a:t>
            </a:fld>
            <a:endParaRPr lang="en-US"/>
          </a:p>
        </p:txBody>
      </p:sp>
    </p:spTree>
    <p:extLst>
      <p:ext uri="{BB962C8B-B14F-4D97-AF65-F5344CB8AC3E}">
        <p14:creationId xmlns:p14="http://schemas.microsoft.com/office/powerpoint/2010/main" val="2216177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784AF0-7473-4715-918E-A71259E023A6}" type="datetimeFigureOut">
              <a:rPr lang="en-US" smtClean="0"/>
              <a:t>4/18/2019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0E4CC2-2A57-454E-974D-8AAE4DDF35DC}" type="slidenum">
              <a:rPr lang="en-US" smtClean="0"/>
              <a:t>‹#›</a:t>
            </a:fld>
            <a:endParaRPr lang="en-US"/>
          </a:p>
        </p:txBody>
      </p:sp>
    </p:spTree>
    <p:extLst>
      <p:ext uri="{BB962C8B-B14F-4D97-AF65-F5344CB8AC3E}">
        <p14:creationId xmlns:p14="http://schemas.microsoft.com/office/powerpoint/2010/main" val="3911533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784AF0-7473-4715-918E-A71259E023A6}"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E4CC2-2A57-454E-974D-8AAE4DDF35DC}" type="slidenum">
              <a:rPr lang="en-US" smtClean="0"/>
              <a:t>‹#›</a:t>
            </a:fld>
            <a:endParaRPr lang="en-US"/>
          </a:p>
        </p:txBody>
      </p:sp>
    </p:spTree>
    <p:extLst>
      <p:ext uri="{BB962C8B-B14F-4D97-AF65-F5344CB8AC3E}">
        <p14:creationId xmlns:p14="http://schemas.microsoft.com/office/powerpoint/2010/main" val="816365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784AF0-7473-4715-918E-A71259E023A6}" type="datetimeFigureOut">
              <a:rPr lang="en-US" smtClean="0"/>
              <a:t>4/18/2019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E4CC2-2A57-454E-974D-8AAE4DDF35DC}" type="slidenum">
              <a:rPr lang="en-US" smtClean="0"/>
              <a:t>‹#›</a:t>
            </a:fld>
            <a:endParaRPr lang="en-US"/>
          </a:p>
        </p:txBody>
      </p:sp>
    </p:spTree>
    <p:extLst>
      <p:ext uri="{BB962C8B-B14F-4D97-AF65-F5344CB8AC3E}">
        <p14:creationId xmlns:p14="http://schemas.microsoft.com/office/powerpoint/2010/main" val="3074963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784AF0-7473-4715-918E-A71259E023A6}" type="datetimeFigureOut">
              <a:rPr lang="en-US" smtClean="0"/>
              <a:t>4/18/2019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E4CC2-2A57-454E-974D-8AAE4DDF35DC}" type="slidenum">
              <a:rPr lang="en-US" smtClean="0"/>
              <a:t>‹#›</a:t>
            </a:fld>
            <a:endParaRPr lang="en-US"/>
          </a:p>
        </p:txBody>
      </p:sp>
    </p:spTree>
    <p:extLst>
      <p:ext uri="{BB962C8B-B14F-4D97-AF65-F5344CB8AC3E}">
        <p14:creationId xmlns:p14="http://schemas.microsoft.com/office/powerpoint/2010/main" val="598268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CMP 2203</a:t>
            </a:r>
            <a:endParaRPr lang="en-US" dirty="0"/>
          </a:p>
        </p:txBody>
      </p:sp>
      <p:sp>
        <p:nvSpPr>
          <p:cNvPr id="5" name="Content Placeholder 4"/>
          <p:cNvSpPr>
            <a:spLocks noGrp="1"/>
          </p:cNvSpPr>
          <p:nvPr>
            <p:ph idx="1"/>
          </p:nvPr>
        </p:nvSpPr>
        <p:spPr/>
        <p:txBody>
          <a:bodyPr>
            <a:normAutofit/>
          </a:bodyPr>
          <a:lstStyle/>
          <a:p>
            <a:pPr marL="0" indent="0" algn="ctr">
              <a:buNone/>
            </a:pPr>
            <a:r>
              <a:rPr lang="en-US" sz="4000" b="1" dirty="0">
                <a:latin typeface="Times New Roman" panose="02020603050405020304" pitchFamily="18" charset="0"/>
                <a:cs typeface="Times New Roman" panose="02020603050405020304" pitchFamily="18" charset="0"/>
              </a:rPr>
              <a:t>Lecture 8</a:t>
            </a:r>
          </a:p>
        </p:txBody>
      </p:sp>
    </p:spTree>
    <p:extLst>
      <p:ext uri="{BB962C8B-B14F-4D97-AF65-F5344CB8AC3E}">
        <p14:creationId xmlns:p14="http://schemas.microsoft.com/office/powerpoint/2010/main" val="4201788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Propagation delay</a:t>
            </a:r>
          </a:p>
        </p:txBody>
      </p:sp>
      <p:pic>
        <p:nvPicPr>
          <p:cNvPr id="4" name="Content Placeholder 3"/>
          <p:cNvPicPr>
            <a:picLocks noGrp="1" noChangeAspect="1"/>
          </p:cNvPicPr>
          <p:nvPr>
            <p:ph idx="1"/>
          </p:nvPr>
        </p:nvPicPr>
        <p:blipFill>
          <a:blip r:embed="rId2"/>
          <a:stretch>
            <a:fillRect/>
          </a:stretch>
        </p:blipFill>
        <p:spPr>
          <a:xfrm>
            <a:off x="2524259" y="1690689"/>
            <a:ext cx="7379595" cy="3801268"/>
          </a:xfrm>
          <a:prstGeom prst="rect">
            <a:avLst/>
          </a:prstGeom>
        </p:spPr>
      </p:pic>
      <p:sp>
        <p:nvSpPr>
          <p:cNvPr id="5" name="TextBox 4"/>
          <p:cNvSpPr txBox="1"/>
          <p:nvPr/>
        </p:nvSpPr>
        <p:spPr>
          <a:xfrm>
            <a:off x="2846231" y="5795493"/>
            <a:ext cx="5499279" cy="369332"/>
          </a:xfrm>
          <a:prstGeom prst="rect">
            <a:avLst/>
          </a:prstGeom>
          <a:noFill/>
        </p:spPr>
        <p:txBody>
          <a:bodyPr wrap="square" rtlCol="0">
            <a:spAutoFit/>
          </a:bodyPr>
          <a:lstStyle/>
          <a:p>
            <a:r>
              <a:rPr lang="en-US" dirty="0"/>
              <a:t>Source : Google images</a:t>
            </a:r>
          </a:p>
        </p:txBody>
      </p:sp>
    </p:spTree>
    <p:extLst>
      <p:ext uri="{BB962C8B-B14F-4D97-AF65-F5344CB8AC3E}">
        <p14:creationId xmlns:p14="http://schemas.microsoft.com/office/powerpoint/2010/main" val="3952037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Finite State Machines </a:t>
            </a:r>
          </a:p>
        </p:txBody>
      </p:sp>
      <p:sp>
        <p:nvSpPr>
          <p:cNvPr id="3" name="Content Placeholder 2"/>
          <p:cNvSpPr>
            <a:spLocks noGrp="1"/>
          </p:cNvSpPr>
          <p:nvPr>
            <p:ph idx="1"/>
          </p:nvPr>
        </p:nvSpPr>
        <p:spPr>
          <a:xfrm>
            <a:off x="838200" y="1825625"/>
            <a:ext cx="5781541" cy="4351338"/>
          </a:xfrm>
        </p:spPr>
        <p:txBody>
          <a:bodyPr/>
          <a:lstStyle/>
          <a:p>
            <a:pPr algn="just"/>
            <a:r>
              <a:rPr lang="en-US" dirty="0">
                <a:latin typeface="Times New Roman" panose="02020603050405020304" pitchFamily="18" charset="0"/>
                <a:cs typeface="Times New Roman" panose="02020603050405020304" pitchFamily="18" charset="0"/>
              </a:rPr>
              <a:t>Finite State machines (FSM) are also called Finite automata and may have outputs corresponding to each transition. There are two types of finite state machines that generate output −</a:t>
            </a:r>
          </a:p>
          <a:p>
            <a:pPr marL="0" indent="0" algn="just">
              <a:buNone/>
            </a:pPr>
            <a:r>
              <a:rPr lang="en-US" dirty="0">
                <a:latin typeface="Times New Roman" panose="02020603050405020304" pitchFamily="18" charset="0"/>
                <a:cs typeface="Times New Roman" panose="02020603050405020304" pitchFamily="18" charset="0"/>
              </a:rPr>
              <a:t>•	Mealy Machine</a:t>
            </a:r>
          </a:p>
          <a:p>
            <a:pPr marL="0" indent="0" algn="just">
              <a:buNone/>
            </a:pPr>
            <a:r>
              <a:rPr lang="en-US" dirty="0">
                <a:latin typeface="Times New Roman" panose="02020603050405020304" pitchFamily="18" charset="0"/>
                <a:cs typeface="Times New Roman" panose="02020603050405020304" pitchFamily="18" charset="0"/>
              </a:rPr>
              <a:t>•	Moore machine</a:t>
            </a:r>
          </a:p>
          <a:p>
            <a:pPr algn="just"/>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225048" y="1690688"/>
            <a:ext cx="4752304" cy="4568444"/>
          </a:xfrm>
          <a:prstGeom prst="rect">
            <a:avLst/>
          </a:prstGeom>
          <a:noFill/>
        </p:spPr>
        <p:txBody>
          <a:bodyPr wrap="square" rtlCol="0">
            <a:spAutoFit/>
          </a:bodyPr>
          <a:lstStyle/>
          <a:p>
            <a:endParaRPr lang="en-US" dirty="0"/>
          </a:p>
        </p:txBody>
      </p:sp>
      <p:pic>
        <p:nvPicPr>
          <p:cNvPr id="6" name="Picture 5"/>
          <p:cNvPicPr>
            <a:picLocks noChangeAspect="1"/>
          </p:cNvPicPr>
          <p:nvPr/>
        </p:nvPicPr>
        <p:blipFill>
          <a:blip r:embed="rId2"/>
          <a:stretch>
            <a:fillRect/>
          </a:stretch>
        </p:blipFill>
        <p:spPr>
          <a:xfrm>
            <a:off x="7572776" y="2063034"/>
            <a:ext cx="4404575" cy="3333213"/>
          </a:xfrm>
          <a:prstGeom prst="rect">
            <a:avLst/>
          </a:prstGeom>
        </p:spPr>
      </p:pic>
      <p:sp>
        <p:nvSpPr>
          <p:cNvPr id="7" name="TextBox 6"/>
          <p:cNvSpPr txBox="1"/>
          <p:nvPr/>
        </p:nvSpPr>
        <p:spPr>
          <a:xfrm>
            <a:off x="7933386" y="5782614"/>
            <a:ext cx="3618963" cy="369332"/>
          </a:xfrm>
          <a:prstGeom prst="rect">
            <a:avLst/>
          </a:prstGeom>
          <a:noFill/>
        </p:spPr>
        <p:txBody>
          <a:bodyPr wrap="square" rtlCol="0">
            <a:spAutoFit/>
          </a:bodyPr>
          <a:lstStyle/>
          <a:p>
            <a:r>
              <a:rPr lang="en-US" dirty="0"/>
              <a:t>Source : Google Images</a:t>
            </a:r>
          </a:p>
        </p:txBody>
      </p:sp>
    </p:spTree>
    <p:extLst>
      <p:ext uri="{BB962C8B-B14F-4D97-AF65-F5344CB8AC3E}">
        <p14:creationId xmlns:p14="http://schemas.microsoft.com/office/powerpoint/2010/main" val="1076357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Moore Machines</a:t>
            </a:r>
          </a:p>
        </p:txBody>
      </p:sp>
      <p:sp>
        <p:nvSpPr>
          <p:cNvPr id="3" name="Content Placeholder 2"/>
          <p:cNvSpPr>
            <a:spLocks noGrp="1"/>
          </p:cNvSpPr>
          <p:nvPr>
            <p:ph idx="1"/>
          </p:nvPr>
        </p:nvSpPr>
        <p:spPr/>
        <p:txBody>
          <a:bodyPr>
            <a:normAutofit lnSpcReduction="10000"/>
          </a:bodyPr>
          <a:lstStyle/>
          <a:p>
            <a:pPr algn="just"/>
            <a:r>
              <a:rPr lang="en-US" b="1" dirty="0">
                <a:latin typeface="Times New Roman" panose="02020603050405020304" pitchFamily="18" charset="0"/>
                <a:cs typeface="Times New Roman" panose="02020603050405020304" pitchFamily="18" charset="0"/>
              </a:rPr>
              <a:t>Moore machine </a:t>
            </a:r>
            <a:r>
              <a:rPr lang="en-US" dirty="0">
                <a:latin typeface="Times New Roman" panose="02020603050405020304" pitchFamily="18" charset="0"/>
                <a:cs typeface="Times New Roman" panose="02020603050405020304" pitchFamily="18" charset="0"/>
              </a:rPr>
              <a:t>is an FSM whose outputs depend on only the present state.</a:t>
            </a:r>
          </a:p>
          <a:p>
            <a:pPr algn="just"/>
            <a:r>
              <a:rPr lang="en-US" dirty="0">
                <a:latin typeface="Times New Roman" panose="02020603050405020304" pitchFamily="18" charset="0"/>
                <a:cs typeface="Times New Roman" panose="02020603050405020304" pitchFamily="18" charset="0"/>
              </a:rPr>
              <a:t>The advantage of the Moore model is a simplification of the </a:t>
            </a:r>
            <a:r>
              <a:rPr lang="en-US" dirty="0" err="1">
                <a:latin typeface="Times New Roman" panose="02020603050405020304" pitchFamily="18" charset="0"/>
                <a:cs typeface="Times New Roman" panose="02020603050405020304" pitchFamily="18" charset="0"/>
              </a:rPr>
              <a:t>behaviour</a:t>
            </a:r>
            <a:r>
              <a:rPr lang="en-US" dirty="0">
                <a:latin typeface="Times New Roman" panose="02020603050405020304" pitchFamily="18" charset="0"/>
                <a:cs typeface="Times New Roman" panose="02020603050405020304" pitchFamily="18" charset="0"/>
              </a:rPr>
              <a:t>. Consider an elevator door. The state machine recognizes two commands: "</a:t>
            </a:r>
            <a:r>
              <a:rPr lang="en-US" dirty="0" err="1">
                <a:latin typeface="Times New Roman" panose="02020603050405020304" pitchFamily="18" charset="0"/>
                <a:cs typeface="Times New Roman" panose="02020603050405020304" pitchFamily="18" charset="0"/>
              </a:rPr>
              <a:t>command_open</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command_close</a:t>
            </a:r>
            <a:r>
              <a:rPr lang="en-US" dirty="0">
                <a:latin typeface="Times New Roman" panose="02020603050405020304" pitchFamily="18" charset="0"/>
                <a:cs typeface="Times New Roman" panose="02020603050405020304" pitchFamily="18" charset="0"/>
              </a:rPr>
              <a:t>", which trigger state changes. The entry action (E:) in state "Opening" starts a motor opening the door, the entry action in state "Closing" starts a motor in the other direction closing the door. States "Opened" and "Closed" stop the motor when fully opened or closed. They signal to the outside world (e.g., to other state machines) the situation: "door is open" or "door is closed".</a:t>
            </a:r>
          </a:p>
          <a:p>
            <a:pPr algn="just"/>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99963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Moore Machines</a:t>
            </a:r>
          </a:p>
        </p:txBody>
      </p:sp>
      <p:pic>
        <p:nvPicPr>
          <p:cNvPr id="4" name="Content Placeholder 3"/>
          <p:cNvPicPr>
            <a:picLocks noGrp="1" noChangeAspect="1"/>
          </p:cNvPicPr>
          <p:nvPr>
            <p:ph idx="1"/>
          </p:nvPr>
        </p:nvPicPr>
        <p:blipFill>
          <a:blip r:embed="rId2"/>
          <a:stretch>
            <a:fillRect/>
          </a:stretch>
        </p:blipFill>
        <p:spPr>
          <a:xfrm>
            <a:off x="938012" y="1690688"/>
            <a:ext cx="6400800" cy="1543050"/>
          </a:xfrm>
          <a:prstGeom prst="rect">
            <a:avLst/>
          </a:prstGeom>
        </p:spPr>
      </p:pic>
      <p:pic>
        <p:nvPicPr>
          <p:cNvPr id="6" name="Picture 5"/>
          <p:cNvPicPr>
            <a:picLocks noChangeAspect="1"/>
          </p:cNvPicPr>
          <p:nvPr/>
        </p:nvPicPr>
        <p:blipFill>
          <a:blip r:embed="rId3"/>
          <a:stretch>
            <a:fillRect/>
          </a:stretch>
        </p:blipFill>
        <p:spPr>
          <a:xfrm>
            <a:off x="938012" y="3451538"/>
            <a:ext cx="7444727" cy="2574165"/>
          </a:xfrm>
          <a:prstGeom prst="rect">
            <a:avLst/>
          </a:prstGeom>
        </p:spPr>
      </p:pic>
    </p:spTree>
    <p:extLst>
      <p:ext uri="{BB962C8B-B14F-4D97-AF65-F5344CB8AC3E}">
        <p14:creationId xmlns:p14="http://schemas.microsoft.com/office/powerpoint/2010/main" val="841550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Mealy Machines</a:t>
            </a:r>
          </a:p>
        </p:txBody>
      </p:sp>
      <p:sp>
        <p:nvSpPr>
          <p:cNvPr id="3" name="Content Placeholder 2"/>
          <p:cNvSpPr>
            <a:spLocks noGrp="1"/>
          </p:cNvSpPr>
          <p:nvPr>
            <p:ph idx="1"/>
          </p:nvPr>
        </p:nvSpPr>
        <p:spPr>
          <a:xfrm>
            <a:off x="768439" y="1825625"/>
            <a:ext cx="10515600" cy="4351338"/>
          </a:xfrm>
        </p:spPr>
        <p:txBody>
          <a:bodyPr/>
          <a:lstStyle/>
          <a:p>
            <a:pPr algn="just"/>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Mealy Machine </a:t>
            </a:r>
            <a:r>
              <a:rPr lang="en-US" dirty="0">
                <a:latin typeface="Times New Roman" panose="02020603050405020304" pitchFamily="18" charset="0"/>
                <a:cs typeface="Times New Roman" panose="02020603050405020304" pitchFamily="18" charset="0"/>
              </a:rPr>
              <a:t>is an FSM whose output depends on the present state as well as the present input.</a:t>
            </a:r>
          </a:p>
          <a:p>
            <a:pPr algn="just"/>
            <a:r>
              <a:rPr lang="en-US" dirty="0">
                <a:latin typeface="Times New Roman" panose="02020603050405020304" pitchFamily="18" charset="0"/>
                <a:cs typeface="Times New Roman" panose="02020603050405020304" pitchFamily="18" charset="0"/>
              </a:rPr>
              <a:t>The use of a Mealy FSM leads often to a reduction of the number of states. See same example of elevator as discussed in  Moore machines; There are two input actions (I:): "start motor to close the door if </a:t>
            </a:r>
            <a:r>
              <a:rPr lang="en-US" dirty="0" err="1">
                <a:latin typeface="Times New Roman" panose="02020603050405020304" pitchFamily="18" charset="0"/>
                <a:cs typeface="Times New Roman" panose="02020603050405020304" pitchFamily="18" charset="0"/>
              </a:rPr>
              <a:t>command_close</a:t>
            </a:r>
            <a:r>
              <a:rPr lang="en-US" dirty="0">
                <a:latin typeface="Times New Roman" panose="02020603050405020304" pitchFamily="18" charset="0"/>
                <a:cs typeface="Times New Roman" panose="02020603050405020304" pitchFamily="18" charset="0"/>
              </a:rPr>
              <a:t> arrives" and "start motor in the other direction to open the door if </a:t>
            </a:r>
            <a:r>
              <a:rPr lang="en-US" dirty="0" err="1">
                <a:latin typeface="Times New Roman" panose="02020603050405020304" pitchFamily="18" charset="0"/>
                <a:cs typeface="Times New Roman" panose="02020603050405020304" pitchFamily="18" charset="0"/>
              </a:rPr>
              <a:t>command_open</a:t>
            </a:r>
            <a:r>
              <a:rPr lang="en-US" dirty="0">
                <a:latin typeface="Times New Roman" panose="02020603050405020304" pitchFamily="18" charset="0"/>
                <a:cs typeface="Times New Roman" panose="02020603050405020304" pitchFamily="18" charset="0"/>
              </a:rPr>
              <a:t> arrives". The "opening" and "closing" intermediate states are not shown.</a:t>
            </a:r>
          </a:p>
        </p:txBody>
      </p:sp>
    </p:spTree>
    <p:extLst>
      <p:ext uri="{BB962C8B-B14F-4D97-AF65-F5344CB8AC3E}">
        <p14:creationId xmlns:p14="http://schemas.microsoft.com/office/powerpoint/2010/main" val="1486832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Mealy Machines</a:t>
            </a:r>
          </a:p>
        </p:txBody>
      </p:sp>
      <p:pic>
        <p:nvPicPr>
          <p:cNvPr id="4" name="Content Placeholder 3"/>
          <p:cNvPicPr>
            <a:picLocks noGrp="1" noChangeAspect="1"/>
          </p:cNvPicPr>
          <p:nvPr>
            <p:ph idx="1"/>
          </p:nvPr>
        </p:nvPicPr>
        <p:blipFill>
          <a:blip r:embed="rId2"/>
          <a:stretch>
            <a:fillRect/>
          </a:stretch>
        </p:blipFill>
        <p:spPr>
          <a:xfrm>
            <a:off x="1097253" y="1690688"/>
            <a:ext cx="5695950" cy="2739644"/>
          </a:xfrm>
          <a:prstGeom prst="rect">
            <a:avLst/>
          </a:prstGeom>
        </p:spPr>
      </p:pic>
      <p:pic>
        <p:nvPicPr>
          <p:cNvPr id="6" name="Picture 5"/>
          <p:cNvPicPr>
            <a:picLocks noChangeAspect="1"/>
          </p:cNvPicPr>
          <p:nvPr/>
        </p:nvPicPr>
        <p:blipFill>
          <a:blip r:embed="rId3"/>
          <a:stretch>
            <a:fillRect/>
          </a:stretch>
        </p:blipFill>
        <p:spPr>
          <a:xfrm>
            <a:off x="6948823" y="1888935"/>
            <a:ext cx="4404977" cy="3262614"/>
          </a:xfrm>
          <a:prstGeom prst="rect">
            <a:avLst/>
          </a:prstGeom>
        </p:spPr>
      </p:pic>
      <p:sp>
        <p:nvSpPr>
          <p:cNvPr id="7" name="TextBox 6"/>
          <p:cNvSpPr txBox="1"/>
          <p:nvPr/>
        </p:nvSpPr>
        <p:spPr>
          <a:xfrm>
            <a:off x="6793203" y="5653825"/>
            <a:ext cx="3561411" cy="369332"/>
          </a:xfrm>
          <a:prstGeom prst="rect">
            <a:avLst/>
          </a:prstGeom>
          <a:noFill/>
        </p:spPr>
        <p:txBody>
          <a:bodyPr wrap="square" rtlCol="0">
            <a:spAutoFit/>
          </a:bodyPr>
          <a:lstStyle/>
          <a:p>
            <a:r>
              <a:rPr lang="en-US" dirty="0"/>
              <a:t>Source : Google images</a:t>
            </a:r>
          </a:p>
        </p:txBody>
      </p:sp>
    </p:spTree>
    <p:extLst>
      <p:ext uri="{BB962C8B-B14F-4D97-AF65-F5344CB8AC3E}">
        <p14:creationId xmlns:p14="http://schemas.microsoft.com/office/powerpoint/2010/main" val="1555014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Moore Vs Mealy</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Example of elevator</a:t>
            </a:r>
          </a:p>
        </p:txBody>
      </p:sp>
      <p:pic>
        <p:nvPicPr>
          <p:cNvPr id="4" name="Content Placeholder 3"/>
          <p:cNvPicPr>
            <a:picLocks noGrp="1" noChangeAspect="1"/>
          </p:cNvPicPr>
          <p:nvPr>
            <p:ph idx="1"/>
          </p:nvPr>
        </p:nvPicPr>
        <p:blipFill>
          <a:blip r:embed="rId2"/>
          <a:stretch>
            <a:fillRect/>
          </a:stretch>
        </p:blipFill>
        <p:spPr>
          <a:xfrm>
            <a:off x="838200" y="1851383"/>
            <a:ext cx="4232860" cy="4351338"/>
          </a:xfrm>
          <a:prstGeom prst="rect">
            <a:avLst/>
          </a:prstGeom>
        </p:spPr>
      </p:pic>
      <p:pic>
        <p:nvPicPr>
          <p:cNvPr id="6" name="Picture 5"/>
          <p:cNvPicPr>
            <a:picLocks noChangeAspect="1"/>
          </p:cNvPicPr>
          <p:nvPr/>
        </p:nvPicPr>
        <p:blipFill>
          <a:blip r:embed="rId3"/>
          <a:stretch>
            <a:fillRect/>
          </a:stretch>
        </p:blipFill>
        <p:spPr>
          <a:xfrm>
            <a:off x="6096000" y="2536850"/>
            <a:ext cx="4889416" cy="1707028"/>
          </a:xfrm>
          <a:prstGeom prst="rect">
            <a:avLst/>
          </a:prstGeom>
        </p:spPr>
      </p:pic>
      <p:sp>
        <p:nvSpPr>
          <p:cNvPr id="7" name="TextBox 6"/>
          <p:cNvSpPr txBox="1"/>
          <p:nvPr/>
        </p:nvSpPr>
        <p:spPr>
          <a:xfrm>
            <a:off x="1262130" y="6387921"/>
            <a:ext cx="3808930" cy="369332"/>
          </a:xfrm>
          <a:prstGeom prst="rect">
            <a:avLst/>
          </a:prstGeom>
          <a:noFill/>
        </p:spPr>
        <p:txBody>
          <a:bodyPr wrap="square" rtlCol="0">
            <a:spAutoFit/>
          </a:bodyPr>
          <a:lstStyle/>
          <a:p>
            <a:r>
              <a:rPr lang="en-US" dirty="0"/>
              <a:t>Moore State Diagram</a:t>
            </a:r>
          </a:p>
        </p:txBody>
      </p:sp>
      <p:sp>
        <p:nvSpPr>
          <p:cNvPr id="8" name="TextBox 7"/>
          <p:cNvSpPr txBox="1"/>
          <p:nvPr/>
        </p:nvSpPr>
        <p:spPr>
          <a:xfrm>
            <a:off x="6096000" y="4713668"/>
            <a:ext cx="4644980" cy="369332"/>
          </a:xfrm>
          <a:prstGeom prst="rect">
            <a:avLst/>
          </a:prstGeom>
          <a:noFill/>
        </p:spPr>
        <p:txBody>
          <a:bodyPr wrap="square" rtlCol="0">
            <a:spAutoFit/>
          </a:bodyPr>
          <a:lstStyle/>
          <a:p>
            <a:r>
              <a:rPr lang="en-US" dirty="0"/>
              <a:t>Mealy State diagram</a:t>
            </a:r>
          </a:p>
        </p:txBody>
      </p:sp>
    </p:spTree>
    <p:extLst>
      <p:ext uri="{BB962C8B-B14F-4D97-AF65-F5344CB8AC3E}">
        <p14:creationId xmlns:p14="http://schemas.microsoft.com/office/powerpoint/2010/main" val="2224787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Mealy Vs Moore Machine</a:t>
            </a:r>
          </a:p>
        </p:txBody>
      </p:sp>
      <p:pic>
        <p:nvPicPr>
          <p:cNvPr id="4" name="Content Placeholder 3"/>
          <p:cNvPicPr>
            <a:picLocks noGrp="1" noChangeAspect="1"/>
          </p:cNvPicPr>
          <p:nvPr>
            <p:ph idx="1"/>
          </p:nvPr>
        </p:nvPicPr>
        <p:blipFill>
          <a:blip r:embed="rId2"/>
          <a:stretch>
            <a:fillRect/>
          </a:stretch>
        </p:blipFill>
        <p:spPr>
          <a:xfrm>
            <a:off x="2253803" y="1825625"/>
            <a:ext cx="6486239" cy="4351338"/>
          </a:xfrm>
          <a:prstGeom prst="rect">
            <a:avLst/>
          </a:prstGeom>
        </p:spPr>
      </p:pic>
    </p:spTree>
    <p:extLst>
      <p:ext uri="{BB962C8B-B14F-4D97-AF65-F5344CB8AC3E}">
        <p14:creationId xmlns:p14="http://schemas.microsoft.com/office/powerpoint/2010/main" val="1888286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The relationship that exists among the inputs, outputs, present states and next states can be specified by either the state table or the state diagram.</a:t>
            </a:r>
          </a:p>
          <a:p>
            <a:pPr marL="0" indent="0" algn="just">
              <a:buNone/>
            </a:pPr>
            <a:r>
              <a:rPr lang="en-US" b="1" dirty="0">
                <a:latin typeface="Times New Roman" panose="02020603050405020304" pitchFamily="18" charset="0"/>
                <a:cs typeface="Times New Roman" panose="02020603050405020304" pitchFamily="18" charset="0"/>
              </a:rPr>
              <a:t>State Table</a:t>
            </a:r>
          </a:p>
          <a:p>
            <a:pPr algn="just"/>
            <a:r>
              <a:rPr lang="en-US" dirty="0">
                <a:latin typeface="Times New Roman" panose="02020603050405020304" pitchFamily="18" charset="0"/>
                <a:cs typeface="Times New Roman" panose="02020603050405020304" pitchFamily="18" charset="0"/>
              </a:rPr>
              <a:t>The state table representation of a sequential circuit consists of three sections labelled present state, next state and output. The present state designates the state of flip-flops before the occurrence of a clock pulse. The next state shows the states of flip-flops after the clock pulse, and the output section lists the value of the output variables during the present state.</a:t>
            </a:r>
          </a:p>
        </p:txBody>
      </p:sp>
      <p:sp>
        <p:nvSpPr>
          <p:cNvPr id="4" name="Rectangle 1"/>
          <p:cNvSpPr>
            <a:spLocks noGrp="1" noChangeArrowheads="1"/>
          </p:cNvSpPr>
          <p:nvPr>
            <p:ph type="title"/>
          </p:nvPr>
        </p:nvSpPr>
        <p:spPr bwMode="auto">
          <a:xfrm>
            <a:off x="838200" y="643186"/>
            <a:ext cx="811844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State Tables and State Diagrams</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7657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State Tables and State Diagrams </a:t>
            </a:r>
          </a:p>
        </p:txBody>
      </p:sp>
      <p:sp>
        <p:nvSpPr>
          <p:cNvPr id="3" name="Content Placeholder 2"/>
          <p:cNvSpPr>
            <a:spLocks noGrp="1"/>
          </p:cNvSpPr>
          <p:nvPr>
            <p:ph idx="1"/>
          </p:nvPr>
        </p:nvSpPr>
        <p:spPr>
          <a:xfrm>
            <a:off x="838200" y="1825625"/>
            <a:ext cx="6451242" cy="4351338"/>
          </a:xfrm>
        </p:spPr>
        <p:txBody>
          <a:bodyPr/>
          <a:lstStyle/>
          <a:p>
            <a:pPr marL="0" indent="0">
              <a:buNone/>
            </a:pPr>
            <a:r>
              <a:rPr lang="en-US" b="1" dirty="0">
                <a:latin typeface="Times New Roman" panose="02020603050405020304" pitchFamily="18" charset="0"/>
                <a:cs typeface="Times New Roman" panose="02020603050405020304" pitchFamily="18" charset="0"/>
              </a:rPr>
              <a:t>State Diagram</a:t>
            </a:r>
          </a:p>
          <a:p>
            <a:endParaRPr lang="en-US" dirty="0"/>
          </a:p>
          <a:p>
            <a:pPr algn="just"/>
            <a:r>
              <a:rPr lang="en-US" dirty="0">
                <a:latin typeface="Times New Roman" panose="02020603050405020304" pitchFamily="18" charset="0"/>
                <a:cs typeface="Times New Roman" panose="02020603050405020304" pitchFamily="18" charset="0"/>
              </a:rPr>
              <a:t>In addition to graphical symbols, tables or equations, flip-flops can also be represented graphically by a state diagram. In this diagram, a state is represented by a circle, and the transition between states is indicated by directed lines (or arcs) connecting the circles</a:t>
            </a:r>
          </a:p>
        </p:txBody>
      </p:sp>
      <p:pic>
        <p:nvPicPr>
          <p:cNvPr id="5" name="Picture 4"/>
          <p:cNvPicPr>
            <a:picLocks noChangeAspect="1"/>
          </p:cNvPicPr>
          <p:nvPr/>
        </p:nvPicPr>
        <p:blipFill>
          <a:blip r:embed="rId2"/>
          <a:stretch>
            <a:fillRect/>
          </a:stretch>
        </p:blipFill>
        <p:spPr>
          <a:xfrm>
            <a:off x="7715250" y="2429669"/>
            <a:ext cx="3638550" cy="3143250"/>
          </a:xfrm>
          <a:prstGeom prst="rect">
            <a:avLst/>
          </a:prstGeom>
        </p:spPr>
      </p:pic>
    </p:spTree>
    <p:extLst>
      <p:ext uri="{BB962C8B-B14F-4D97-AF65-F5344CB8AC3E}">
        <p14:creationId xmlns:p14="http://schemas.microsoft.com/office/powerpoint/2010/main" val="3365880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Asynchronous Flip Flops </a:t>
            </a: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normal data inputs to a flip flop S, R, J&amp;K, D and T are referred to as </a:t>
            </a:r>
            <a:r>
              <a:rPr lang="en-US" b="1" dirty="0">
                <a:latin typeface="Times New Roman" panose="02020603050405020304" pitchFamily="18" charset="0"/>
                <a:cs typeface="Times New Roman" panose="02020603050405020304" pitchFamily="18" charset="0"/>
              </a:rPr>
              <a:t>synchronous</a:t>
            </a:r>
            <a:r>
              <a:rPr lang="en-US" dirty="0">
                <a:latin typeface="Times New Roman" panose="02020603050405020304" pitchFamily="18" charset="0"/>
                <a:cs typeface="Times New Roman" panose="02020603050405020304" pitchFamily="18" charset="0"/>
              </a:rPr>
              <a:t> inputs because they have effect on the outputs (Q and not-Q) only in step, or in sync, with the clock signal transitions. </a:t>
            </a:r>
          </a:p>
          <a:p>
            <a:pPr algn="just"/>
            <a:r>
              <a:rPr lang="en-US" b="1" dirty="0">
                <a:latin typeface="Times New Roman" panose="02020603050405020304" pitchFamily="18" charset="0"/>
                <a:cs typeface="Times New Roman" panose="02020603050405020304" pitchFamily="18" charset="0"/>
              </a:rPr>
              <a:t>Asynchronous inputs are called preset and clear </a:t>
            </a:r>
            <a:r>
              <a:rPr lang="en-US" dirty="0">
                <a:latin typeface="Times New Roman" panose="02020603050405020304" pitchFamily="18" charset="0"/>
                <a:cs typeface="Times New Roman" panose="02020603050405020304" pitchFamily="18" charset="0"/>
              </a:rPr>
              <a:t>because they can set or reset the flip-flop regardless of the status of the clock signal. Symbols;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489111" y="4001294"/>
            <a:ext cx="6286500" cy="2667000"/>
          </a:xfrm>
          <a:prstGeom prst="rect">
            <a:avLst/>
          </a:prstGeom>
        </p:spPr>
      </p:pic>
      <p:sp>
        <p:nvSpPr>
          <p:cNvPr id="5" name="TextBox 4"/>
          <p:cNvSpPr txBox="1"/>
          <p:nvPr/>
        </p:nvSpPr>
        <p:spPr>
          <a:xfrm>
            <a:off x="8886423" y="6176963"/>
            <a:ext cx="3090929" cy="369332"/>
          </a:xfrm>
          <a:prstGeom prst="rect">
            <a:avLst/>
          </a:prstGeom>
          <a:noFill/>
        </p:spPr>
        <p:txBody>
          <a:bodyPr wrap="square" rtlCol="0">
            <a:spAutoFit/>
          </a:bodyPr>
          <a:lstStyle/>
          <a:p>
            <a:r>
              <a:rPr lang="en-US" dirty="0"/>
              <a:t>Source : Brown 3</a:t>
            </a:r>
            <a:r>
              <a:rPr lang="en-US" baseline="30000" dirty="0"/>
              <a:t>rd</a:t>
            </a:r>
            <a:r>
              <a:rPr lang="en-US" dirty="0"/>
              <a:t> Edition</a:t>
            </a:r>
          </a:p>
        </p:txBody>
      </p:sp>
    </p:spTree>
    <p:extLst>
      <p:ext uri="{BB962C8B-B14F-4D97-AF65-F5344CB8AC3E}">
        <p14:creationId xmlns:p14="http://schemas.microsoft.com/office/powerpoint/2010/main" val="2190390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State Tables and State Diagrams </a:t>
            </a: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The binary number inside each circle identifies the state the circle represents. The directed lines are labelled with two binary numbers separated by a slash (/). The input value that causes the state transition is labelled first. The number after the slash symbol / gives the value of the output. For example, the directed line from state 00 to 01 is labelled 1/0, meaning that, if the sequential circuit is in a present state and the input is 1, then the next state is 01 and the output is 0. If it is in a present state 00 and the input is 0, it will remain in that state. A directed line connecting a circle with itself indicates that no change of state occurs. The state diagram provides exactly the same information as the state table and is obtained directly from the state table.</a:t>
            </a:r>
          </a:p>
        </p:txBody>
      </p:sp>
    </p:spTree>
    <p:extLst>
      <p:ext uri="{BB962C8B-B14F-4D97-AF65-F5344CB8AC3E}">
        <p14:creationId xmlns:p14="http://schemas.microsoft.com/office/powerpoint/2010/main" val="3019210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State Tables and State Diagrams </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Consider a sequential circuit shown;</a:t>
            </a:r>
          </a:p>
          <a:p>
            <a:endParaRPr lang="en-US" dirty="0"/>
          </a:p>
        </p:txBody>
      </p:sp>
      <p:pic>
        <p:nvPicPr>
          <p:cNvPr id="4" name="Picture 3"/>
          <p:cNvPicPr>
            <a:picLocks noChangeAspect="1"/>
          </p:cNvPicPr>
          <p:nvPr/>
        </p:nvPicPr>
        <p:blipFill>
          <a:blip r:embed="rId2"/>
          <a:stretch>
            <a:fillRect/>
          </a:stretch>
        </p:blipFill>
        <p:spPr>
          <a:xfrm>
            <a:off x="1168825" y="2614344"/>
            <a:ext cx="4072876" cy="3232664"/>
          </a:xfrm>
          <a:prstGeom prst="rect">
            <a:avLst/>
          </a:prstGeom>
        </p:spPr>
      </p:pic>
      <p:sp>
        <p:nvSpPr>
          <p:cNvPr id="6" name="TextBox 5"/>
          <p:cNvSpPr txBox="1"/>
          <p:nvPr/>
        </p:nvSpPr>
        <p:spPr>
          <a:xfrm>
            <a:off x="5898524" y="2377695"/>
            <a:ext cx="5455276" cy="3785652"/>
          </a:xfrm>
          <a:prstGeom prst="rect">
            <a:avLst/>
          </a:prstGeom>
          <a:noFill/>
        </p:spPr>
        <p:txBody>
          <a:bodyPr wrap="square" rtlCol="0">
            <a:spAutoFit/>
          </a:bodyPr>
          <a:lstStyle/>
          <a:p>
            <a:pPr algn="just"/>
            <a:r>
              <a:rPr lang="en-US" dirty="0"/>
              <a:t> </a:t>
            </a:r>
            <a:r>
              <a:rPr lang="en-US" sz="2400" dirty="0">
                <a:latin typeface="Times New Roman" panose="02020603050405020304" pitchFamily="18" charset="0"/>
                <a:cs typeface="Times New Roman" panose="02020603050405020304" pitchFamily="18" charset="0"/>
              </a:rPr>
              <a:t>It has one input x, one output Z and two state variables Q1Q2 (thus having four possible present states 00, 01, 10, 11).</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behaviour</a:t>
            </a:r>
            <a:r>
              <a:rPr lang="en-US" sz="2400" dirty="0">
                <a:latin typeface="Times New Roman" panose="02020603050405020304" pitchFamily="18" charset="0"/>
                <a:cs typeface="Times New Roman" panose="02020603050405020304" pitchFamily="18" charset="0"/>
              </a:rPr>
              <a:t> of the circuit is determined by the following Boolean expressions: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Z = x*Q1</a:t>
            </a:r>
          </a:p>
          <a:p>
            <a:pPr algn="just"/>
            <a:r>
              <a:rPr lang="en-US" sz="2400" dirty="0">
                <a:latin typeface="Times New Roman" panose="02020603050405020304" pitchFamily="18" charset="0"/>
                <a:cs typeface="Times New Roman" panose="02020603050405020304" pitchFamily="18" charset="0"/>
              </a:rPr>
              <a:t>    D1 = x' + Q1</a:t>
            </a:r>
          </a:p>
          <a:p>
            <a:pPr algn="just"/>
            <a:r>
              <a:rPr lang="en-US" sz="2400" dirty="0">
                <a:latin typeface="Times New Roman" panose="02020603050405020304" pitchFamily="18" charset="0"/>
                <a:cs typeface="Times New Roman" panose="02020603050405020304" pitchFamily="18" charset="0"/>
              </a:rPr>
              <a:t>    D2 = x*Q2' + x'*Q1'</a:t>
            </a:r>
          </a:p>
        </p:txBody>
      </p:sp>
    </p:spTree>
    <p:extLst>
      <p:ext uri="{BB962C8B-B14F-4D97-AF65-F5344CB8AC3E}">
        <p14:creationId xmlns:p14="http://schemas.microsoft.com/office/powerpoint/2010/main" val="3676568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State Tables and State Diagrams </a:t>
            </a: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These equations can be used to form the state table. Suppose the present state (i.e. Q1Q2) = 00 and input x = 0. Under these conditions, we get Z = 0, D1 = 1, and D2 = 1. Thus the next state of the circuit D1D2 = 11, and this will be the present state after the clock pulse has been applied. The output of the circuit corresponding to the present state Q1Q2 = 00 and x = 1 is Z = 0. This data is entered into the state table as shown in table below</a:t>
            </a:r>
          </a:p>
        </p:txBody>
      </p:sp>
    </p:spTree>
    <p:extLst>
      <p:ext uri="{BB962C8B-B14F-4D97-AF65-F5344CB8AC3E}">
        <p14:creationId xmlns:p14="http://schemas.microsoft.com/office/powerpoint/2010/main" val="1896421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State Tables and State Diagrams </a:t>
            </a:r>
          </a:p>
        </p:txBody>
      </p:sp>
      <p:pic>
        <p:nvPicPr>
          <p:cNvPr id="4" name="Content Placeholder 3"/>
          <p:cNvPicPr>
            <a:picLocks noGrp="1" noChangeAspect="1"/>
          </p:cNvPicPr>
          <p:nvPr>
            <p:ph idx="1"/>
          </p:nvPr>
        </p:nvPicPr>
        <p:blipFill>
          <a:blip r:embed="rId2"/>
          <a:stretch>
            <a:fillRect/>
          </a:stretch>
        </p:blipFill>
        <p:spPr>
          <a:xfrm>
            <a:off x="764147" y="1970468"/>
            <a:ext cx="5331853" cy="2851788"/>
          </a:xfrm>
          <a:prstGeom prst="rect">
            <a:avLst/>
          </a:prstGeom>
        </p:spPr>
      </p:pic>
      <p:pic>
        <p:nvPicPr>
          <p:cNvPr id="6" name="Picture 5"/>
          <p:cNvPicPr>
            <a:picLocks noChangeAspect="1"/>
          </p:cNvPicPr>
          <p:nvPr/>
        </p:nvPicPr>
        <p:blipFill>
          <a:blip r:embed="rId3"/>
          <a:stretch>
            <a:fillRect/>
          </a:stretch>
        </p:blipFill>
        <p:spPr>
          <a:xfrm>
            <a:off x="6825804" y="1970468"/>
            <a:ext cx="3922622" cy="3734873"/>
          </a:xfrm>
          <a:prstGeom prst="rect">
            <a:avLst/>
          </a:prstGeom>
        </p:spPr>
      </p:pic>
      <p:sp>
        <p:nvSpPr>
          <p:cNvPr id="7" name="TextBox 6"/>
          <p:cNvSpPr txBox="1"/>
          <p:nvPr/>
        </p:nvSpPr>
        <p:spPr>
          <a:xfrm>
            <a:off x="1133341" y="5112913"/>
            <a:ext cx="444321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showing state table</a:t>
            </a:r>
          </a:p>
        </p:txBody>
      </p:sp>
      <p:sp>
        <p:nvSpPr>
          <p:cNvPr id="8" name="TextBox 7"/>
          <p:cNvSpPr txBox="1"/>
          <p:nvPr/>
        </p:nvSpPr>
        <p:spPr>
          <a:xfrm>
            <a:off x="6825804" y="5705341"/>
            <a:ext cx="3812145" cy="369332"/>
          </a:xfrm>
          <a:prstGeom prst="rect">
            <a:avLst/>
          </a:prstGeom>
          <a:noFill/>
        </p:spPr>
        <p:txBody>
          <a:bodyPr wrap="square" rtlCol="0">
            <a:spAutoFit/>
          </a:bodyPr>
          <a:lstStyle/>
          <a:p>
            <a:r>
              <a:rPr lang="en-US" dirty="0"/>
              <a:t>Figure </a:t>
            </a:r>
            <a:r>
              <a:rPr lang="en-US" dirty="0">
                <a:latin typeface="Times New Roman" panose="02020603050405020304" pitchFamily="18" charset="0"/>
                <a:cs typeface="Times New Roman" panose="02020603050405020304" pitchFamily="18" charset="0"/>
              </a:rPr>
              <a:t>showing</a:t>
            </a:r>
            <a:r>
              <a:rPr lang="en-US" dirty="0"/>
              <a:t> the state diagram</a:t>
            </a:r>
          </a:p>
        </p:txBody>
      </p:sp>
    </p:spTree>
    <p:extLst>
      <p:ext uri="{BB962C8B-B14F-4D97-AF65-F5344CB8AC3E}">
        <p14:creationId xmlns:p14="http://schemas.microsoft.com/office/powerpoint/2010/main" val="3857298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The state diagrams of the four types of flip-flops</a:t>
            </a:r>
          </a:p>
        </p:txBody>
      </p:sp>
      <p:pic>
        <p:nvPicPr>
          <p:cNvPr id="4" name="Content Placeholder 3"/>
          <p:cNvPicPr>
            <a:picLocks noGrp="1" noChangeAspect="1"/>
          </p:cNvPicPr>
          <p:nvPr>
            <p:ph idx="1"/>
          </p:nvPr>
        </p:nvPicPr>
        <p:blipFill>
          <a:blip r:embed="rId2"/>
          <a:stretch>
            <a:fillRect/>
          </a:stretch>
        </p:blipFill>
        <p:spPr>
          <a:xfrm>
            <a:off x="1311523" y="2005929"/>
            <a:ext cx="4958318" cy="4351338"/>
          </a:xfrm>
          <a:prstGeom prst="rect">
            <a:avLst/>
          </a:prstGeom>
        </p:spPr>
      </p:pic>
      <p:sp>
        <p:nvSpPr>
          <p:cNvPr id="5" name="TextBox 4"/>
          <p:cNvSpPr txBox="1"/>
          <p:nvPr/>
        </p:nvSpPr>
        <p:spPr>
          <a:xfrm>
            <a:off x="7212169" y="1854558"/>
            <a:ext cx="4141631" cy="369331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All four flip-flops have the same number of states and transitions. Each flip-flop is in the set state when Q=1 and in the reset state when Q=0. Also, each flip-flop can move from one state to another, or it can re-enter the same state. The only difference between the four types lies in the values of input signals that cause these transitions.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 state diagram is a very convenient way to visualize the operation of a flip-flop or even of large sequential components.</a:t>
            </a:r>
          </a:p>
        </p:txBody>
      </p:sp>
    </p:spTree>
    <p:extLst>
      <p:ext uri="{BB962C8B-B14F-4D97-AF65-F5344CB8AC3E}">
        <p14:creationId xmlns:p14="http://schemas.microsoft.com/office/powerpoint/2010/main" val="129230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Algorithmic state machine charts</a:t>
            </a: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An </a:t>
            </a:r>
            <a:r>
              <a:rPr lang="en-US" b="1" dirty="0">
                <a:latin typeface="Times New Roman" panose="02020603050405020304" pitchFamily="18" charset="0"/>
                <a:cs typeface="Times New Roman" panose="02020603050405020304" pitchFamily="18" charset="0"/>
              </a:rPr>
              <a:t>ASM chart </a:t>
            </a:r>
            <a:r>
              <a:rPr lang="en-US" dirty="0">
                <a:latin typeface="Times New Roman" panose="02020603050405020304" pitchFamily="18" charset="0"/>
                <a:cs typeface="Times New Roman" panose="02020603050405020304" pitchFamily="18" charset="0"/>
              </a:rPr>
              <a:t>is a method of describing the sequential operations of a digital system and is used in designing finite state machines.</a:t>
            </a:r>
          </a:p>
          <a:p>
            <a:pPr algn="just"/>
            <a:r>
              <a:rPr lang="en-US" dirty="0">
                <a:latin typeface="Times New Roman" panose="02020603050405020304" pitchFamily="18" charset="0"/>
                <a:cs typeface="Times New Roman" panose="02020603050405020304" pitchFamily="18" charset="0"/>
              </a:rPr>
              <a:t>An ASM chart consists of an interconnection of four types of basic elements: </a:t>
            </a:r>
            <a:r>
              <a:rPr lang="en-US" b="1" dirty="0">
                <a:latin typeface="Times New Roman" panose="02020603050405020304" pitchFamily="18" charset="0"/>
                <a:cs typeface="Times New Roman" panose="02020603050405020304" pitchFamily="18" charset="0"/>
              </a:rPr>
              <a:t>state names, states, condition checks and conditional outputs</a:t>
            </a:r>
            <a:r>
              <a:rPr lang="en-US" b="1" dirty="0"/>
              <a:t>. </a:t>
            </a:r>
          </a:p>
          <a:p>
            <a:endParaRPr lang="en-US" dirty="0"/>
          </a:p>
        </p:txBody>
      </p:sp>
    </p:spTree>
    <p:extLst>
      <p:ext uri="{BB962C8B-B14F-4D97-AF65-F5344CB8AC3E}">
        <p14:creationId xmlns:p14="http://schemas.microsoft.com/office/powerpoint/2010/main" val="1169677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State box</a:t>
            </a:r>
          </a:p>
        </p:txBody>
      </p:sp>
      <p:sp>
        <p:nvSpPr>
          <p:cNvPr id="3" name="Content Placeholder 2"/>
          <p:cNvSpPr>
            <a:spLocks noGrp="1"/>
          </p:cNvSpPr>
          <p:nvPr>
            <p:ph idx="1"/>
          </p:nvPr>
        </p:nvSpPr>
        <p:spPr>
          <a:xfrm>
            <a:off x="838200" y="1825625"/>
            <a:ext cx="8086859" cy="4351338"/>
          </a:xfrm>
        </p:spPr>
        <p:txBody>
          <a:bodyPr>
            <a:normAutofit lnSpcReduction="10000"/>
          </a:bodyPr>
          <a:lstStyle/>
          <a:p>
            <a:pPr algn="just"/>
            <a:r>
              <a:rPr lang="en-US" sz="2400" b="1" dirty="0">
                <a:latin typeface="Times New Roman" panose="02020603050405020304" pitchFamily="18" charset="0"/>
                <a:cs typeface="Times New Roman" panose="02020603050405020304" pitchFamily="18" charset="0"/>
              </a:rPr>
              <a:t>State name</a:t>
            </a:r>
            <a:r>
              <a:rPr lang="en-US" sz="2400" dirty="0">
                <a:latin typeface="Times New Roman" panose="02020603050405020304" pitchFamily="18" charset="0"/>
                <a:cs typeface="Times New Roman" panose="02020603050405020304" pitchFamily="18" charset="0"/>
              </a:rPr>
              <a:t>: The name of the state is indicated inside the circle and the circle is placed in the top left corner or the name is placed without the circle.</a:t>
            </a:r>
          </a:p>
          <a:p>
            <a:pPr algn="just"/>
            <a:r>
              <a:rPr lang="en-US" sz="2400" b="1" dirty="0">
                <a:latin typeface="Times New Roman" panose="02020603050405020304" pitchFamily="18" charset="0"/>
                <a:cs typeface="Times New Roman" panose="02020603050405020304" pitchFamily="18" charset="0"/>
              </a:rPr>
              <a:t>The state box </a:t>
            </a:r>
            <a:r>
              <a:rPr lang="en-US" sz="2400" dirty="0">
                <a:latin typeface="Times New Roman" panose="02020603050405020304" pitchFamily="18" charset="0"/>
                <a:cs typeface="Times New Roman" panose="02020603050405020304" pitchFamily="18" charset="0"/>
              </a:rPr>
              <a:t>is rectangular in shape. It has at most one entry point and one exit point and is used to specify one or more operations which could be simultaneously completed in one clock cycle. The Moore-type outputs are listed inside the box. These are the outputs that depend only on the values of the state variables that define the state; we will refer to them simply as Moore outputs. It is customary to write only the name of the signal that has to be asserted. Thus it is sufficient to write z, rather than z = 1, to indicate that the output z must have the value 1.</a:t>
            </a:r>
          </a:p>
          <a:p>
            <a:endParaRPr lang="en-US" dirty="0"/>
          </a:p>
        </p:txBody>
      </p:sp>
      <p:pic>
        <p:nvPicPr>
          <p:cNvPr id="4" name="Picture 3"/>
          <p:cNvPicPr>
            <a:picLocks noChangeAspect="1"/>
          </p:cNvPicPr>
          <p:nvPr/>
        </p:nvPicPr>
        <p:blipFill>
          <a:blip r:embed="rId2"/>
          <a:stretch>
            <a:fillRect/>
          </a:stretch>
        </p:blipFill>
        <p:spPr>
          <a:xfrm>
            <a:off x="9056194" y="1743869"/>
            <a:ext cx="3609975" cy="2257425"/>
          </a:xfrm>
          <a:prstGeom prst="rect">
            <a:avLst/>
          </a:prstGeom>
        </p:spPr>
      </p:pic>
      <p:pic>
        <p:nvPicPr>
          <p:cNvPr id="5" name="Picture 4"/>
          <p:cNvPicPr>
            <a:picLocks noChangeAspect="1"/>
          </p:cNvPicPr>
          <p:nvPr/>
        </p:nvPicPr>
        <p:blipFill>
          <a:blip r:embed="rId3"/>
          <a:stretch>
            <a:fillRect/>
          </a:stretch>
        </p:blipFill>
        <p:spPr>
          <a:xfrm>
            <a:off x="10165856" y="4420270"/>
            <a:ext cx="1390650" cy="1571625"/>
          </a:xfrm>
          <a:prstGeom prst="rect">
            <a:avLst/>
          </a:prstGeom>
        </p:spPr>
      </p:pic>
    </p:spTree>
    <p:extLst>
      <p:ext uri="{BB962C8B-B14F-4D97-AF65-F5344CB8AC3E}">
        <p14:creationId xmlns:p14="http://schemas.microsoft.com/office/powerpoint/2010/main" val="829964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Decision box</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decision box is diamond in shape. It has one entry point but multiple exit points and is used to specify a number of alternative paths that can be followed</a:t>
            </a:r>
            <a:r>
              <a:rPr lang="en-US" dirty="0"/>
              <a:t>.</a:t>
            </a:r>
          </a:p>
        </p:txBody>
      </p:sp>
      <p:pic>
        <p:nvPicPr>
          <p:cNvPr id="4" name="Picture 3"/>
          <p:cNvPicPr>
            <a:picLocks noChangeAspect="1"/>
          </p:cNvPicPr>
          <p:nvPr/>
        </p:nvPicPr>
        <p:blipFill>
          <a:blip r:embed="rId2"/>
          <a:stretch>
            <a:fillRect/>
          </a:stretch>
        </p:blipFill>
        <p:spPr>
          <a:xfrm>
            <a:off x="2214428" y="3814763"/>
            <a:ext cx="6372225" cy="2362200"/>
          </a:xfrm>
          <a:prstGeom prst="rect">
            <a:avLst/>
          </a:prstGeom>
        </p:spPr>
      </p:pic>
    </p:spTree>
    <p:extLst>
      <p:ext uri="{BB962C8B-B14F-4D97-AF65-F5344CB8AC3E}">
        <p14:creationId xmlns:p14="http://schemas.microsoft.com/office/powerpoint/2010/main" val="2512113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Condition box</a:t>
            </a:r>
          </a:p>
        </p:txBody>
      </p:sp>
      <p:sp>
        <p:nvSpPr>
          <p:cNvPr id="3" name="Content Placeholder 2"/>
          <p:cNvSpPr>
            <a:spLocks noGrp="1"/>
          </p:cNvSpPr>
          <p:nvPr>
            <p:ph idx="1"/>
          </p:nvPr>
        </p:nvSpPr>
        <p:spPr>
          <a:xfrm>
            <a:off x="838200" y="1825625"/>
            <a:ext cx="9027017" cy="4351338"/>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conditional box </a:t>
            </a:r>
            <a:r>
              <a:rPr lang="en-US" dirty="0">
                <a:latin typeface="Times New Roman" panose="02020603050405020304" pitchFamily="18" charset="0"/>
                <a:cs typeface="Times New Roman" panose="02020603050405020304" pitchFamily="18" charset="0"/>
              </a:rPr>
              <a:t>is represented by a rectangle with rounded corners. It always follows a decision box and contains one or more conditional operations that are only invoked when the path containing the conditional box is selected by the decision box.</a:t>
            </a:r>
          </a:p>
          <a:p>
            <a:r>
              <a:rPr lang="en-US" dirty="0">
                <a:latin typeface="Times New Roman" panose="02020603050405020304" pitchFamily="18" charset="0"/>
                <a:cs typeface="Times New Roman" panose="02020603050405020304" pitchFamily="18" charset="0"/>
              </a:rPr>
              <a:t>An oval denotes the output signals that are of Mealy type.</a:t>
            </a:r>
          </a:p>
          <a:p>
            <a:r>
              <a:rPr lang="en-US" dirty="0">
                <a:latin typeface="Times New Roman" panose="02020603050405020304" pitchFamily="18" charset="0"/>
                <a:cs typeface="Times New Roman" panose="02020603050405020304" pitchFamily="18" charset="0"/>
              </a:rPr>
              <a:t>These outputs depend on the values of the state variables and the inputs of the FSM; we will refer to these outputs simply as </a:t>
            </a:r>
            <a:r>
              <a:rPr lang="en-US" i="1" dirty="0">
                <a:latin typeface="Times New Roman" panose="02020603050405020304" pitchFamily="18" charset="0"/>
                <a:cs typeface="Times New Roman" panose="02020603050405020304" pitchFamily="18" charset="0"/>
              </a:rPr>
              <a:t>Mealy outputs</a:t>
            </a:r>
            <a:r>
              <a:rPr lang="en-US" dirty="0">
                <a:latin typeface="Times New Roman" panose="02020603050405020304" pitchFamily="18" charset="0"/>
                <a:cs typeface="Times New Roman" panose="02020603050405020304" pitchFamily="18" charset="0"/>
              </a:rPr>
              <a:t>. The condition that determines whether such outputs are generated is specified in a decision box.</a:t>
            </a:r>
          </a:p>
          <a:p>
            <a:pPr algn="just"/>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9867900" y="2767750"/>
            <a:ext cx="2324100" cy="2114550"/>
          </a:xfrm>
          <a:prstGeom prst="rect">
            <a:avLst/>
          </a:prstGeom>
        </p:spPr>
      </p:pic>
    </p:spTree>
    <p:extLst>
      <p:ext uri="{BB962C8B-B14F-4D97-AF65-F5344CB8AC3E}">
        <p14:creationId xmlns:p14="http://schemas.microsoft.com/office/powerpoint/2010/main" val="3160519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Algorithmic state machine charts</a:t>
            </a:r>
          </a:p>
        </p:txBody>
      </p:sp>
      <p:pic>
        <p:nvPicPr>
          <p:cNvPr id="6" name="Content Placeholder 5"/>
          <p:cNvPicPr>
            <a:picLocks noGrp="1" noChangeAspect="1"/>
          </p:cNvPicPr>
          <p:nvPr>
            <p:ph idx="1"/>
          </p:nvPr>
        </p:nvPicPr>
        <p:blipFill>
          <a:blip r:embed="rId2"/>
          <a:stretch>
            <a:fillRect/>
          </a:stretch>
        </p:blipFill>
        <p:spPr>
          <a:xfrm>
            <a:off x="2794716" y="1558344"/>
            <a:ext cx="5620622" cy="4443211"/>
          </a:xfrm>
          <a:prstGeom prst="rect">
            <a:avLst/>
          </a:prstGeom>
        </p:spPr>
      </p:pic>
      <p:sp>
        <p:nvSpPr>
          <p:cNvPr id="7" name="TextBox 6"/>
          <p:cNvSpPr txBox="1"/>
          <p:nvPr/>
        </p:nvSpPr>
        <p:spPr>
          <a:xfrm>
            <a:off x="940158" y="6001555"/>
            <a:ext cx="6040191" cy="369332"/>
          </a:xfrm>
          <a:prstGeom prst="rect">
            <a:avLst/>
          </a:prstGeom>
          <a:noFill/>
        </p:spPr>
        <p:txBody>
          <a:bodyPr wrap="square" rtlCol="0">
            <a:spAutoFit/>
          </a:bodyPr>
          <a:lstStyle/>
          <a:p>
            <a:r>
              <a:rPr lang="en-US" dirty="0"/>
              <a:t>Source : Google images</a:t>
            </a:r>
          </a:p>
        </p:txBody>
      </p:sp>
    </p:spTree>
    <p:extLst>
      <p:ext uri="{BB962C8B-B14F-4D97-AF65-F5344CB8AC3E}">
        <p14:creationId xmlns:p14="http://schemas.microsoft.com/office/powerpoint/2010/main" val="3009639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Asynchronous Flip Flops </a:t>
            </a: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When the preset input is activated, the flip-flop will be set (Q=1, not-Q=0) regardless of any of the synchronous inputs or the clock. When the clear input is activated, the flip-flop will be reset (Q=0, not-Q=1), regardless of any of the synchronous inputs or the clock.</a:t>
            </a:r>
          </a:p>
          <a:p>
            <a:pPr algn="just"/>
            <a:r>
              <a:rPr lang="en-US" dirty="0">
                <a:latin typeface="Times New Roman" panose="02020603050405020304" pitchFamily="18" charset="0"/>
                <a:cs typeface="Times New Roman" panose="02020603050405020304" pitchFamily="18" charset="0"/>
              </a:rPr>
              <a:t> if both preset and clear inputs are activated we get an invalid state on the output, where Q and not-Q go to the same state, the same as the S-R latch! </a:t>
            </a:r>
          </a:p>
          <a:p>
            <a:pPr algn="just"/>
            <a:r>
              <a:rPr lang="en-US" dirty="0">
                <a:latin typeface="Times New Roman" panose="02020603050405020304" pitchFamily="18" charset="0"/>
                <a:cs typeface="Times New Roman" panose="02020603050405020304" pitchFamily="18" charset="0"/>
              </a:rPr>
              <a:t>Preset and clear inputs find use when multiple flip-flops are ganged together to perform a function on a multi-bit binary word, and a single line is needed to set or reset them all at once.</a:t>
            </a:r>
          </a:p>
        </p:txBody>
      </p:sp>
    </p:spTree>
    <p:extLst>
      <p:ext uri="{BB962C8B-B14F-4D97-AF65-F5344CB8AC3E}">
        <p14:creationId xmlns:p14="http://schemas.microsoft.com/office/powerpoint/2010/main" val="22840583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Algorithmic state machine charts</a:t>
            </a:r>
          </a:p>
        </p:txBody>
      </p:sp>
      <p:sp>
        <p:nvSpPr>
          <p:cNvPr id="3" name="Content Placeholder 2"/>
          <p:cNvSpPr>
            <a:spLocks noGrp="1"/>
          </p:cNvSpPr>
          <p:nvPr>
            <p:ph idx="1"/>
          </p:nvPr>
        </p:nvSpPr>
        <p:spPr>
          <a:xfrm>
            <a:off x="838200" y="1825625"/>
            <a:ext cx="7211096" cy="4351338"/>
          </a:xfrm>
        </p:spPr>
        <p:txBody>
          <a:bodyPr/>
          <a:lstStyle/>
          <a:p>
            <a:pPr algn="just"/>
            <a:r>
              <a:rPr lang="en-US" dirty="0">
                <a:latin typeface="Times New Roman" panose="02020603050405020304" pitchFamily="18" charset="0"/>
                <a:cs typeface="Times New Roman" panose="02020603050405020304" pitchFamily="18" charset="0"/>
              </a:rPr>
              <a:t>Precise timing is implicitly present in ASM</a:t>
            </a:r>
          </a:p>
          <a:p>
            <a:pPr marL="0" indent="0" algn="just">
              <a:buNone/>
            </a:pPr>
            <a:r>
              <a:rPr lang="en-US" dirty="0">
                <a:latin typeface="Times New Roman" panose="02020603050405020304" pitchFamily="18" charset="0"/>
                <a:cs typeface="Times New Roman" panose="02020603050405020304" pitchFamily="18" charset="0"/>
              </a:rPr>
              <a:t>charts.</a:t>
            </a:r>
          </a:p>
          <a:p>
            <a:pPr algn="just"/>
            <a:r>
              <a:rPr lang="en-US" dirty="0">
                <a:latin typeface="Times New Roman" panose="02020603050405020304" pitchFamily="18" charset="0"/>
                <a:cs typeface="Times New Roman" panose="02020603050405020304" pitchFamily="18" charset="0"/>
              </a:rPr>
              <a:t>Each state box, together with its immediately</a:t>
            </a:r>
          </a:p>
          <a:p>
            <a:pPr marL="0" indent="0" algn="just">
              <a:buNone/>
            </a:pPr>
            <a:r>
              <a:rPr lang="en-US" dirty="0">
                <a:latin typeface="Times New Roman" panose="02020603050405020304" pitchFamily="18" charset="0"/>
                <a:cs typeface="Times New Roman" panose="02020603050405020304" pitchFamily="18" charset="0"/>
              </a:rPr>
              <a:t>following decision and conditional boxes, occurs within one clock cycle.</a:t>
            </a:r>
          </a:p>
          <a:p>
            <a:pPr algn="just"/>
            <a:r>
              <a:rPr lang="en-US" dirty="0">
                <a:latin typeface="Times New Roman" panose="02020603050405020304" pitchFamily="18" charset="0"/>
                <a:cs typeface="Times New Roman" panose="02020603050405020304" pitchFamily="18" charset="0"/>
              </a:rPr>
              <a:t>A group of boxes which occur within a single</a:t>
            </a:r>
          </a:p>
          <a:p>
            <a:pPr marL="0" indent="0" algn="just">
              <a:buNone/>
            </a:pPr>
            <a:r>
              <a:rPr lang="en-US" dirty="0">
                <a:latin typeface="Times New Roman" panose="02020603050405020304" pitchFamily="18" charset="0"/>
                <a:cs typeface="Times New Roman" panose="02020603050405020304" pitchFamily="18" charset="0"/>
              </a:rPr>
              <a:t>clock cycle is called an </a:t>
            </a:r>
            <a:r>
              <a:rPr lang="en-US" b="1" dirty="0">
                <a:latin typeface="Times New Roman" panose="02020603050405020304" pitchFamily="18" charset="0"/>
                <a:cs typeface="Times New Roman" panose="02020603050405020304" pitchFamily="18" charset="0"/>
              </a:rPr>
              <a:t>ASM block</a:t>
            </a:r>
            <a:r>
              <a:rPr lang="en-US" dirty="0">
                <a:latin typeface="Times New Roman" panose="02020603050405020304" pitchFamily="18" charset="0"/>
                <a:cs typeface="Times New Roman" panose="02020603050405020304" pitchFamily="18" charset="0"/>
              </a:rPr>
              <a:t>.</a:t>
            </a:r>
          </a:p>
        </p:txBody>
      </p:sp>
      <p:sp>
        <p:nvSpPr>
          <p:cNvPr id="4" name="TextBox 3"/>
          <p:cNvSpPr txBox="1"/>
          <p:nvPr/>
        </p:nvSpPr>
        <p:spPr>
          <a:xfrm>
            <a:off x="8293994" y="1867437"/>
            <a:ext cx="3258355" cy="4198512"/>
          </a:xfrm>
          <a:prstGeom prst="rect">
            <a:avLst/>
          </a:prstGeom>
          <a:noFill/>
        </p:spPr>
        <p:txBody>
          <a:bodyPr wrap="square" rtlCol="0">
            <a:spAutoFit/>
          </a:bodyPr>
          <a:lstStyle/>
          <a:p>
            <a:endParaRPr lang="en-US" dirty="0"/>
          </a:p>
        </p:txBody>
      </p:sp>
      <p:pic>
        <p:nvPicPr>
          <p:cNvPr id="6" name="Picture 5"/>
          <p:cNvPicPr>
            <a:picLocks noChangeAspect="1"/>
          </p:cNvPicPr>
          <p:nvPr/>
        </p:nvPicPr>
        <p:blipFill>
          <a:blip r:embed="rId2"/>
          <a:stretch>
            <a:fillRect/>
          </a:stretch>
        </p:blipFill>
        <p:spPr>
          <a:xfrm>
            <a:off x="8293993" y="1468192"/>
            <a:ext cx="3784377" cy="4994252"/>
          </a:xfrm>
          <a:prstGeom prst="rect">
            <a:avLst/>
          </a:prstGeom>
        </p:spPr>
      </p:pic>
    </p:spTree>
    <p:extLst>
      <p:ext uri="{BB962C8B-B14F-4D97-AF65-F5344CB8AC3E}">
        <p14:creationId xmlns:p14="http://schemas.microsoft.com/office/powerpoint/2010/main" val="10328122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Algorithmic state machine charts</a:t>
            </a:r>
          </a:p>
        </p:txBody>
      </p:sp>
      <p:pic>
        <p:nvPicPr>
          <p:cNvPr id="4" name="Content Placeholder 3"/>
          <p:cNvPicPr>
            <a:picLocks noGrp="1" noChangeAspect="1"/>
          </p:cNvPicPr>
          <p:nvPr>
            <p:ph idx="1"/>
          </p:nvPr>
        </p:nvPicPr>
        <p:blipFill>
          <a:blip r:embed="rId2"/>
          <a:stretch>
            <a:fillRect/>
          </a:stretch>
        </p:blipFill>
        <p:spPr>
          <a:xfrm>
            <a:off x="1260990" y="2550341"/>
            <a:ext cx="4882234" cy="1304925"/>
          </a:xfrm>
          <a:prstGeom prst="rect">
            <a:avLst/>
          </a:prstGeom>
        </p:spPr>
      </p:pic>
      <p:pic>
        <p:nvPicPr>
          <p:cNvPr id="6" name="Picture 5"/>
          <p:cNvPicPr>
            <a:picLocks noChangeAspect="1"/>
          </p:cNvPicPr>
          <p:nvPr/>
        </p:nvPicPr>
        <p:blipFill>
          <a:blip r:embed="rId3"/>
          <a:stretch>
            <a:fillRect/>
          </a:stretch>
        </p:blipFill>
        <p:spPr>
          <a:xfrm>
            <a:off x="5857875" y="1867436"/>
            <a:ext cx="6334125" cy="4673879"/>
          </a:xfrm>
          <a:prstGeom prst="rect">
            <a:avLst/>
          </a:prstGeom>
        </p:spPr>
      </p:pic>
      <p:sp>
        <p:nvSpPr>
          <p:cNvPr id="7" name="TextBox 6"/>
          <p:cNvSpPr txBox="1"/>
          <p:nvPr/>
        </p:nvSpPr>
        <p:spPr>
          <a:xfrm>
            <a:off x="1519707" y="4262907"/>
            <a:ext cx="361896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 State diagram</a:t>
            </a:r>
          </a:p>
        </p:txBody>
      </p:sp>
      <p:sp>
        <p:nvSpPr>
          <p:cNvPr id="8" name="TextBox 7"/>
          <p:cNvSpPr txBox="1"/>
          <p:nvPr/>
        </p:nvSpPr>
        <p:spPr>
          <a:xfrm>
            <a:off x="3129566" y="6272011"/>
            <a:ext cx="3335628" cy="373488"/>
          </a:xfrm>
          <a:prstGeom prst="rect">
            <a:avLst/>
          </a:prstGeom>
          <a:noFill/>
        </p:spPr>
        <p:txBody>
          <a:bodyPr wrap="square" rtlCol="0">
            <a:spAutoFit/>
          </a:bodyPr>
          <a:lstStyle/>
          <a:p>
            <a:r>
              <a:rPr lang="en-US" dirty="0"/>
              <a:t>b) </a:t>
            </a:r>
            <a:r>
              <a:rPr lang="en-US" dirty="0">
                <a:latin typeface="Times New Roman" panose="02020603050405020304" pitchFamily="18" charset="0"/>
                <a:cs typeface="Times New Roman" panose="02020603050405020304" pitchFamily="18" charset="0"/>
              </a:rPr>
              <a:t>ASM</a:t>
            </a:r>
            <a:r>
              <a:rPr lang="en-US" dirty="0"/>
              <a:t> chart</a:t>
            </a:r>
          </a:p>
        </p:txBody>
      </p:sp>
    </p:spTree>
    <p:extLst>
      <p:ext uri="{BB962C8B-B14F-4D97-AF65-F5344CB8AC3E}">
        <p14:creationId xmlns:p14="http://schemas.microsoft.com/office/powerpoint/2010/main" val="460624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NOTE</a:t>
            </a:r>
          </a:p>
        </p:txBody>
      </p:sp>
      <p:sp>
        <p:nvSpPr>
          <p:cNvPr id="3" name="Content Placeholder 2"/>
          <p:cNvSpPr>
            <a:spLocks noGrp="1"/>
          </p:cNvSpPr>
          <p:nvPr>
            <p:ph idx="1"/>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Read about Random Access Memory</a:t>
            </a:r>
          </a:p>
          <a:p>
            <a:r>
              <a:rPr lang="en-US" dirty="0">
                <a:solidFill>
                  <a:srgbClr val="FF0000"/>
                </a:solidFill>
                <a:latin typeface="Times New Roman" panose="02020603050405020304" pitchFamily="18" charset="0"/>
                <a:cs typeface="Times New Roman" panose="02020603050405020304" pitchFamily="18" charset="0"/>
              </a:rPr>
              <a:t>Applications of Mealy and Moore state machines</a:t>
            </a:r>
          </a:p>
          <a:p>
            <a:r>
              <a:rPr lang="en-US" dirty="0">
                <a:solidFill>
                  <a:srgbClr val="FF0000"/>
                </a:solidFill>
                <a:latin typeface="Times New Roman" panose="02020603050405020304" pitchFamily="18" charset="0"/>
                <a:cs typeface="Times New Roman" panose="02020603050405020304" pitchFamily="18" charset="0"/>
              </a:rPr>
              <a:t>Advantages of ASM charts</a:t>
            </a:r>
          </a:p>
        </p:txBody>
      </p:sp>
    </p:spTree>
    <p:extLst>
      <p:ext uri="{BB962C8B-B14F-4D97-AF65-F5344CB8AC3E}">
        <p14:creationId xmlns:p14="http://schemas.microsoft.com/office/powerpoint/2010/main" val="1835267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Stephen Brown, </a:t>
            </a:r>
            <a:r>
              <a:rPr lang="en-US" dirty="0" err="1">
                <a:latin typeface="Times New Roman" panose="02020603050405020304" pitchFamily="18" charset="0"/>
                <a:cs typeface="Times New Roman" panose="02020603050405020304" pitchFamily="18" charset="0"/>
              </a:rPr>
              <a:t>Zvonko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Vranesic</a:t>
            </a:r>
            <a:r>
              <a:rPr lang="en-US" dirty="0">
                <a:latin typeface="Times New Roman" panose="02020603050405020304" pitchFamily="18" charset="0"/>
                <a:cs typeface="Times New Roman" panose="02020603050405020304" pitchFamily="18" charset="0"/>
              </a:rPr>
              <a:t>, Fundamentals of Digital Logic with VHDL Design, 3rd Ed, Chapter 8</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28019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Asynchronous Flip Flops </a:t>
            </a:r>
          </a:p>
        </p:txBody>
      </p:sp>
      <p:pic>
        <p:nvPicPr>
          <p:cNvPr id="4" name="Content Placeholder 3"/>
          <p:cNvPicPr>
            <a:picLocks noGrp="1" noChangeAspect="1"/>
          </p:cNvPicPr>
          <p:nvPr>
            <p:ph idx="1"/>
          </p:nvPr>
        </p:nvPicPr>
        <p:blipFill>
          <a:blip r:embed="rId2"/>
          <a:stretch>
            <a:fillRect/>
          </a:stretch>
        </p:blipFill>
        <p:spPr>
          <a:xfrm>
            <a:off x="1815921" y="1677625"/>
            <a:ext cx="5615189" cy="3691731"/>
          </a:xfrm>
          <a:prstGeom prst="rect">
            <a:avLst/>
          </a:prstGeom>
        </p:spPr>
      </p:pic>
      <p:sp>
        <p:nvSpPr>
          <p:cNvPr id="6" name="TextBox 5"/>
          <p:cNvSpPr txBox="1"/>
          <p:nvPr/>
        </p:nvSpPr>
        <p:spPr>
          <a:xfrm>
            <a:off x="1918952" y="5576552"/>
            <a:ext cx="5512158" cy="369332"/>
          </a:xfrm>
          <a:prstGeom prst="rect">
            <a:avLst/>
          </a:prstGeom>
          <a:noFill/>
        </p:spPr>
        <p:txBody>
          <a:bodyPr wrap="square" rtlCol="0">
            <a:spAutoFit/>
          </a:bodyPr>
          <a:lstStyle/>
          <a:p>
            <a:r>
              <a:rPr lang="en-US" dirty="0"/>
              <a:t>Example of SR flip flop with preset and clear inputs</a:t>
            </a:r>
          </a:p>
        </p:txBody>
      </p:sp>
      <p:sp>
        <p:nvSpPr>
          <p:cNvPr id="7" name="TextBox 6"/>
          <p:cNvSpPr txBox="1"/>
          <p:nvPr/>
        </p:nvSpPr>
        <p:spPr>
          <a:xfrm>
            <a:off x="7894749" y="1690688"/>
            <a:ext cx="3709116" cy="4091926"/>
          </a:xfrm>
          <a:prstGeom prst="rect">
            <a:avLst/>
          </a:prstGeom>
          <a:noFill/>
        </p:spPr>
        <p:txBody>
          <a:bodyPr wrap="square" rtlCol="0">
            <a:spAutoFit/>
          </a:bodyPr>
          <a:lstStyle/>
          <a:p>
            <a:endParaRPr lang="en-US" dirty="0"/>
          </a:p>
        </p:txBody>
      </p:sp>
      <p:sp>
        <p:nvSpPr>
          <p:cNvPr id="8" name="TextBox 7"/>
          <p:cNvSpPr txBox="1"/>
          <p:nvPr/>
        </p:nvSpPr>
        <p:spPr>
          <a:xfrm>
            <a:off x="8134082" y="4494520"/>
            <a:ext cx="3219718" cy="369332"/>
          </a:xfrm>
          <a:prstGeom prst="rect">
            <a:avLst/>
          </a:prstGeom>
          <a:noFill/>
        </p:spPr>
        <p:txBody>
          <a:bodyPr wrap="square" rtlCol="0">
            <a:spAutoFit/>
          </a:bodyPr>
          <a:lstStyle/>
          <a:p>
            <a:r>
              <a:rPr lang="en-US" dirty="0"/>
              <a:t>Truth Table</a:t>
            </a:r>
          </a:p>
        </p:txBody>
      </p:sp>
      <p:pic>
        <p:nvPicPr>
          <p:cNvPr id="11" name="Picture 10"/>
          <p:cNvPicPr>
            <a:picLocks noChangeAspect="1"/>
          </p:cNvPicPr>
          <p:nvPr/>
        </p:nvPicPr>
        <p:blipFill>
          <a:blip r:embed="rId3"/>
          <a:stretch>
            <a:fillRect/>
          </a:stretch>
        </p:blipFill>
        <p:spPr>
          <a:xfrm>
            <a:off x="7704909" y="2022148"/>
            <a:ext cx="3505200" cy="2140912"/>
          </a:xfrm>
          <a:prstGeom prst="rect">
            <a:avLst/>
          </a:prstGeom>
        </p:spPr>
      </p:pic>
    </p:spTree>
    <p:extLst>
      <p:ext uri="{BB962C8B-B14F-4D97-AF65-F5344CB8AC3E}">
        <p14:creationId xmlns:p14="http://schemas.microsoft.com/office/powerpoint/2010/main" val="419636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Timing Constraints</a:t>
            </a:r>
            <a:r>
              <a:rPr lang="en-US" dirty="0"/>
              <a:t/>
            </a:r>
            <a:br>
              <a:rPr lang="en-US" dirty="0"/>
            </a:br>
            <a:endParaRPr lang="en-US" dirty="0"/>
          </a:p>
        </p:txBody>
      </p:sp>
      <p:sp>
        <p:nvSpPr>
          <p:cNvPr id="3" name="Content Placeholder 2"/>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Registers (D-FF) are used in digital circuits because of the advantages;</a:t>
            </a:r>
          </a:p>
          <a:p>
            <a:pPr marL="0" indent="0" algn="just">
              <a:buNone/>
            </a:pPr>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Synchronise</a:t>
            </a:r>
            <a:r>
              <a:rPr lang="en-US" dirty="0">
                <a:latin typeface="Times New Roman" panose="02020603050405020304" pitchFamily="18" charset="0"/>
                <a:cs typeface="Times New Roman" panose="02020603050405020304" pitchFamily="18" charset="0"/>
              </a:rPr>
              <a:t> all activities to a clock signal</a:t>
            </a:r>
          </a:p>
          <a:p>
            <a:pPr marL="0" indent="0" algn="just">
              <a:buNone/>
            </a:pPr>
            <a:r>
              <a:rPr lang="en-US" dirty="0">
                <a:latin typeface="Times New Roman" panose="02020603050405020304" pitchFamily="18" charset="0"/>
                <a:cs typeface="Times New Roman" panose="02020603050405020304" pitchFamily="18" charset="0"/>
              </a:rPr>
              <a:t>2.	Isolate different part of the digital systems between registers-registers block the signal until the next active edge of the clock</a:t>
            </a:r>
          </a:p>
          <a:p>
            <a:pPr marL="0" indent="0" algn="just">
              <a:buNone/>
            </a:pPr>
            <a:r>
              <a:rPr lang="en-US" dirty="0">
                <a:latin typeface="Times New Roman" panose="02020603050405020304" pitchFamily="18" charset="0"/>
                <a:cs typeface="Times New Roman" panose="02020603050405020304" pitchFamily="18" charset="0"/>
              </a:rPr>
              <a:t>3.	Make timing consideration much easier to handle</a:t>
            </a:r>
          </a:p>
        </p:txBody>
      </p:sp>
    </p:spTree>
    <p:extLst>
      <p:ext uri="{BB962C8B-B14F-4D97-AF65-F5344CB8AC3E}">
        <p14:creationId xmlns:p14="http://schemas.microsoft.com/office/powerpoint/2010/main" val="317543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Timing constraints</a:t>
            </a:r>
          </a:p>
        </p:txBody>
      </p:sp>
      <p:pic>
        <p:nvPicPr>
          <p:cNvPr id="4" name="Content Placeholder 3"/>
          <p:cNvPicPr>
            <a:picLocks noGrp="1" noChangeAspect="1"/>
          </p:cNvPicPr>
          <p:nvPr>
            <p:ph idx="1"/>
          </p:nvPr>
        </p:nvPicPr>
        <p:blipFill>
          <a:blip r:embed="rId2"/>
          <a:stretch>
            <a:fillRect/>
          </a:stretch>
        </p:blipFill>
        <p:spPr>
          <a:xfrm>
            <a:off x="1326525" y="2191543"/>
            <a:ext cx="8422782" cy="3925921"/>
          </a:xfrm>
          <a:prstGeom prst="rect">
            <a:avLst/>
          </a:prstGeom>
        </p:spPr>
      </p:pic>
    </p:spTree>
    <p:extLst>
      <p:ext uri="{BB962C8B-B14F-4D97-AF65-F5344CB8AC3E}">
        <p14:creationId xmlns:p14="http://schemas.microsoft.com/office/powerpoint/2010/main" val="3452898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Timing constraints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D flip flop is triggered on the rising edge of the clock. The DATA is sampled and stored, and keep as output Q. However, for reliable operations, DATA MUST BE STABLE some time before the rising edge of the CLOCK. This is known as </a:t>
                </a:r>
                <a:r>
                  <a:rPr lang="en-US" b="1" dirty="0">
                    <a:latin typeface="Times New Roman" panose="02020603050405020304" pitchFamily="18" charset="0"/>
                    <a:cs typeface="Times New Roman" panose="02020603050405020304" pitchFamily="18" charset="0"/>
                  </a:rPr>
                  <a:t>SET UP TIME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𝒕</m:t>
                        </m:r>
                      </m:e>
                      <m:sub>
                        <m:r>
                          <a:rPr lang="en-US" b="1" i="1" smtClean="0">
                            <a:latin typeface="Cambria Math" panose="02040503050406030204" pitchFamily="18" charset="0"/>
                          </a:rPr>
                          <m:t>𝒔</m:t>
                        </m:r>
                      </m:sub>
                    </m:sSub>
                  </m:oMath>
                </a14:m>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This time is needed because there is internal propagation of the DATA signal which must be taken into account. As a result, for the D flip flop to work, such internal delay is specified as the flip flop set up time requirement.</a:t>
                </a:r>
              </a:p>
              <a:p>
                <a:pPr algn="just"/>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381" r="-1159"/>
                </a:stretch>
              </a:blipFill>
            </p:spPr>
            <p:txBody>
              <a:bodyPr/>
              <a:lstStyle/>
              <a:p>
                <a:r>
                  <a:rPr lang="en-US">
                    <a:noFill/>
                  </a:rPr>
                  <a:t> </a:t>
                </a:r>
              </a:p>
            </p:txBody>
          </p:sp>
        </mc:Fallback>
      </mc:AlternateContent>
    </p:spTree>
    <p:extLst>
      <p:ext uri="{BB962C8B-B14F-4D97-AF65-F5344CB8AC3E}">
        <p14:creationId xmlns:p14="http://schemas.microsoft.com/office/powerpoint/2010/main" val="2839045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Timing constraints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Similarly, DATA MUST BE STABLE and holds its value sometime after the rising edge of the CLOCK. This time is known as </a:t>
                </a:r>
                <a14:m>
                  <m:oMath xmlns:m="http://schemas.openxmlformats.org/officeDocument/2006/math">
                    <m:sSub>
                      <m:sSubPr>
                        <m:ctrlPr>
                          <a:rPr lang="en-US" b="1" i="1" smtClean="0">
                            <a:latin typeface="Cambria Math" panose="02040503050406030204" pitchFamily="18" charset="0"/>
                          </a:rPr>
                        </m:ctrlPr>
                      </m:sSubPr>
                      <m:e>
                        <m:r>
                          <m:rPr>
                            <m:nor/>
                          </m:rPr>
                          <a:rPr lang="en-US" b="1" dirty="0" smtClean="0">
                            <a:latin typeface="Times New Roman" panose="02020603050405020304" pitchFamily="18" charset="0"/>
                            <a:cs typeface="Times New Roman" panose="02020603050405020304" pitchFamily="18" charset="0"/>
                          </a:rPr>
                          <m:t>HOLD</m:t>
                        </m:r>
                        <m:r>
                          <m:rPr>
                            <m:nor/>
                          </m:rPr>
                          <a:rPr lang="en-US" b="1" dirty="0" smtClean="0">
                            <a:latin typeface="Times New Roman" panose="02020603050405020304" pitchFamily="18" charset="0"/>
                            <a:cs typeface="Times New Roman" panose="02020603050405020304" pitchFamily="18" charset="0"/>
                          </a:rPr>
                          <m:t> </m:t>
                        </m:r>
                        <m:r>
                          <m:rPr>
                            <m:nor/>
                          </m:rPr>
                          <a:rPr lang="en-US" b="1" dirty="0" smtClean="0">
                            <a:latin typeface="Times New Roman" panose="02020603050405020304" pitchFamily="18" charset="0"/>
                            <a:cs typeface="Times New Roman" panose="02020603050405020304" pitchFamily="18" charset="0"/>
                          </a:rPr>
                          <m:t>TIME</m:t>
                        </m:r>
                        <m:r>
                          <m:rPr>
                            <m:nor/>
                          </m:rPr>
                          <a:rPr lang="en-US" b="1" i="0" dirty="0" smtClean="0">
                            <a:latin typeface="Times New Roman" panose="02020603050405020304" pitchFamily="18" charset="0"/>
                            <a:cs typeface="Times New Roman" panose="02020603050405020304" pitchFamily="18" charset="0"/>
                          </a:rPr>
                          <m:t> </m:t>
                        </m:r>
                        <m:r>
                          <a:rPr lang="en-US" b="1" i="1" smtClean="0">
                            <a:latin typeface="Cambria Math" panose="02040503050406030204" pitchFamily="18" charset="0"/>
                          </a:rPr>
                          <m:t>𝒕</m:t>
                        </m:r>
                      </m:e>
                      <m:sub>
                        <m:r>
                          <a:rPr lang="en-US" b="1" i="1" smtClean="0">
                            <a:latin typeface="Cambria Math" panose="02040503050406030204" pitchFamily="18" charset="0"/>
                          </a:rPr>
                          <m:t>𝑯</m:t>
                        </m:r>
                      </m:sub>
                    </m:sSub>
                  </m:oMath>
                </a14:m>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If DATA changes within the setup/ hold time window, the Q output becomes unknown (0 or 1). Eventually Q will go to 0 or 1 , but the time it takes to reach the stable Q value is random. Such a state of the flip flop is known as a </a:t>
                </a:r>
                <a:r>
                  <a:rPr lang="en-US" b="1" dirty="0">
                    <a:latin typeface="Times New Roman" panose="02020603050405020304" pitchFamily="18" charset="0"/>
                    <a:cs typeface="Times New Roman" panose="02020603050405020304" pitchFamily="18" charset="0"/>
                  </a:rPr>
                  <a:t>metastable</a:t>
                </a:r>
                <a:r>
                  <a:rPr lang="en-US" dirty="0">
                    <a:latin typeface="Times New Roman" panose="02020603050405020304" pitchFamily="18" charset="0"/>
                    <a:cs typeface="Times New Roman" panose="02020603050405020304" pitchFamily="18" charset="0"/>
                  </a:rPr>
                  <a:t> state.</a:t>
                </a:r>
              </a:p>
              <a:p>
                <a:pPr algn="just"/>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381" r="-1159"/>
                </a:stretch>
              </a:blipFill>
            </p:spPr>
            <p:txBody>
              <a:bodyPr/>
              <a:lstStyle/>
              <a:p>
                <a:r>
                  <a:rPr lang="en-US">
                    <a:noFill/>
                  </a:rPr>
                  <a:t> </a:t>
                </a:r>
              </a:p>
            </p:txBody>
          </p:sp>
        </mc:Fallback>
      </mc:AlternateContent>
    </p:spTree>
    <p:extLst>
      <p:ext uri="{BB962C8B-B14F-4D97-AF65-F5344CB8AC3E}">
        <p14:creationId xmlns:p14="http://schemas.microsoft.com/office/powerpoint/2010/main" val="1918438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Timing constraints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791423" cy="4351338"/>
              </a:xfrm>
            </p:spPr>
            <p:txBody>
              <a:bodyPr/>
              <a:lstStyle/>
              <a:p>
                <a:pPr algn="just"/>
                <a:r>
                  <a:rPr lang="en-US" b="1" dirty="0">
                    <a:latin typeface="Times New Roman" panose="02020603050405020304" pitchFamily="18" charset="0"/>
                    <a:cs typeface="Times New Roman" panose="02020603050405020304" pitchFamily="18" charset="0"/>
                  </a:rPr>
                  <a:t>Propagation delay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𝒕</m:t>
                        </m:r>
                      </m:e>
                      <m:sub>
                        <m:r>
                          <a:rPr lang="en-US" b="1" i="1">
                            <a:latin typeface="Cambria Math" panose="02040503050406030204" pitchFamily="18" charset="0"/>
                          </a:rPr>
                          <m:t>𝒄𝒍𝒌</m:t>
                        </m:r>
                        <m:r>
                          <a:rPr lang="en-US" b="1" i="1">
                            <a:latin typeface="Cambria Math" panose="02040503050406030204" pitchFamily="18" charset="0"/>
                          </a:rPr>
                          <m:t>−</m:t>
                        </m:r>
                        <m:r>
                          <a:rPr lang="en-US" b="1" i="1">
                            <a:latin typeface="Cambria Math" panose="02040503050406030204" pitchFamily="18" charset="0"/>
                          </a:rPr>
                          <m:t>𝑸</m:t>
                        </m:r>
                      </m:sub>
                    </m:sSub>
                    <m:r>
                      <a:rPr lang="en-US" b="0" i="0" smtClean="0">
                        <a:latin typeface="Cambria Math" panose="02040503050406030204" pitchFamily="18" charset="0"/>
                      </a:rPr>
                      <m:t> </m:t>
                    </m:r>
                  </m:oMath>
                </a14:m>
                <a:r>
                  <a:rPr lang="en-US" dirty="0">
                    <a:latin typeface="Times New Roman" panose="02020603050405020304" pitchFamily="18" charset="0"/>
                    <a:cs typeface="Times New Roman" panose="02020603050405020304" pitchFamily="18" charset="0"/>
                  </a:rPr>
                  <a:t>- This value indicates the amount of time needed for a change in the flip flop-clock input (e.g. rising edge) to result in a permanent change at the flip-flop output (Q). When the clock edge arrives, the D input value is transferred to output Q. Note from Figure below, that the output of the flip-flop may be at an intermediate value for a while (indicated by the cross-hatched area) before the final output value is created. After</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 </m:t>
                        </m:r>
                        <m:r>
                          <a:rPr lang="en-US" b="1" i="1">
                            <a:latin typeface="Cambria Math" panose="02040503050406030204" pitchFamily="18" charset="0"/>
                          </a:rPr>
                          <m:t>𝒕</m:t>
                        </m:r>
                      </m:e>
                      <m:sub>
                        <m:r>
                          <a:rPr lang="en-US" b="1" i="1">
                            <a:latin typeface="Cambria Math" panose="02040503050406030204" pitchFamily="18" charset="0"/>
                          </a:rPr>
                          <m:t>𝒄𝒍𝒌</m:t>
                        </m:r>
                        <m:r>
                          <a:rPr lang="en-US" b="1" i="1">
                            <a:latin typeface="Cambria Math" panose="02040503050406030204" pitchFamily="18" charset="0"/>
                          </a:rPr>
                          <m:t>−</m:t>
                        </m:r>
                        <m:r>
                          <a:rPr lang="en-US" b="1" i="1">
                            <a:latin typeface="Cambria Math" panose="02040503050406030204" pitchFamily="18" charset="0"/>
                          </a:rPr>
                          <m:t>𝑸</m:t>
                        </m:r>
                      </m:sub>
                    </m:sSub>
                  </m:oMath>
                </a14:m>
                <a:r>
                  <a:rPr lang="en-US" dirty="0">
                    <a:latin typeface="Times New Roman" panose="02020603050405020304" pitchFamily="18" charset="0"/>
                    <a:cs typeface="Times New Roman" panose="02020603050405020304" pitchFamily="18" charset="0"/>
                  </a:rPr>
                  <a:t> , the output is guaranteed not to change value again until another clock edge trigger (e.g. rising edge) arrives.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791423" cy="4351338"/>
              </a:xfrm>
              <a:blipFill rotWithShape="0">
                <a:blip r:embed="rId2"/>
                <a:stretch>
                  <a:fillRect l="-960" t="-2241" r="-1129"/>
                </a:stretch>
              </a:blipFill>
            </p:spPr>
            <p:txBody>
              <a:bodyPr/>
              <a:lstStyle/>
              <a:p>
                <a:r>
                  <a:rPr lang="en-US">
                    <a:noFill/>
                  </a:rPr>
                  <a:t> </a:t>
                </a:r>
              </a:p>
            </p:txBody>
          </p:sp>
        </mc:Fallback>
      </mc:AlternateContent>
    </p:spTree>
    <p:extLst>
      <p:ext uri="{BB962C8B-B14F-4D97-AF65-F5344CB8AC3E}">
        <p14:creationId xmlns:p14="http://schemas.microsoft.com/office/powerpoint/2010/main" val="2651643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873</TotalTime>
  <Words>1660</Words>
  <Application>Microsoft Office PowerPoint</Application>
  <PresentationFormat>Widescreen</PresentationFormat>
  <Paragraphs>105</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Cambria Math</vt:lpstr>
      <vt:lpstr>Times New Roman</vt:lpstr>
      <vt:lpstr>Office Theme</vt:lpstr>
      <vt:lpstr>CMP 2203</vt:lpstr>
      <vt:lpstr>Asynchronous Flip Flops </vt:lpstr>
      <vt:lpstr>Asynchronous Flip Flops </vt:lpstr>
      <vt:lpstr>Asynchronous Flip Flops </vt:lpstr>
      <vt:lpstr>Timing Constraints </vt:lpstr>
      <vt:lpstr>Timing constraints</vt:lpstr>
      <vt:lpstr>Timing constraints</vt:lpstr>
      <vt:lpstr>Timing constraints</vt:lpstr>
      <vt:lpstr>Timing constraints</vt:lpstr>
      <vt:lpstr>Propagation delay</vt:lpstr>
      <vt:lpstr>Finite State Machines </vt:lpstr>
      <vt:lpstr>Moore Machines</vt:lpstr>
      <vt:lpstr>Moore Machines</vt:lpstr>
      <vt:lpstr>Mealy Machines</vt:lpstr>
      <vt:lpstr>Mealy Machines</vt:lpstr>
      <vt:lpstr>Moore Vs Mealy Example of elevator</vt:lpstr>
      <vt:lpstr>Mealy Vs Moore Machine</vt:lpstr>
      <vt:lpstr>State Tables and State Diagrams </vt:lpstr>
      <vt:lpstr>State Tables and State Diagrams </vt:lpstr>
      <vt:lpstr>State Tables and State Diagrams </vt:lpstr>
      <vt:lpstr>State Tables and State Diagrams </vt:lpstr>
      <vt:lpstr>State Tables and State Diagrams </vt:lpstr>
      <vt:lpstr>State Tables and State Diagrams </vt:lpstr>
      <vt:lpstr>The state diagrams of the four types of flip-flops</vt:lpstr>
      <vt:lpstr>Algorithmic state machine charts</vt:lpstr>
      <vt:lpstr>State box</vt:lpstr>
      <vt:lpstr>Decision box</vt:lpstr>
      <vt:lpstr>Condition box</vt:lpstr>
      <vt:lpstr>Algorithmic state machine charts</vt:lpstr>
      <vt:lpstr>Algorithmic state machine charts</vt:lpstr>
      <vt:lpstr>Algorithmic state machine charts</vt:lpstr>
      <vt:lpstr>NOTE</vt:lpstr>
      <vt:lpstr>References</vt:lpstr>
    </vt:vector>
  </TitlesOfParts>
  <Company>MTN Uganda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 2203</dc:title>
  <dc:creator>Catherine Namara [MTN Uganda - Network Group]</dc:creator>
  <cp:lastModifiedBy>Samuel</cp:lastModifiedBy>
  <cp:revision>43</cp:revision>
  <dcterms:created xsi:type="dcterms:W3CDTF">2018-03-24T12:49:52Z</dcterms:created>
  <dcterms:modified xsi:type="dcterms:W3CDTF">2019-04-18T11:01:46Z</dcterms:modified>
</cp:coreProperties>
</file>