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0FCA77-B6D5-46A4-8FC2-FEDE20D8708A}" type="datetimeFigureOut">
              <a:rPr lang="en-US" smtClean="0"/>
              <a:t>28/03/2018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71256-91BE-4CCC-A1B1-AC6B787AB206}" type="slidenum">
              <a:rPr lang="en-US" smtClean="0"/>
              <a:t>‹#›</a:t>
            </a:fld>
            <a:endParaRPr lang="en-US"/>
          </a:p>
        </p:txBody>
      </p:sp>
    </p:spTree>
    <p:extLst>
      <p:ext uri="{BB962C8B-B14F-4D97-AF65-F5344CB8AC3E}">
        <p14:creationId xmlns:p14="http://schemas.microsoft.com/office/powerpoint/2010/main" val="733310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0FCA77-B6D5-46A4-8FC2-FEDE20D8708A}" type="datetimeFigureOut">
              <a:rPr lang="en-US" smtClean="0"/>
              <a:t>28/03/2018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71256-91BE-4CCC-A1B1-AC6B787AB206}" type="slidenum">
              <a:rPr lang="en-US" smtClean="0"/>
              <a:t>‹#›</a:t>
            </a:fld>
            <a:endParaRPr lang="en-US"/>
          </a:p>
        </p:txBody>
      </p:sp>
    </p:spTree>
    <p:extLst>
      <p:ext uri="{BB962C8B-B14F-4D97-AF65-F5344CB8AC3E}">
        <p14:creationId xmlns:p14="http://schemas.microsoft.com/office/powerpoint/2010/main" val="2306309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0FCA77-B6D5-46A4-8FC2-FEDE20D8708A}" type="datetimeFigureOut">
              <a:rPr lang="en-US" smtClean="0"/>
              <a:t>28/03/2018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71256-91BE-4CCC-A1B1-AC6B787AB206}" type="slidenum">
              <a:rPr lang="en-US" smtClean="0"/>
              <a:t>‹#›</a:t>
            </a:fld>
            <a:endParaRPr lang="en-US"/>
          </a:p>
        </p:txBody>
      </p:sp>
    </p:spTree>
    <p:extLst>
      <p:ext uri="{BB962C8B-B14F-4D97-AF65-F5344CB8AC3E}">
        <p14:creationId xmlns:p14="http://schemas.microsoft.com/office/powerpoint/2010/main" val="1861566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0FCA77-B6D5-46A4-8FC2-FEDE20D8708A}" type="datetimeFigureOut">
              <a:rPr lang="en-US" smtClean="0"/>
              <a:t>28/03/2018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71256-91BE-4CCC-A1B1-AC6B787AB206}" type="slidenum">
              <a:rPr lang="en-US" smtClean="0"/>
              <a:t>‹#›</a:t>
            </a:fld>
            <a:endParaRPr lang="en-US"/>
          </a:p>
        </p:txBody>
      </p:sp>
    </p:spTree>
    <p:extLst>
      <p:ext uri="{BB962C8B-B14F-4D97-AF65-F5344CB8AC3E}">
        <p14:creationId xmlns:p14="http://schemas.microsoft.com/office/powerpoint/2010/main" val="2655113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0FCA77-B6D5-46A4-8FC2-FEDE20D8708A}" type="datetimeFigureOut">
              <a:rPr lang="en-US" smtClean="0"/>
              <a:t>28/03/2018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71256-91BE-4CCC-A1B1-AC6B787AB206}" type="slidenum">
              <a:rPr lang="en-US" smtClean="0"/>
              <a:t>‹#›</a:t>
            </a:fld>
            <a:endParaRPr lang="en-US"/>
          </a:p>
        </p:txBody>
      </p:sp>
    </p:spTree>
    <p:extLst>
      <p:ext uri="{BB962C8B-B14F-4D97-AF65-F5344CB8AC3E}">
        <p14:creationId xmlns:p14="http://schemas.microsoft.com/office/powerpoint/2010/main" val="2706012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0FCA77-B6D5-46A4-8FC2-FEDE20D8708A}" type="datetimeFigureOut">
              <a:rPr lang="en-US" smtClean="0"/>
              <a:t>28/03/2018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71256-91BE-4CCC-A1B1-AC6B787AB206}" type="slidenum">
              <a:rPr lang="en-US" smtClean="0"/>
              <a:t>‹#›</a:t>
            </a:fld>
            <a:endParaRPr lang="en-US"/>
          </a:p>
        </p:txBody>
      </p:sp>
    </p:spTree>
    <p:extLst>
      <p:ext uri="{BB962C8B-B14F-4D97-AF65-F5344CB8AC3E}">
        <p14:creationId xmlns:p14="http://schemas.microsoft.com/office/powerpoint/2010/main" val="3933322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0FCA77-B6D5-46A4-8FC2-FEDE20D8708A}" type="datetimeFigureOut">
              <a:rPr lang="en-US" smtClean="0"/>
              <a:t>28/03/2018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771256-91BE-4CCC-A1B1-AC6B787AB206}" type="slidenum">
              <a:rPr lang="en-US" smtClean="0"/>
              <a:t>‹#›</a:t>
            </a:fld>
            <a:endParaRPr lang="en-US"/>
          </a:p>
        </p:txBody>
      </p:sp>
    </p:spTree>
    <p:extLst>
      <p:ext uri="{BB962C8B-B14F-4D97-AF65-F5344CB8AC3E}">
        <p14:creationId xmlns:p14="http://schemas.microsoft.com/office/powerpoint/2010/main" val="1774896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0FCA77-B6D5-46A4-8FC2-FEDE20D8708A}" type="datetimeFigureOut">
              <a:rPr lang="en-US" smtClean="0"/>
              <a:t>28/03/2018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771256-91BE-4CCC-A1B1-AC6B787AB206}" type="slidenum">
              <a:rPr lang="en-US" smtClean="0"/>
              <a:t>‹#›</a:t>
            </a:fld>
            <a:endParaRPr lang="en-US"/>
          </a:p>
        </p:txBody>
      </p:sp>
    </p:spTree>
    <p:extLst>
      <p:ext uri="{BB962C8B-B14F-4D97-AF65-F5344CB8AC3E}">
        <p14:creationId xmlns:p14="http://schemas.microsoft.com/office/powerpoint/2010/main" val="68819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0FCA77-B6D5-46A4-8FC2-FEDE20D8708A}" type="datetimeFigureOut">
              <a:rPr lang="en-US" smtClean="0"/>
              <a:t>28/03/2018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771256-91BE-4CCC-A1B1-AC6B787AB206}" type="slidenum">
              <a:rPr lang="en-US" smtClean="0"/>
              <a:t>‹#›</a:t>
            </a:fld>
            <a:endParaRPr lang="en-US"/>
          </a:p>
        </p:txBody>
      </p:sp>
    </p:spTree>
    <p:extLst>
      <p:ext uri="{BB962C8B-B14F-4D97-AF65-F5344CB8AC3E}">
        <p14:creationId xmlns:p14="http://schemas.microsoft.com/office/powerpoint/2010/main" val="101798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0FCA77-B6D5-46A4-8FC2-FEDE20D8708A}" type="datetimeFigureOut">
              <a:rPr lang="en-US" smtClean="0"/>
              <a:t>28/03/2018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71256-91BE-4CCC-A1B1-AC6B787AB206}" type="slidenum">
              <a:rPr lang="en-US" smtClean="0"/>
              <a:t>‹#›</a:t>
            </a:fld>
            <a:endParaRPr lang="en-US"/>
          </a:p>
        </p:txBody>
      </p:sp>
    </p:spTree>
    <p:extLst>
      <p:ext uri="{BB962C8B-B14F-4D97-AF65-F5344CB8AC3E}">
        <p14:creationId xmlns:p14="http://schemas.microsoft.com/office/powerpoint/2010/main" val="317885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0FCA77-B6D5-46A4-8FC2-FEDE20D8708A}" type="datetimeFigureOut">
              <a:rPr lang="en-US" smtClean="0"/>
              <a:t>28/03/2018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71256-91BE-4CCC-A1B1-AC6B787AB206}" type="slidenum">
              <a:rPr lang="en-US" smtClean="0"/>
              <a:t>‹#›</a:t>
            </a:fld>
            <a:endParaRPr lang="en-US"/>
          </a:p>
        </p:txBody>
      </p:sp>
    </p:spTree>
    <p:extLst>
      <p:ext uri="{BB962C8B-B14F-4D97-AF65-F5344CB8AC3E}">
        <p14:creationId xmlns:p14="http://schemas.microsoft.com/office/powerpoint/2010/main" val="335180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0FCA77-B6D5-46A4-8FC2-FEDE20D8708A}" type="datetimeFigureOut">
              <a:rPr lang="en-US" smtClean="0"/>
              <a:t>28/03/2018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771256-91BE-4CCC-A1B1-AC6B787AB206}" type="slidenum">
              <a:rPr lang="en-US" smtClean="0"/>
              <a:t>‹#›</a:t>
            </a:fld>
            <a:endParaRPr lang="en-US"/>
          </a:p>
        </p:txBody>
      </p:sp>
    </p:spTree>
    <p:extLst>
      <p:ext uri="{BB962C8B-B14F-4D97-AF65-F5344CB8AC3E}">
        <p14:creationId xmlns:p14="http://schemas.microsoft.com/office/powerpoint/2010/main" val="226431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CMP 2203</a:t>
            </a:r>
            <a:endParaRPr lang="en-US" dirty="0"/>
          </a:p>
        </p:txBody>
      </p:sp>
      <p:sp>
        <p:nvSpPr>
          <p:cNvPr id="5" name="Content Placeholder 4"/>
          <p:cNvSpPr>
            <a:spLocks noGrp="1"/>
          </p:cNvSpPr>
          <p:nvPr>
            <p:ph idx="1"/>
          </p:nvPr>
        </p:nvSpPr>
        <p:spPr/>
        <p:txBody>
          <a:bodyPr>
            <a:normAutofit/>
          </a:bodyPr>
          <a:lstStyle/>
          <a:p>
            <a:pPr marL="0" indent="0" algn="ctr">
              <a:buNone/>
            </a:pPr>
            <a:r>
              <a:rPr lang="en-US" sz="4000" b="1" dirty="0" smtClean="0">
                <a:latin typeface="Times New Roman" panose="02020603050405020304" pitchFamily="18" charset="0"/>
                <a:cs typeface="Times New Roman" panose="02020603050405020304" pitchFamily="18" charset="0"/>
              </a:rPr>
              <a:t>Lecture 9</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6029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Serial-in to Serial-out (SISO) Shift Register</a:t>
            </a:r>
          </a:p>
        </p:txBody>
      </p:sp>
      <p:sp>
        <p:nvSpPr>
          <p:cNvPr id="3" name="Content Placeholder 2"/>
          <p:cNvSpPr>
            <a:spLocks noGrp="1"/>
          </p:cNvSpPr>
          <p:nvPr>
            <p:ph idx="1"/>
          </p:nvPr>
        </p:nvSpPr>
        <p:spPr/>
        <p:txBody>
          <a:bodyPr>
            <a:normAutofit lnSpcReduction="10000"/>
          </a:bodyPr>
          <a:lstStyle/>
          <a:p>
            <a:r>
              <a:rPr lang="en-US" dirty="0"/>
              <a:t>This shift register is very similar to the SIPO above, except were before the data was read directly in a parallel form from the outputs QA to QD, this time the data is allowed to flow straight through the register and out of the other end. Since there is only one output, the DATA leaves the shift register one bit at a time in a serial pattern, hence the name Serial-in to Serial-Out Shift Register or SISO.</a:t>
            </a:r>
          </a:p>
          <a:p>
            <a:r>
              <a:rPr lang="en-US" dirty="0"/>
              <a:t>The SISO shift register is one of the simplest of the four configurations as it has only three connections, the serial input (SI) which determines what enters the left hand flip-flop, the serial output (SO) which is taken from the output of the right hand flip-flop and the sequencing clock signal (</a:t>
            </a:r>
            <a:r>
              <a:rPr lang="en-US" dirty="0" err="1"/>
              <a:t>Clk</a:t>
            </a:r>
            <a:r>
              <a:rPr lang="en-US" dirty="0" smtClean="0"/>
              <a:t>)..</a:t>
            </a:r>
            <a:endParaRPr lang="en-US" dirty="0"/>
          </a:p>
          <a:p>
            <a:endParaRPr lang="en-US" dirty="0"/>
          </a:p>
        </p:txBody>
      </p:sp>
    </p:spTree>
    <p:extLst>
      <p:ext uri="{BB962C8B-B14F-4D97-AF65-F5344CB8AC3E}">
        <p14:creationId xmlns:p14="http://schemas.microsoft.com/office/powerpoint/2010/main" val="3278383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Serial-in to Serial-out (SISO) Shift Register</a:t>
            </a:r>
          </a:p>
        </p:txBody>
      </p:sp>
      <p:sp>
        <p:nvSpPr>
          <p:cNvPr id="3" name="Content Placeholder 2"/>
          <p:cNvSpPr>
            <a:spLocks noGrp="1"/>
          </p:cNvSpPr>
          <p:nvPr>
            <p:ph idx="1"/>
          </p:nvPr>
        </p:nvSpPr>
        <p:spPr/>
        <p:txBody>
          <a:bodyPr/>
          <a:lstStyle/>
          <a:p>
            <a:pPr algn="just"/>
            <a:r>
              <a:rPr lang="en-US" b="1" dirty="0" smtClean="0">
                <a:latin typeface="Times New Roman" panose="02020603050405020304" pitchFamily="18" charset="0"/>
                <a:cs typeface="Times New Roman" panose="02020603050405020304" pitchFamily="18" charset="0"/>
              </a:rPr>
              <a:t>Application: </a:t>
            </a:r>
            <a:r>
              <a:rPr lang="en-US" dirty="0" smtClean="0">
                <a:latin typeface="Times New Roman" panose="02020603050405020304" pitchFamily="18" charset="0"/>
                <a:cs typeface="Times New Roman" panose="02020603050405020304" pitchFamily="18" charset="0"/>
              </a:rPr>
              <a:t>SISO </a:t>
            </a:r>
            <a:r>
              <a:rPr lang="en-US" dirty="0">
                <a:latin typeface="Times New Roman" panose="02020603050405020304" pitchFamily="18" charset="0"/>
                <a:cs typeface="Times New Roman" panose="02020603050405020304" pitchFamily="18" charset="0"/>
              </a:rPr>
              <a:t>Shift Register also acts as a temporary storage device or it can act as a time delay device for the data, with the amount of time delay being controlled by the number of stages in the register</a:t>
            </a:r>
          </a:p>
        </p:txBody>
      </p:sp>
      <p:pic>
        <p:nvPicPr>
          <p:cNvPr id="4" name="Picture 3"/>
          <p:cNvPicPr>
            <a:picLocks noChangeAspect="1"/>
          </p:cNvPicPr>
          <p:nvPr/>
        </p:nvPicPr>
        <p:blipFill>
          <a:blip r:embed="rId2"/>
          <a:stretch>
            <a:fillRect/>
          </a:stretch>
        </p:blipFill>
        <p:spPr>
          <a:xfrm>
            <a:off x="1590666" y="3160674"/>
            <a:ext cx="5608624" cy="1681781"/>
          </a:xfrm>
          <a:prstGeom prst="rect">
            <a:avLst/>
          </a:prstGeom>
        </p:spPr>
      </p:pic>
      <p:sp>
        <p:nvSpPr>
          <p:cNvPr id="5" name="TextBox 4"/>
          <p:cNvSpPr txBox="1"/>
          <p:nvPr/>
        </p:nvSpPr>
        <p:spPr>
          <a:xfrm>
            <a:off x="1442435" y="5140377"/>
            <a:ext cx="8479885" cy="369332"/>
          </a:xfrm>
          <a:prstGeom prst="rect">
            <a:avLst/>
          </a:prstGeom>
          <a:noFill/>
        </p:spPr>
        <p:txBody>
          <a:bodyPr wrap="none" rtlCol="0">
            <a:spAutoFit/>
          </a:bodyPr>
          <a:lstStyle/>
          <a:p>
            <a:r>
              <a:rPr lang="en-US" b="1" i="1" dirty="0">
                <a:latin typeface="Times New Roman" panose="02020603050405020304" pitchFamily="18" charset="0"/>
                <a:cs typeface="Times New Roman" panose="02020603050405020304" pitchFamily="18" charset="0"/>
              </a:rPr>
              <a:t>The logic circuit diagram below shows a generalized serial-in serial-out shift register</a:t>
            </a:r>
          </a:p>
        </p:txBody>
      </p:sp>
    </p:spTree>
    <p:extLst>
      <p:ext uri="{BB962C8B-B14F-4D97-AF65-F5344CB8AC3E}">
        <p14:creationId xmlns:p14="http://schemas.microsoft.com/office/powerpoint/2010/main" val="4019386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Parallel-in to Serial-out (PISO) Shift Register</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Parallel-in to Serial-out shift register acts in the opposite way to the serial-in to parallel-out one above. The data is loaded into the register in a parallel format in which all the data bits enter their inputs simultaneously, to the parallel input pins PA to PD of the register. The data is then read out sequentially in the normal shift-right mode from the register at Q representing the data present at PA to PD.</a:t>
            </a:r>
          </a:p>
          <a:p>
            <a:pPr algn="just"/>
            <a:r>
              <a:rPr lang="en-US" dirty="0">
                <a:latin typeface="Times New Roman" panose="02020603050405020304" pitchFamily="18" charset="0"/>
                <a:cs typeface="Times New Roman" panose="02020603050405020304" pitchFamily="18" charset="0"/>
              </a:rPr>
              <a:t>This data is outputted one bit at a time on each clock cycle in a serial format. It is important to note that with this type of data register a clock pulse is not required to parallel load the register as it is already present, but four clock pulses are required to unload the data.</a:t>
            </a:r>
          </a:p>
          <a:p>
            <a:endParaRPr lang="en-US" dirty="0"/>
          </a:p>
        </p:txBody>
      </p:sp>
    </p:spTree>
    <p:extLst>
      <p:ext uri="{BB962C8B-B14F-4D97-AF65-F5344CB8AC3E}">
        <p14:creationId xmlns:p14="http://schemas.microsoft.com/office/powerpoint/2010/main" val="2426538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Parallel-in to Serial-out (PISO) Shift Register</a:t>
            </a:r>
          </a:p>
        </p:txBody>
      </p:sp>
      <p:pic>
        <p:nvPicPr>
          <p:cNvPr id="4" name="Content Placeholder 3"/>
          <p:cNvPicPr>
            <a:picLocks noGrp="1" noChangeAspect="1"/>
          </p:cNvPicPr>
          <p:nvPr>
            <p:ph idx="1"/>
          </p:nvPr>
        </p:nvPicPr>
        <p:blipFill>
          <a:blip r:embed="rId2"/>
          <a:stretch>
            <a:fillRect/>
          </a:stretch>
        </p:blipFill>
        <p:spPr>
          <a:xfrm>
            <a:off x="2171669" y="2086377"/>
            <a:ext cx="5169856" cy="2279561"/>
          </a:xfrm>
          <a:prstGeom prst="rect">
            <a:avLst/>
          </a:prstGeom>
        </p:spPr>
      </p:pic>
      <p:sp>
        <p:nvSpPr>
          <p:cNvPr id="6" name="TextBox 5"/>
          <p:cNvSpPr txBox="1"/>
          <p:nvPr/>
        </p:nvSpPr>
        <p:spPr>
          <a:xfrm>
            <a:off x="7559899" y="1893194"/>
            <a:ext cx="4250028" cy="2031325"/>
          </a:xfrm>
          <a:prstGeom prst="rect">
            <a:avLst/>
          </a:prstGeom>
          <a:noFill/>
        </p:spPr>
        <p:txBody>
          <a:bodyPr wrap="square" rtlCol="0">
            <a:spAutoFit/>
          </a:bodyPr>
          <a:lstStyle/>
          <a:p>
            <a:pPr algn="just"/>
            <a:r>
              <a:rPr lang="en-US" b="1" dirty="0" smtClean="0">
                <a:latin typeface="Times New Roman" panose="02020603050405020304" pitchFamily="18" charset="0"/>
                <a:cs typeface="Times New Roman" panose="02020603050405020304" pitchFamily="18" charset="0"/>
              </a:rPr>
              <a:t>Application: </a:t>
            </a:r>
            <a:r>
              <a:rPr lang="en-US" dirty="0" smtClean="0">
                <a:latin typeface="Times New Roman" panose="02020603050405020304" pitchFamily="18" charset="0"/>
                <a:cs typeface="Times New Roman" panose="02020603050405020304" pitchFamily="18" charset="0"/>
              </a:rPr>
              <a:t>Since </a:t>
            </a:r>
            <a:r>
              <a:rPr lang="en-US" dirty="0">
                <a:latin typeface="Times New Roman" panose="02020603050405020304" pitchFamily="18" charset="0"/>
                <a:cs typeface="Times New Roman" panose="02020603050405020304" pitchFamily="18" charset="0"/>
              </a:rPr>
              <a:t>this type of shift register converts parallel data, such as an 8-bit data word into serial format, it can be used to multiplex many different input lines into a single serial DATA stream which can be sent directly to a computer or transmitted over a communications line.</a:t>
            </a:r>
          </a:p>
        </p:txBody>
      </p:sp>
      <p:sp>
        <p:nvSpPr>
          <p:cNvPr id="7" name="TextBox 6"/>
          <p:cNvSpPr txBox="1"/>
          <p:nvPr/>
        </p:nvSpPr>
        <p:spPr>
          <a:xfrm>
            <a:off x="1854558" y="4829577"/>
            <a:ext cx="5486967" cy="369332"/>
          </a:xfrm>
          <a:prstGeom prst="rect">
            <a:avLst/>
          </a:prstGeom>
          <a:noFill/>
        </p:spPr>
        <p:txBody>
          <a:bodyPr wrap="square" rtlCol="0">
            <a:spAutoFit/>
          </a:bodyPr>
          <a:lstStyle/>
          <a:p>
            <a:r>
              <a:rPr lang="en-US" i="1">
                <a:latin typeface="Times New Roman" panose="02020603050405020304" pitchFamily="18" charset="0"/>
                <a:cs typeface="Times New Roman" panose="02020603050405020304" pitchFamily="18" charset="0"/>
              </a:rPr>
              <a:t>4-bit Parallel-in to Serial-out Shift Register</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4850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Parallel-in to Parallel-out (PIPO) Shift Register</a:t>
            </a:r>
          </a:p>
        </p:txBody>
      </p:sp>
      <p:sp>
        <p:nvSpPr>
          <p:cNvPr id="3" name="Content Placeholder 2"/>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The final mode of operation is the Parallel-in to Parallel-out Shift Register. This type of shift register also acts as a temporary storage device or as a time delay device similar to the SISO configuration above. The data is presented in a parallel format to the parallel input pins PA to PD and then transferred together directly to their respective output pins QA to QA by the same clock pulse. Then one clock pulse loads and unloads the register.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PIPO shift register is the simplest of the four configurations as it has only three connections, the parallel input (PI) which determines what enters the flip-flop, the parallel output (PO) and the sequencing clock signal (</a:t>
            </a:r>
            <a:r>
              <a:rPr lang="en-US" dirty="0" err="1">
                <a:latin typeface="Times New Roman" panose="02020603050405020304" pitchFamily="18" charset="0"/>
                <a:cs typeface="Times New Roman" panose="02020603050405020304" pitchFamily="18" charset="0"/>
              </a:rPr>
              <a:t>Clk</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19619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Parallel-in to Parallel-out (PIPO) Shift Register</a:t>
            </a:r>
          </a:p>
        </p:txBody>
      </p:sp>
      <p:pic>
        <p:nvPicPr>
          <p:cNvPr id="4" name="Content Placeholder 3"/>
          <p:cNvPicPr>
            <a:picLocks noGrp="1" noChangeAspect="1"/>
          </p:cNvPicPr>
          <p:nvPr>
            <p:ph idx="1"/>
          </p:nvPr>
        </p:nvPicPr>
        <p:blipFill>
          <a:blip r:embed="rId2"/>
          <a:stretch>
            <a:fillRect/>
          </a:stretch>
        </p:blipFill>
        <p:spPr>
          <a:xfrm>
            <a:off x="1925975" y="1953091"/>
            <a:ext cx="4809676" cy="2731245"/>
          </a:xfrm>
          <a:prstGeom prst="rect">
            <a:avLst/>
          </a:prstGeom>
        </p:spPr>
      </p:pic>
      <p:sp>
        <p:nvSpPr>
          <p:cNvPr id="5" name="TextBox 4"/>
          <p:cNvSpPr txBox="1"/>
          <p:nvPr/>
        </p:nvSpPr>
        <p:spPr>
          <a:xfrm>
            <a:off x="7237927" y="1815921"/>
            <a:ext cx="4559121" cy="3416320"/>
          </a:xfrm>
          <a:prstGeom prst="rect">
            <a:avLst/>
          </a:prstGeom>
          <a:noFill/>
        </p:spPr>
        <p:txBody>
          <a:bodyPr wrap="square" rtlCol="0">
            <a:spAutoFit/>
          </a:bodyPr>
          <a:lstStyle/>
          <a:p>
            <a:pPr algn="just"/>
            <a:r>
              <a:rPr lang="en-US" b="1" dirty="0" smtClean="0">
                <a:latin typeface="Times New Roman" panose="02020603050405020304" pitchFamily="18" charset="0"/>
                <a:cs typeface="Times New Roman" panose="02020603050405020304" pitchFamily="18" charset="0"/>
              </a:rPr>
              <a:t>Application</a:t>
            </a:r>
            <a:r>
              <a:rPr lang="en-US" dirty="0" smtClean="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Similar </a:t>
            </a:r>
            <a:r>
              <a:rPr lang="en-US" dirty="0">
                <a:latin typeface="Times New Roman" panose="02020603050405020304" pitchFamily="18" charset="0"/>
                <a:cs typeface="Times New Roman" panose="02020603050405020304" pitchFamily="18" charset="0"/>
              </a:rPr>
              <a:t>to the Serial-in to Serial-out shift register, this type of register also acts as a temporary storage device or as a time delay device, with the amount of time delay being varied by the frequency of the clock pulses</a:t>
            </a:r>
            <a:r>
              <a:rPr lang="en-US"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Also</a:t>
            </a:r>
            <a:r>
              <a:rPr lang="en-US" dirty="0">
                <a:latin typeface="Times New Roman" panose="02020603050405020304" pitchFamily="18" charset="0"/>
                <a:cs typeface="Times New Roman" panose="02020603050405020304" pitchFamily="18" charset="0"/>
              </a:rPr>
              <a:t>, in this type of register there are no interconnections between the individual flip-flops since no serial shifting of the data is required.</a:t>
            </a:r>
          </a:p>
        </p:txBody>
      </p:sp>
      <p:sp>
        <p:nvSpPr>
          <p:cNvPr id="7" name="TextBox 6"/>
          <p:cNvSpPr txBox="1"/>
          <p:nvPr/>
        </p:nvSpPr>
        <p:spPr>
          <a:xfrm>
            <a:off x="2099256" y="5022761"/>
            <a:ext cx="4494727"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4-bit Parallel-in to Parallel-out Shift Register</a:t>
            </a:r>
          </a:p>
        </p:txBody>
      </p:sp>
    </p:spTree>
    <p:extLst>
      <p:ext uri="{BB962C8B-B14F-4D97-AF65-F5344CB8AC3E}">
        <p14:creationId xmlns:p14="http://schemas.microsoft.com/office/powerpoint/2010/main" val="3117579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Ring counters</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Ring counter is a sequential logic circuit that is constructed using shift register. Same data recirculates in the counter depending on the clock pulse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Ring counters are of two </a:t>
            </a:r>
            <a:r>
              <a:rPr lang="en-US" dirty="0" smtClean="0">
                <a:latin typeface="Times New Roman" panose="02020603050405020304" pitchFamily="18" charset="0"/>
                <a:cs typeface="Times New Roman" panose="02020603050405020304" pitchFamily="18" charset="0"/>
              </a:rPr>
              <a:t>types;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1)Ordinary Ring </a:t>
            </a:r>
            <a:r>
              <a:rPr lang="en-US" dirty="0" smtClean="0">
                <a:latin typeface="Times New Roman" panose="02020603050405020304" pitchFamily="18" charset="0"/>
                <a:cs typeface="Times New Roman" panose="02020603050405020304" pitchFamily="18" charset="0"/>
              </a:rPr>
              <a:t>counters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2) Johnson counter</a:t>
            </a:r>
          </a:p>
        </p:txBody>
      </p:sp>
    </p:spTree>
    <p:extLst>
      <p:ext uri="{BB962C8B-B14F-4D97-AF65-F5344CB8AC3E}">
        <p14:creationId xmlns:p14="http://schemas.microsoft.com/office/powerpoint/2010/main" val="4273495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Ring counters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ring counter is a cascaded connection of flip flops, in which the output of last flip flop is connected to input of first flip flop. In ring counter if the output of any stage is 1, then its reminder is 0. The Ring counters transfers the same output throughout the circuit.</a:t>
            </a:r>
          </a:p>
          <a:p>
            <a:pPr algn="just"/>
            <a:r>
              <a:rPr lang="en-US" dirty="0">
                <a:latin typeface="Times New Roman" panose="02020603050405020304" pitchFamily="18" charset="0"/>
                <a:cs typeface="Times New Roman" panose="02020603050405020304" pitchFamily="18" charset="0"/>
              </a:rPr>
              <a:t>That means if the output of the first flip flop is 1, then this is transferred to its next stage i.e. 2nd flip flop. By transferring the output to its next stage, the output of first flip flop becomes 0. And this process continues for all the stages of a ring counter. If we use </a:t>
            </a:r>
            <a:r>
              <a:rPr lang="en-US" b="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flip flops in the ring counter, the ‘1’ is circulated for every </a:t>
            </a:r>
            <a:r>
              <a:rPr lang="en-US" b="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clock cycles.</a:t>
            </a:r>
          </a:p>
          <a:p>
            <a:endParaRPr lang="en-US" dirty="0"/>
          </a:p>
        </p:txBody>
      </p:sp>
    </p:spTree>
    <p:extLst>
      <p:ext uri="{BB962C8B-B14F-4D97-AF65-F5344CB8AC3E}">
        <p14:creationId xmlns:p14="http://schemas.microsoft.com/office/powerpoint/2010/main" val="3807506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4 bit Ring Counter</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This </a:t>
            </a:r>
            <a:r>
              <a:rPr lang="en-US" dirty="0"/>
              <a:t>is a Mod 4 ring counter which has 4 D flip flops connected in series. The clock signal is applied to clock input of each flip flop, simultaneously and the RESET pulse is applied to the CLR inputs of all the flip flops</a:t>
            </a:r>
            <a:r>
              <a:rPr lang="en-US" dirty="0" smtClean="0"/>
              <a:t>.</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2756816" y="3622384"/>
            <a:ext cx="5210175" cy="2085975"/>
          </a:xfrm>
          <a:prstGeom prst="rect">
            <a:avLst/>
          </a:prstGeom>
        </p:spPr>
      </p:pic>
      <p:sp>
        <p:nvSpPr>
          <p:cNvPr id="6" name="TextBox 5"/>
          <p:cNvSpPr txBox="1"/>
          <p:nvPr/>
        </p:nvSpPr>
        <p:spPr>
          <a:xfrm>
            <a:off x="3245476" y="5816797"/>
            <a:ext cx="8770513"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Figure showing 4 bit ring counter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1929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Operation of Ring Counter</a:t>
            </a:r>
            <a:r>
              <a:rPr lang="en-US" dirty="0"/>
              <a:t/>
            </a:r>
            <a:br>
              <a:rPr lang="en-US" dirty="0"/>
            </a:br>
            <a:endParaRPr lang="en-US" dirty="0"/>
          </a:p>
        </p:txBody>
      </p:sp>
      <p:sp>
        <p:nvSpPr>
          <p:cNvPr id="3" name="Content Placeholder 2"/>
          <p:cNvSpPr>
            <a:spLocks noGrp="1"/>
          </p:cNvSpPr>
          <p:nvPr>
            <p:ph idx="1"/>
          </p:nvPr>
        </p:nvSpPr>
        <p:spPr>
          <a:xfrm>
            <a:off x="838200" y="1825625"/>
            <a:ext cx="5910330" cy="4351338"/>
          </a:xfrm>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Initially, all the flip flops in ring counter are reset to 0 by applying CLEAR signal. Before applying the clock pulse, we apply the PRESET pulse to the flip flops which assigns the value ‘1’ to the ring counter circuit. For each clock signal, the data circulates among all the 4 flip flop stages of ring counter.</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4 staged ring counter is called Mod 4 ring counter or 4 bit ring counter. To circulate the data correctly in the ring counter, we must load the counter with required values like all 0’s or all 1’s.</a:t>
            </a:r>
          </a:p>
        </p:txBody>
      </p:sp>
      <p:pic>
        <p:nvPicPr>
          <p:cNvPr id="5" name="Picture 4"/>
          <p:cNvPicPr>
            <a:picLocks noChangeAspect="1"/>
          </p:cNvPicPr>
          <p:nvPr/>
        </p:nvPicPr>
        <p:blipFill>
          <a:blip r:embed="rId2"/>
          <a:stretch>
            <a:fillRect/>
          </a:stretch>
        </p:blipFill>
        <p:spPr>
          <a:xfrm>
            <a:off x="7406694" y="2279963"/>
            <a:ext cx="4152900" cy="2510978"/>
          </a:xfrm>
          <a:prstGeom prst="rect">
            <a:avLst/>
          </a:prstGeom>
        </p:spPr>
      </p:pic>
    </p:spTree>
    <p:extLst>
      <p:ext uri="{BB962C8B-B14F-4D97-AF65-F5344CB8AC3E}">
        <p14:creationId xmlns:p14="http://schemas.microsoft.com/office/powerpoint/2010/main" val="2855202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Sequential functional </a:t>
            </a:r>
            <a:r>
              <a:rPr lang="en-US" b="1" dirty="0" smtClean="0">
                <a:latin typeface="Times New Roman" panose="02020603050405020304" pitchFamily="18" charset="0"/>
                <a:cs typeface="Times New Roman" panose="02020603050405020304" pitchFamily="18" charset="0"/>
              </a:rPr>
              <a:t>units :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Shift Registers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Shift Register</a:t>
            </a:r>
            <a:r>
              <a:rPr lang="en-US" dirty="0">
                <a:latin typeface="Times New Roman" panose="02020603050405020304" pitchFamily="18" charset="0"/>
                <a:cs typeface="Times New Roman" panose="02020603050405020304" pitchFamily="18" charset="0"/>
              </a:rPr>
              <a:t> is another type of sequential logic circuit that can be used for the storage or the transfer of binary data</a:t>
            </a:r>
          </a:p>
          <a:p>
            <a:pPr algn="just"/>
            <a:r>
              <a:rPr lang="en-US" dirty="0">
                <a:latin typeface="Times New Roman" panose="02020603050405020304" pitchFamily="18" charset="0"/>
                <a:cs typeface="Times New Roman" panose="02020603050405020304" pitchFamily="18" charset="0"/>
              </a:rPr>
              <a:t>This sequential device loads the data present on its inputs and then moves or “shifts” it to its output once every clock cycle, hence the name </a:t>
            </a:r>
            <a:r>
              <a:rPr lang="en-US" b="1" dirty="0">
                <a:latin typeface="Times New Roman" panose="02020603050405020304" pitchFamily="18" charset="0"/>
                <a:cs typeface="Times New Roman" panose="02020603050405020304" pitchFamily="18" charset="0"/>
              </a:rPr>
              <a:t>Shift Register</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A shift register basically consists of several single bit “D-Type Data Latches”, one for each data bit, either a logic “0” or a “1”, connected together in a serial type daisy-chain arrangement so that the output from one data latch becomes the input of the next latch and so on.</a:t>
            </a:r>
          </a:p>
          <a:p>
            <a:endParaRPr lang="en-US" dirty="0"/>
          </a:p>
        </p:txBody>
      </p:sp>
    </p:spTree>
    <p:extLst>
      <p:ext uri="{BB962C8B-B14F-4D97-AF65-F5344CB8AC3E}">
        <p14:creationId xmlns:p14="http://schemas.microsoft.com/office/powerpoint/2010/main" val="1596409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Circulation of data in Ring counters</a:t>
            </a:r>
            <a:r>
              <a:rPr lang="en-US" b="1" dirty="0"/>
              <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pPr algn="just">
              <a:lnSpc>
                <a:spcPct val="120000"/>
              </a:lnSpc>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ring counter is similar to that of the shift registers connected in series. The above diagram shown the four stages of flip flops as the parallel in serial our shift registers, with data inputs D0, D1, D2 and </a:t>
            </a:r>
            <a:r>
              <a:rPr lang="en-US" dirty="0" smtClean="0">
                <a:latin typeface="Times New Roman" panose="02020603050405020304" pitchFamily="18" charset="0"/>
                <a:cs typeface="Times New Roman" panose="02020603050405020304" pitchFamily="18" charset="0"/>
              </a:rPr>
              <a:t>D3.The </a:t>
            </a:r>
            <a:r>
              <a:rPr lang="en-US" dirty="0">
                <a:latin typeface="Times New Roman" panose="02020603050405020304" pitchFamily="18" charset="0"/>
                <a:cs typeface="Times New Roman" panose="02020603050405020304" pitchFamily="18" charset="0"/>
              </a:rPr>
              <a:t>data circulation in ring counter is explained below. By passing the reset signal, initially the flip flops are at RESET state. When the PRESET is applied to the ring counter the input of the circuit becomes </a:t>
            </a:r>
            <a:r>
              <a:rPr lang="en-US" dirty="0" smtClean="0">
                <a:latin typeface="Times New Roman" panose="02020603050405020304" pitchFamily="18" charset="0"/>
                <a:cs typeface="Times New Roman" panose="02020603050405020304" pitchFamily="18" charset="0"/>
              </a:rPr>
              <a:t>1.</a:t>
            </a:r>
          </a:p>
          <a:p>
            <a:pPr algn="just">
              <a:lnSpc>
                <a:spcPct val="120000"/>
              </a:lnSpc>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input is connected to the first flip flop in the series, so that the flip flop QA is set to 1 and all other outputs of remaining flip flops will be </a:t>
            </a:r>
            <a:r>
              <a:rPr lang="en-US" dirty="0" smtClean="0">
                <a:latin typeface="Times New Roman" panose="02020603050405020304" pitchFamily="18" charset="0"/>
                <a:cs typeface="Times New Roman" panose="02020603050405020304" pitchFamily="18" charset="0"/>
              </a:rPr>
              <a:t>low.</a:t>
            </a:r>
          </a:p>
          <a:p>
            <a:pPr algn="just">
              <a:lnSpc>
                <a:spcPct val="120000"/>
              </a:lnSpc>
            </a:pP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we make the data input of the flip flop ‘A’ to low, this gives us the data pulse as 0 1 0. Then for the second clock signal, the output of first flip flop will again change and then the output of ‘B’ will become high. This means the data pulse 0 0 1 </a:t>
            </a:r>
            <a:r>
              <a:rPr lang="en-US" dirty="0" smtClean="0">
                <a:latin typeface="Times New Roman" panose="02020603050405020304" pitchFamily="18" charset="0"/>
                <a:cs typeface="Times New Roman" panose="02020603050405020304" pitchFamily="18" charset="0"/>
              </a:rPr>
              <a:t>occurs.</a:t>
            </a:r>
          </a:p>
          <a:p>
            <a:pPr algn="just">
              <a:lnSpc>
                <a:spcPct val="120000"/>
              </a:lnSpc>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this way, as the clock signal and input of first flip flop changes, the output of the other flip flops changes. As the output of last flip flop in series is connected to the input of the first flip flop, the data sequence rotates or circulates in the ring counter.</a:t>
            </a:r>
          </a:p>
        </p:txBody>
      </p:sp>
    </p:spTree>
    <p:extLst>
      <p:ext uri="{BB962C8B-B14F-4D97-AF65-F5344CB8AC3E}">
        <p14:creationId xmlns:p14="http://schemas.microsoft.com/office/powerpoint/2010/main" val="3887660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Truth table of </a:t>
            </a:r>
            <a:r>
              <a:rPr lang="en-US" b="1" dirty="0">
                <a:latin typeface="Times New Roman" panose="02020603050405020304" pitchFamily="18" charset="0"/>
                <a:cs typeface="Times New Roman" panose="02020603050405020304" pitchFamily="18" charset="0"/>
              </a:rPr>
              <a:t>Ring counters</a:t>
            </a:r>
          </a:p>
        </p:txBody>
      </p:sp>
      <p:pic>
        <p:nvPicPr>
          <p:cNvPr id="4" name="Content Placeholder 3"/>
          <p:cNvPicPr>
            <a:picLocks noGrp="1" noChangeAspect="1"/>
          </p:cNvPicPr>
          <p:nvPr>
            <p:ph idx="1"/>
          </p:nvPr>
        </p:nvPicPr>
        <p:blipFill>
          <a:blip r:embed="rId2"/>
          <a:stretch>
            <a:fillRect/>
          </a:stretch>
        </p:blipFill>
        <p:spPr>
          <a:xfrm>
            <a:off x="8346985" y="2693082"/>
            <a:ext cx="2252328" cy="1737250"/>
          </a:xfrm>
          <a:prstGeom prst="rect">
            <a:avLst/>
          </a:prstGeom>
        </p:spPr>
      </p:pic>
      <p:sp>
        <p:nvSpPr>
          <p:cNvPr id="5" name="TextBox 4"/>
          <p:cNvSpPr txBox="1"/>
          <p:nvPr/>
        </p:nvSpPr>
        <p:spPr>
          <a:xfrm>
            <a:off x="746975" y="2073499"/>
            <a:ext cx="6748529" cy="2777940"/>
          </a:xfrm>
          <a:prstGeom prst="rect">
            <a:avLst/>
          </a:prstGeom>
          <a:noFill/>
        </p:spPr>
        <p:txBody>
          <a:bodyPr wrap="square" rtlCol="0">
            <a:spAutoFit/>
          </a:bodyPr>
          <a:lstStyle/>
          <a:p>
            <a:pPr algn="just">
              <a:lnSpc>
                <a:spcPct val="200000"/>
              </a:lnSpc>
            </a:pPr>
            <a:r>
              <a:rPr lang="en-US" dirty="0">
                <a:latin typeface="Times New Roman" panose="02020603050405020304" pitchFamily="18" charset="0"/>
                <a:cs typeface="Times New Roman" panose="02020603050405020304" pitchFamily="18" charset="0"/>
              </a:rPr>
              <a:t>When CLEAR input CLR = 0, then all flip flops are set to 1. When CLEAR input CLR = 1, the ring counter starts its operation. For one clock signal, the counter starts its operation. On next clock signal, the counter again resets to 0000. Ring counter has 4 sequences: 0001, 0010, 0100, 1000, 000.</a:t>
            </a:r>
          </a:p>
        </p:txBody>
      </p:sp>
      <p:sp>
        <p:nvSpPr>
          <p:cNvPr id="6" name="TextBox 5"/>
          <p:cNvSpPr txBox="1"/>
          <p:nvPr/>
        </p:nvSpPr>
        <p:spPr>
          <a:xfrm>
            <a:off x="7940899" y="4666773"/>
            <a:ext cx="3412901" cy="369332"/>
          </a:xfrm>
          <a:prstGeom prst="rect">
            <a:avLst/>
          </a:prstGeom>
          <a:noFill/>
        </p:spPr>
        <p:txBody>
          <a:bodyPr wrap="square" rtlCol="0">
            <a:spAutoFit/>
          </a:bodyPr>
          <a:lstStyle/>
          <a:p>
            <a:r>
              <a:rPr lang="en-US" i="1" dirty="0" smtClean="0">
                <a:latin typeface="Times New Roman" panose="02020603050405020304" pitchFamily="18" charset="0"/>
                <a:cs typeface="Times New Roman" panose="02020603050405020304" pitchFamily="18" charset="0"/>
              </a:rPr>
              <a:t>Figure of Truth table</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7572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Timing diagram of Ring Counter</a:t>
            </a:r>
          </a:p>
        </p:txBody>
      </p:sp>
      <p:pic>
        <p:nvPicPr>
          <p:cNvPr id="4" name="Content Placeholder 3"/>
          <p:cNvPicPr>
            <a:picLocks noGrp="1" noChangeAspect="1"/>
          </p:cNvPicPr>
          <p:nvPr>
            <p:ph idx="1"/>
          </p:nvPr>
        </p:nvPicPr>
        <p:blipFill>
          <a:blip r:embed="rId2"/>
          <a:stretch>
            <a:fillRect/>
          </a:stretch>
        </p:blipFill>
        <p:spPr>
          <a:xfrm>
            <a:off x="5112913" y="1976426"/>
            <a:ext cx="6480151" cy="3019425"/>
          </a:xfrm>
          <a:prstGeom prst="rect">
            <a:avLst/>
          </a:prstGeom>
        </p:spPr>
      </p:pic>
      <p:sp>
        <p:nvSpPr>
          <p:cNvPr id="5" name="TextBox 4"/>
          <p:cNvSpPr txBox="1"/>
          <p:nvPr/>
        </p:nvSpPr>
        <p:spPr>
          <a:xfrm>
            <a:off x="605307" y="1983346"/>
            <a:ext cx="4108361" cy="2230739"/>
          </a:xfrm>
          <a:prstGeom prst="rect">
            <a:avLst/>
          </a:prstGeom>
          <a:noFill/>
        </p:spPr>
        <p:txBody>
          <a:bodyPr wrap="square" rtlCol="0">
            <a:spAutoFit/>
          </a:bodyPr>
          <a:lstStyle/>
          <a:p>
            <a:pPr algn="just">
              <a:lnSpc>
                <a:spcPct val="200000"/>
              </a:lnSpc>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clock signal changes the output of every stage of the counter, so that CLK signal will help the data to circulate from one flip flop to another.</a:t>
            </a:r>
          </a:p>
        </p:txBody>
      </p:sp>
    </p:spTree>
    <p:extLst>
      <p:ext uri="{BB962C8B-B14F-4D97-AF65-F5344CB8AC3E}">
        <p14:creationId xmlns:p14="http://schemas.microsoft.com/office/powerpoint/2010/main" val="1470821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State diagram of ring counter</a:t>
            </a:r>
          </a:p>
        </p:txBody>
      </p:sp>
      <p:pic>
        <p:nvPicPr>
          <p:cNvPr id="4" name="Content Placeholder 3"/>
          <p:cNvPicPr>
            <a:picLocks noGrp="1" noChangeAspect="1"/>
          </p:cNvPicPr>
          <p:nvPr>
            <p:ph idx="1"/>
          </p:nvPr>
        </p:nvPicPr>
        <p:blipFill>
          <a:blip r:embed="rId2"/>
          <a:stretch>
            <a:fillRect/>
          </a:stretch>
        </p:blipFill>
        <p:spPr>
          <a:xfrm>
            <a:off x="6251620" y="2373592"/>
            <a:ext cx="3810000" cy="3409950"/>
          </a:xfrm>
          <a:prstGeom prst="rect">
            <a:avLst/>
          </a:prstGeom>
        </p:spPr>
      </p:pic>
      <p:sp>
        <p:nvSpPr>
          <p:cNvPr id="5" name="TextBox 4"/>
          <p:cNvSpPr txBox="1"/>
          <p:nvPr/>
        </p:nvSpPr>
        <p:spPr>
          <a:xfrm>
            <a:off x="1120462" y="2009104"/>
            <a:ext cx="4572000" cy="2784737"/>
          </a:xfrm>
          <a:prstGeom prst="rect">
            <a:avLst/>
          </a:prstGeom>
          <a:noFill/>
        </p:spPr>
        <p:txBody>
          <a:bodyPr wrap="square" rtlCol="0">
            <a:spAutoFit/>
          </a:bodyPr>
          <a:lstStyle/>
          <a:p>
            <a:pPr algn="just">
              <a:lnSpc>
                <a:spcPct val="200000"/>
              </a:lnSpc>
            </a:pPr>
            <a:r>
              <a:rPr lang="en-US" dirty="0">
                <a:latin typeface="Times New Roman" panose="02020603050405020304" pitchFamily="18" charset="0"/>
                <a:cs typeface="Times New Roman" panose="02020603050405020304" pitchFamily="18" charset="0"/>
              </a:rPr>
              <a:t>The state diagram of the 4 bit ring counter is shown in above picture. It denotes that the position of the preset digit (in this case preset digit is 1) is changing its position from LSB to MSB, for one clock signal.</a:t>
            </a:r>
          </a:p>
        </p:txBody>
      </p:sp>
    </p:spTree>
    <p:extLst>
      <p:ext uri="{BB962C8B-B14F-4D97-AF65-F5344CB8AC3E}">
        <p14:creationId xmlns:p14="http://schemas.microsoft.com/office/powerpoint/2010/main" val="3114993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Ring counters</a:t>
            </a: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Advantages</a:t>
            </a:r>
          </a:p>
          <a:p>
            <a:r>
              <a:rPr lang="en-US" dirty="0">
                <a:latin typeface="Times New Roman" panose="02020603050405020304" pitchFamily="18" charset="0"/>
                <a:cs typeface="Times New Roman" panose="02020603050405020304" pitchFamily="18" charset="0"/>
              </a:rPr>
              <a:t>Can be implemented using D and JK flip-flops. It is a self-decoding circuit.</a:t>
            </a:r>
          </a:p>
          <a:p>
            <a:pPr marL="0" indent="0">
              <a:buNone/>
            </a:pPr>
            <a:r>
              <a:rPr lang="en-US" b="1" dirty="0">
                <a:latin typeface="Times New Roman" panose="02020603050405020304" pitchFamily="18" charset="0"/>
                <a:cs typeface="Times New Roman" panose="02020603050405020304" pitchFamily="18" charset="0"/>
              </a:rPr>
              <a:t>Disadvantages</a:t>
            </a:r>
          </a:p>
          <a:p>
            <a:r>
              <a:rPr lang="en-US" dirty="0">
                <a:latin typeface="Times New Roman" panose="02020603050405020304" pitchFamily="18" charset="0"/>
                <a:cs typeface="Times New Roman" panose="02020603050405020304" pitchFamily="18" charset="0"/>
              </a:rPr>
              <a:t>Only four of the 15 states are being utilized.</a:t>
            </a:r>
          </a:p>
        </p:txBody>
      </p:sp>
    </p:spTree>
    <p:extLst>
      <p:ext uri="{BB962C8B-B14F-4D97-AF65-F5344CB8AC3E}">
        <p14:creationId xmlns:p14="http://schemas.microsoft.com/office/powerpoint/2010/main" val="2050833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Johnson Counter</a:t>
            </a:r>
            <a:r>
              <a:rPr lang="en-US" b="1" dirty="0"/>
              <a:t/>
            </a:r>
            <a:br>
              <a:rPr lang="en-US" b="1" dirty="0"/>
            </a:br>
            <a:endParaRPr lang="en-US" dirty="0"/>
          </a:p>
        </p:txBody>
      </p:sp>
      <p:sp>
        <p:nvSpPr>
          <p:cNvPr id="3" name="Content Placeholder 2"/>
          <p:cNvSpPr>
            <a:spLocks noGrp="1"/>
          </p:cNvSpPr>
          <p:nvPr>
            <p:ph idx="1"/>
          </p:nvPr>
        </p:nvSpPr>
        <p:spPr>
          <a:xfrm>
            <a:off x="838200" y="1004552"/>
            <a:ext cx="10515600" cy="5172411"/>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The Johnson counter is a modification of ring counter. In this the inverted output of the last stage flip flop is connected to the input of first flip flop. If we use n flip flops to design the Johnson counter, it is known as 2n bit Johnson counter or Mod 2n Johnson counter</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is an advantage of the Johnson counter that it requires only half number of flip flops that of a ring counter uses, to design the same Mod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main difference between the 4 bit ring counter and the Johnson counter is that , in ring counter , we connect the output of last flip flop directly to the input of first flip flop. But in Johnson counter, we connect the inverted output of last stage to the first stage input</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 Johnson counter is also known as Twisted Ring Counter, with a feedback. </a:t>
            </a:r>
          </a:p>
        </p:txBody>
      </p:sp>
    </p:spTree>
    <p:extLst>
      <p:ext uri="{BB962C8B-B14F-4D97-AF65-F5344CB8AC3E}">
        <p14:creationId xmlns:p14="http://schemas.microsoft.com/office/powerpoint/2010/main" val="285618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Johnson Counter</a:t>
            </a:r>
          </a:p>
        </p:txBody>
      </p:sp>
      <p:pic>
        <p:nvPicPr>
          <p:cNvPr id="6" name="Content Placeholder 5"/>
          <p:cNvPicPr>
            <a:picLocks noGrp="1" noChangeAspect="1"/>
          </p:cNvPicPr>
          <p:nvPr>
            <p:ph idx="1"/>
          </p:nvPr>
        </p:nvPicPr>
        <p:blipFill>
          <a:blip r:embed="rId2"/>
          <a:stretch>
            <a:fillRect/>
          </a:stretch>
        </p:blipFill>
        <p:spPr>
          <a:xfrm>
            <a:off x="5125792" y="1930344"/>
            <a:ext cx="6228008" cy="2647950"/>
          </a:xfrm>
          <a:prstGeom prst="rect">
            <a:avLst/>
          </a:prstGeom>
        </p:spPr>
      </p:pic>
      <p:sp>
        <p:nvSpPr>
          <p:cNvPr id="7" name="TextBox 6"/>
          <p:cNvSpPr txBox="1"/>
          <p:nvPr/>
        </p:nvSpPr>
        <p:spPr>
          <a:xfrm>
            <a:off x="566670" y="1690688"/>
            <a:ext cx="4224271" cy="3970318"/>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Johnson counter designed with D flip flop is shown below. It has four stages i.e. four flip flops connected in series type or cascaded. Initially zero / Null is fed to the Johnson counter and on applying the clock signal, outputs will change to “1000”, “1100”, “1110”, “1111”, “0111”, “0011”, “0001”, “0000” in a sequence and the sequence will repeat for next clock signal.</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The Johnson counter produces a special pattern by passing four 0’s and then four 1’s and thus it produces a special pattern by counting up down.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734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Timing diagram of </a:t>
            </a:r>
            <a:r>
              <a:rPr lang="en-US" b="1" dirty="0" smtClean="0">
                <a:latin typeface="Times New Roman" panose="02020603050405020304" pitchFamily="18" charset="0"/>
                <a:cs typeface="Times New Roman" panose="02020603050405020304" pitchFamily="18" charset="0"/>
              </a:rPr>
              <a:t>Johnson </a:t>
            </a:r>
            <a:r>
              <a:rPr lang="en-US" b="1" dirty="0">
                <a:latin typeface="Times New Roman" panose="02020603050405020304" pitchFamily="18" charset="0"/>
                <a:cs typeface="Times New Roman" panose="02020603050405020304" pitchFamily="18" charset="0"/>
              </a:rPr>
              <a:t>counter</a:t>
            </a:r>
            <a:r>
              <a:rPr lang="en-US" b="1" dirty="0"/>
              <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4185634" y="1690688"/>
            <a:ext cx="5915830" cy="3019425"/>
          </a:xfrm>
          <a:prstGeom prst="rect">
            <a:avLst/>
          </a:prstGeom>
        </p:spPr>
      </p:pic>
      <p:sp>
        <p:nvSpPr>
          <p:cNvPr id="5" name="TextBox 4"/>
          <p:cNvSpPr txBox="1"/>
          <p:nvPr/>
        </p:nvSpPr>
        <p:spPr>
          <a:xfrm>
            <a:off x="953037" y="1803042"/>
            <a:ext cx="3129566" cy="3892732"/>
          </a:xfrm>
          <a:prstGeom prst="rect">
            <a:avLst/>
          </a:prstGeom>
          <a:noFill/>
        </p:spPr>
        <p:txBody>
          <a:bodyPr wrap="square" rtlCol="0">
            <a:spAutoFit/>
          </a:bodyPr>
          <a:lstStyle/>
          <a:p>
            <a:pPr>
              <a:lnSpc>
                <a:spcPct val="200000"/>
              </a:lnSpc>
            </a:pPr>
            <a:r>
              <a:rPr lang="en-US">
                <a:latin typeface="Times New Roman" panose="02020603050405020304" pitchFamily="18" charset="0"/>
                <a:cs typeface="Times New Roman" panose="02020603050405020304" pitchFamily="18" charset="0"/>
              </a:rPr>
              <a:t>The timing diagram of the johnson counter will explain that the clock signal changes the output of every stage of the counter, so that CLK signal will help the data to circulate from one flip flop to another.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183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State diagram of a Johnson counter</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7254562" y="2433626"/>
            <a:ext cx="3581400" cy="2105025"/>
          </a:xfrm>
          <a:prstGeom prst="rect">
            <a:avLst/>
          </a:prstGeom>
        </p:spPr>
      </p:pic>
      <p:sp>
        <p:nvSpPr>
          <p:cNvPr id="5" name="TextBox 4"/>
          <p:cNvSpPr txBox="1"/>
          <p:nvPr/>
        </p:nvSpPr>
        <p:spPr>
          <a:xfrm>
            <a:off x="838200" y="2086377"/>
            <a:ext cx="6103513" cy="341632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When CLR = 0, all outputs and inputs of flip flops are preset to 0 (cleared) except the data input of right most FF which sets to 1.</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When CLR = 1, Johnson counter starts its operation. On every clock edge, the output of last flip flop (1) shifts left to the third flip flop. As the first flip flop is connected to serial input i.e. 1, the input of third flip flop is 1.</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 next cycle, QA = 0 so 0 rotates in ring form in second half cycle. Johnson counter has 8 sequences: 0001, 0011, 0111, 1111, 1110, 1100, 1000, and 0000.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990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Johnson Counter</a:t>
            </a: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Advantage </a:t>
            </a:r>
            <a:r>
              <a:rPr lang="en-US" dirty="0">
                <a:latin typeface="Times New Roman" panose="02020603050405020304" pitchFamily="18" charset="0"/>
                <a:cs typeface="Times New Roman" panose="02020603050405020304" pitchFamily="18" charset="0"/>
              </a:rPr>
              <a:t>of Johnson counter is that, it has more outputs than ring counter</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Disadvantage</a:t>
            </a:r>
            <a:r>
              <a:rPr lang="en-US" dirty="0">
                <a:latin typeface="Times New Roman" panose="02020603050405020304" pitchFamily="18" charset="0"/>
                <a:cs typeface="Times New Roman" panose="02020603050405020304" pitchFamily="18" charset="0"/>
              </a:rPr>
              <a:t> of Johnson counter is that , Only out of 15 states are </a:t>
            </a:r>
            <a:r>
              <a:rPr lang="en-US" dirty="0" smtClean="0">
                <a:latin typeface="Times New Roman" panose="02020603050405020304" pitchFamily="18" charset="0"/>
                <a:cs typeface="Times New Roman" panose="02020603050405020304" pitchFamily="18" charset="0"/>
              </a:rPr>
              <a:t>only </a:t>
            </a:r>
            <a:r>
              <a:rPr lang="en-US" dirty="0">
                <a:latin typeface="Times New Roman" panose="02020603050405020304" pitchFamily="18" charset="0"/>
                <a:cs typeface="Times New Roman" panose="02020603050405020304" pitchFamily="18" charset="0"/>
              </a:rPr>
              <a:t>8 are used</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smtClean="0">
                <a:solidFill>
                  <a:srgbClr val="FF0000"/>
                </a:solidFill>
                <a:latin typeface="Times New Roman" panose="02020603050405020304" pitchFamily="18" charset="0"/>
                <a:cs typeface="Times New Roman" panose="02020603050405020304" pitchFamily="18" charset="0"/>
              </a:rPr>
              <a:t>Applications of ring counters</a:t>
            </a: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3825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Shift Registers</a:t>
            </a:r>
            <a:endParaRPr lang="en-US" dirty="0"/>
          </a:p>
        </p:txBody>
      </p:sp>
      <p:sp>
        <p:nvSpPr>
          <p:cNvPr id="3" name="Content Placeholder 2"/>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Data bits may be fed in or out of a shift register serially, that is one after the other from either the left or the right direction, or all together at the same time in a parallel configuration.</a:t>
            </a:r>
          </a:p>
          <a:p>
            <a:pPr algn="just"/>
            <a:r>
              <a:rPr lang="en-US" dirty="0">
                <a:latin typeface="Times New Roman" panose="02020603050405020304" pitchFamily="18" charset="0"/>
                <a:cs typeface="Times New Roman" panose="02020603050405020304" pitchFamily="18" charset="0"/>
              </a:rPr>
              <a:t>The number of individual data latches required to make up a single Shift Register device is usually determined by the number of bits to be stored with the most common being 8-bits (one byte) wide constructed from eight individual data latches</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directional movement of the data through a shift register can be either to the left, (</a:t>
            </a:r>
            <a:r>
              <a:rPr lang="en-US" b="1" dirty="0">
                <a:latin typeface="Times New Roman" panose="02020603050405020304" pitchFamily="18" charset="0"/>
                <a:cs typeface="Times New Roman" panose="02020603050405020304" pitchFamily="18" charset="0"/>
              </a:rPr>
              <a:t>left shifting</a:t>
            </a:r>
            <a:r>
              <a:rPr lang="en-US" dirty="0">
                <a:latin typeface="Times New Roman" panose="02020603050405020304" pitchFamily="18" charset="0"/>
                <a:cs typeface="Times New Roman" panose="02020603050405020304" pitchFamily="18" charset="0"/>
              </a:rPr>
              <a:t>) to the right, (</a:t>
            </a:r>
            <a:r>
              <a:rPr lang="en-US" b="1" dirty="0">
                <a:latin typeface="Times New Roman" panose="02020603050405020304" pitchFamily="18" charset="0"/>
                <a:cs typeface="Times New Roman" panose="02020603050405020304" pitchFamily="18" charset="0"/>
              </a:rPr>
              <a:t>right shifting</a:t>
            </a:r>
            <a:r>
              <a:rPr lang="en-US" dirty="0">
                <a:latin typeface="Times New Roman" panose="02020603050405020304" pitchFamily="18" charset="0"/>
                <a:cs typeface="Times New Roman" panose="02020603050405020304" pitchFamily="18" charset="0"/>
              </a:rPr>
              <a:t>) left-in but right-out, (</a:t>
            </a:r>
            <a:r>
              <a:rPr lang="en-US" b="1" dirty="0">
                <a:latin typeface="Times New Roman" panose="02020603050405020304" pitchFamily="18" charset="0"/>
                <a:cs typeface="Times New Roman" panose="02020603050405020304" pitchFamily="18" charset="0"/>
              </a:rPr>
              <a:t>rotation</a:t>
            </a:r>
            <a:r>
              <a:rPr lang="en-US" dirty="0">
                <a:latin typeface="Times New Roman" panose="02020603050405020304" pitchFamily="18" charset="0"/>
                <a:cs typeface="Times New Roman" panose="02020603050405020304" pitchFamily="18" charset="0"/>
              </a:rPr>
              <a:t>) or both left and right shifting within the same register thereby making it </a:t>
            </a:r>
            <a:r>
              <a:rPr lang="en-US" b="1" dirty="0" smtClean="0">
                <a:latin typeface="Times New Roman" panose="02020603050405020304" pitchFamily="18" charset="0"/>
                <a:cs typeface="Times New Roman" panose="02020603050405020304" pitchFamily="18" charset="0"/>
              </a:rPr>
              <a:t>bidirectional</a:t>
            </a:r>
            <a:r>
              <a:rPr lang="en-US" i="1"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5743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latin typeface="Times New Roman" panose="02020603050405020304" pitchFamily="18" charset="0"/>
                <a:cs typeface="Times New Roman" panose="02020603050405020304" pitchFamily="18" charset="0"/>
              </a:rPr>
              <a:t>Debouncer</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7623220" cy="4351338"/>
          </a:xfrm>
        </p:spPr>
        <p:txBody>
          <a:bodyPr>
            <a:normAutofit fontScale="70000" lnSpcReduction="20000"/>
          </a:bodyPr>
          <a:lstStyle/>
          <a:p>
            <a:pPr algn="just">
              <a:lnSpc>
                <a:spcPct val="120000"/>
              </a:lnSpc>
            </a:pPr>
            <a:r>
              <a:rPr lang="en-US" dirty="0">
                <a:latin typeface="Times New Roman" panose="02020603050405020304" pitchFamily="18" charset="0"/>
                <a:cs typeface="Times New Roman" panose="02020603050405020304" pitchFamily="18" charset="0"/>
              </a:rPr>
              <a:t>Mechanical switches and relays tend to make and break connections for a finite time before settling down to a stable state. Within this settling time, the digital circuit can see multiple transitions as the switch contacts bounce between make or break conditions.</a:t>
            </a:r>
          </a:p>
          <a:p>
            <a:pPr algn="just">
              <a:lnSpc>
                <a:spcPct val="120000"/>
              </a:lnSpc>
            </a:pPr>
            <a:endParaRPr lang="en-US" dirty="0">
              <a:latin typeface="Times New Roman" panose="02020603050405020304" pitchFamily="18" charset="0"/>
              <a:cs typeface="Times New Roman" panose="02020603050405020304" pitchFamily="18" charset="0"/>
            </a:endParaRPr>
          </a:p>
          <a:p>
            <a:pPr algn="just">
              <a:lnSpc>
                <a:spcPct val="120000"/>
              </a:lnSpc>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Debouncer</a:t>
            </a:r>
            <a:r>
              <a:rPr lang="en-US" dirty="0">
                <a:latin typeface="Times New Roman" panose="02020603050405020304" pitchFamily="18" charset="0"/>
                <a:cs typeface="Times New Roman" panose="02020603050405020304" pitchFamily="18" charset="0"/>
              </a:rPr>
              <a:t> component takes an input signal from a bouncing contact and generates a clean output for digital circuits. The component will not pass the signal to the output until the predetermined period of time when the switch bouncing settles down. In this way, the circuit will respond to only one pulse generation performed by the pressing or releasing of the switch and not several state transitions caused by contact bouncing.</a:t>
            </a:r>
          </a:p>
        </p:txBody>
      </p:sp>
      <p:sp>
        <p:nvSpPr>
          <p:cNvPr id="4" name="TextBox 3"/>
          <p:cNvSpPr txBox="1"/>
          <p:nvPr/>
        </p:nvSpPr>
        <p:spPr>
          <a:xfrm>
            <a:off x="8796270" y="1906073"/>
            <a:ext cx="3090930" cy="3889420"/>
          </a:xfrm>
          <a:prstGeom prst="rect">
            <a:avLst/>
          </a:prstGeom>
          <a:noFill/>
        </p:spPr>
        <p:txBody>
          <a:bodyPr wrap="square" rtlCol="0">
            <a:spAutoFit/>
          </a:bodyPr>
          <a:lstStyle/>
          <a:p>
            <a:endParaRPr lang="en-US" dirty="0"/>
          </a:p>
        </p:txBody>
      </p:sp>
      <p:pic>
        <p:nvPicPr>
          <p:cNvPr id="5" name="Picture 4"/>
          <p:cNvPicPr>
            <a:picLocks noChangeAspect="1"/>
          </p:cNvPicPr>
          <p:nvPr/>
        </p:nvPicPr>
        <p:blipFill>
          <a:blip r:embed="rId2"/>
          <a:stretch>
            <a:fillRect/>
          </a:stretch>
        </p:blipFill>
        <p:spPr>
          <a:xfrm>
            <a:off x="8670097" y="2018293"/>
            <a:ext cx="3343275" cy="3362325"/>
          </a:xfrm>
          <a:prstGeom prst="rect">
            <a:avLst/>
          </a:prstGeom>
        </p:spPr>
      </p:pic>
    </p:spTree>
    <p:extLst>
      <p:ext uri="{BB962C8B-B14F-4D97-AF65-F5344CB8AC3E}">
        <p14:creationId xmlns:p14="http://schemas.microsoft.com/office/powerpoint/2010/main" val="1459052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Synchronizers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t> </a:t>
            </a:r>
            <a:r>
              <a:rPr lang="en-US" dirty="0">
                <a:latin typeface="Times New Roman" panose="02020603050405020304" pitchFamily="18" charset="0"/>
                <a:cs typeface="Times New Roman" panose="02020603050405020304" pitchFamily="18" charset="0"/>
              </a:rPr>
              <a:t>A synchronizer is a digital circuit that converts an asynchronous signal/a signal from a different clock domain into the recipient clock domain so that it can be captured without introducing any </a:t>
            </a:r>
            <a:r>
              <a:rPr lang="en-US" dirty="0" err="1">
                <a:latin typeface="Times New Roman" panose="02020603050405020304" pitchFamily="18" charset="0"/>
                <a:cs typeface="Times New Roman" panose="02020603050405020304" pitchFamily="18" charset="0"/>
              </a:rPr>
              <a:t>metastability</a:t>
            </a:r>
            <a:r>
              <a:rPr lang="en-US" dirty="0">
                <a:latin typeface="Times New Roman" panose="02020603050405020304" pitchFamily="18" charset="0"/>
                <a:cs typeface="Times New Roman" panose="02020603050405020304" pitchFamily="18" charset="0"/>
              </a:rPr>
              <a:t> failure</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When a signal is passed from one clock domain to another clock domain, the circuit that receives the signal needs to synchronize it. Whatever </a:t>
            </a:r>
            <a:r>
              <a:rPr lang="en-US" dirty="0" err="1">
                <a:latin typeface="Times New Roman" panose="02020603050405020304" pitchFamily="18" charset="0"/>
                <a:cs typeface="Times New Roman" panose="02020603050405020304" pitchFamily="18" charset="0"/>
              </a:rPr>
              <a:t>metastability</a:t>
            </a:r>
            <a:r>
              <a:rPr lang="en-US" dirty="0">
                <a:latin typeface="Times New Roman" panose="02020603050405020304" pitchFamily="18" charset="0"/>
                <a:cs typeface="Times New Roman" panose="02020603050405020304" pitchFamily="18" charset="0"/>
              </a:rPr>
              <a:t> effects are to be caused due to this, have to be absorbed in synchronizer circuit only. Thus, the purpose of synchronizer is to prevent the downstream logic from metastable state of first flip-flop in new clock domain.</a:t>
            </a:r>
          </a:p>
        </p:txBody>
      </p:sp>
    </p:spTree>
    <p:extLst>
      <p:ext uri="{BB962C8B-B14F-4D97-AF65-F5344CB8AC3E}">
        <p14:creationId xmlns:p14="http://schemas.microsoft.com/office/powerpoint/2010/main" val="3447722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Synchronizers</a:t>
            </a:r>
            <a:endParaRPr lang="en-US" dirty="0"/>
          </a:p>
        </p:txBody>
      </p:sp>
      <p:pic>
        <p:nvPicPr>
          <p:cNvPr id="4" name="Content Placeholder 3"/>
          <p:cNvPicPr>
            <a:picLocks noGrp="1" noChangeAspect="1"/>
          </p:cNvPicPr>
          <p:nvPr>
            <p:ph idx="1"/>
          </p:nvPr>
        </p:nvPicPr>
        <p:blipFill>
          <a:blip r:embed="rId2"/>
          <a:stretch>
            <a:fillRect/>
          </a:stretch>
        </p:blipFill>
        <p:spPr>
          <a:xfrm>
            <a:off x="1704370" y="2188593"/>
            <a:ext cx="8010525" cy="2286000"/>
          </a:xfrm>
          <a:prstGeom prst="rect">
            <a:avLst/>
          </a:prstGeom>
        </p:spPr>
      </p:pic>
      <p:sp>
        <p:nvSpPr>
          <p:cNvPr id="5" name="TextBox 4"/>
          <p:cNvSpPr txBox="1"/>
          <p:nvPr/>
        </p:nvSpPr>
        <p:spPr>
          <a:xfrm>
            <a:off x="1790163" y="4868214"/>
            <a:ext cx="7237927" cy="369332"/>
          </a:xfrm>
          <a:prstGeom prst="rect">
            <a:avLst/>
          </a:prstGeom>
          <a:noFill/>
        </p:spPr>
        <p:txBody>
          <a:bodyPr wrap="square" rtlCol="0">
            <a:spAutoFit/>
          </a:bodyPr>
          <a:lstStyle/>
          <a:p>
            <a:r>
              <a:rPr lang="en-US" i="1">
                <a:latin typeface="Times New Roman" panose="02020603050405020304" pitchFamily="18" charset="0"/>
                <a:cs typeface="Times New Roman" panose="02020603050405020304" pitchFamily="18" charset="0"/>
              </a:rPr>
              <a:t>Two flip-flop synchronizer</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46779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Synchronizers</a:t>
            </a: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two flop synchronizer converts a signal from source clock domain to destination clock domain. The input to the first stage is asynchronous to the destination clock. So, the output of first stage (Q1) might go metastable from time to time. However, as long as </a:t>
            </a:r>
            <a:r>
              <a:rPr lang="en-US" dirty="0" err="1">
                <a:latin typeface="Times New Roman" panose="02020603050405020304" pitchFamily="18" charset="0"/>
                <a:cs typeface="Times New Roman" panose="02020603050405020304" pitchFamily="18" charset="0"/>
              </a:rPr>
              <a:t>metastability</a:t>
            </a:r>
            <a:r>
              <a:rPr lang="en-US" dirty="0">
                <a:latin typeface="Times New Roman" panose="02020603050405020304" pitchFamily="18" charset="0"/>
                <a:cs typeface="Times New Roman" panose="02020603050405020304" pitchFamily="18" charset="0"/>
              </a:rPr>
              <a:t> is resolved before next clock edge, the output of second stage (Q2) should have valid logic </a:t>
            </a:r>
            <a:r>
              <a:rPr lang="en-US" dirty="0" err="1" smtClean="0">
                <a:latin typeface="Times New Roman" panose="02020603050405020304" pitchFamily="18" charset="0"/>
                <a:cs typeface="Times New Roman" panose="02020603050405020304" pitchFamily="18" charset="0"/>
              </a:rPr>
              <a:t>levels.Thus</a:t>
            </a:r>
            <a:r>
              <a:rPr lang="en-US" dirty="0">
                <a:latin typeface="Times New Roman" panose="02020603050405020304" pitchFamily="18" charset="0"/>
                <a:cs typeface="Times New Roman" panose="02020603050405020304" pitchFamily="18" charset="0"/>
              </a:rPr>
              <a:t>, the asynchronous signal is synchronized with a maximum latency of 2 clock cycles.</a:t>
            </a:r>
          </a:p>
        </p:txBody>
      </p:sp>
    </p:spTree>
    <p:extLst>
      <p:ext uri="{BB962C8B-B14F-4D97-AF65-F5344CB8AC3E}">
        <p14:creationId xmlns:p14="http://schemas.microsoft.com/office/powerpoint/2010/main" val="2991390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9882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Shift Registers</a:t>
            </a:r>
          </a:p>
        </p:txBody>
      </p:sp>
      <p:sp>
        <p:nvSpPr>
          <p:cNvPr id="3" name="Content Placeholder 2"/>
          <p:cNvSpPr>
            <a:spLocks noGrp="1"/>
          </p:cNvSpPr>
          <p:nvPr>
            <p:ph idx="1"/>
          </p:nvPr>
        </p:nvSpPr>
        <p:spPr/>
        <p:txBody>
          <a:bodyPr/>
          <a:lstStyle/>
          <a:p>
            <a:pPr marL="0" indent="0">
              <a:buNone/>
            </a:pPr>
            <a:r>
              <a:rPr lang="en-US" b="1" dirty="0" smtClean="0">
                <a:latin typeface="Times New Roman" panose="02020603050405020304" pitchFamily="18" charset="0"/>
                <a:cs typeface="Times New Roman" panose="02020603050405020304" pitchFamily="18" charset="0"/>
              </a:rPr>
              <a:t>Applications</a:t>
            </a:r>
          </a:p>
          <a:p>
            <a:pPr marL="0" indent="0" algn="just">
              <a:buNone/>
            </a:pPr>
            <a:r>
              <a:rPr lang="en-US" b="1" i="1" dirty="0">
                <a:latin typeface="Times New Roman" panose="02020603050405020304" pitchFamily="18" charset="0"/>
                <a:cs typeface="Times New Roman" panose="02020603050405020304" pitchFamily="18" charset="0"/>
              </a:rPr>
              <a:t>Shift Registers</a:t>
            </a:r>
            <a:r>
              <a:rPr lang="en-US" dirty="0">
                <a:latin typeface="Times New Roman" panose="02020603050405020304" pitchFamily="18" charset="0"/>
                <a:cs typeface="Times New Roman" panose="02020603050405020304" pitchFamily="18" charset="0"/>
              </a:rPr>
              <a:t> are used for data storage or for the movement of data and are therefore commonly used inside calculators or computers to store data such as two binary numbers before they are added together, or to convert the data from either a serial to parallel or parallel to serial format. The individual data latches that make up a single shift register are all driven by a common </a:t>
            </a:r>
            <a:r>
              <a:rPr lang="en-US" dirty="0" smtClean="0">
                <a:latin typeface="Times New Roman" panose="02020603050405020304" pitchFamily="18" charset="0"/>
                <a:cs typeface="Times New Roman" panose="02020603050405020304" pitchFamily="18" charset="0"/>
              </a:rPr>
              <a:t>clock (</a:t>
            </a:r>
            <a:r>
              <a:rPr lang="en-US" dirty="0" err="1" smtClean="0">
                <a:latin typeface="Times New Roman" panose="02020603050405020304" pitchFamily="18" charset="0"/>
                <a:cs typeface="Times New Roman" panose="02020603050405020304" pitchFamily="18" charset="0"/>
              </a:rPr>
              <a:t>Clk</a:t>
            </a:r>
            <a:r>
              <a:rPr lang="en-US" dirty="0" smtClean="0">
                <a:latin typeface="Times New Roman" panose="02020603050405020304" pitchFamily="18" charset="0"/>
                <a:cs typeface="Times New Roman" panose="02020603050405020304" pitchFamily="18" charset="0"/>
              </a:rPr>
              <a:t>)signal </a:t>
            </a:r>
            <a:r>
              <a:rPr lang="en-US" dirty="0">
                <a:latin typeface="Times New Roman" panose="02020603050405020304" pitchFamily="18" charset="0"/>
                <a:cs typeface="Times New Roman" panose="02020603050405020304" pitchFamily="18" charset="0"/>
              </a:rPr>
              <a:t>making them synchronous devices.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811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Shift Registers</a:t>
            </a:r>
          </a:p>
        </p:txBody>
      </p:sp>
      <p:sp>
        <p:nvSpPr>
          <p:cNvPr id="3" name="Content Placeholder 2"/>
          <p:cNvSpPr>
            <a:spLocks noGrp="1"/>
          </p:cNvSpPr>
          <p:nvPr>
            <p:ph idx="1"/>
          </p:nvPr>
        </p:nvSpPr>
        <p:spPr/>
        <p:txBody>
          <a:bodyPr>
            <a:normAutofit fontScale="85000" lnSpcReduction="10000"/>
          </a:bodyPr>
          <a:lstStyle/>
          <a:p>
            <a:pPr marL="0" indent="0" algn="just">
              <a:buNone/>
            </a:pPr>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hift </a:t>
            </a:r>
            <a:r>
              <a:rPr lang="en-US" dirty="0">
                <a:latin typeface="Times New Roman" panose="02020603050405020304" pitchFamily="18" charset="0"/>
                <a:cs typeface="Times New Roman" panose="02020603050405020304" pitchFamily="18" charset="0"/>
              </a:rPr>
              <a:t>registers operate in one of four different modes with the basic movement of data through a shift register being:</a:t>
            </a:r>
          </a:p>
          <a:p>
            <a:pPr lvl="0" algn="just"/>
            <a:r>
              <a:rPr lang="en-US" b="1" dirty="0">
                <a:latin typeface="Times New Roman" panose="02020603050405020304" pitchFamily="18" charset="0"/>
                <a:cs typeface="Times New Roman" panose="02020603050405020304" pitchFamily="18" charset="0"/>
              </a:rPr>
              <a:t>Serial-in to Parallel-out (SIPO)</a:t>
            </a:r>
            <a:r>
              <a:rPr lang="en-US" dirty="0">
                <a:latin typeface="Times New Roman" panose="02020603050405020304" pitchFamily="18" charset="0"/>
                <a:cs typeface="Times New Roman" panose="02020603050405020304" pitchFamily="18" charset="0"/>
              </a:rPr>
              <a:t>  -  the register is loaded with serial data, one bit at a time, with the stored data being available at the output in parallel form.</a:t>
            </a:r>
          </a:p>
          <a:p>
            <a:pPr lvl="0" algn="just"/>
            <a:r>
              <a:rPr lang="en-US" b="1" dirty="0">
                <a:latin typeface="Times New Roman" panose="02020603050405020304" pitchFamily="18" charset="0"/>
                <a:cs typeface="Times New Roman" panose="02020603050405020304" pitchFamily="18" charset="0"/>
              </a:rPr>
              <a:t>Serial-in to Serial-out (SISO) </a:t>
            </a:r>
            <a:r>
              <a:rPr lang="en-US" dirty="0">
                <a:latin typeface="Times New Roman" panose="02020603050405020304" pitchFamily="18" charset="0"/>
                <a:cs typeface="Times New Roman" panose="02020603050405020304" pitchFamily="18" charset="0"/>
              </a:rPr>
              <a:t> -  the data is shifted serially “IN” and “OUT” of the register, one bit at a time in either a left or right direction under clock control.</a:t>
            </a:r>
          </a:p>
          <a:p>
            <a:pPr lvl="0" algn="just"/>
            <a:r>
              <a:rPr lang="en-US" b="1" dirty="0">
                <a:latin typeface="Times New Roman" panose="02020603050405020304" pitchFamily="18" charset="0"/>
                <a:cs typeface="Times New Roman" panose="02020603050405020304" pitchFamily="18" charset="0"/>
              </a:rPr>
              <a:t>Parallel-in to Serial-out (PISO)</a:t>
            </a:r>
            <a:r>
              <a:rPr lang="en-US" dirty="0">
                <a:latin typeface="Times New Roman" panose="02020603050405020304" pitchFamily="18" charset="0"/>
                <a:cs typeface="Times New Roman" panose="02020603050405020304" pitchFamily="18" charset="0"/>
              </a:rPr>
              <a:t>  -  the parallel data is loaded into the register simultaneously and is shifted out of the register serially one bit at a time under clock control.</a:t>
            </a:r>
          </a:p>
          <a:p>
            <a:pPr lvl="0" algn="just"/>
            <a:r>
              <a:rPr lang="en-US" b="1" dirty="0">
                <a:latin typeface="Times New Roman" panose="02020603050405020304" pitchFamily="18" charset="0"/>
                <a:cs typeface="Times New Roman" panose="02020603050405020304" pitchFamily="18" charset="0"/>
              </a:rPr>
              <a:t>Parallel-in to Parallel-out (PIPO) </a:t>
            </a:r>
            <a:r>
              <a:rPr lang="en-US" dirty="0">
                <a:latin typeface="Times New Roman" panose="02020603050405020304" pitchFamily="18" charset="0"/>
                <a:cs typeface="Times New Roman" panose="02020603050405020304" pitchFamily="18" charset="0"/>
              </a:rPr>
              <a:t> -  the parallel data is loaded simultaneously into the register, and transferred together to their respective outputs by the same clock pulse.</a:t>
            </a:r>
          </a:p>
          <a:p>
            <a:endParaRPr lang="en-US" dirty="0"/>
          </a:p>
        </p:txBody>
      </p:sp>
    </p:spTree>
    <p:extLst>
      <p:ext uri="{BB962C8B-B14F-4D97-AF65-F5344CB8AC3E}">
        <p14:creationId xmlns:p14="http://schemas.microsoft.com/office/powerpoint/2010/main" val="2030186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Serial-in to Parallel-out (SIPO) Shift Register</a:t>
            </a: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4-bit Serial-in to Parallel-out Shift </a:t>
            </a:r>
            <a:r>
              <a:rPr lang="en-US" b="1" dirty="0" smtClean="0">
                <a:latin typeface="Times New Roman" panose="02020603050405020304" pitchFamily="18" charset="0"/>
                <a:cs typeface="Times New Roman" panose="02020603050405020304" pitchFamily="18" charset="0"/>
              </a:rPr>
              <a:t>Register</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Shift </a:t>
            </a:r>
            <a:r>
              <a:rPr lang="en-US" dirty="0">
                <a:latin typeface="Times New Roman" panose="02020603050405020304" pitchFamily="18" charset="0"/>
                <a:cs typeface="Times New Roman" panose="02020603050405020304" pitchFamily="18" charset="0"/>
              </a:rPr>
              <a:t>register IC’s are generally provided with a clear or reset connection so that they can be “SET” or “RESET” as required</a:t>
            </a:r>
            <a:r>
              <a:rPr lang="en-US" dirty="0" smtClean="0">
                <a:latin typeface="Times New Roman" panose="02020603050405020304" pitchFamily="18" charset="0"/>
                <a:cs typeface="Times New Roman" panose="02020603050405020304" pitchFamily="18" charset="0"/>
              </a:rPr>
              <a:t>.</a:t>
            </a:r>
          </a:p>
          <a:p>
            <a:endParaRPr lang="en-US" dirty="0"/>
          </a:p>
        </p:txBody>
      </p:sp>
      <p:pic>
        <p:nvPicPr>
          <p:cNvPr id="6" name="Picture 5"/>
          <p:cNvPicPr>
            <a:picLocks noChangeAspect="1"/>
          </p:cNvPicPr>
          <p:nvPr/>
        </p:nvPicPr>
        <p:blipFill>
          <a:blip r:embed="rId2"/>
          <a:stretch>
            <a:fillRect/>
          </a:stretch>
        </p:blipFill>
        <p:spPr>
          <a:xfrm>
            <a:off x="2686367" y="3412459"/>
            <a:ext cx="4810161" cy="2576217"/>
          </a:xfrm>
          <a:prstGeom prst="rect">
            <a:avLst/>
          </a:prstGeom>
        </p:spPr>
      </p:pic>
    </p:spTree>
    <p:extLst>
      <p:ext uri="{BB962C8B-B14F-4D97-AF65-F5344CB8AC3E}">
        <p14:creationId xmlns:p14="http://schemas.microsoft.com/office/powerpoint/2010/main" val="2904466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Serial-in to Parallel-out (SIPO) Shift Register</a:t>
            </a:r>
          </a:p>
        </p:txBody>
      </p:sp>
      <p:sp>
        <p:nvSpPr>
          <p:cNvPr id="3" name="Content Placeholder 2"/>
          <p:cNvSpPr>
            <a:spLocks noGrp="1"/>
          </p:cNvSpPr>
          <p:nvPr>
            <p:ph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ssume </a:t>
            </a:r>
            <a:r>
              <a:rPr lang="en-US" dirty="0">
                <a:latin typeface="Times New Roman" panose="02020603050405020304" pitchFamily="18" charset="0"/>
                <a:cs typeface="Times New Roman" panose="02020603050405020304" pitchFamily="18" charset="0"/>
              </a:rPr>
              <a:t>that all the flip-flops ( FFA to FFD ) have just been RESET ( CLEAR input ) and that all the outputs Q</a:t>
            </a:r>
            <a:r>
              <a:rPr lang="en-US" baseline="-25000"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to Q</a:t>
            </a:r>
            <a:r>
              <a:rPr lang="en-US" baseline="-25000"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are at logic level “0” </a:t>
            </a:r>
            <a:r>
              <a:rPr lang="en-US" dirty="0" smtClean="0">
                <a:latin typeface="Times New Roman" panose="02020603050405020304" pitchFamily="18" charset="0"/>
                <a:cs typeface="Times New Roman" panose="02020603050405020304" pitchFamily="18" charset="0"/>
              </a:rPr>
              <a:t>i.e., </a:t>
            </a:r>
            <a:r>
              <a:rPr lang="en-US" dirty="0">
                <a:latin typeface="Times New Roman" panose="02020603050405020304" pitchFamily="18" charset="0"/>
                <a:cs typeface="Times New Roman" panose="02020603050405020304" pitchFamily="18" charset="0"/>
              </a:rPr>
              <a:t>no parallel data </a:t>
            </a:r>
            <a:r>
              <a:rPr lang="en-US" dirty="0" smtClean="0">
                <a:latin typeface="Times New Roman" panose="02020603050405020304" pitchFamily="18" charset="0"/>
                <a:cs typeface="Times New Roman" panose="02020603050405020304" pitchFamily="18" charset="0"/>
              </a:rPr>
              <a:t>output.</a:t>
            </a:r>
          </a:p>
          <a:p>
            <a:pPr algn="just"/>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a logic “1” is connected to the DATA input pin of FFA then on the first clock pulse the output of FFA and therefore the resulting QA will be set HIGH to logic “1” with all the other outputs still remaining LOW at logic “0”. Assume now that the DATA input pin of FFA has returned LOW again to logic “0” giving us one data pulse or 0-1-0</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 second clock pulse will change the output of FFA to logic “0” and the output of </a:t>
            </a:r>
            <a:r>
              <a:rPr lang="en-US" dirty="0" err="1">
                <a:latin typeface="Times New Roman" panose="02020603050405020304" pitchFamily="18" charset="0"/>
                <a:cs typeface="Times New Roman" panose="02020603050405020304" pitchFamily="18" charset="0"/>
              </a:rPr>
              <a:t>FFBand</a:t>
            </a:r>
            <a:r>
              <a:rPr lang="en-US" dirty="0">
                <a:latin typeface="Times New Roman" panose="02020603050405020304" pitchFamily="18" charset="0"/>
                <a:cs typeface="Times New Roman" panose="02020603050405020304" pitchFamily="18" charset="0"/>
              </a:rPr>
              <a:t> Q</a:t>
            </a:r>
            <a:r>
              <a:rPr lang="en-US" baseline="-25000"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HIGH to logic “1” as its input D has the logic “1” level on it from Q</a:t>
            </a:r>
            <a:r>
              <a:rPr lang="en-US" baseline="-25000"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The logic “1” has now moved or been “shifted” one place along the register to the right as it is now at Q</a:t>
            </a:r>
            <a:r>
              <a:rPr lang="en-US" baseline="-25000"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4758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Serial-in to Parallel-out (SIPO) Shift Register</a:t>
            </a:r>
          </a:p>
        </p:txBody>
      </p:sp>
      <p:sp>
        <p:nvSpPr>
          <p:cNvPr id="3" name="Content Placeholder 2"/>
          <p:cNvSpPr>
            <a:spLocks noGrp="1"/>
          </p:cNvSpPr>
          <p:nvPr>
            <p:ph idx="1"/>
          </p:nvPr>
        </p:nvSpPr>
        <p:spPr/>
        <p:txBody>
          <a:bodyPr>
            <a:normAutofit fontScale="92500"/>
          </a:bodyPr>
          <a:lstStyle/>
          <a:p>
            <a:pPr algn="just"/>
            <a:r>
              <a:rPr lang="en-US" dirty="0">
                <a:latin typeface="Times New Roman" panose="02020603050405020304" pitchFamily="18" charset="0"/>
                <a:cs typeface="Times New Roman" panose="02020603050405020304" pitchFamily="18" charset="0"/>
              </a:rPr>
              <a:t>When the third clock pulse arrives this logic “1” value moves to the output of FFC ( QC ) and so on until the arrival of the fifth clock pulse which sets all the outputs QA to QD back again to logic level “0” because the input to FFA has remained constant at logic level “0”.</a:t>
            </a:r>
          </a:p>
          <a:p>
            <a:pPr algn="just"/>
            <a:r>
              <a:rPr lang="en-US" dirty="0">
                <a:latin typeface="Times New Roman" panose="02020603050405020304" pitchFamily="18" charset="0"/>
                <a:cs typeface="Times New Roman" panose="02020603050405020304" pitchFamily="18" charset="0"/>
              </a:rPr>
              <a:t>The effect of each clock pulse is to shift the data contents of each stage one place to the right, and this is shown in the following table until the complete data value of  0-0-0-1 is stored in the register. This data value can now be read directly from the outputs of QA to QD.</a:t>
            </a:r>
          </a:p>
          <a:p>
            <a:pPr algn="just"/>
            <a:r>
              <a:rPr lang="en-US" dirty="0">
                <a:latin typeface="Times New Roman" panose="02020603050405020304" pitchFamily="18" charset="0"/>
                <a:cs typeface="Times New Roman" panose="02020603050405020304" pitchFamily="18" charset="0"/>
              </a:rPr>
              <a:t>Then the data has been converted from a serial data input signal to a parallel data output. The truth table and following waveforms show the propagation of the logic “1” through the register from left to right as follows.</a:t>
            </a:r>
          </a:p>
          <a:p>
            <a:endParaRPr lang="en-US" dirty="0"/>
          </a:p>
        </p:txBody>
      </p:sp>
    </p:spTree>
    <p:extLst>
      <p:ext uri="{BB962C8B-B14F-4D97-AF65-F5344CB8AC3E}">
        <p14:creationId xmlns:p14="http://schemas.microsoft.com/office/powerpoint/2010/main" val="281032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Serial-in to Parallel-out (SIPO) Shift Register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15976246"/>
              </p:ext>
            </p:extLst>
          </p:nvPr>
        </p:nvGraphicFramePr>
        <p:xfrm>
          <a:off x="721218" y="2179201"/>
          <a:ext cx="6310647" cy="3500382"/>
        </p:xfrm>
        <a:graphic>
          <a:graphicData uri="http://schemas.openxmlformats.org/drawingml/2006/table">
            <a:tbl>
              <a:tblPr firstRow="1" firstCol="1" bandRow="1">
                <a:tableStyleId>{5C22544A-7EE6-4342-B048-85BDC9FD1C3A}</a:tableStyleId>
              </a:tblPr>
              <a:tblGrid>
                <a:gridCol w="2324975"/>
                <a:gridCol w="996418"/>
                <a:gridCol w="996418"/>
                <a:gridCol w="996418"/>
                <a:gridCol w="996418"/>
              </a:tblGrid>
              <a:tr h="464894">
                <a:tc>
                  <a:txBody>
                    <a:bodyPr/>
                    <a:lstStyle/>
                    <a:p>
                      <a:pPr marL="0" marR="0" algn="ctr">
                        <a:lnSpc>
                          <a:spcPct val="107000"/>
                        </a:lnSpc>
                        <a:spcBef>
                          <a:spcPts val="1500"/>
                        </a:spcBef>
                        <a:spcAft>
                          <a:spcPts val="1500"/>
                        </a:spcAft>
                      </a:pPr>
                      <a:r>
                        <a:rPr lang="en-US" sz="1050">
                          <a:effectLst/>
                        </a:rPr>
                        <a:t>Clock Pulse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c>
                  <a:txBody>
                    <a:bodyPr/>
                    <a:lstStyle/>
                    <a:p>
                      <a:pPr marL="0" marR="0" algn="ctr">
                        <a:lnSpc>
                          <a:spcPct val="107000"/>
                        </a:lnSpc>
                        <a:spcBef>
                          <a:spcPts val="1500"/>
                        </a:spcBef>
                        <a:spcAft>
                          <a:spcPts val="1500"/>
                        </a:spcAft>
                      </a:pPr>
                      <a:r>
                        <a:rPr lang="en-US" sz="1050">
                          <a:effectLst/>
                        </a:rPr>
                        <a:t>QA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c>
                  <a:txBody>
                    <a:bodyPr/>
                    <a:lstStyle/>
                    <a:p>
                      <a:pPr marL="0" marR="0" algn="ctr">
                        <a:lnSpc>
                          <a:spcPct val="107000"/>
                        </a:lnSpc>
                        <a:spcBef>
                          <a:spcPts val="1500"/>
                        </a:spcBef>
                        <a:spcAft>
                          <a:spcPts val="1500"/>
                        </a:spcAft>
                      </a:pPr>
                      <a:r>
                        <a:rPr lang="en-US" sz="1050">
                          <a:effectLst/>
                        </a:rPr>
                        <a:t>QB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c>
                  <a:txBody>
                    <a:bodyPr/>
                    <a:lstStyle/>
                    <a:p>
                      <a:pPr marL="0" marR="0" algn="ctr">
                        <a:lnSpc>
                          <a:spcPct val="107000"/>
                        </a:lnSpc>
                        <a:spcBef>
                          <a:spcPts val="1500"/>
                        </a:spcBef>
                        <a:spcAft>
                          <a:spcPts val="1500"/>
                        </a:spcAft>
                      </a:pPr>
                      <a:r>
                        <a:rPr lang="en-US" sz="1050">
                          <a:effectLst/>
                        </a:rPr>
                        <a:t>QC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c>
                  <a:txBody>
                    <a:bodyPr/>
                    <a:lstStyle/>
                    <a:p>
                      <a:pPr marL="0" marR="0" algn="ctr">
                        <a:lnSpc>
                          <a:spcPct val="107000"/>
                        </a:lnSpc>
                        <a:spcBef>
                          <a:spcPts val="1500"/>
                        </a:spcBef>
                        <a:spcAft>
                          <a:spcPts val="1500"/>
                        </a:spcAft>
                      </a:pPr>
                      <a:r>
                        <a:rPr lang="en-US" sz="1050">
                          <a:effectLst/>
                        </a:rPr>
                        <a:t>QD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r>
              <a:tr h="464894">
                <a:tc>
                  <a:txBody>
                    <a:bodyPr/>
                    <a:lstStyle/>
                    <a:p>
                      <a:pPr marL="0" marR="0" algn="ctr">
                        <a:lnSpc>
                          <a:spcPct val="107000"/>
                        </a:lnSpc>
                        <a:spcBef>
                          <a:spcPts val="1500"/>
                        </a:spcBef>
                        <a:spcAft>
                          <a:spcPts val="1500"/>
                        </a:spcAft>
                      </a:pPr>
                      <a:r>
                        <a:rPr lang="en-US" sz="105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c>
                  <a:txBody>
                    <a:bodyPr/>
                    <a:lstStyle/>
                    <a:p>
                      <a:pPr marL="0" marR="0" algn="ctr">
                        <a:lnSpc>
                          <a:spcPct val="107000"/>
                        </a:lnSpc>
                        <a:spcBef>
                          <a:spcPts val="1500"/>
                        </a:spcBef>
                        <a:spcAft>
                          <a:spcPts val="1500"/>
                        </a:spcAft>
                      </a:pPr>
                      <a:r>
                        <a:rPr lang="en-US" sz="105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c>
                  <a:txBody>
                    <a:bodyPr/>
                    <a:lstStyle/>
                    <a:p>
                      <a:pPr marL="0" marR="0" algn="ctr">
                        <a:lnSpc>
                          <a:spcPct val="107000"/>
                        </a:lnSpc>
                        <a:spcBef>
                          <a:spcPts val="1500"/>
                        </a:spcBef>
                        <a:spcAft>
                          <a:spcPts val="1500"/>
                        </a:spcAft>
                      </a:pPr>
                      <a:r>
                        <a:rPr lang="en-US" sz="105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c>
                  <a:txBody>
                    <a:bodyPr/>
                    <a:lstStyle/>
                    <a:p>
                      <a:pPr marL="0" marR="0" algn="ctr">
                        <a:lnSpc>
                          <a:spcPct val="107000"/>
                        </a:lnSpc>
                        <a:spcBef>
                          <a:spcPts val="1500"/>
                        </a:spcBef>
                        <a:spcAft>
                          <a:spcPts val="1500"/>
                        </a:spcAft>
                      </a:pPr>
                      <a:r>
                        <a:rPr lang="en-US" sz="105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c>
                  <a:txBody>
                    <a:bodyPr/>
                    <a:lstStyle/>
                    <a:p>
                      <a:pPr marL="0" marR="0" algn="ctr">
                        <a:lnSpc>
                          <a:spcPct val="107000"/>
                        </a:lnSpc>
                        <a:spcBef>
                          <a:spcPts val="1500"/>
                        </a:spcBef>
                        <a:spcAft>
                          <a:spcPts val="1500"/>
                        </a:spcAft>
                      </a:pPr>
                      <a:r>
                        <a:rPr lang="en-US" sz="105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r>
              <a:tr h="526425">
                <a:tc>
                  <a:txBody>
                    <a:bodyPr/>
                    <a:lstStyle/>
                    <a:p>
                      <a:pPr marL="0" marR="0" algn="ctr">
                        <a:lnSpc>
                          <a:spcPct val="107000"/>
                        </a:lnSpc>
                        <a:spcBef>
                          <a:spcPts val="1500"/>
                        </a:spcBef>
                        <a:spcAft>
                          <a:spcPts val="1500"/>
                        </a:spcAft>
                      </a:pPr>
                      <a:r>
                        <a:rPr lang="en-US" sz="10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c>
                  <a:txBody>
                    <a:bodyPr/>
                    <a:lstStyle/>
                    <a:p>
                      <a:pPr marL="0" marR="0" algn="ctr">
                        <a:lnSpc>
                          <a:spcPct val="107000"/>
                        </a:lnSpc>
                        <a:spcBef>
                          <a:spcPts val="1500"/>
                        </a:spcBef>
                        <a:spcAft>
                          <a:spcPts val="1500"/>
                        </a:spcAft>
                      </a:pPr>
                      <a:r>
                        <a:rPr lang="en-US" sz="13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c>
                  <a:txBody>
                    <a:bodyPr/>
                    <a:lstStyle/>
                    <a:p>
                      <a:pPr marL="0" marR="0" algn="ctr">
                        <a:lnSpc>
                          <a:spcPct val="107000"/>
                        </a:lnSpc>
                        <a:spcBef>
                          <a:spcPts val="1500"/>
                        </a:spcBef>
                        <a:spcAft>
                          <a:spcPts val="1500"/>
                        </a:spcAft>
                      </a:pPr>
                      <a:r>
                        <a:rPr lang="en-US" sz="105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c>
                  <a:txBody>
                    <a:bodyPr/>
                    <a:lstStyle/>
                    <a:p>
                      <a:pPr marL="0" marR="0" algn="ctr">
                        <a:lnSpc>
                          <a:spcPct val="107000"/>
                        </a:lnSpc>
                        <a:spcBef>
                          <a:spcPts val="1500"/>
                        </a:spcBef>
                        <a:spcAft>
                          <a:spcPts val="1500"/>
                        </a:spcAft>
                      </a:pPr>
                      <a:r>
                        <a:rPr lang="en-US" sz="105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c>
                  <a:txBody>
                    <a:bodyPr/>
                    <a:lstStyle/>
                    <a:p>
                      <a:pPr marL="0" marR="0" algn="ctr">
                        <a:lnSpc>
                          <a:spcPct val="107000"/>
                        </a:lnSpc>
                        <a:spcBef>
                          <a:spcPts val="1500"/>
                        </a:spcBef>
                        <a:spcAft>
                          <a:spcPts val="1500"/>
                        </a:spcAft>
                      </a:pPr>
                      <a:r>
                        <a:rPr lang="en-US" sz="105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r>
              <a:tr h="526425">
                <a:tc>
                  <a:txBody>
                    <a:bodyPr/>
                    <a:lstStyle/>
                    <a:p>
                      <a:pPr marL="0" marR="0" algn="ctr">
                        <a:lnSpc>
                          <a:spcPct val="107000"/>
                        </a:lnSpc>
                        <a:spcBef>
                          <a:spcPts val="1500"/>
                        </a:spcBef>
                        <a:spcAft>
                          <a:spcPts val="1500"/>
                        </a:spcAft>
                      </a:pPr>
                      <a:r>
                        <a:rPr lang="en-US" sz="105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c>
                  <a:txBody>
                    <a:bodyPr/>
                    <a:lstStyle/>
                    <a:p>
                      <a:pPr marL="0" marR="0" algn="ctr">
                        <a:lnSpc>
                          <a:spcPct val="107000"/>
                        </a:lnSpc>
                        <a:spcBef>
                          <a:spcPts val="1500"/>
                        </a:spcBef>
                        <a:spcAft>
                          <a:spcPts val="1500"/>
                        </a:spcAft>
                      </a:pPr>
                      <a:r>
                        <a:rPr lang="en-US" sz="105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c>
                  <a:txBody>
                    <a:bodyPr/>
                    <a:lstStyle/>
                    <a:p>
                      <a:pPr marL="0" marR="0" algn="ctr">
                        <a:lnSpc>
                          <a:spcPct val="107000"/>
                        </a:lnSpc>
                        <a:spcBef>
                          <a:spcPts val="1500"/>
                        </a:spcBef>
                        <a:spcAft>
                          <a:spcPts val="1500"/>
                        </a:spcAft>
                      </a:pPr>
                      <a:r>
                        <a:rPr lang="en-US" sz="13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c>
                  <a:txBody>
                    <a:bodyPr/>
                    <a:lstStyle/>
                    <a:p>
                      <a:pPr marL="0" marR="0" algn="ctr">
                        <a:lnSpc>
                          <a:spcPct val="107000"/>
                        </a:lnSpc>
                        <a:spcBef>
                          <a:spcPts val="1500"/>
                        </a:spcBef>
                        <a:spcAft>
                          <a:spcPts val="1500"/>
                        </a:spcAft>
                      </a:pPr>
                      <a:r>
                        <a:rPr lang="en-US" sz="105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c>
                  <a:txBody>
                    <a:bodyPr/>
                    <a:lstStyle/>
                    <a:p>
                      <a:pPr marL="0" marR="0" algn="ctr">
                        <a:lnSpc>
                          <a:spcPct val="107000"/>
                        </a:lnSpc>
                        <a:spcBef>
                          <a:spcPts val="1500"/>
                        </a:spcBef>
                        <a:spcAft>
                          <a:spcPts val="1500"/>
                        </a:spcAft>
                      </a:pPr>
                      <a:r>
                        <a:rPr lang="en-US" sz="105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r>
              <a:tr h="526425">
                <a:tc>
                  <a:txBody>
                    <a:bodyPr/>
                    <a:lstStyle/>
                    <a:p>
                      <a:pPr marL="0" marR="0" algn="ctr">
                        <a:lnSpc>
                          <a:spcPct val="107000"/>
                        </a:lnSpc>
                        <a:spcBef>
                          <a:spcPts val="1500"/>
                        </a:spcBef>
                        <a:spcAft>
                          <a:spcPts val="1500"/>
                        </a:spcAft>
                      </a:pPr>
                      <a:r>
                        <a:rPr lang="en-US" sz="105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c>
                  <a:txBody>
                    <a:bodyPr/>
                    <a:lstStyle/>
                    <a:p>
                      <a:pPr marL="0" marR="0" algn="ctr">
                        <a:lnSpc>
                          <a:spcPct val="107000"/>
                        </a:lnSpc>
                        <a:spcBef>
                          <a:spcPts val="1500"/>
                        </a:spcBef>
                        <a:spcAft>
                          <a:spcPts val="1500"/>
                        </a:spcAft>
                      </a:pPr>
                      <a:r>
                        <a:rPr lang="en-US" sz="105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c>
                  <a:txBody>
                    <a:bodyPr/>
                    <a:lstStyle/>
                    <a:p>
                      <a:pPr marL="0" marR="0" algn="ctr">
                        <a:lnSpc>
                          <a:spcPct val="107000"/>
                        </a:lnSpc>
                        <a:spcBef>
                          <a:spcPts val="1500"/>
                        </a:spcBef>
                        <a:spcAft>
                          <a:spcPts val="1500"/>
                        </a:spcAft>
                      </a:pPr>
                      <a:r>
                        <a:rPr lang="en-US" sz="105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c>
                  <a:txBody>
                    <a:bodyPr/>
                    <a:lstStyle/>
                    <a:p>
                      <a:pPr marL="0" marR="0" algn="ctr">
                        <a:lnSpc>
                          <a:spcPct val="107000"/>
                        </a:lnSpc>
                        <a:spcBef>
                          <a:spcPts val="1500"/>
                        </a:spcBef>
                        <a:spcAft>
                          <a:spcPts val="1500"/>
                        </a:spcAft>
                      </a:pPr>
                      <a:r>
                        <a:rPr lang="en-US" sz="13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c>
                  <a:txBody>
                    <a:bodyPr/>
                    <a:lstStyle/>
                    <a:p>
                      <a:pPr marL="0" marR="0" algn="ctr">
                        <a:lnSpc>
                          <a:spcPct val="107000"/>
                        </a:lnSpc>
                        <a:spcBef>
                          <a:spcPts val="1500"/>
                        </a:spcBef>
                        <a:spcAft>
                          <a:spcPts val="1500"/>
                        </a:spcAft>
                      </a:pPr>
                      <a:r>
                        <a:rPr lang="en-US" sz="105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r>
              <a:tr h="526425">
                <a:tc>
                  <a:txBody>
                    <a:bodyPr/>
                    <a:lstStyle/>
                    <a:p>
                      <a:pPr marL="0" marR="0" algn="ctr">
                        <a:lnSpc>
                          <a:spcPct val="107000"/>
                        </a:lnSpc>
                        <a:spcBef>
                          <a:spcPts val="1500"/>
                        </a:spcBef>
                        <a:spcAft>
                          <a:spcPts val="1500"/>
                        </a:spcAft>
                      </a:pPr>
                      <a:r>
                        <a:rPr lang="en-US" sz="105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c>
                  <a:txBody>
                    <a:bodyPr/>
                    <a:lstStyle/>
                    <a:p>
                      <a:pPr marL="0" marR="0" algn="ctr">
                        <a:lnSpc>
                          <a:spcPct val="107000"/>
                        </a:lnSpc>
                        <a:spcBef>
                          <a:spcPts val="1500"/>
                        </a:spcBef>
                        <a:spcAft>
                          <a:spcPts val="1500"/>
                        </a:spcAft>
                      </a:pPr>
                      <a:r>
                        <a:rPr lang="en-US" sz="105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c>
                  <a:txBody>
                    <a:bodyPr/>
                    <a:lstStyle/>
                    <a:p>
                      <a:pPr marL="0" marR="0" algn="ctr">
                        <a:lnSpc>
                          <a:spcPct val="107000"/>
                        </a:lnSpc>
                        <a:spcBef>
                          <a:spcPts val="1500"/>
                        </a:spcBef>
                        <a:spcAft>
                          <a:spcPts val="1500"/>
                        </a:spcAft>
                      </a:pPr>
                      <a:r>
                        <a:rPr lang="en-US" sz="105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c>
                  <a:txBody>
                    <a:bodyPr/>
                    <a:lstStyle/>
                    <a:p>
                      <a:pPr marL="0" marR="0" algn="ctr">
                        <a:lnSpc>
                          <a:spcPct val="107000"/>
                        </a:lnSpc>
                        <a:spcBef>
                          <a:spcPts val="1500"/>
                        </a:spcBef>
                        <a:spcAft>
                          <a:spcPts val="1500"/>
                        </a:spcAft>
                      </a:pPr>
                      <a:r>
                        <a:rPr lang="en-US" sz="105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c>
                  <a:txBody>
                    <a:bodyPr/>
                    <a:lstStyle/>
                    <a:p>
                      <a:pPr marL="0" marR="0" algn="ctr">
                        <a:lnSpc>
                          <a:spcPct val="107000"/>
                        </a:lnSpc>
                        <a:spcBef>
                          <a:spcPts val="1500"/>
                        </a:spcBef>
                        <a:spcAft>
                          <a:spcPts val="1500"/>
                        </a:spcAft>
                      </a:pPr>
                      <a:r>
                        <a:rPr lang="en-US" sz="13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r>
              <a:tr h="464894">
                <a:tc>
                  <a:txBody>
                    <a:bodyPr/>
                    <a:lstStyle/>
                    <a:p>
                      <a:pPr marL="0" marR="0" algn="ctr">
                        <a:lnSpc>
                          <a:spcPct val="107000"/>
                        </a:lnSpc>
                        <a:spcBef>
                          <a:spcPts val="1500"/>
                        </a:spcBef>
                        <a:spcAft>
                          <a:spcPts val="1500"/>
                        </a:spcAft>
                      </a:pPr>
                      <a:r>
                        <a:rPr lang="en-US" sz="105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c>
                  <a:txBody>
                    <a:bodyPr/>
                    <a:lstStyle/>
                    <a:p>
                      <a:pPr marL="0" marR="0" algn="ctr">
                        <a:lnSpc>
                          <a:spcPct val="107000"/>
                        </a:lnSpc>
                        <a:spcBef>
                          <a:spcPts val="1500"/>
                        </a:spcBef>
                        <a:spcAft>
                          <a:spcPts val="1500"/>
                        </a:spcAft>
                      </a:pPr>
                      <a:r>
                        <a:rPr lang="en-US" sz="105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c>
                  <a:txBody>
                    <a:bodyPr/>
                    <a:lstStyle/>
                    <a:p>
                      <a:pPr marL="0" marR="0" algn="ctr">
                        <a:lnSpc>
                          <a:spcPct val="107000"/>
                        </a:lnSpc>
                        <a:spcBef>
                          <a:spcPts val="1500"/>
                        </a:spcBef>
                        <a:spcAft>
                          <a:spcPts val="1500"/>
                        </a:spcAft>
                      </a:pPr>
                      <a:r>
                        <a:rPr lang="en-US" sz="105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c>
                  <a:txBody>
                    <a:bodyPr/>
                    <a:lstStyle/>
                    <a:p>
                      <a:pPr marL="0" marR="0" algn="ctr">
                        <a:lnSpc>
                          <a:spcPct val="107000"/>
                        </a:lnSpc>
                        <a:spcBef>
                          <a:spcPts val="1500"/>
                        </a:spcBef>
                        <a:spcAft>
                          <a:spcPts val="1500"/>
                        </a:spcAft>
                      </a:pPr>
                      <a:r>
                        <a:rPr lang="en-US" sz="105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c>
                  <a:txBody>
                    <a:bodyPr/>
                    <a:lstStyle/>
                    <a:p>
                      <a:pPr marL="0" marR="0" algn="ctr">
                        <a:lnSpc>
                          <a:spcPct val="107000"/>
                        </a:lnSpc>
                        <a:spcBef>
                          <a:spcPts val="1500"/>
                        </a:spcBef>
                        <a:spcAft>
                          <a:spcPts val="1500"/>
                        </a:spcAft>
                      </a:pPr>
                      <a:r>
                        <a:rPr lang="en-US" sz="105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r>
            </a:tbl>
          </a:graphicData>
        </a:graphic>
      </p:graphicFrame>
      <p:sp>
        <p:nvSpPr>
          <p:cNvPr id="5" name="TextBox 4"/>
          <p:cNvSpPr txBox="1"/>
          <p:nvPr/>
        </p:nvSpPr>
        <p:spPr>
          <a:xfrm>
            <a:off x="3103810" y="6142520"/>
            <a:ext cx="6426558" cy="369332"/>
          </a:xfrm>
          <a:prstGeom prst="rect">
            <a:avLst/>
          </a:prstGeom>
          <a:noFill/>
        </p:spPr>
        <p:txBody>
          <a:bodyPr wrap="square" rtlCol="0">
            <a:spAutoFit/>
          </a:bodyPr>
          <a:lstStyle/>
          <a:p>
            <a:r>
              <a:rPr lang="en-US" i="1" dirty="0" smtClean="0">
                <a:latin typeface="Times New Roman" panose="02020603050405020304" pitchFamily="18" charset="0"/>
                <a:cs typeface="Times New Roman" panose="02020603050405020304" pitchFamily="18" charset="0"/>
              </a:rPr>
              <a:t>Figure showing basic movement through a shift register</a:t>
            </a:r>
            <a:endParaRPr lang="en-US" i="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8034736" y="2582547"/>
            <a:ext cx="3145809" cy="3097036"/>
          </a:xfrm>
          <a:prstGeom prst="rect">
            <a:avLst/>
          </a:prstGeom>
        </p:spPr>
      </p:pic>
    </p:spTree>
    <p:extLst>
      <p:ext uri="{BB962C8B-B14F-4D97-AF65-F5344CB8AC3E}">
        <p14:creationId xmlns:p14="http://schemas.microsoft.com/office/powerpoint/2010/main" val="3788099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2706</Words>
  <Application>Microsoft Office PowerPoint</Application>
  <PresentationFormat>Widescreen</PresentationFormat>
  <Paragraphs>154</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Office Theme</vt:lpstr>
      <vt:lpstr>CMP 2203</vt:lpstr>
      <vt:lpstr>Sequential functional units :  Shift Registers</vt:lpstr>
      <vt:lpstr>Shift Registers</vt:lpstr>
      <vt:lpstr>Shift Registers</vt:lpstr>
      <vt:lpstr>Shift Registers</vt:lpstr>
      <vt:lpstr>Serial-in to Parallel-out (SIPO) Shift Register</vt:lpstr>
      <vt:lpstr>Serial-in to Parallel-out (SIPO) Shift Register</vt:lpstr>
      <vt:lpstr>Serial-in to Parallel-out (SIPO) Shift Register</vt:lpstr>
      <vt:lpstr>Serial-in to Parallel-out (SIPO) Shift Register</vt:lpstr>
      <vt:lpstr>Serial-in to Serial-out (SISO) Shift Register</vt:lpstr>
      <vt:lpstr>Serial-in to Serial-out (SISO) Shift Register</vt:lpstr>
      <vt:lpstr>Parallel-in to Serial-out (PISO) Shift Register</vt:lpstr>
      <vt:lpstr>Parallel-in to Serial-out (PISO) Shift Register</vt:lpstr>
      <vt:lpstr>Parallel-in to Parallel-out (PIPO) Shift Register</vt:lpstr>
      <vt:lpstr>Parallel-in to Parallel-out (PIPO) Shift Register</vt:lpstr>
      <vt:lpstr>Ring counters</vt:lpstr>
      <vt:lpstr>Ring counters</vt:lpstr>
      <vt:lpstr>4 bit Ring Counter</vt:lpstr>
      <vt:lpstr>Operation of Ring Counter </vt:lpstr>
      <vt:lpstr>Circulation of data in Ring counters </vt:lpstr>
      <vt:lpstr>Truth table of Ring counters</vt:lpstr>
      <vt:lpstr>Timing diagram of Ring Counter</vt:lpstr>
      <vt:lpstr>State diagram of ring counter</vt:lpstr>
      <vt:lpstr>Ring counters</vt:lpstr>
      <vt:lpstr>Johnson Counter </vt:lpstr>
      <vt:lpstr>Johnson Counter</vt:lpstr>
      <vt:lpstr>Timing diagram of Johnson counter </vt:lpstr>
      <vt:lpstr>State diagram of a Johnson counter</vt:lpstr>
      <vt:lpstr>Johnson Counter</vt:lpstr>
      <vt:lpstr>Debouncer</vt:lpstr>
      <vt:lpstr>Synchronizers</vt:lpstr>
      <vt:lpstr>Synchronizers</vt:lpstr>
      <vt:lpstr>Synchronizers</vt:lpstr>
      <vt:lpstr>PowerPoint Presentation</vt:lpstr>
    </vt:vector>
  </TitlesOfParts>
  <Company>MTN Uganda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 2203</dc:title>
  <dc:creator>Catherine Namara [MTN Uganda - Network Group]</dc:creator>
  <cp:lastModifiedBy>Catherine Namara [MTN Uganda - Network Group]</cp:lastModifiedBy>
  <cp:revision>27</cp:revision>
  <dcterms:created xsi:type="dcterms:W3CDTF">2018-03-26T12:22:10Z</dcterms:created>
  <dcterms:modified xsi:type="dcterms:W3CDTF">2018-03-28T13:20:32Z</dcterms:modified>
</cp:coreProperties>
</file>