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0" r:id="rId6"/>
    <p:sldId id="271" r:id="rId7"/>
    <p:sldId id="260" r:id="rId8"/>
    <p:sldId id="261" r:id="rId9"/>
    <p:sldId id="272" r:id="rId10"/>
    <p:sldId id="274" r:id="rId11"/>
    <p:sldId id="275" r:id="rId12"/>
    <p:sldId id="276" r:id="rId13"/>
    <p:sldId id="277" r:id="rId14"/>
    <p:sldId id="273" r:id="rId15"/>
    <p:sldId id="262" r:id="rId16"/>
    <p:sldId id="263" r:id="rId17"/>
    <p:sldId id="264" r:id="rId18"/>
    <p:sldId id="266" r:id="rId19"/>
    <p:sldId id="267" r:id="rId20"/>
    <p:sldId id="268" r:id="rId21"/>
    <p:sldId id="278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6A5C3-D23B-C04A-9103-4C6CEE31E50D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BC2DF-2157-9144-9FDF-CD3867D920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BC2DF-2157-9144-9FDF-CD3867D920D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57DE-7C91-2E49-9A50-A735B312C5FF}" type="datetimeFigureOut">
              <a:rPr lang="en-US" smtClean="0"/>
              <a:pPr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7B48-768D-2E4B-AB59-445FED3CD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57DE-7C91-2E49-9A50-A735B312C5FF}" type="datetimeFigureOut">
              <a:rPr lang="en-US" smtClean="0"/>
              <a:pPr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7B48-768D-2E4B-AB59-445FED3CD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57DE-7C91-2E49-9A50-A735B312C5FF}" type="datetimeFigureOut">
              <a:rPr lang="en-US" smtClean="0"/>
              <a:pPr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7B48-768D-2E4B-AB59-445FED3CD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57DE-7C91-2E49-9A50-A735B312C5FF}" type="datetimeFigureOut">
              <a:rPr lang="en-US" smtClean="0"/>
              <a:pPr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7B48-768D-2E4B-AB59-445FED3CD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57DE-7C91-2E49-9A50-A735B312C5FF}" type="datetimeFigureOut">
              <a:rPr lang="en-US" smtClean="0"/>
              <a:pPr/>
              <a:t>4/11/18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7B48-768D-2E4B-AB59-445FED3CD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57DE-7C91-2E49-9A50-A735B312C5FF}" type="datetimeFigureOut">
              <a:rPr lang="en-US" smtClean="0"/>
              <a:pPr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7B48-768D-2E4B-AB59-445FED3CD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57DE-7C91-2E49-9A50-A735B312C5FF}" type="datetimeFigureOut">
              <a:rPr lang="en-US" smtClean="0"/>
              <a:pPr/>
              <a:t>4/11/18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7B48-768D-2E4B-AB59-445FED3CD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57DE-7C91-2E49-9A50-A735B312C5FF}" type="datetimeFigureOut">
              <a:rPr lang="en-US" smtClean="0"/>
              <a:pPr/>
              <a:t>4/11/18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7B48-768D-2E4B-AB59-445FED3CD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57DE-7C91-2E49-9A50-A735B312C5FF}" type="datetimeFigureOut">
              <a:rPr lang="en-US" smtClean="0"/>
              <a:pPr/>
              <a:t>4/11/18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7B48-768D-2E4B-AB59-445FED3CD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57DE-7C91-2E49-9A50-A735B312C5FF}" type="datetimeFigureOut">
              <a:rPr lang="en-US" smtClean="0"/>
              <a:pPr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7B48-768D-2E4B-AB59-445FED3CD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257DE-7C91-2E49-9A50-A735B312C5FF}" type="datetimeFigureOut">
              <a:rPr lang="en-US" smtClean="0"/>
              <a:pPr/>
              <a:t>4/11/18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7B48-768D-2E4B-AB59-445FED3CD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Narrow"/>
              </a:defRPr>
            </a:lvl1pPr>
          </a:lstStyle>
          <a:p>
            <a:fld id="{E52257DE-7C91-2E49-9A50-A735B312C5FF}" type="datetimeFigureOut">
              <a:rPr lang="en-US" smtClean="0"/>
              <a:pPr/>
              <a:t>4/11/18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Narrow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Narrow"/>
              </a:defRPr>
            </a:lvl1pPr>
          </a:lstStyle>
          <a:p>
            <a:fld id="{50CC7B48-768D-2E4B-AB59-445FED3CD4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 Narrow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 Narrow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 Narrow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 Narrow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 Narrow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 Narrow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CMP 2203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Path Sensitizing</a:t>
            </a:r>
            <a:endParaRPr lang="en-US" dirty="0"/>
          </a:p>
        </p:txBody>
      </p:sp>
      <p:pic>
        <p:nvPicPr>
          <p:cNvPr id="4" name="Picture 3" descr="Screen Shot 2018-04-10 at 21.40.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1339850"/>
            <a:ext cx="7594600" cy="4178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0781" y="5701502"/>
            <a:ext cx="735851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smtClean="0">
                <a:solidFill>
                  <a:srgbClr val="FF0000"/>
                </a:solidFill>
                <a:latin typeface="Arial Narrow"/>
              </a:rPr>
              <a:t>Draw this circuit on your own and follow the steps!</a:t>
            </a:r>
            <a:endParaRPr lang="en-US" sz="2900" dirty="0">
              <a:solidFill>
                <a:srgbClr val="FF0000"/>
              </a:solidFill>
              <a:latin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Screen Shot 2018-04-10 at 21.40.24.png"/>
          <p:cNvPicPr>
            <a:picLocks noChangeAspect="1"/>
          </p:cNvPicPr>
          <p:nvPr/>
        </p:nvPicPr>
        <p:blipFill>
          <a:blip r:embed="rId2"/>
          <a:srcRect b="50052"/>
          <a:stretch>
            <a:fillRect/>
          </a:stretch>
        </p:blipFill>
        <p:spPr>
          <a:xfrm>
            <a:off x="774700" y="1339850"/>
            <a:ext cx="7594600" cy="20869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826911"/>
            <a:ext cx="8467170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200" dirty="0" smtClean="0">
                <a:latin typeface="Arial Narrow"/>
              </a:rPr>
              <a:t>Assume L1/1 </a:t>
            </a:r>
          </a:p>
          <a:p>
            <a:pPr>
              <a:buFont typeface="Arial"/>
              <a:buChar char="•"/>
            </a:pPr>
            <a:r>
              <a:rPr lang="en-US" sz="2200" b="1" dirty="0" smtClean="0">
                <a:latin typeface="Arial Narrow"/>
              </a:rPr>
              <a:t>Manifestation</a:t>
            </a:r>
            <a:r>
              <a:rPr lang="en-US" sz="2200" dirty="0" smtClean="0">
                <a:latin typeface="Arial Narrow"/>
              </a:rPr>
              <a:t>: Set to opposite value  i.e. L1=0  </a:t>
            </a:r>
            <a:r>
              <a:rPr lang="en-US" sz="2200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sz="2200" dirty="0" smtClean="0">
                <a:latin typeface="Wingdings"/>
                <a:ea typeface="Wingdings"/>
                <a:cs typeface="Wingdings"/>
              </a:rPr>
              <a:t> </a:t>
            </a:r>
            <a:r>
              <a:rPr lang="en-US" sz="2200" b="1" i="1" dirty="0" smtClean="0">
                <a:solidFill>
                  <a:srgbClr val="FF0000"/>
                </a:solidFill>
                <a:latin typeface="Arial Narrow"/>
              </a:rPr>
              <a:t>A = 0</a:t>
            </a:r>
            <a:endParaRPr lang="en-US" sz="2200" b="1" i="1" dirty="0" smtClean="0">
              <a:solidFill>
                <a:srgbClr val="FF0000"/>
              </a:solidFill>
              <a:latin typeface="Arial Narrow"/>
            </a:endParaRPr>
          </a:p>
          <a:p>
            <a:pPr>
              <a:buFont typeface="Arial"/>
              <a:buChar char="•"/>
            </a:pPr>
            <a:endParaRPr lang="en-US" sz="2200" dirty="0" smtClean="0">
              <a:latin typeface="Arial Narrow"/>
            </a:endParaRPr>
          </a:p>
          <a:p>
            <a:pPr>
              <a:buFont typeface="Arial"/>
              <a:buChar char="•"/>
            </a:pPr>
            <a:r>
              <a:rPr lang="en-US" sz="2200" b="1" dirty="0" smtClean="0">
                <a:latin typeface="Arial Narrow"/>
              </a:rPr>
              <a:t>Propagation</a:t>
            </a:r>
          </a:p>
          <a:p>
            <a:pPr>
              <a:buFont typeface="Arial"/>
              <a:buChar char="•"/>
            </a:pPr>
            <a:r>
              <a:rPr lang="en-US" sz="2200" dirty="0" smtClean="0">
                <a:latin typeface="Arial Narrow"/>
              </a:rPr>
              <a:t>We want to propagate fault along path </a:t>
            </a:r>
            <a:r>
              <a:rPr lang="en-US" sz="2200" b="1" i="1" dirty="0" smtClean="0">
                <a:latin typeface="Arial Narrow"/>
              </a:rPr>
              <a:t>1-10-F</a:t>
            </a:r>
          </a:p>
          <a:p>
            <a:pPr>
              <a:buFont typeface="Arial"/>
              <a:buChar char="•"/>
            </a:pPr>
            <a:r>
              <a:rPr lang="en-US" sz="2200" dirty="0" smtClean="0">
                <a:latin typeface="Arial Narrow"/>
              </a:rPr>
              <a:t>Set all other inputs (excluding those along path) to AND gate = 1 and OR = 0</a:t>
            </a:r>
          </a:p>
          <a:p>
            <a:pPr>
              <a:buFont typeface="Arial"/>
              <a:buChar char="•"/>
            </a:pPr>
            <a:r>
              <a:rPr lang="en-US" sz="2200" dirty="0" smtClean="0">
                <a:latin typeface="Arial Narrow"/>
              </a:rPr>
              <a:t>L5, L8 =1 (AND)</a:t>
            </a:r>
          </a:p>
          <a:p>
            <a:pPr>
              <a:buFont typeface="Arial"/>
              <a:buChar char="•"/>
            </a:pPr>
            <a:r>
              <a:rPr lang="en-US" sz="2200" dirty="0" smtClean="0">
                <a:latin typeface="Arial Narrow"/>
              </a:rPr>
              <a:t>L11 = 0 (OR)</a:t>
            </a:r>
            <a:endParaRPr lang="en-US" sz="2200" dirty="0">
              <a:latin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Screen Shot 2018-04-10 at 21.40.24.png"/>
          <p:cNvPicPr>
            <a:picLocks noChangeAspect="1"/>
          </p:cNvPicPr>
          <p:nvPr/>
        </p:nvPicPr>
        <p:blipFill>
          <a:blip r:embed="rId2"/>
          <a:srcRect b="50052"/>
          <a:stretch>
            <a:fillRect/>
          </a:stretch>
        </p:blipFill>
        <p:spPr>
          <a:xfrm>
            <a:off x="774700" y="1339850"/>
            <a:ext cx="7594600" cy="20869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826912"/>
            <a:ext cx="8467170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200" dirty="0" smtClean="0">
                <a:latin typeface="Arial Narrow"/>
              </a:rPr>
              <a:t>Assume L1/1 </a:t>
            </a:r>
          </a:p>
          <a:p>
            <a:pPr>
              <a:buFont typeface="Arial"/>
              <a:buChar char="•"/>
            </a:pPr>
            <a:r>
              <a:rPr lang="en-US" sz="2200" dirty="0" smtClean="0">
                <a:latin typeface="Arial Narrow"/>
              </a:rPr>
              <a:t>Manifestation: Set to opposite value  i.e. L1=0  </a:t>
            </a:r>
            <a:r>
              <a:rPr lang="en-US" sz="2200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sz="2200" dirty="0" smtClean="0">
                <a:latin typeface="Wingdings"/>
                <a:ea typeface="Wingdings"/>
                <a:cs typeface="Wingdings"/>
              </a:rPr>
              <a:t> </a:t>
            </a:r>
            <a:r>
              <a:rPr lang="en-US" sz="2200" dirty="0" smtClean="0">
                <a:latin typeface="Arial Narrow"/>
              </a:rPr>
              <a:t>A=0</a:t>
            </a:r>
          </a:p>
          <a:p>
            <a:pPr>
              <a:buFont typeface="Arial"/>
              <a:buChar char="•"/>
            </a:pPr>
            <a:endParaRPr lang="en-US" sz="2200" dirty="0" smtClean="0">
              <a:latin typeface="Arial Narrow"/>
            </a:endParaRPr>
          </a:p>
          <a:p>
            <a:pPr>
              <a:buFont typeface="Arial"/>
              <a:buChar char="•"/>
            </a:pPr>
            <a:r>
              <a:rPr lang="en-US" sz="2200" dirty="0" smtClean="0">
                <a:latin typeface="Arial Narrow"/>
              </a:rPr>
              <a:t>Propagation</a:t>
            </a:r>
          </a:p>
          <a:p>
            <a:pPr>
              <a:buFont typeface="Arial"/>
              <a:buChar char="•"/>
            </a:pPr>
            <a:r>
              <a:rPr lang="en-US" sz="2200" dirty="0" smtClean="0">
                <a:latin typeface="Arial Narrow"/>
              </a:rPr>
              <a:t>We want to propagate fault along path 1-10-F</a:t>
            </a:r>
          </a:p>
          <a:p>
            <a:pPr>
              <a:buFont typeface="Arial"/>
              <a:buChar char="•"/>
            </a:pPr>
            <a:r>
              <a:rPr lang="en-US" sz="2200" dirty="0" smtClean="0">
                <a:latin typeface="Arial Narrow"/>
              </a:rPr>
              <a:t>Set all other inputs (excluding those along path) to AND gate = 1 and OR = 0</a:t>
            </a:r>
          </a:p>
          <a:p>
            <a:pPr>
              <a:buFont typeface="Arial"/>
              <a:buChar char="•"/>
            </a:pPr>
            <a:r>
              <a:rPr lang="en-US" sz="2200" dirty="0" smtClean="0">
                <a:latin typeface="Arial Narrow"/>
              </a:rPr>
              <a:t>L5, L8 =1 (AND)</a:t>
            </a:r>
          </a:p>
          <a:p>
            <a:pPr>
              <a:buFont typeface="Arial"/>
              <a:buChar char="•"/>
            </a:pPr>
            <a:r>
              <a:rPr lang="en-US" sz="2200" dirty="0" smtClean="0">
                <a:latin typeface="Arial Narrow"/>
              </a:rPr>
              <a:t>L11 = 0 (OR)</a:t>
            </a:r>
            <a:endParaRPr lang="en-US" sz="2200" dirty="0">
              <a:latin typeface="Arial Narrow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997028" y="1617740"/>
            <a:ext cx="3096549" cy="1704716"/>
            <a:chOff x="3997028" y="1617740"/>
            <a:chExt cx="3096549" cy="1704716"/>
          </a:xfrm>
        </p:grpSpPr>
        <p:grpSp>
          <p:nvGrpSpPr>
            <p:cNvPr id="11" name="Group 10"/>
            <p:cNvGrpSpPr/>
            <p:nvPr/>
          </p:nvGrpSpPr>
          <p:grpSpPr>
            <a:xfrm>
              <a:off x="3997028" y="1617740"/>
              <a:ext cx="1169711" cy="1062180"/>
              <a:chOff x="3997028" y="1617740"/>
              <a:chExt cx="1169711" cy="106218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997028" y="1617740"/>
                <a:ext cx="1169711" cy="944570"/>
                <a:chOff x="3997028" y="1617740"/>
                <a:chExt cx="1169711" cy="944570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4557864" y="1617740"/>
                  <a:ext cx="6088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  <a:latin typeface="Arial Narrow"/>
                    </a:rPr>
                    <a:t>0</a:t>
                  </a:r>
                  <a:endParaRPr lang="en-US" sz="2400" b="1" dirty="0">
                    <a:solidFill>
                      <a:srgbClr val="FF0000"/>
                    </a:solidFill>
                    <a:latin typeface="Arial Narrow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3997028" y="2100645"/>
                  <a:ext cx="6088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  <a:latin typeface="Arial Narrow"/>
                    </a:rPr>
                    <a:t>1</a:t>
                  </a:r>
                  <a:endParaRPr lang="en-US" sz="2400" b="1" dirty="0">
                    <a:solidFill>
                      <a:srgbClr val="FF0000"/>
                    </a:solidFill>
                    <a:latin typeface="Arial Narrow"/>
                  </a:endParaRPr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4549536" y="2218255"/>
                <a:ext cx="6088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  <a:latin typeface="Arial Narrow"/>
                  </a:rPr>
                  <a:t>1</a:t>
                </a:r>
                <a:endParaRPr lang="en-US" sz="2400" b="1" dirty="0">
                  <a:solidFill>
                    <a:srgbClr val="FF0000"/>
                  </a:solidFill>
                  <a:latin typeface="Arial Narrow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6484702" y="2860791"/>
              <a:ext cx="6088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Arial Narrow"/>
                </a:rPr>
                <a:t>0</a:t>
              </a:r>
              <a:endParaRPr lang="en-US" sz="2400" b="1" dirty="0">
                <a:solidFill>
                  <a:srgbClr val="FF0000"/>
                </a:solidFill>
                <a:latin typeface="Arial Narrow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Screen Shot 2018-04-10 at 21.40.24.png"/>
          <p:cNvPicPr>
            <a:picLocks noChangeAspect="1"/>
          </p:cNvPicPr>
          <p:nvPr/>
        </p:nvPicPr>
        <p:blipFill>
          <a:blip r:embed="rId2"/>
          <a:srcRect b="50052"/>
          <a:stretch>
            <a:fillRect/>
          </a:stretch>
        </p:blipFill>
        <p:spPr>
          <a:xfrm>
            <a:off x="774700" y="1339850"/>
            <a:ext cx="7594600" cy="20869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1" y="3826912"/>
            <a:ext cx="38223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b="1" dirty="0" smtClean="0">
                <a:latin typeface="Arial Narrow"/>
              </a:rPr>
              <a:t>Consistency</a:t>
            </a:r>
          </a:p>
          <a:p>
            <a:pPr>
              <a:buFont typeface="Arial"/>
              <a:buChar char="•"/>
            </a:pPr>
            <a:endParaRPr lang="en-US" dirty="0" smtClean="0">
              <a:latin typeface="Arial Narrow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latin typeface="Arial Narrow"/>
              </a:rPr>
              <a:t>L10 = 0 (L1.L5.L8)</a:t>
            </a:r>
          </a:p>
          <a:p>
            <a:pPr>
              <a:buFont typeface="Arial"/>
              <a:buChar char="•"/>
            </a:pPr>
            <a:r>
              <a:rPr lang="en-US" dirty="0" smtClean="0">
                <a:latin typeface="Arial Narrow"/>
              </a:rPr>
              <a:t>L8 = L7 =L9 =1</a:t>
            </a:r>
          </a:p>
          <a:p>
            <a:pPr>
              <a:buFont typeface="Arial"/>
              <a:buChar char="•"/>
            </a:pPr>
            <a:r>
              <a:rPr lang="en-US" dirty="0" smtClean="0">
                <a:latin typeface="Arial Narrow"/>
              </a:rPr>
              <a:t>L5 =L2=L6=1</a:t>
            </a:r>
          </a:p>
          <a:p>
            <a:pPr>
              <a:buFont typeface="Arial"/>
              <a:buChar char="•"/>
            </a:pPr>
            <a:r>
              <a:rPr lang="en-US" dirty="0" smtClean="0">
                <a:latin typeface="Arial Narrow"/>
              </a:rPr>
              <a:t>L3+L4+L6=1</a:t>
            </a:r>
          </a:p>
          <a:p>
            <a:pPr>
              <a:buFont typeface="Arial"/>
              <a:buChar char="•"/>
            </a:pPr>
            <a:endParaRPr lang="en-US" dirty="0" smtClean="0">
              <a:latin typeface="Arial Narrow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latin typeface="Arial Narrow"/>
              </a:rPr>
              <a:t>A=0; B=1; B+C+D=1  </a:t>
            </a:r>
            <a:r>
              <a:rPr lang="en-US" dirty="0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>
                <a:latin typeface="Arial Narrow"/>
              </a:rPr>
              <a:t>TEST VECTOR</a:t>
            </a:r>
          </a:p>
          <a:p>
            <a:endParaRPr lang="en-US" dirty="0">
              <a:latin typeface="Arial Narrow"/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3997028" y="1617740"/>
            <a:ext cx="3096549" cy="1704716"/>
            <a:chOff x="3997028" y="1617740"/>
            <a:chExt cx="3096549" cy="1704716"/>
          </a:xfrm>
        </p:grpSpPr>
        <p:grpSp>
          <p:nvGrpSpPr>
            <p:cNvPr id="10" name="Group 10"/>
            <p:cNvGrpSpPr/>
            <p:nvPr/>
          </p:nvGrpSpPr>
          <p:grpSpPr>
            <a:xfrm>
              <a:off x="3997028" y="1617740"/>
              <a:ext cx="1169711" cy="1062180"/>
              <a:chOff x="3997028" y="1617740"/>
              <a:chExt cx="1169711" cy="1062180"/>
            </a:xfrm>
          </p:grpSpPr>
          <p:grpSp>
            <p:nvGrpSpPr>
              <p:cNvPr id="11" name="Group 9"/>
              <p:cNvGrpSpPr/>
              <p:nvPr/>
            </p:nvGrpSpPr>
            <p:grpSpPr>
              <a:xfrm>
                <a:off x="3997028" y="1617740"/>
                <a:ext cx="1169711" cy="944570"/>
                <a:chOff x="3997028" y="1617740"/>
                <a:chExt cx="1169711" cy="944570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4557864" y="1617740"/>
                  <a:ext cx="6088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  <a:latin typeface="Arial Narrow"/>
                    </a:rPr>
                    <a:t>0</a:t>
                  </a:r>
                  <a:endParaRPr lang="en-US" sz="2400" b="1" dirty="0">
                    <a:solidFill>
                      <a:srgbClr val="FF0000"/>
                    </a:solidFill>
                    <a:latin typeface="Arial Narrow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3997028" y="2100645"/>
                  <a:ext cx="6088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FF0000"/>
                      </a:solidFill>
                      <a:latin typeface="Arial Narrow"/>
                    </a:rPr>
                    <a:t>1</a:t>
                  </a:r>
                  <a:endParaRPr lang="en-US" sz="2400" b="1" dirty="0">
                    <a:solidFill>
                      <a:srgbClr val="FF0000"/>
                    </a:solidFill>
                    <a:latin typeface="Arial Narrow"/>
                  </a:endParaRPr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4549536" y="2218255"/>
                <a:ext cx="6088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  <a:latin typeface="Arial Narrow"/>
                  </a:rPr>
                  <a:t>1</a:t>
                </a:r>
                <a:endParaRPr lang="en-US" sz="2400" b="1" dirty="0">
                  <a:solidFill>
                    <a:srgbClr val="FF0000"/>
                  </a:solidFill>
                  <a:latin typeface="Arial Narrow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6484702" y="2860791"/>
              <a:ext cx="6088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Arial Narrow"/>
                </a:rPr>
                <a:t>0</a:t>
              </a:r>
              <a:endParaRPr lang="en-US" sz="2400" b="1" dirty="0">
                <a:solidFill>
                  <a:srgbClr val="FF0000"/>
                </a:solidFill>
                <a:latin typeface="Arial Narrow"/>
              </a:endParaRP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332456" y="3826912"/>
          <a:ext cx="4689772" cy="2031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443"/>
                <a:gridCol w="1172443"/>
                <a:gridCol w="1172443"/>
                <a:gridCol w="1172443"/>
              </a:tblGrid>
              <a:tr h="4062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/>
                        </a:rPr>
                        <a:t>A</a:t>
                      </a:r>
                      <a:endParaRPr lang="en-US" dirty="0">
                        <a:latin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/>
                        </a:rPr>
                        <a:t>B</a:t>
                      </a:r>
                      <a:endParaRPr lang="en-US" dirty="0">
                        <a:latin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/>
                        </a:rPr>
                        <a:t>C</a:t>
                      </a:r>
                      <a:endParaRPr lang="en-US" dirty="0">
                        <a:latin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Narrow"/>
                        </a:rPr>
                        <a:t>D</a:t>
                      </a:r>
                      <a:endParaRPr lang="en-US" dirty="0">
                        <a:latin typeface="Arial Narrow"/>
                      </a:endParaRPr>
                    </a:p>
                  </a:txBody>
                  <a:tcPr/>
                </a:tc>
              </a:tr>
              <a:tr h="406265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Narrow"/>
                        </a:rPr>
                        <a:t>0</a:t>
                      </a:r>
                      <a:endParaRPr lang="en-US" b="1" dirty="0">
                        <a:latin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Narrow"/>
                        </a:rPr>
                        <a:t>1</a:t>
                      </a:r>
                      <a:endParaRPr lang="en-US" b="1" dirty="0">
                        <a:latin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Narrow"/>
                        </a:rPr>
                        <a:t>0</a:t>
                      </a:r>
                      <a:endParaRPr lang="en-US" b="1" dirty="0">
                        <a:latin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Narrow"/>
                        </a:rPr>
                        <a:t>0</a:t>
                      </a:r>
                      <a:endParaRPr lang="en-US" b="1" dirty="0">
                        <a:latin typeface="Arial Narrow"/>
                      </a:endParaRPr>
                    </a:p>
                  </a:txBody>
                  <a:tcPr/>
                </a:tc>
              </a:tr>
              <a:tr h="406265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Narrow"/>
                        </a:rPr>
                        <a:t>0</a:t>
                      </a:r>
                      <a:endParaRPr lang="en-US" b="1" dirty="0">
                        <a:latin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Narrow"/>
                        </a:rPr>
                        <a:t>1</a:t>
                      </a:r>
                      <a:endParaRPr lang="en-US" b="1" dirty="0">
                        <a:latin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Narrow"/>
                        </a:rPr>
                        <a:t>0</a:t>
                      </a:r>
                      <a:endParaRPr lang="en-US" b="1" dirty="0">
                        <a:latin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Narrow"/>
                        </a:rPr>
                        <a:t>1</a:t>
                      </a:r>
                      <a:endParaRPr lang="en-US" b="1" dirty="0">
                        <a:latin typeface="Arial Narrow"/>
                      </a:endParaRPr>
                    </a:p>
                  </a:txBody>
                  <a:tcPr/>
                </a:tc>
              </a:tr>
              <a:tr h="406265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Narrow"/>
                        </a:rPr>
                        <a:t>0</a:t>
                      </a:r>
                      <a:endParaRPr lang="en-US" b="1" dirty="0">
                        <a:latin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Narrow"/>
                        </a:rPr>
                        <a:t>1</a:t>
                      </a:r>
                      <a:endParaRPr lang="en-US" b="1" dirty="0">
                        <a:latin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Narrow"/>
                        </a:rPr>
                        <a:t>1</a:t>
                      </a:r>
                      <a:endParaRPr lang="en-US" b="1" dirty="0">
                        <a:latin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Narrow"/>
                        </a:rPr>
                        <a:t>0</a:t>
                      </a:r>
                      <a:endParaRPr lang="en-US" b="1" dirty="0">
                        <a:latin typeface="Arial Narrow"/>
                      </a:endParaRPr>
                    </a:p>
                  </a:txBody>
                  <a:tcPr/>
                </a:tc>
              </a:tr>
              <a:tr h="406265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Narrow"/>
                        </a:rPr>
                        <a:t>0</a:t>
                      </a:r>
                      <a:endParaRPr lang="en-US" b="1" dirty="0">
                        <a:latin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Narrow"/>
                        </a:rPr>
                        <a:t>1</a:t>
                      </a:r>
                      <a:endParaRPr lang="en-US" b="1" dirty="0">
                        <a:latin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Narrow"/>
                        </a:rPr>
                        <a:t>1</a:t>
                      </a:r>
                      <a:endParaRPr lang="en-US" b="1" dirty="0">
                        <a:latin typeface="Arial Narro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Arial Narrow"/>
                        </a:rPr>
                        <a:t>1</a:t>
                      </a:r>
                      <a:endParaRPr lang="en-US" b="1" dirty="0">
                        <a:latin typeface="Arial Narrow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D-algorithm &amp; PODEM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100" b="1" dirty="0" smtClean="0"/>
              <a:t>Homework</a:t>
            </a:r>
            <a:endParaRPr lang="en-US" sz="5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Sequential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More</a:t>
            </a:r>
            <a:r>
              <a:rPr lang="en-US" dirty="0" smtClean="0"/>
              <a:t> difficult because </a:t>
            </a:r>
            <a:r>
              <a:rPr lang="en-US" dirty="0" smtClean="0"/>
              <a:t>of presence of memory elements</a:t>
            </a:r>
          </a:p>
          <a:p>
            <a:r>
              <a:rPr lang="en-US" dirty="0" smtClean="0"/>
              <a:t>Circuit can</a:t>
            </a:r>
            <a:r>
              <a:rPr lang="en-US" dirty="0" smtClean="0"/>
              <a:t> therefore </a:t>
            </a:r>
            <a:r>
              <a:rPr lang="en-US" dirty="0" smtClean="0"/>
              <a:t>be in various states and response to externally applied inputs depends on state of the circuit</a:t>
            </a:r>
          </a:p>
          <a:p>
            <a:r>
              <a:rPr lang="en-US" dirty="0" smtClean="0"/>
              <a:t>We could test by comparing</a:t>
            </a:r>
            <a:r>
              <a:rPr lang="en-US" dirty="0" smtClean="0"/>
              <a:t> behavior </a:t>
            </a:r>
            <a:r>
              <a:rPr lang="en-US" dirty="0" smtClean="0"/>
              <a:t>with functionality in state table BUT it is</a:t>
            </a:r>
            <a:r>
              <a:rPr lang="en-US" dirty="0" smtClean="0"/>
              <a:t> extremely </a:t>
            </a:r>
            <a:r>
              <a:rPr lang="en-US" dirty="0" smtClean="0"/>
              <a:t>difficult because we cannot observe state of</a:t>
            </a:r>
            <a:r>
              <a:rPr lang="en-US" dirty="0" smtClean="0"/>
              <a:t> circuit </a:t>
            </a:r>
            <a:r>
              <a:rPr lang="en-US" dirty="0" smtClean="0"/>
              <a:t>by looking at external pins</a:t>
            </a:r>
          </a:p>
          <a:p>
            <a:r>
              <a:rPr lang="en-US" dirty="0" smtClean="0"/>
              <a:t>So how do we verify that the state we require was reached?</a:t>
            </a:r>
          </a:p>
          <a:p>
            <a:r>
              <a:rPr lang="en-US" dirty="0" smtClean="0"/>
              <a:t>Better approach is to design sequential circuits such that they are easily testable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Testability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6196"/>
          </a:xfrm>
        </p:spPr>
        <p:txBody>
          <a:bodyPr>
            <a:normAutofit fontScale="77500" lnSpcReduction="20000"/>
          </a:bodyPr>
          <a:lstStyle/>
          <a:p>
            <a:r>
              <a:rPr lang="en-US" sz="2710" dirty="0" smtClean="0"/>
              <a:t>Synchronous sequential </a:t>
            </a:r>
            <a:r>
              <a:rPr lang="en-US" sz="2710" dirty="0" smtClean="0"/>
              <a:t>circuit has combinational circuit that implements output and next state functions + flip flop which hold state information during clock </a:t>
            </a:r>
            <a:r>
              <a:rPr lang="en-US" sz="2710" dirty="0" smtClean="0"/>
              <a:t>cycle</a:t>
            </a:r>
          </a:p>
          <a:p>
            <a:r>
              <a:rPr lang="en-US" sz="2710" dirty="0" smtClean="0"/>
              <a:t>I</a:t>
            </a:r>
            <a:r>
              <a:rPr lang="en-US" sz="2710" dirty="0" smtClean="0"/>
              <a:t>nputs </a:t>
            </a:r>
            <a:r>
              <a:rPr lang="en-US" sz="2710" dirty="0" smtClean="0"/>
              <a:t>are primary inputs </a:t>
            </a:r>
            <a:r>
              <a:rPr lang="en-US" sz="2710" dirty="0" err="1" smtClean="0"/>
              <a:t>w</a:t>
            </a:r>
            <a:r>
              <a:rPr lang="en-US" sz="2710" dirty="0" smtClean="0"/>
              <a:t> and present state variables </a:t>
            </a:r>
            <a:r>
              <a:rPr lang="en-US" sz="2710" dirty="0" err="1" smtClean="0"/>
              <a:t>y</a:t>
            </a:r>
            <a:endParaRPr lang="en-US" sz="2710" dirty="0" smtClean="0"/>
          </a:p>
          <a:p>
            <a:r>
              <a:rPr lang="en-US" sz="2710" dirty="0" smtClean="0"/>
              <a:t>outputs are primary outputs </a:t>
            </a:r>
            <a:r>
              <a:rPr lang="en-US" sz="2710" dirty="0" err="1" smtClean="0"/>
              <a:t>z</a:t>
            </a:r>
            <a:r>
              <a:rPr lang="en-US" sz="2710" dirty="0" smtClean="0"/>
              <a:t> and next state variables Y</a:t>
            </a:r>
            <a:endParaRPr lang="en-US" sz="2710" dirty="0" smtClean="0"/>
          </a:p>
          <a:p>
            <a:r>
              <a:rPr lang="en-US" sz="2710" dirty="0" smtClean="0"/>
              <a:t>Test combinational part as before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Screen Shot 2018-04-04 at 13.09.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1" y="3576397"/>
            <a:ext cx="4190726" cy="30555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3817" y="3576397"/>
            <a:ext cx="4890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100" dirty="0" smtClean="0">
                <a:latin typeface="Arial Narrow"/>
              </a:rPr>
              <a:t>T</a:t>
            </a:r>
            <a:r>
              <a:rPr lang="en-US" sz="2100" dirty="0" smtClean="0">
                <a:latin typeface="Arial Narrow"/>
              </a:rPr>
              <a:t>o </a:t>
            </a:r>
            <a:r>
              <a:rPr lang="en-US" sz="2100" dirty="0" smtClean="0">
                <a:latin typeface="Arial Narrow"/>
              </a:rPr>
              <a:t>observe values of next state outputs and to apply present state inputs, use multiplexers to select either test vector or usual state variable in normal 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8-04-04 at 14.29.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477" y="1600200"/>
            <a:ext cx="4327535" cy="5026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Scan-Path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774" y="1600200"/>
            <a:ext cx="4726290" cy="4839906"/>
          </a:xfrm>
        </p:spPr>
        <p:txBody>
          <a:bodyPr>
            <a:noAutofit/>
          </a:bodyPr>
          <a:lstStyle/>
          <a:p>
            <a:r>
              <a:rPr lang="en-US" sz="2100" dirty="0" smtClean="0"/>
              <a:t>This technique configures the logic such that inputs and outputs of combinational circuit can be</a:t>
            </a:r>
            <a:r>
              <a:rPr lang="en-US" sz="2100" dirty="0" smtClean="0"/>
              <a:t> accessed </a:t>
            </a:r>
            <a:r>
              <a:rPr lang="en-US" sz="2100" dirty="0" smtClean="0"/>
              <a:t>and the storage elements reconfigured to form a shift register known </a:t>
            </a:r>
            <a:r>
              <a:rPr lang="en-US" sz="2100" dirty="0" smtClean="0"/>
              <a:t>a</a:t>
            </a:r>
            <a:r>
              <a:rPr lang="en-US" sz="2100" dirty="0" smtClean="0"/>
              <a:t>s </a:t>
            </a:r>
            <a:r>
              <a:rPr lang="en-US" sz="2100" dirty="0" smtClean="0"/>
              <a:t>the </a:t>
            </a:r>
            <a:r>
              <a:rPr lang="en-US" sz="2100" dirty="0" smtClean="0"/>
              <a:t>scan path</a:t>
            </a:r>
          </a:p>
          <a:p>
            <a:r>
              <a:rPr lang="en-US" sz="2100" dirty="0" smtClean="0"/>
              <a:t>Multiplexer applies flip flop input either for normal operation or testing using control signal normal’/scan</a:t>
            </a:r>
          </a:p>
          <a:p>
            <a:r>
              <a:rPr lang="en-US" sz="2100" dirty="0" smtClean="0"/>
              <a:t>Normal operation: flip flop inputs are Y1 to Y3</a:t>
            </a:r>
          </a:p>
          <a:p>
            <a:r>
              <a:rPr lang="en-US" sz="2100" dirty="0" smtClean="0"/>
              <a:t>Testing: scan in present state variables y1 to y3</a:t>
            </a:r>
          </a:p>
          <a:p>
            <a:r>
              <a:rPr lang="en-US" sz="2100" dirty="0" smtClean="0"/>
              <a:t>Scan-in and scan-out pins are externally accessible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Built-in-self-</a:t>
            </a:r>
            <a:r>
              <a:rPr lang="en-US" dirty="0" smtClean="0"/>
              <a:t>test (BIST)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2219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Before: applying external inputs and comparing results with expected</a:t>
            </a:r>
            <a:r>
              <a:rPr lang="en-US" dirty="0" smtClean="0"/>
              <a:t> behavior </a:t>
            </a:r>
            <a:r>
              <a:rPr lang="en-US" dirty="0" smtClean="0"/>
              <a:t>of the circuit</a:t>
            </a:r>
            <a:endParaRPr lang="en-US" dirty="0" smtClean="0"/>
          </a:p>
          <a:p>
            <a:r>
              <a:rPr lang="en-US" dirty="0" smtClean="0"/>
              <a:t>BIST Uses </a:t>
            </a:r>
            <a:r>
              <a:rPr lang="en-US" dirty="0" smtClean="0"/>
              <a:t>a test vector generator to produce test</a:t>
            </a:r>
            <a:r>
              <a:rPr lang="en-US" dirty="0" smtClean="0"/>
              <a:t> vectors </a:t>
            </a:r>
            <a:r>
              <a:rPr lang="en-US" dirty="0" smtClean="0"/>
              <a:t>that can be applied to circuit</a:t>
            </a:r>
          </a:p>
          <a:p>
            <a:r>
              <a:rPr lang="en-US" dirty="0" smtClean="0"/>
              <a:t>Pre-determine </a:t>
            </a:r>
            <a:r>
              <a:rPr lang="en-US" dirty="0" smtClean="0"/>
              <a:t>response of circuit using simulator of CAD system and store response on chip so that it can be compared with test result</a:t>
            </a:r>
          </a:p>
          <a:p>
            <a:r>
              <a:rPr lang="en-US" dirty="0" smtClean="0"/>
              <a:t>Use pseudo random generators </a:t>
            </a:r>
            <a:endParaRPr lang="en-US" dirty="0"/>
          </a:p>
        </p:txBody>
      </p:sp>
      <p:pic>
        <p:nvPicPr>
          <p:cNvPr id="4" name="Picture 3" descr="Screen Shot 2018-04-04 at 14.40.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530" y="4422396"/>
            <a:ext cx="5237729" cy="24356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practical to store large number of test responses on chip</a:t>
            </a:r>
          </a:p>
          <a:p>
            <a:r>
              <a:rPr lang="en-US" dirty="0" smtClean="0"/>
              <a:t>Compress results of tests into single pattern called a signature</a:t>
            </a:r>
          </a:p>
          <a:p>
            <a:r>
              <a:rPr lang="en-US" dirty="0" smtClean="0"/>
              <a:t>Signature can be interpreted as result of all the tests done</a:t>
            </a:r>
          </a:p>
          <a:p>
            <a:r>
              <a:rPr lang="en-US" dirty="0" smtClean="0"/>
              <a:t>Compare this pattern with the </a:t>
            </a:r>
            <a:r>
              <a:rPr lang="en-US" dirty="0" smtClean="0"/>
              <a:t>pre-determined </a:t>
            </a:r>
            <a:r>
              <a:rPr lang="en-US" dirty="0" smtClean="0"/>
              <a:t>one to test if circuit is functioning properly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Logic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Why </a:t>
            </a:r>
            <a:r>
              <a:rPr lang="en-US" b="1" dirty="0" smtClean="0">
                <a:solidFill>
                  <a:srgbClr val="FF0000"/>
                </a:solidFill>
              </a:rPr>
              <a:t>do we test</a:t>
            </a:r>
            <a:r>
              <a:rPr lang="en-US" b="1" dirty="0" smtClean="0">
                <a:solidFill>
                  <a:srgbClr val="FF0000"/>
                </a:solidFill>
              </a:rPr>
              <a:t>? What is testing?</a:t>
            </a:r>
          </a:p>
          <a:p>
            <a:r>
              <a:rPr lang="en-US" dirty="0" smtClean="0"/>
              <a:t>Ned </a:t>
            </a:r>
            <a:r>
              <a:rPr lang="en-US" dirty="0" smtClean="0"/>
              <a:t>to verify final circuit achieves design objectives (functional and timing specs.)</a:t>
            </a:r>
          </a:p>
          <a:p>
            <a:r>
              <a:rPr lang="en-US" dirty="0" smtClean="0"/>
              <a:t>Ensure manufacturing process hasn’t introduced flaws (need to test all copies of circuit)</a:t>
            </a:r>
          </a:p>
          <a:p>
            <a:r>
              <a:rPr lang="en-US" dirty="0" smtClean="0"/>
              <a:t>Suspected faults in installed equipment in field </a:t>
            </a:r>
          </a:p>
          <a:p>
            <a:pPr>
              <a:buNone/>
            </a:pPr>
            <a:r>
              <a:rPr lang="en-US" b="1" dirty="0" smtClean="0"/>
              <a:t>Testing</a:t>
            </a:r>
            <a:endParaRPr lang="en-US" b="1" dirty="0" smtClean="0"/>
          </a:p>
          <a:p>
            <a:r>
              <a:rPr lang="en-US" dirty="0" smtClean="0"/>
              <a:t>A</a:t>
            </a:r>
            <a:r>
              <a:rPr lang="en-US" dirty="0" smtClean="0"/>
              <a:t>pplies pre-defined </a:t>
            </a:r>
            <a:r>
              <a:rPr lang="en-US" dirty="0" smtClean="0"/>
              <a:t>sets of inputs (tests) to a circuit and compares observed outputs with pattern expected from a correctly functioning </a:t>
            </a:r>
            <a:r>
              <a:rPr lang="en-US" dirty="0" smtClean="0"/>
              <a:t>circuit.</a:t>
            </a:r>
          </a:p>
          <a:p>
            <a:r>
              <a:rPr lang="en-US" dirty="0" smtClean="0"/>
              <a:t>Defining small number of</a:t>
            </a:r>
            <a:r>
              <a:rPr lang="en-US" dirty="0" smtClean="0"/>
              <a:t> test </a:t>
            </a:r>
            <a:r>
              <a:rPr lang="en-US" dirty="0" smtClean="0"/>
              <a:t>to adequately verify correctness of circuit is a daunting </a:t>
            </a:r>
            <a:r>
              <a:rPr lang="en-US" dirty="0" smtClean="0"/>
              <a:t>task.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8788"/>
            <a:ext cx="8229600" cy="4525963"/>
          </a:xfrm>
        </p:spPr>
        <p:txBody>
          <a:bodyPr>
            <a:noAutofit/>
          </a:bodyPr>
          <a:lstStyle/>
          <a:p>
            <a:r>
              <a:rPr lang="en-US" sz="2100" dirty="0" smtClean="0"/>
              <a:t>A circuit can only be tested if we have access to</a:t>
            </a:r>
            <a:r>
              <a:rPr lang="en-US" sz="2100" dirty="0" smtClean="0"/>
              <a:t> primary </a:t>
            </a:r>
            <a:r>
              <a:rPr lang="en-US" sz="2100" dirty="0" smtClean="0"/>
              <a:t>inputs and outputs</a:t>
            </a:r>
          </a:p>
          <a:p>
            <a:r>
              <a:rPr lang="en-US" sz="2100" dirty="0" smtClean="0"/>
              <a:t>If chips soldered onto a PCB, it becomes impossible to attach test pins to probes</a:t>
            </a:r>
          </a:p>
          <a:p>
            <a:r>
              <a:rPr lang="en-US" sz="2100" dirty="0" smtClean="0"/>
              <a:t>Extend scan-path concept to to board level </a:t>
            </a:r>
          </a:p>
          <a:p>
            <a:r>
              <a:rPr lang="en-US" sz="2100" dirty="0" smtClean="0"/>
              <a:t>Place a scan path cell (shift register) adjacent to each component pin and</a:t>
            </a:r>
            <a:r>
              <a:rPr lang="en-US" sz="2100" dirty="0" smtClean="0"/>
              <a:t> interconnect </a:t>
            </a:r>
            <a:r>
              <a:rPr lang="en-US" sz="2100" dirty="0" smtClean="0"/>
              <a:t>the cells so as to form a</a:t>
            </a:r>
            <a:r>
              <a:rPr lang="en-US" sz="2100" dirty="0" smtClean="0"/>
              <a:t> chain </a:t>
            </a:r>
            <a:r>
              <a:rPr lang="en-US" sz="2100" dirty="0" smtClean="0"/>
              <a:t>around the border </a:t>
            </a:r>
            <a:r>
              <a:rPr lang="en-US" sz="2100" dirty="0" smtClean="0"/>
              <a:t>for </a:t>
            </a:r>
            <a:r>
              <a:rPr lang="en-US" sz="2100" dirty="0" smtClean="0"/>
              <a:t>the circuit. BST circuits</a:t>
            </a:r>
            <a:r>
              <a:rPr lang="en-US" sz="2100" dirty="0" smtClean="0"/>
              <a:t> then connected </a:t>
            </a:r>
            <a:r>
              <a:rPr lang="en-US" sz="2100" dirty="0" smtClean="0"/>
              <a:t>together to form a single path.</a:t>
            </a:r>
          </a:p>
          <a:p>
            <a:r>
              <a:rPr lang="en-US" sz="2100" dirty="0" smtClean="0"/>
              <a:t>Connect each primary input or output through D flip flop and provide for test mode in which all flip flops can be connected to a shift </a:t>
            </a:r>
            <a:r>
              <a:rPr lang="en-US" sz="2100" dirty="0" smtClean="0"/>
              <a:t>register.</a:t>
            </a:r>
          </a:p>
          <a:p>
            <a:r>
              <a:rPr lang="en-US" sz="2100" dirty="0" smtClean="0"/>
              <a:t>Can then use shift register path to scan in and out test information</a:t>
            </a:r>
            <a:r>
              <a:rPr lang="en-US" sz="2100" dirty="0" smtClean="0"/>
              <a:t> via </a:t>
            </a:r>
            <a:r>
              <a:rPr lang="en-US" sz="2100" dirty="0" smtClean="0"/>
              <a:t>two pins (input and output</a:t>
            </a:r>
            <a:r>
              <a:rPr lang="en-US" sz="2100" dirty="0" smtClean="0"/>
              <a:t>).</a:t>
            </a:r>
          </a:p>
          <a:p>
            <a:r>
              <a:rPr lang="en-US" sz="2100" dirty="0" smtClean="0"/>
              <a:t>Can connect output pin of one chip to input of another</a:t>
            </a:r>
            <a:r>
              <a:rPr lang="en-US" sz="2100" dirty="0" smtClean="0"/>
              <a:t> hence </a:t>
            </a:r>
            <a:r>
              <a:rPr lang="en-US" sz="2100" dirty="0" smtClean="0"/>
              <a:t>connecting all pins to a board-wide shift register </a:t>
            </a:r>
          </a:p>
          <a:p>
            <a:r>
              <a:rPr lang="en-US" sz="2100" dirty="0" smtClean="0"/>
              <a:t>Approach used in IEEE Standard </a:t>
            </a:r>
            <a:r>
              <a:rPr lang="en-US" sz="2100" dirty="0" smtClean="0"/>
              <a:t>11.49.1  (</a:t>
            </a:r>
            <a:r>
              <a:rPr lang="en-US" sz="2100" b="1" i="1" dirty="0" smtClean="0">
                <a:solidFill>
                  <a:srgbClr val="FF0000"/>
                </a:solidFill>
              </a:rPr>
              <a:t>Read more about this</a:t>
            </a:r>
            <a:r>
              <a:rPr lang="en-US" sz="2100" dirty="0" smtClean="0"/>
              <a:t>)</a:t>
            </a: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CAT 2 : 17</a:t>
            </a:r>
            <a:r>
              <a:rPr lang="en-US" baseline="30000" dirty="0" smtClean="0"/>
              <a:t>th</a:t>
            </a:r>
            <a:r>
              <a:rPr lang="en-US" dirty="0" smtClean="0"/>
              <a:t> April, 10. A.M Sharp! ( 2 or 3 questions)</a:t>
            </a:r>
          </a:p>
          <a:p>
            <a:r>
              <a:rPr lang="en-US" dirty="0" smtClean="0"/>
              <a:t>Students who were active in class will get 5 extra marks on both </a:t>
            </a:r>
            <a:r>
              <a:rPr lang="en-US" dirty="0" err="1" smtClean="0"/>
              <a:t>CATs</a:t>
            </a:r>
            <a:endParaRPr lang="en-US" dirty="0" smtClean="0"/>
          </a:p>
          <a:p>
            <a:r>
              <a:rPr lang="en-US" b="1" dirty="0" smtClean="0"/>
              <a:t>About the exam</a:t>
            </a:r>
          </a:p>
          <a:p>
            <a:r>
              <a:rPr lang="en-US" dirty="0" smtClean="0"/>
              <a:t>5 questions; answer 4</a:t>
            </a:r>
          </a:p>
          <a:p>
            <a:r>
              <a:rPr lang="en-US" dirty="0" smtClean="0"/>
              <a:t>1 number will be compulsory</a:t>
            </a:r>
          </a:p>
          <a:p>
            <a:r>
              <a:rPr lang="en-US" dirty="0" smtClean="0"/>
              <a:t>Explain what you are doing. I will be testing your understanding of the material rather than your memory skills! (e.g. in your CAT a good number of you crammed the adder, XOR for the counter – Carry?? Sum??</a:t>
            </a:r>
          </a:p>
          <a:p>
            <a:r>
              <a:rPr lang="en-US" dirty="0" smtClean="0"/>
              <a:t>Be clear and concise ( try not to story tell)</a:t>
            </a:r>
          </a:p>
          <a:p>
            <a:r>
              <a:rPr lang="en-US" dirty="0" smtClean="0"/>
              <a:t>Use diagrams where possible</a:t>
            </a:r>
          </a:p>
          <a:p>
            <a:r>
              <a:rPr lang="en-US" dirty="0" smtClean="0"/>
              <a:t>If you don’t know, you don’t know: try not to gamble annoys 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dirty="0" smtClean="0"/>
              <a:t> the examiner</a:t>
            </a:r>
          </a:p>
          <a:p>
            <a:r>
              <a:rPr lang="en-US" dirty="0" smtClean="0"/>
              <a:t>Label ALL inputs and outputs correctly</a:t>
            </a:r>
          </a:p>
          <a:p>
            <a:r>
              <a:rPr lang="en-US" dirty="0" smtClean="0"/>
              <a:t>If I have to guess what you are doing, you will not get full marks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Brown,  </a:t>
            </a:r>
            <a:r>
              <a:rPr lang="en-US" dirty="0" smtClean="0"/>
              <a:t>C</a:t>
            </a:r>
            <a:r>
              <a:rPr lang="en-US" dirty="0" smtClean="0"/>
              <a:t>hapter </a:t>
            </a:r>
            <a:r>
              <a:rPr lang="en-US" dirty="0" smtClean="0"/>
              <a:t>11</a:t>
            </a:r>
          </a:p>
          <a:p>
            <a:r>
              <a:rPr lang="en-US" dirty="0" smtClean="0"/>
              <a:t>Douglas </a:t>
            </a:r>
            <a:r>
              <a:rPr lang="en-US" dirty="0" err="1" smtClean="0"/>
              <a:t>Pucknell</a:t>
            </a:r>
            <a:r>
              <a:rPr lang="en-US" dirty="0" smtClean="0"/>
              <a:t>, </a:t>
            </a:r>
            <a:r>
              <a:rPr lang="en-US" dirty="0" err="1" smtClean="0"/>
              <a:t>Kamran</a:t>
            </a:r>
            <a:r>
              <a:rPr lang="en-US" dirty="0" smtClean="0"/>
              <a:t> </a:t>
            </a:r>
            <a:r>
              <a:rPr lang="en-US" dirty="0" err="1" smtClean="0"/>
              <a:t>Eshraghian</a:t>
            </a:r>
            <a:r>
              <a:rPr lang="en-US" dirty="0" smtClean="0"/>
              <a:t>, Basic VLSI Design,</a:t>
            </a:r>
            <a:r>
              <a:rPr lang="en-US" dirty="0" smtClean="0"/>
              <a:t> Chapter </a:t>
            </a:r>
            <a:r>
              <a:rPr lang="en-US" dirty="0" smtClean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Possible circuit faults are with</a:t>
            </a:r>
            <a:r>
              <a:rPr lang="en-US" dirty="0" smtClean="0"/>
              <a:t> wires </a:t>
            </a:r>
            <a:r>
              <a:rPr lang="en-US" dirty="0" smtClean="0"/>
              <a:t>and transistors: broken switches, shorted wires,  broken wires, unwanted connections between</a:t>
            </a:r>
            <a:r>
              <a:rPr lang="en-US" dirty="0" smtClean="0"/>
              <a:t> wires </a:t>
            </a:r>
            <a:r>
              <a:rPr lang="en-US" dirty="0" smtClean="0"/>
              <a:t>etc.</a:t>
            </a:r>
          </a:p>
          <a:p>
            <a:r>
              <a:rPr lang="en-US" b="1" dirty="0" smtClean="0"/>
              <a:t>Stuck-at-Model</a:t>
            </a:r>
          </a:p>
          <a:p>
            <a:r>
              <a:rPr lang="en-US" dirty="0" smtClean="0"/>
              <a:t>Assume all faults manifest themselves as some wires (gate inputs or outputs) being stuck at logic level 0 or 1</a:t>
            </a:r>
          </a:p>
          <a:p>
            <a:r>
              <a:rPr lang="en-US" dirty="0" smtClean="0"/>
              <a:t>If a wire </a:t>
            </a:r>
            <a:r>
              <a:rPr lang="en-US" i="1" dirty="0" err="1" smtClean="0"/>
              <a:t>w</a:t>
            </a:r>
            <a:r>
              <a:rPr lang="en-US" dirty="0" smtClean="0"/>
              <a:t> has an undesirable signal that is always equal to </a:t>
            </a:r>
            <a:r>
              <a:rPr lang="en-US" dirty="0" smtClean="0"/>
              <a:t>logic </a:t>
            </a:r>
            <a:r>
              <a:rPr lang="en-US" i="1" dirty="0" smtClean="0"/>
              <a:t>0</a:t>
            </a:r>
            <a:r>
              <a:rPr lang="en-US" dirty="0" smtClean="0"/>
              <a:t>, </a:t>
            </a:r>
            <a:r>
              <a:rPr lang="en-US" dirty="0" smtClean="0"/>
              <a:t>then </a:t>
            </a:r>
            <a:r>
              <a:rPr lang="en-US" b="1" i="1" dirty="0" err="1" smtClean="0"/>
              <a:t>w</a:t>
            </a:r>
            <a:r>
              <a:rPr lang="en-US" b="1" i="1" dirty="0" smtClean="0"/>
              <a:t> is stuck-at-0 </a:t>
            </a:r>
            <a:r>
              <a:rPr lang="en-US" i="1" dirty="0" smtClean="0"/>
              <a:t>(w/0)</a:t>
            </a:r>
            <a:r>
              <a:rPr lang="en-US" dirty="0" smtClean="0"/>
              <a:t>. Similar </a:t>
            </a:r>
            <a:r>
              <a:rPr lang="en-US" dirty="0" smtClean="0"/>
              <a:t>for </a:t>
            </a:r>
            <a:r>
              <a:rPr lang="en-US" dirty="0" smtClean="0"/>
              <a:t>1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Logic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Single and multiple Faults can occur in a circuit</a:t>
            </a:r>
          </a:p>
          <a:p>
            <a:r>
              <a:rPr lang="en-US" dirty="0" smtClean="0"/>
              <a:t>Working with multiple faults is difficult because each fault can happen in many different </a:t>
            </a:r>
            <a:r>
              <a:rPr lang="en-US" dirty="0" smtClean="0"/>
              <a:t>ways.</a:t>
            </a:r>
          </a:p>
          <a:p>
            <a:r>
              <a:rPr lang="en-US" dirty="0" smtClean="0"/>
              <a:t>From experience, tests which can detect single faults can also</a:t>
            </a:r>
            <a:r>
              <a:rPr lang="en-US" dirty="0" smtClean="0"/>
              <a:t> detect </a:t>
            </a:r>
            <a:r>
              <a:rPr lang="en-US" dirty="0" smtClean="0"/>
              <a:t>multiple faults</a:t>
            </a:r>
          </a:p>
          <a:p>
            <a:r>
              <a:rPr lang="en-US" dirty="0" smtClean="0"/>
              <a:t>A fault is detected if the output value produced by a faulty circuit is different from the value produced by a working circuit when a test is applied at the input</a:t>
            </a:r>
          </a:p>
          <a:p>
            <a:r>
              <a:rPr lang="en-US" dirty="0" smtClean="0"/>
              <a:t>A complete set of tests</a:t>
            </a:r>
            <a:r>
              <a:rPr lang="en-US" dirty="0" smtClean="0"/>
              <a:t> used </a:t>
            </a:r>
            <a:r>
              <a:rPr lang="en-US" dirty="0" smtClean="0"/>
              <a:t>for a given circuit is called a “</a:t>
            </a:r>
            <a:r>
              <a:rPr lang="en-US" b="1" i="1" dirty="0" smtClean="0"/>
              <a:t>test set</a:t>
            </a:r>
            <a:r>
              <a:rPr lang="en-US" dirty="0" smtClean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for Testability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2 key considerations: </a:t>
            </a:r>
            <a:r>
              <a:rPr lang="en-US" b="1" i="1" dirty="0" err="1" smtClean="0"/>
              <a:t>observability</a:t>
            </a:r>
            <a:r>
              <a:rPr lang="en-US" b="1" i="1" dirty="0" smtClean="0"/>
              <a:t> and controllability</a:t>
            </a:r>
          </a:p>
          <a:p>
            <a:r>
              <a:rPr lang="en-US" dirty="0" smtClean="0"/>
              <a:t>Ensure designer provides means of setting or resetting key nodes in the system (controllability)  and observing the response at key points (</a:t>
            </a:r>
            <a:r>
              <a:rPr lang="en-US" dirty="0" err="1" smtClean="0"/>
              <a:t>observability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Inputs to a device under test are subjected to a test pattern (test vector) which</a:t>
            </a:r>
            <a:r>
              <a:rPr lang="en-US" dirty="0" smtClean="0"/>
              <a:t> supplies </a:t>
            </a:r>
            <a:r>
              <a:rPr lang="en-US" dirty="0" smtClean="0"/>
              <a:t>a set of binary values to detect </a:t>
            </a:r>
            <a:r>
              <a:rPr lang="en-US" dirty="0" smtClean="0"/>
              <a:t>faults.</a:t>
            </a:r>
          </a:p>
          <a:p>
            <a:r>
              <a:rPr lang="en-US" dirty="0" smtClean="0"/>
              <a:t>Test pattern generation is done using automatic test pattern generators (</a:t>
            </a:r>
            <a:r>
              <a:rPr lang="en-US" dirty="0" err="1" smtClean="0"/>
              <a:t>ATPGs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Combinational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set of test patterns which will detect all possible fault combinations</a:t>
            </a:r>
          </a:p>
          <a:p>
            <a:r>
              <a:rPr lang="en-US" dirty="0" smtClean="0"/>
              <a:t>For N input circuit, generate all</a:t>
            </a:r>
            <a:r>
              <a:rPr lang="en-US" dirty="0" smtClean="0"/>
              <a:t> possible 2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combinations and observe the outputs</a:t>
            </a:r>
          </a:p>
          <a:p>
            <a:r>
              <a:rPr lang="en-US" dirty="0" smtClean="0"/>
              <a:t>Called exhaustive testing</a:t>
            </a:r>
          </a:p>
          <a:p>
            <a:r>
              <a:rPr lang="en-US" dirty="0" smtClean="0"/>
              <a:t>Practical for </a:t>
            </a:r>
            <a:r>
              <a:rPr lang="en-US" dirty="0" smtClean="0"/>
              <a:t>small </a:t>
            </a:r>
            <a:r>
              <a:rPr lang="en-US" dirty="0" smtClean="0"/>
              <a:t>value</a:t>
            </a:r>
            <a:r>
              <a:rPr lang="en-US" dirty="0" smtClean="0"/>
              <a:t> of </a:t>
            </a:r>
            <a:r>
              <a:rPr lang="en-US" dirty="0" smtClean="0"/>
              <a:t>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Combinational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26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Apply test set that comprises all possible input violations</a:t>
            </a:r>
          </a:p>
          <a:p>
            <a:r>
              <a:rPr lang="en-US" dirty="0" smtClean="0"/>
              <a:t>Check output values</a:t>
            </a:r>
            <a:r>
              <a:rPr lang="en-US" dirty="0" smtClean="0"/>
              <a:t> produced </a:t>
            </a:r>
            <a:r>
              <a:rPr lang="en-US" dirty="0" smtClean="0"/>
              <a:t>by all combinations in truth table</a:t>
            </a:r>
            <a:endParaRPr lang="en-US" dirty="0" smtClean="0"/>
          </a:p>
          <a:p>
            <a:r>
              <a:rPr lang="en-US" dirty="0" smtClean="0"/>
              <a:t>Luckily</a:t>
            </a:r>
            <a:r>
              <a:rPr lang="en-US" dirty="0" smtClean="0"/>
              <a:t>, no need to apply all </a:t>
            </a:r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n-US" dirty="0" smtClean="0"/>
              <a:t>valuations for</a:t>
            </a:r>
            <a:r>
              <a:rPr lang="en-US" dirty="0" smtClean="0"/>
              <a:t> </a:t>
            </a:r>
            <a:r>
              <a:rPr lang="en-US" dirty="0" smtClean="0"/>
              <a:t>N</a:t>
            </a:r>
            <a:r>
              <a:rPr lang="en-US" dirty="0" smtClean="0"/>
              <a:t>-</a:t>
            </a:r>
            <a:r>
              <a:rPr lang="en-US" dirty="0" smtClean="0"/>
              <a:t>input </a:t>
            </a:r>
            <a:r>
              <a:rPr lang="en-US" dirty="0" smtClean="0"/>
              <a:t>circuit</a:t>
            </a:r>
          </a:p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4" name="Picture 3" descr="Screen Shot 2018-04-04 at 12.49.56.png"/>
          <p:cNvPicPr>
            <a:picLocks noChangeAspect="1"/>
          </p:cNvPicPr>
          <p:nvPr/>
        </p:nvPicPr>
        <p:blipFill>
          <a:blip r:embed="rId2"/>
          <a:srcRect l="10308" r="5647"/>
          <a:stretch>
            <a:fillRect/>
          </a:stretch>
        </p:blipFill>
        <p:spPr>
          <a:xfrm>
            <a:off x="103659" y="3122867"/>
            <a:ext cx="4302307" cy="2852031"/>
          </a:xfrm>
          <a:prstGeom prst="rect">
            <a:avLst/>
          </a:prstGeom>
        </p:spPr>
      </p:pic>
      <p:pic>
        <p:nvPicPr>
          <p:cNvPr id="5" name="Picture 4" descr="Screen Shot 2018-04-04 at 12.54.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794" y="3122867"/>
            <a:ext cx="4415771" cy="21857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15713" y="5308601"/>
            <a:ext cx="6228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>
                <a:latin typeface="Arial Narrow"/>
              </a:rPr>
              <a:t>Evaluate all cases for a</a:t>
            </a:r>
            <a:r>
              <a:rPr lang="en-US" dirty="0" smtClean="0">
                <a:latin typeface="Arial Narrow"/>
              </a:rPr>
              <a:t>/</a:t>
            </a:r>
            <a:r>
              <a:rPr lang="en-US" dirty="0" smtClean="0">
                <a:latin typeface="Arial Narrow"/>
              </a:rPr>
              <a:t>0 and compare with expected output</a:t>
            </a:r>
          </a:p>
          <a:p>
            <a:pPr>
              <a:buFont typeface="Arial"/>
              <a:buChar char="•"/>
            </a:pPr>
            <a:r>
              <a:rPr lang="en-US" dirty="0" smtClean="0">
                <a:latin typeface="Arial Narrow"/>
              </a:rPr>
              <a:t>Only 3 cases  give wrong answer</a:t>
            </a:r>
          </a:p>
          <a:p>
            <a:pPr>
              <a:buFont typeface="Arial"/>
              <a:buChar char="•"/>
            </a:pPr>
            <a:r>
              <a:rPr lang="en-US" dirty="0" smtClean="0">
                <a:latin typeface="Arial Narrow"/>
              </a:rPr>
              <a:t>T</a:t>
            </a:r>
            <a:r>
              <a:rPr lang="en-US" dirty="0" smtClean="0">
                <a:latin typeface="Arial Narrow"/>
              </a:rPr>
              <a:t>esting </a:t>
            </a:r>
            <a:r>
              <a:rPr lang="en-US" dirty="0" smtClean="0">
                <a:latin typeface="Arial Narrow"/>
              </a:rPr>
              <a:t>3 combinations will identify this </a:t>
            </a:r>
            <a:r>
              <a:rPr lang="en-US" dirty="0" smtClean="0">
                <a:latin typeface="Arial Narrow"/>
              </a:rPr>
              <a:t>fault</a:t>
            </a:r>
          </a:p>
          <a:p>
            <a:pPr>
              <a:buFont typeface="Arial"/>
              <a:buChar char="•"/>
            </a:pPr>
            <a:r>
              <a:rPr lang="en-US" dirty="0" smtClean="0">
                <a:latin typeface="Arial Narrow"/>
              </a:rPr>
              <a:t>Repeat for </a:t>
            </a:r>
            <a:r>
              <a:rPr lang="en-US" dirty="0" smtClean="0">
                <a:latin typeface="Arial Narrow"/>
              </a:rPr>
              <a:t> other cases </a:t>
            </a:r>
          </a:p>
          <a:p>
            <a:pPr>
              <a:buFont typeface="Arial"/>
              <a:buChar char="•"/>
            </a:pPr>
            <a:r>
              <a:rPr lang="en-US" dirty="0" smtClean="0">
                <a:latin typeface="Arial Narrow"/>
              </a:rPr>
              <a:t>T</a:t>
            </a:r>
            <a:r>
              <a:rPr lang="en-US" dirty="0" smtClean="0">
                <a:latin typeface="Arial Narrow"/>
              </a:rPr>
              <a:t>est set: </a:t>
            </a:r>
            <a:r>
              <a:rPr lang="en-US" dirty="0" smtClean="0">
                <a:latin typeface="Arial Narrow"/>
              </a:rPr>
              <a:t>[</a:t>
            </a:r>
            <a:r>
              <a:rPr lang="en-US" dirty="0" smtClean="0">
                <a:latin typeface="Arial Narrow"/>
              </a:rPr>
              <a:t>100, 101, 110]</a:t>
            </a:r>
            <a:endParaRPr lang="en-US" dirty="0">
              <a:latin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 smtClean="0"/>
              <a:t>Combinational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746"/>
            <a:ext cx="8229600" cy="203404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Minimal test set can be derived from table by inspection</a:t>
            </a:r>
          </a:p>
          <a:p>
            <a:r>
              <a:rPr lang="en-US" dirty="0" smtClean="0"/>
              <a:t>Faults</a:t>
            </a:r>
            <a:r>
              <a:rPr lang="en-US" dirty="0" smtClean="0"/>
              <a:t> covered </a:t>
            </a:r>
            <a:r>
              <a:rPr lang="en-US" dirty="0" smtClean="0"/>
              <a:t>by one test must be included [</a:t>
            </a:r>
            <a:r>
              <a:rPr lang="en-US" b="1" dirty="0" smtClean="0">
                <a:solidFill>
                  <a:srgbClr val="FF0000"/>
                </a:solidFill>
              </a:rPr>
              <a:t>001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0000FF"/>
                </a:solidFill>
              </a:rPr>
              <a:t>010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008000"/>
                </a:solidFill>
              </a:rPr>
              <a:t>011</a:t>
            </a:r>
            <a:r>
              <a:rPr lang="en-US" dirty="0" smtClean="0"/>
              <a:t>]</a:t>
            </a:r>
          </a:p>
          <a:p>
            <a:r>
              <a:rPr lang="en-US" dirty="0" smtClean="0"/>
              <a:t>For remaining</a:t>
            </a:r>
            <a:r>
              <a:rPr lang="en-US" dirty="0" smtClean="0"/>
              <a:t> uncovered tests</a:t>
            </a:r>
            <a:r>
              <a:rPr lang="en-US" dirty="0" smtClean="0"/>
              <a:t>, chose</a:t>
            </a:r>
            <a:r>
              <a:rPr lang="en-US" dirty="0" smtClean="0"/>
              <a:t> arbitrarily </a:t>
            </a:r>
            <a:r>
              <a:rPr lang="en-US" dirty="0" smtClean="0"/>
              <a:t>since can be covered by</a:t>
            </a:r>
            <a:r>
              <a:rPr lang="en-US" dirty="0" smtClean="0"/>
              <a:t> multiple </a:t>
            </a:r>
            <a:r>
              <a:rPr lang="en-US" dirty="0" smtClean="0"/>
              <a:t>tests</a:t>
            </a:r>
          </a:p>
          <a:p>
            <a:r>
              <a:rPr lang="en-US" dirty="0" smtClean="0"/>
              <a:t>Complete test set for this circuit can be {</a:t>
            </a:r>
            <a:r>
              <a:rPr lang="en-US" dirty="0" smtClean="0"/>
              <a:t>001,010,011,</a:t>
            </a:r>
            <a:r>
              <a:rPr lang="en-US" dirty="0" smtClean="0">
                <a:solidFill>
                  <a:srgbClr val="E46C0A"/>
                </a:solidFill>
              </a:rPr>
              <a:t>100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or 101 or 110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0829" y="3634247"/>
            <a:ext cx="3753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Narrow"/>
              </a:rPr>
              <a:t>Observe:</a:t>
            </a:r>
          </a:p>
          <a:p>
            <a:pPr>
              <a:buFont typeface="Arial"/>
              <a:buChar char="•"/>
            </a:pPr>
            <a:r>
              <a:rPr lang="en-US" dirty="0" smtClean="0">
                <a:latin typeface="Arial Narrow"/>
              </a:rPr>
              <a:t>Test </a:t>
            </a:r>
            <a:r>
              <a:rPr lang="en-US" dirty="0" smtClean="0">
                <a:latin typeface="Arial Narrow"/>
              </a:rPr>
              <a:t>set</a:t>
            </a:r>
            <a:r>
              <a:rPr lang="en-US" dirty="0" smtClean="0">
                <a:latin typeface="Arial Narrow"/>
              </a:rPr>
              <a:t> generally </a:t>
            </a:r>
            <a:r>
              <a:rPr lang="en-US" dirty="0" smtClean="0">
                <a:latin typeface="Arial Narrow"/>
              </a:rPr>
              <a:t>smaller than </a:t>
            </a:r>
            <a:r>
              <a:rPr lang="en-US" dirty="0" smtClean="0">
                <a:latin typeface="Arial Narrow"/>
              </a:rPr>
              <a:t>2</a:t>
            </a:r>
            <a:r>
              <a:rPr lang="en-US" baseline="30000" dirty="0" smtClean="0">
                <a:latin typeface="Arial Narrow"/>
              </a:rPr>
              <a:t>N</a:t>
            </a:r>
            <a:endParaRPr lang="en-US" baseline="30000" dirty="0" smtClean="0">
              <a:latin typeface="Arial Narrow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latin typeface="Arial Narrow"/>
              </a:rPr>
              <a:t>Still</a:t>
            </a:r>
            <a:r>
              <a:rPr lang="en-US" dirty="0" smtClean="0">
                <a:latin typeface="Arial Narrow"/>
              </a:rPr>
              <a:t> impractical </a:t>
            </a:r>
            <a:r>
              <a:rPr lang="en-US" dirty="0" smtClean="0">
                <a:latin typeface="Arial Narrow"/>
              </a:rPr>
              <a:t>for large </a:t>
            </a:r>
            <a:r>
              <a:rPr lang="en-US" dirty="0" smtClean="0">
                <a:latin typeface="Arial Narrow"/>
              </a:rPr>
              <a:t>circuits</a:t>
            </a:r>
            <a:endParaRPr lang="en-US" dirty="0" smtClean="0">
              <a:latin typeface="Arial Narrow"/>
            </a:endParaRPr>
          </a:p>
          <a:p>
            <a:pPr>
              <a:buFont typeface="Arial"/>
              <a:buChar char="•"/>
            </a:pPr>
            <a:r>
              <a:rPr lang="en-US" dirty="0" smtClean="0">
                <a:latin typeface="Arial Narrow"/>
              </a:rPr>
              <a:t>Solution</a:t>
            </a:r>
            <a:r>
              <a:rPr lang="en-US" dirty="0" smtClean="0">
                <a:latin typeface="Arial Narrow"/>
              </a:rPr>
              <a:t>: Path </a:t>
            </a:r>
            <a:r>
              <a:rPr lang="en-US" dirty="0" smtClean="0">
                <a:latin typeface="Arial Narrow"/>
              </a:rPr>
              <a:t>sensitizing</a:t>
            </a:r>
            <a:endParaRPr lang="en-US" dirty="0">
              <a:latin typeface="Arial Narrow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66503" y="3417988"/>
            <a:ext cx="4652182" cy="3287649"/>
            <a:chOff x="984863" y="3482778"/>
            <a:chExt cx="4652182" cy="3287649"/>
          </a:xfrm>
        </p:grpSpPr>
        <p:pic>
          <p:nvPicPr>
            <p:cNvPr id="4" name="Picture 3" descr="Screen Shot 2018-04-04 at 12.57.29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4863" y="3482778"/>
              <a:ext cx="4652182" cy="3287649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2954589" y="4379790"/>
              <a:ext cx="233257" cy="298033"/>
            </a:xfrm>
            <a:prstGeom prst="round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625349" y="4571064"/>
              <a:ext cx="233257" cy="298033"/>
            </a:xfrm>
            <a:prstGeom prst="roundRect">
              <a:avLst/>
            </a:prstGeom>
            <a:noFill/>
            <a:ln w="22225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59175" y="4801212"/>
              <a:ext cx="233257" cy="298033"/>
            </a:xfrm>
            <a:prstGeom prst="roundRect">
              <a:avLst/>
            </a:prstGeom>
            <a:noFill/>
            <a:ln w="2222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634249" y="4849948"/>
              <a:ext cx="233257" cy="298033"/>
            </a:xfrm>
            <a:prstGeom prst="roundRect">
              <a:avLst/>
            </a:prstGeom>
            <a:noFill/>
            <a:ln w="2222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305009" y="4807978"/>
              <a:ext cx="233257" cy="298033"/>
            </a:xfrm>
            <a:prstGeom prst="roundRect">
              <a:avLst/>
            </a:prstGeom>
            <a:noFill/>
            <a:ln w="22225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347695" y="4321766"/>
            <a:ext cx="3291516" cy="1496358"/>
            <a:chOff x="1917891" y="4347682"/>
            <a:chExt cx="3291516" cy="1496358"/>
          </a:xfrm>
        </p:grpSpPr>
        <p:sp>
          <p:nvSpPr>
            <p:cNvPr id="12" name="Rounded Rectangle 11"/>
            <p:cNvSpPr/>
            <p:nvPr/>
          </p:nvSpPr>
          <p:spPr>
            <a:xfrm>
              <a:off x="4354131" y="4558106"/>
              <a:ext cx="855276" cy="298033"/>
            </a:xfrm>
            <a:prstGeom prst="roundRect">
              <a:avLst/>
            </a:prstGeom>
            <a:noFill/>
            <a:ln w="15875">
              <a:solidFill>
                <a:srgbClr val="0000FF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319613" y="4587405"/>
              <a:ext cx="194381" cy="298033"/>
            </a:xfrm>
            <a:prstGeom prst="roundRect">
              <a:avLst/>
            </a:prstGeom>
            <a:noFill/>
            <a:ln w="15875">
              <a:solidFill>
                <a:srgbClr val="0000FF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351023" y="4347682"/>
              <a:ext cx="855276" cy="298033"/>
            </a:xfrm>
            <a:prstGeom prst="roundRect">
              <a:avLst/>
            </a:prstGeom>
            <a:noFill/>
            <a:ln w="15875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342423" y="4351065"/>
              <a:ext cx="194381" cy="298033"/>
            </a:xfrm>
            <a:prstGeom prst="roundRect">
              <a:avLst/>
            </a:prstGeom>
            <a:noFill/>
            <a:ln w="15875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649125" y="4739805"/>
              <a:ext cx="194381" cy="298033"/>
            </a:xfrm>
            <a:prstGeom prst="roundRect">
              <a:avLst/>
            </a:prstGeom>
            <a:noFill/>
            <a:ln w="15875">
              <a:solidFill>
                <a:srgbClr val="008000"/>
              </a:solidFill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17891" y="5037838"/>
              <a:ext cx="401722" cy="806202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Sensitizing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Select a path from the site of the possible fault through a sequence of gates leading to the output of circuitry under test</a:t>
            </a:r>
          </a:p>
          <a:p>
            <a:r>
              <a:rPr lang="en-US" b="1" dirty="0" smtClean="0"/>
              <a:t>3 steps:</a:t>
            </a:r>
            <a:endParaRPr lang="en-US" b="1" dirty="0" smtClean="0"/>
          </a:p>
          <a:p>
            <a:r>
              <a:rPr lang="en-US" b="1" i="1" dirty="0" smtClean="0"/>
              <a:t>Manifestation</a:t>
            </a:r>
            <a:r>
              <a:rPr lang="en-US" dirty="0" smtClean="0"/>
              <a:t>: </a:t>
            </a:r>
            <a:r>
              <a:rPr lang="en-US" dirty="0" smtClean="0"/>
              <a:t>Specify input at site of assumed fault to generate a value</a:t>
            </a:r>
            <a:r>
              <a:rPr lang="en-US" dirty="0" smtClean="0"/>
              <a:t> opposite </a:t>
            </a:r>
            <a:r>
              <a:rPr lang="en-US" dirty="0" smtClean="0"/>
              <a:t>to assumed stuck at value: (0 for /1 and 1 for /0)</a:t>
            </a:r>
          </a:p>
          <a:p>
            <a:r>
              <a:rPr lang="en-US" b="1" i="1" dirty="0" smtClean="0"/>
              <a:t>Propagation</a:t>
            </a:r>
            <a:r>
              <a:rPr lang="en-US" dirty="0" smtClean="0"/>
              <a:t>:</a:t>
            </a:r>
            <a:r>
              <a:rPr lang="en-US" dirty="0" smtClean="0"/>
              <a:t> Determine </a:t>
            </a:r>
            <a:r>
              <a:rPr lang="en-US" dirty="0" smtClean="0"/>
              <a:t>inputs of other gates so as to propagate fault along path to selected primary output. i.e. Set AND/NAND inputs to 1 and OR/NOR inputs to 0</a:t>
            </a:r>
          </a:p>
          <a:p>
            <a:r>
              <a:rPr lang="en-US" b="1" i="1" dirty="0" smtClean="0"/>
              <a:t>Consistency (justification)</a:t>
            </a:r>
            <a:r>
              <a:rPr lang="en-US" dirty="0" smtClean="0"/>
              <a:t>: trace backward to find values of other inputs, hence determine test vector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1579</Words>
  <Application>Microsoft Macintosh PowerPoint</Application>
  <PresentationFormat>On-screen Show (4:3)</PresentationFormat>
  <Paragraphs>169</Paragraphs>
  <Slides>22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CMP 2203</vt:lpstr>
      <vt:lpstr>Testing Logic Circuits</vt:lpstr>
      <vt:lpstr>Fault Model</vt:lpstr>
      <vt:lpstr>Testing Logic Circuits</vt:lpstr>
      <vt:lpstr>Design for Testability</vt:lpstr>
      <vt:lpstr>Testing Combinational Circuits</vt:lpstr>
      <vt:lpstr>Testing Combinational Circuits</vt:lpstr>
      <vt:lpstr>Testing Combinational Circuits</vt:lpstr>
      <vt:lpstr>Path Sensitizing</vt:lpstr>
      <vt:lpstr>Example : Path Sensitizing</vt:lpstr>
      <vt:lpstr>Example</vt:lpstr>
      <vt:lpstr>Example</vt:lpstr>
      <vt:lpstr>Example</vt:lpstr>
      <vt:lpstr>D-algorithm &amp; PODEM</vt:lpstr>
      <vt:lpstr>Testing Sequential Circuits</vt:lpstr>
      <vt:lpstr>Design for Testability</vt:lpstr>
      <vt:lpstr>Scan-Path Technique</vt:lpstr>
      <vt:lpstr>Built-in-self-test (BIST)</vt:lpstr>
      <vt:lpstr>BIST</vt:lpstr>
      <vt:lpstr>Boundary Scan</vt:lpstr>
      <vt:lpstr>Information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Dativa Tizikara</dc:creator>
  <cp:lastModifiedBy>Dativa Tizikara</cp:lastModifiedBy>
  <cp:revision>123</cp:revision>
  <dcterms:created xsi:type="dcterms:W3CDTF">2018-04-11T18:28:59Z</dcterms:created>
  <dcterms:modified xsi:type="dcterms:W3CDTF">2018-04-11T19:49:47Z</dcterms:modified>
</cp:coreProperties>
</file>