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84" r:id="rId4"/>
    <p:sldId id="269" r:id="rId5"/>
    <p:sldId id="285" r:id="rId6"/>
    <p:sldId id="265" r:id="rId7"/>
    <p:sldId id="286" r:id="rId8"/>
    <p:sldId id="287" r:id="rId9"/>
    <p:sldId id="271" r:id="rId10"/>
    <p:sldId id="288" r:id="rId11"/>
    <p:sldId id="289" r:id="rId12"/>
    <p:sldId id="290" r:id="rId13"/>
    <p:sldId id="291" r:id="rId14"/>
    <p:sldId id="270" r:id="rId15"/>
    <p:sldId id="260" r:id="rId16"/>
    <p:sldId id="266" r:id="rId17"/>
    <p:sldId id="272" r:id="rId18"/>
    <p:sldId id="263" r:id="rId19"/>
    <p:sldId id="267" r:id="rId20"/>
    <p:sldId id="273" r:id="rId21"/>
    <p:sldId id="274" r:id="rId22"/>
    <p:sldId id="264" r:id="rId23"/>
    <p:sldId id="268" r:id="rId24"/>
    <p:sldId id="275" r:id="rId25"/>
    <p:sldId id="276" r:id="rId26"/>
    <p:sldId id="277" r:id="rId27"/>
    <p:sldId id="278" r:id="rId28"/>
    <p:sldId id="282" r:id="rId29"/>
    <p:sldId id="283" r:id="rId30"/>
    <p:sldId id="280" r:id="rId31"/>
    <p:sldId id="281" r:id="rId32"/>
    <p:sldId id="262" r:id="rId33"/>
    <p:sldId id="26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1C4"/>
    <a:srgbClr val="7C7C7A"/>
    <a:srgbClr val="EBEDEE"/>
    <a:srgbClr val="DFD8C7"/>
    <a:srgbClr val="373430"/>
    <a:srgbClr val="5F5F5D"/>
    <a:srgbClr val="E9E9E9"/>
    <a:srgbClr val="E4E3E1"/>
    <a:srgbClr val="E6E4E5"/>
    <a:srgbClr val="D1D1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0" autoAdjust="0"/>
  </p:normalViewPr>
  <p:slideViewPr>
    <p:cSldViewPr snapToGrid="0" showGuides="1">
      <p:cViewPr>
        <p:scale>
          <a:sx n="75" d="100"/>
          <a:sy n="75" d="100"/>
        </p:scale>
        <p:origin x="2544" y="8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8-45B5-96DE-8731CDDE6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8-45B5-96DE-8731CDDE62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8-45B5-96DE-8731CDDE6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BBBE1-28B1-44FF-B820-B5D06D3D4E1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CB525-A084-44EC-A0F5-487E02FC1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1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CB525-A084-44EC-A0F5-487E02FC13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3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248053" y="995601"/>
            <a:ext cx="3517460" cy="3631746"/>
            <a:chOff x="1426477" y="1116739"/>
            <a:chExt cx="3517460" cy="363174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70C938C-F8B1-4FFF-8F74-6ED0A876B136}"/>
                </a:ext>
              </a:extLst>
            </p:cNvPr>
            <p:cNvSpPr txBox="1"/>
            <p:nvPr/>
          </p:nvSpPr>
          <p:spPr>
            <a:xfrm>
              <a:off x="1761507" y="3655109"/>
              <a:ext cx="307808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dirty="0">
                  <a:latin typeface="Adobe Fan Heiti Std B" panose="020B0700000000000000" pitchFamily="34" charset="-128"/>
                </a:rPr>
                <a:t>TEA HOUSE</a:t>
              </a:r>
              <a:endParaRPr lang="ko-KR" altLang="en-US" sz="4000" dirty="0">
                <a:latin typeface="Adobe Fan Heiti Std B" panose="020B0700000000000000" pitchFamily="34" charset="-128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477" y="1116739"/>
              <a:ext cx="3517460" cy="3631746"/>
            </a:xfrm>
            <a:prstGeom prst="rect">
              <a:avLst/>
            </a:prstGeom>
          </p:spPr>
        </p:pic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7C69CF-8D6C-C30C-D2CE-9C53E53A7159}"/>
              </a:ext>
            </a:extLst>
          </p:cNvPr>
          <p:cNvCxnSpPr>
            <a:cxnSpLocks/>
          </p:cNvCxnSpPr>
          <p:nvPr/>
        </p:nvCxnSpPr>
        <p:spPr>
          <a:xfrm>
            <a:off x="2588482" y="4282028"/>
            <a:ext cx="7015036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3DD2D3-8DA7-657F-E9E7-C3FF64F3D9EC}"/>
              </a:ext>
            </a:extLst>
          </p:cNvPr>
          <p:cNvSpPr txBox="1"/>
          <p:nvPr/>
        </p:nvSpPr>
        <p:spPr>
          <a:xfrm>
            <a:off x="2588482" y="4393902"/>
            <a:ext cx="204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K-Digital Training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EFEDD-E834-6CB7-CC26-EFACE0529B26}"/>
              </a:ext>
            </a:extLst>
          </p:cNvPr>
          <p:cNvSpPr txBox="1"/>
          <p:nvPr/>
        </p:nvSpPr>
        <p:spPr>
          <a:xfrm>
            <a:off x="2588482" y="4739220"/>
            <a:ext cx="6038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Open API</a:t>
            </a:r>
            <a:r>
              <a:rPr lang="ko-KR" altLang="en-US" sz="1600" dirty="0"/>
              <a:t>를 활용한 스마트 웹</a:t>
            </a:r>
            <a:r>
              <a:rPr lang="en-US" altLang="ko-KR" sz="1600" dirty="0"/>
              <a:t>&amp;</a:t>
            </a:r>
            <a:r>
              <a:rPr lang="ko-KR" altLang="en-US" sz="1600" dirty="0"/>
              <a:t>앱 콘텐츠 실무 개발자 양성과정</a:t>
            </a: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456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와이어 프레임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06320" y="1851649"/>
            <a:ext cx="6617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오설록</a:t>
            </a:r>
            <a:r>
              <a:rPr lang="ko-KR" altLang="en-US" sz="2400" b="1" dirty="0"/>
              <a:t> 티 하우스 </a:t>
            </a:r>
            <a:r>
              <a:rPr lang="en-US" altLang="ko-KR" sz="2400" b="1" dirty="0"/>
              <a:t>: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녹차 제품으로 유명한 </a:t>
            </a:r>
            <a:r>
              <a:rPr lang="ko-KR" altLang="en-US" dirty="0" err="1"/>
              <a:t>오설록이</a:t>
            </a:r>
            <a:r>
              <a:rPr lang="ko-KR" altLang="en-US" dirty="0"/>
              <a:t> 만든 티 카페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홈페이지는 제품 중심의 홈페이지로 티 하우스의 내용이 부족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랜딩페이지로 재구성하여 우리나라 전통 차 문화를 즐길 수 있는 티 하우스를 소개하며 차를 활용한 다양한 음료와 디저트를 즐길 수 있음을 강조하여 더 풍부하고 특별한 차의 세계를 소개하고자 함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EA1627-71F6-8B81-2EF6-AA21F785B340}"/>
              </a:ext>
            </a:extLst>
          </p:cNvPr>
          <p:cNvGrpSpPr/>
          <p:nvPr/>
        </p:nvGrpSpPr>
        <p:grpSpPr>
          <a:xfrm>
            <a:off x="867834" y="1651603"/>
            <a:ext cx="3517460" cy="3631746"/>
            <a:chOff x="1067859" y="819497"/>
            <a:chExt cx="3517460" cy="3631746"/>
          </a:xfrm>
        </p:grpSpPr>
        <p:pic>
          <p:nvPicPr>
            <p:cNvPr id="2" name="그림 1" descr="텍스트, 그래픽, 폰트, 로고이(가) 표시된 사진&#10;&#10;자동 생성된 설명">
              <a:extLst>
                <a:ext uri="{FF2B5EF4-FFF2-40B4-BE49-F238E27FC236}">
                  <a16:creationId xmlns:a16="http://schemas.microsoft.com/office/drawing/2014/main" id="{F40284C2-4E54-D16F-954C-7936D17B9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59" y="819497"/>
              <a:ext cx="3517460" cy="363174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8D6DA6-7882-BABE-0595-2C8FFD1C9055}"/>
                </a:ext>
              </a:extLst>
            </p:cNvPr>
            <p:cNvSpPr txBox="1"/>
            <p:nvPr/>
          </p:nvSpPr>
          <p:spPr>
            <a:xfrm>
              <a:off x="2036950" y="4081911"/>
              <a:ext cx="157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TEA HOUSE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46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306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스토리 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06320" y="1851649"/>
            <a:ext cx="6617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오설록</a:t>
            </a:r>
            <a:r>
              <a:rPr lang="ko-KR" altLang="en-US" sz="2400" b="1" dirty="0"/>
              <a:t> 티 하우스 </a:t>
            </a:r>
            <a:r>
              <a:rPr lang="en-US" altLang="ko-KR" sz="2400" b="1" dirty="0"/>
              <a:t>: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녹차 제품으로 유명한 </a:t>
            </a:r>
            <a:r>
              <a:rPr lang="ko-KR" altLang="en-US" dirty="0" err="1"/>
              <a:t>오설록이</a:t>
            </a:r>
            <a:r>
              <a:rPr lang="ko-KR" altLang="en-US" dirty="0"/>
              <a:t> 만든 티 카페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홈페이지는 제품 중심의 홈페이지로 티 하우스의 내용이 부족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랜딩페이지로 재구성하여 우리나라 전통 차 문화를 즐길 수 있는 티 하우스를 소개하며 차를 활용한 다양한 음료와 디저트를 즐길 수 있음을 강조하여 더 풍부하고 특별한 차의 세계를 소개하고자 함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EA1627-71F6-8B81-2EF6-AA21F785B340}"/>
              </a:ext>
            </a:extLst>
          </p:cNvPr>
          <p:cNvGrpSpPr/>
          <p:nvPr/>
        </p:nvGrpSpPr>
        <p:grpSpPr>
          <a:xfrm>
            <a:off x="867834" y="1651603"/>
            <a:ext cx="3517460" cy="3631746"/>
            <a:chOff x="1067859" y="819497"/>
            <a:chExt cx="3517460" cy="3631746"/>
          </a:xfrm>
        </p:grpSpPr>
        <p:pic>
          <p:nvPicPr>
            <p:cNvPr id="2" name="그림 1" descr="텍스트, 그래픽, 폰트, 로고이(가) 표시된 사진&#10;&#10;자동 생성된 설명">
              <a:extLst>
                <a:ext uri="{FF2B5EF4-FFF2-40B4-BE49-F238E27FC236}">
                  <a16:creationId xmlns:a16="http://schemas.microsoft.com/office/drawing/2014/main" id="{F40284C2-4E54-D16F-954C-7936D17B9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59" y="819497"/>
              <a:ext cx="3517460" cy="363174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8D6DA6-7882-BABE-0595-2C8FFD1C9055}"/>
                </a:ext>
              </a:extLst>
            </p:cNvPr>
            <p:cNvSpPr txBox="1"/>
            <p:nvPr/>
          </p:nvSpPr>
          <p:spPr>
            <a:xfrm>
              <a:off x="2036950" y="4081911"/>
              <a:ext cx="157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TEA HOUSE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781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306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프로토 타입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06320" y="1851649"/>
            <a:ext cx="6617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오설록</a:t>
            </a:r>
            <a:r>
              <a:rPr lang="ko-KR" altLang="en-US" sz="2400" b="1" dirty="0"/>
              <a:t> 티 하우스 </a:t>
            </a:r>
            <a:r>
              <a:rPr lang="en-US" altLang="ko-KR" sz="2400" b="1" dirty="0"/>
              <a:t>: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녹차 제품으로 유명한 </a:t>
            </a:r>
            <a:r>
              <a:rPr lang="ko-KR" altLang="en-US" dirty="0" err="1"/>
              <a:t>오설록이</a:t>
            </a:r>
            <a:r>
              <a:rPr lang="ko-KR" altLang="en-US" dirty="0"/>
              <a:t> 만든 티 카페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홈페이지는 제품 중심의 홈페이지로 티 하우스의 내용이 부족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랜딩페이지로 재구성하여 우리나라 전통 차 문화를 즐길 수 있는 티 하우스를 소개하며 차를 활용한 다양한 음료와 디저트를 즐길 수 있음을 강조하여 더 풍부하고 특별한 차의 세계를 소개하고자 함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EA1627-71F6-8B81-2EF6-AA21F785B340}"/>
              </a:ext>
            </a:extLst>
          </p:cNvPr>
          <p:cNvGrpSpPr/>
          <p:nvPr/>
        </p:nvGrpSpPr>
        <p:grpSpPr>
          <a:xfrm>
            <a:off x="867834" y="1651603"/>
            <a:ext cx="3517460" cy="3631746"/>
            <a:chOff x="1067859" y="819497"/>
            <a:chExt cx="3517460" cy="3631746"/>
          </a:xfrm>
        </p:grpSpPr>
        <p:pic>
          <p:nvPicPr>
            <p:cNvPr id="2" name="그림 1" descr="텍스트, 그래픽, 폰트, 로고이(가) 표시된 사진&#10;&#10;자동 생성된 설명">
              <a:extLst>
                <a:ext uri="{FF2B5EF4-FFF2-40B4-BE49-F238E27FC236}">
                  <a16:creationId xmlns:a16="http://schemas.microsoft.com/office/drawing/2014/main" id="{F40284C2-4E54-D16F-954C-7936D17B9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59" y="819497"/>
              <a:ext cx="3517460" cy="363174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8D6DA6-7882-BABE-0595-2C8FFD1C9055}"/>
                </a:ext>
              </a:extLst>
            </p:cNvPr>
            <p:cNvSpPr txBox="1"/>
            <p:nvPr/>
          </p:nvSpPr>
          <p:spPr>
            <a:xfrm>
              <a:off x="2036950" y="4081911"/>
              <a:ext cx="157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TEA HOUSE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404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257CECC3-2C71-2481-4C4F-CC629033DE6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8285714" cy="10285714"/>
          </a:xfrm>
        </p:grpSpPr>
        <p:pic>
          <p:nvPicPr>
            <p:cNvPr id="10" name="Object 2">
              <a:extLst>
                <a:ext uri="{FF2B5EF4-FFF2-40B4-BE49-F238E27FC236}">
                  <a16:creationId xmlns:a16="http://schemas.microsoft.com/office/drawing/2014/main" id="{AFC19F4F-456C-C3E6-C410-F1CD8FC5C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236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 err="1">
                <a:solidFill>
                  <a:schemeClr val="accent4"/>
                </a:solidFill>
              </a:rPr>
              <a:t>목업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62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2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1165581" y="2379829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1165581" y="2379829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1645596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21933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5148118" y="2379829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5148118" y="2379829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5628133" y="307015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5126022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58158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>
            <a:extLst>
              <a:ext uri="{FF2B5EF4-FFF2-40B4-BE49-F238E27FC236}">
                <a16:creationId xmlns:a16="http://schemas.microsoft.com/office/drawing/2014/main" id="{C2427E6D-1E1D-42C0-96B3-C8061A63AA96}"/>
              </a:ext>
            </a:extLst>
          </p:cNvPr>
          <p:cNvSpPr/>
          <p:nvPr/>
        </p:nvSpPr>
        <p:spPr>
          <a:xfrm rot="5400000">
            <a:off x="9130654" y="2379829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8377839-AC27-4236-BCEE-14E4D73D5AD7}"/>
              </a:ext>
            </a:extLst>
          </p:cNvPr>
          <p:cNvSpPr/>
          <p:nvPr/>
        </p:nvSpPr>
        <p:spPr>
          <a:xfrm>
            <a:off x="9130654" y="2379829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16C5D-6C0A-4F7E-90C9-2F77B60916BD}"/>
              </a:ext>
            </a:extLst>
          </p:cNvPr>
          <p:cNvSpPr txBox="1"/>
          <p:nvPr/>
        </p:nvSpPr>
        <p:spPr>
          <a:xfrm>
            <a:off x="9610669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CD9DAE-CE7B-4C33-8AE0-E834F75F5B71}"/>
              </a:ext>
            </a:extLst>
          </p:cNvPr>
          <p:cNvSpPr txBox="1"/>
          <p:nvPr/>
        </p:nvSpPr>
        <p:spPr>
          <a:xfrm>
            <a:off x="913065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DCBA4E-0F13-4E2E-A73C-D9C702509921}"/>
              </a:ext>
            </a:extLst>
          </p:cNvPr>
          <p:cNvCxnSpPr/>
          <p:nvPr/>
        </p:nvCxnSpPr>
        <p:spPr>
          <a:xfrm>
            <a:off x="9798411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21302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3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81567" y="15036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151092"/>
                  </p:ext>
                </p:extLst>
              </p:nvPr>
            </p:nvGraphicFramePr>
            <p:xfrm>
              <a:off x="715696" y="2578694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8694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23DD6-60C6-435D-B892-02625783A02D}"/>
              </a:ext>
            </a:extLst>
          </p:cNvPr>
          <p:cNvSpPr/>
          <p:nvPr/>
        </p:nvSpPr>
        <p:spPr>
          <a:xfrm>
            <a:off x="6314157" y="15036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914EC42-6583-4D97-9BD3-4E7B9493E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494285"/>
              </p:ext>
            </p:extLst>
          </p:nvPr>
        </p:nvGraphicFramePr>
        <p:xfrm>
          <a:off x="6560802" y="1803394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709177" y="17160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FF80B-3370-4048-ADC5-F4CEA89A16B8}"/>
              </a:ext>
            </a:extLst>
          </p:cNvPr>
          <p:cNvSpPr txBox="1"/>
          <p:nvPr/>
        </p:nvSpPr>
        <p:spPr>
          <a:xfrm>
            <a:off x="1596173" y="1796730"/>
            <a:ext cx="3095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분기별 실적</a:t>
            </a:r>
          </a:p>
        </p:txBody>
      </p:sp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33128B-6256-CAFF-052E-D8C5A545AEDA}"/>
              </a:ext>
            </a:extLst>
          </p:cNvPr>
          <p:cNvSpPr/>
          <p:nvPr/>
        </p:nvSpPr>
        <p:spPr>
          <a:xfrm>
            <a:off x="0" y="0"/>
            <a:ext cx="274875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35659" y="405443"/>
            <a:ext cx="18774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solidFill>
                  <a:srgbClr val="C3C1C4"/>
                </a:solidFill>
                <a:latin typeface="+mj-lt"/>
              </a:rPr>
              <a:t>목차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6D3768-DE4D-51B3-5FDF-E5C4A37B40D4}"/>
              </a:ext>
            </a:extLst>
          </p:cNvPr>
          <p:cNvCxnSpPr>
            <a:cxnSpLocks/>
          </p:cNvCxnSpPr>
          <p:nvPr/>
        </p:nvCxnSpPr>
        <p:spPr>
          <a:xfrm>
            <a:off x="358376" y="1625583"/>
            <a:ext cx="2032005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3C27BC-CBE1-8A31-C5E6-004F4204D44D}"/>
              </a:ext>
            </a:extLst>
          </p:cNvPr>
          <p:cNvGrpSpPr/>
          <p:nvPr/>
        </p:nvGrpSpPr>
        <p:grpSpPr>
          <a:xfrm>
            <a:off x="3947746" y="1329986"/>
            <a:ext cx="2659702" cy="4198029"/>
            <a:chOff x="3947746" y="1422974"/>
            <a:chExt cx="2659702" cy="41980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9A8441-6CC4-6EEC-90B5-B7D044CFFBD1}"/>
                </a:ext>
              </a:extLst>
            </p:cNvPr>
            <p:cNvSpPr txBox="1"/>
            <p:nvPr/>
          </p:nvSpPr>
          <p:spPr>
            <a:xfrm>
              <a:off x="3947746" y="1422974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1. </a:t>
              </a:r>
              <a:r>
                <a:rPr lang="ko-KR" altLang="en-US" dirty="0"/>
                <a:t>주제 및 기획의도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CCB348-196C-F0FD-F7EC-A381C2572E83}"/>
                </a:ext>
              </a:extLst>
            </p:cNvPr>
            <p:cNvSpPr txBox="1"/>
            <p:nvPr/>
          </p:nvSpPr>
          <p:spPr>
            <a:xfrm>
              <a:off x="3947746" y="2202144"/>
              <a:ext cx="1649811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2. UI/UX </a:t>
              </a:r>
              <a:r>
                <a:rPr lang="ko-KR" altLang="en-US" dirty="0"/>
                <a:t>설계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5EBFB3-C68F-3985-DE37-1D616435B989}"/>
                </a:ext>
              </a:extLst>
            </p:cNvPr>
            <p:cNvSpPr txBox="1"/>
            <p:nvPr/>
          </p:nvSpPr>
          <p:spPr>
            <a:xfrm>
              <a:off x="3947746" y="2947738"/>
              <a:ext cx="188064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3. UI/UX </a:t>
              </a:r>
              <a:r>
                <a:rPr lang="ko-KR" altLang="en-US" dirty="0"/>
                <a:t>디자인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57984D-602D-31E8-9B65-8666D8102C64}"/>
                </a:ext>
              </a:extLst>
            </p:cNvPr>
            <p:cNvSpPr txBox="1"/>
            <p:nvPr/>
          </p:nvSpPr>
          <p:spPr>
            <a:xfrm>
              <a:off x="3947746" y="3693332"/>
              <a:ext cx="2659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4. </a:t>
              </a:r>
              <a:r>
                <a:rPr lang="ko-KR" altLang="en-US" dirty="0"/>
                <a:t>반응형 웹 </a:t>
              </a:r>
              <a:r>
                <a:rPr lang="en-US" altLang="ko-KR" dirty="0"/>
                <a:t>UI/UX</a:t>
              </a:r>
              <a:r>
                <a:rPr lang="ko-KR" altLang="en-US" dirty="0"/>
                <a:t>구현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B9B75A-9132-ACD5-DE60-BE8C40730CAA}"/>
                </a:ext>
              </a:extLst>
            </p:cNvPr>
            <p:cNvSpPr txBox="1"/>
            <p:nvPr/>
          </p:nvSpPr>
          <p:spPr>
            <a:xfrm>
              <a:off x="3947746" y="4472502"/>
              <a:ext cx="2414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5. </a:t>
              </a:r>
              <a:r>
                <a:rPr lang="ko-KR" altLang="en-US" dirty="0"/>
                <a:t>프로젝트</a:t>
              </a:r>
              <a:r>
                <a:rPr lang="en-US" altLang="ko-KR" dirty="0"/>
                <a:t> </a:t>
              </a:r>
              <a:r>
                <a:rPr lang="ko-KR" altLang="en-US" dirty="0"/>
                <a:t>수행 결과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0746B2-CB04-5A69-476C-300E3FF4D415}"/>
                </a:ext>
              </a:extLst>
            </p:cNvPr>
            <p:cNvSpPr txBox="1"/>
            <p:nvPr/>
          </p:nvSpPr>
          <p:spPr>
            <a:xfrm>
              <a:off x="3947746" y="5251671"/>
              <a:ext cx="2257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6. </a:t>
              </a:r>
              <a:r>
                <a:rPr lang="ko-KR" altLang="en-US" dirty="0"/>
                <a:t>자체 평가 및 의견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3831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32F306-D791-4185-9F69-842317C1DAE3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10F96-7F0A-4827-9424-E3CE857AA0A5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2FEC6B-D708-4C69-BA45-B5CF1D8EC47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83136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910392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453044" y="2712422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933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4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95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F16E728-C75B-4C8D-9DE2-67BFA17F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03338"/>
              </p:ext>
            </p:extLst>
          </p:nvPr>
        </p:nvGraphicFramePr>
        <p:xfrm>
          <a:off x="522783" y="1757889"/>
          <a:ext cx="11130501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167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75A9F-05A6-47D7-AA68-B0EF6B4CB31A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0F948-EA33-41BE-B966-5BC625F2A73B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A3158-F4CE-43A3-A34E-F4923BE3DC62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18BFA-3F7C-4B4D-986B-FA300FDECD29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834CB-3E77-4850-81EA-0738A38B94AE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50184-369F-47D0-B343-9821B2D96EA8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3475F5-D708-4936-9B4E-CF4D93A91613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D938A-E48A-4097-ADF2-4DE78ED2AF26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01C079-100A-4BF4-B8E3-E52C49B0565B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0B508-4E83-455B-8C4D-DE88551813B4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03376-1224-4E40-8E80-1D7575E68EE0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59E5A-C12E-4369-8019-BE716E4BD0AA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993D-834C-440C-8B9F-FCD4F9A9F5C0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0407E-BBEC-4F51-842C-6A4A5612C6D2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57A35-6348-4B9B-B010-15D908B1B179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3E1A14-9043-46BB-B903-3CDB8D80C2BD}"/>
              </a:ext>
            </a:extLst>
          </p:cNvPr>
          <p:cNvSpPr/>
          <p:nvPr/>
        </p:nvSpPr>
        <p:spPr>
          <a:xfrm>
            <a:off x="9436611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295EF-9433-447A-B4BD-5527A8EE3567}"/>
              </a:ext>
            </a:extLst>
          </p:cNvPr>
          <p:cNvSpPr/>
          <p:nvPr/>
        </p:nvSpPr>
        <p:spPr>
          <a:xfrm>
            <a:off x="356887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6BEDC9-E4F5-4FDD-9862-C3CA0A682E01}"/>
              </a:ext>
            </a:extLst>
          </p:cNvPr>
          <p:cNvSpPr/>
          <p:nvPr/>
        </p:nvSpPr>
        <p:spPr>
          <a:xfrm>
            <a:off x="650274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189D5D-C718-4E09-974D-5588CAFCCEAB}"/>
              </a:ext>
            </a:extLst>
          </p:cNvPr>
          <p:cNvSpPr txBox="1"/>
          <p:nvPr/>
        </p:nvSpPr>
        <p:spPr>
          <a:xfrm>
            <a:off x="298021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0A6D3-F2F2-4018-AAAB-6DB0668BFEA7}"/>
              </a:ext>
            </a:extLst>
          </p:cNvPr>
          <p:cNvSpPr txBox="1"/>
          <p:nvPr/>
        </p:nvSpPr>
        <p:spPr>
          <a:xfrm>
            <a:off x="593072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5FE0E-B181-4567-B446-08BBE5262F73}"/>
              </a:ext>
            </a:extLst>
          </p:cNvPr>
          <p:cNvSpPr txBox="1"/>
          <p:nvPr/>
        </p:nvSpPr>
        <p:spPr>
          <a:xfrm>
            <a:off x="8831308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120479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6E59E6-98F0-4211-99E9-58F6D3C81AA2}"/>
              </a:ext>
            </a:extLst>
          </p:cNvPr>
          <p:cNvSpPr/>
          <p:nvPr/>
        </p:nvSpPr>
        <p:spPr>
          <a:xfrm>
            <a:off x="3568869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715BC6-C532-4513-A514-9C1EC4DC4A63}"/>
              </a:ext>
            </a:extLst>
          </p:cNvPr>
          <p:cNvSpPr txBox="1"/>
          <p:nvPr/>
        </p:nvSpPr>
        <p:spPr>
          <a:xfrm>
            <a:off x="416338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13B856-63DB-43F5-9F1D-24C34931D24D}"/>
              </a:ext>
            </a:extLst>
          </p:cNvPr>
          <p:cNvSpPr/>
          <p:nvPr/>
        </p:nvSpPr>
        <p:spPr>
          <a:xfrm>
            <a:off x="6502738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3CBD19-F4F3-43D9-A8D7-BB42F4B3179C}"/>
              </a:ext>
            </a:extLst>
          </p:cNvPr>
          <p:cNvSpPr txBox="1"/>
          <p:nvPr/>
        </p:nvSpPr>
        <p:spPr>
          <a:xfrm>
            <a:off x="7098110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EDC491-5658-4DE2-A675-31F41C978D18}"/>
              </a:ext>
            </a:extLst>
          </p:cNvPr>
          <p:cNvSpPr/>
          <p:nvPr/>
        </p:nvSpPr>
        <p:spPr>
          <a:xfrm>
            <a:off x="9436606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A5C77-58D6-4800-80E3-F22E30CB9F38}"/>
              </a:ext>
            </a:extLst>
          </p:cNvPr>
          <p:cNvSpPr txBox="1"/>
          <p:nvPr/>
        </p:nvSpPr>
        <p:spPr>
          <a:xfrm>
            <a:off x="10023228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1551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F2F71-C933-448F-B8E8-ABDD801ABA77}"/>
              </a:ext>
            </a:extLst>
          </p:cNvPr>
          <p:cNvSpPr txBox="1"/>
          <p:nvPr/>
        </p:nvSpPr>
        <p:spPr>
          <a:xfrm>
            <a:off x="374938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3235E6-E3F7-47EB-81D6-D46826BBF3F8}"/>
              </a:ext>
            </a:extLst>
          </p:cNvPr>
          <p:cNvSpPr txBox="1"/>
          <p:nvPr/>
        </p:nvSpPr>
        <p:spPr>
          <a:xfrm>
            <a:off x="6683252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B7FCD1-9B56-49D9-8E17-4682ACD6918A}"/>
              </a:ext>
            </a:extLst>
          </p:cNvPr>
          <p:cNvSpPr txBox="1"/>
          <p:nvPr/>
        </p:nvSpPr>
        <p:spPr>
          <a:xfrm>
            <a:off x="9627277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5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AB0171D-4F0F-47DF-BE75-269F940DC088}"/>
              </a:ext>
            </a:extLst>
          </p:cNvPr>
          <p:cNvSpPr/>
          <p:nvPr/>
        </p:nvSpPr>
        <p:spPr>
          <a:xfrm>
            <a:off x="4951335" y="1668847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DD75D16-1453-4B75-95D5-5055B629385C}"/>
              </a:ext>
            </a:extLst>
          </p:cNvPr>
          <p:cNvSpPr/>
          <p:nvPr/>
        </p:nvSpPr>
        <p:spPr>
          <a:xfrm>
            <a:off x="7828224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D6EBDAB-1FA5-4D3F-88C9-E5113903EEB1}"/>
              </a:ext>
            </a:extLst>
          </p:cNvPr>
          <p:cNvSpPr/>
          <p:nvPr/>
        </p:nvSpPr>
        <p:spPr>
          <a:xfrm>
            <a:off x="2074447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AC74D01-4089-4A7F-8452-43AFEC540057}"/>
              </a:ext>
            </a:extLst>
          </p:cNvPr>
          <p:cNvCxnSpPr>
            <a:cxnSpLocks/>
          </p:cNvCxnSpPr>
          <p:nvPr/>
        </p:nvCxnSpPr>
        <p:spPr>
          <a:xfrm flipH="1">
            <a:off x="3105771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C61DA-438A-4A89-90FF-50A117CA4E8C}"/>
              </a:ext>
            </a:extLst>
          </p:cNvPr>
          <p:cNvCxnSpPr>
            <a:cxnSpLocks/>
          </p:cNvCxnSpPr>
          <p:nvPr/>
        </p:nvCxnSpPr>
        <p:spPr>
          <a:xfrm flipH="1" flipV="1">
            <a:off x="7615990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DB75A0-8282-4AA2-8DF6-C84F4BE2FE38}"/>
              </a:ext>
            </a:extLst>
          </p:cNvPr>
          <p:cNvCxnSpPr>
            <a:cxnSpLocks/>
          </p:cNvCxnSpPr>
          <p:nvPr/>
        </p:nvCxnSpPr>
        <p:spPr>
          <a:xfrm>
            <a:off x="4760843" y="5515021"/>
            <a:ext cx="27332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6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34540AD3-7F5D-4DEB-8A32-43CAEB0FCF03}"/>
              </a:ext>
            </a:extLst>
          </p:cNvPr>
          <p:cNvSpPr/>
          <p:nvPr/>
        </p:nvSpPr>
        <p:spPr>
          <a:xfrm>
            <a:off x="861435" y="19999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8C571024-2365-4AB9-B827-E77DC9B824B0}"/>
              </a:ext>
            </a:extLst>
          </p:cNvPr>
          <p:cNvSpPr/>
          <p:nvPr/>
        </p:nvSpPr>
        <p:spPr>
          <a:xfrm>
            <a:off x="861435" y="1999909"/>
            <a:ext cx="469889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B4B66-29B1-468B-B508-5EB40F38E2D6}"/>
              </a:ext>
            </a:extLst>
          </p:cNvPr>
          <p:cNvSpPr txBox="1"/>
          <p:nvPr/>
        </p:nvSpPr>
        <p:spPr>
          <a:xfrm>
            <a:off x="6359712" y="19504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19112-A227-443A-8EF6-B32CC2B1DA6E}"/>
              </a:ext>
            </a:extLst>
          </p:cNvPr>
          <p:cNvSpPr txBox="1"/>
          <p:nvPr/>
        </p:nvSpPr>
        <p:spPr>
          <a:xfrm>
            <a:off x="7185267" y="20251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0F87C5B1-61C0-4619-BDD9-CDAE2469DF19}"/>
              </a:ext>
            </a:extLst>
          </p:cNvPr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2C181D80-4CFE-4911-B544-882C47DFB7B6}"/>
              </a:ext>
            </a:extLst>
          </p:cNvPr>
          <p:cNvSpPr/>
          <p:nvPr/>
        </p:nvSpPr>
        <p:spPr>
          <a:xfrm>
            <a:off x="861435" y="28611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99C52D4C-7D05-4D81-B598-3D44D95F54FA}"/>
              </a:ext>
            </a:extLst>
          </p:cNvPr>
          <p:cNvSpPr/>
          <p:nvPr/>
        </p:nvSpPr>
        <p:spPr>
          <a:xfrm>
            <a:off x="861436" y="2861186"/>
            <a:ext cx="4014835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26969-2365-4CA3-B304-525EFDC69869}"/>
              </a:ext>
            </a:extLst>
          </p:cNvPr>
          <p:cNvSpPr txBox="1"/>
          <p:nvPr/>
        </p:nvSpPr>
        <p:spPr>
          <a:xfrm>
            <a:off x="6359712" y="28104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9FD03-2F93-4110-900A-5629A254847D}"/>
              </a:ext>
            </a:extLst>
          </p:cNvPr>
          <p:cNvSpPr txBox="1"/>
          <p:nvPr/>
        </p:nvSpPr>
        <p:spPr>
          <a:xfrm>
            <a:off x="7185267" y="28894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700B86F4-2353-4CDB-A19B-9FF192C55159}"/>
              </a:ext>
            </a:extLst>
          </p:cNvPr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0B480CAD-3B83-4986-9A99-522D3FF3D5BF}"/>
              </a:ext>
            </a:extLst>
          </p:cNvPr>
          <p:cNvSpPr/>
          <p:nvPr/>
        </p:nvSpPr>
        <p:spPr>
          <a:xfrm>
            <a:off x="861435" y="37236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34">
            <a:extLst>
              <a:ext uri="{FF2B5EF4-FFF2-40B4-BE49-F238E27FC236}">
                <a16:creationId xmlns:a16="http://schemas.microsoft.com/office/drawing/2014/main" id="{E2D1D114-1518-4A43-9F8E-5F378870779B}"/>
              </a:ext>
            </a:extLst>
          </p:cNvPr>
          <p:cNvSpPr/>
          <p:nvPr/>
        </p:nvSpPr>
        <p:spPr>
          <a:xfrm>
            <a:off x="861436" y="3723689"/>
            <a:ext cx="264671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775B1-2040-4CA2-87CD-CE36B5061C94}"/>
              </a:ext>
            </a:extLst>
          </p:cNvPr>
          <p:cNvSpPr txBox="1"/>
          <p:nvPr/>
        </p:nvSpPr>
        <p:spPr>
          <a:xfrm>
            <a:off x="6359712" y="36705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8A282-ED43-4F81-804F-525C5FA4FD51}"/>
              </a:ext>
            </a:extLst>
          </p:cNvPr>
          <p:cNvSpPr txBox="1"/>
          <p:nvPr/>
        </p:nvSpPr>
        <p:spPr>
          <a:xfrm>
            <a:off x="7185267" y="37580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21D8421-CFD6-4246-B47A-A1247DAED4A3}"/>
              </a:ext>
            </a:extLst>
          </p:cNvPr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A71EE3B1-05E6-4F3D-BE77-7694A62EE6D5}"/>
              </a:ext>
            </a:extLst>
          </p:cNvPr>
          <p:cNvSpPr/>
          <p:nvPr/>
        </p:nvSpPr>
        <p:spPr>
          <a:xfrm>
            <a:off x="861435" y="45876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5">
            <a:extLst>
              <a:ext uri="{FF2B5EF4-FFF2-40B4-BE49-F238E27FC236}">
                <a16:creationId xmlns:a16="http://schemas.microsoft.com/office/drawing/2014/main" id="{EEDCCB3F-6AD6-4E71-8E78-FBFFBA0C3CD1}"/>
              </a:ext>
            </a:extLst>
          </p:cNvPr>
          <p:cNvSpPr/>
          <p:nvPr/>
        </p:nvSpPr>
        <p:spPr>
          <a:xfrm>
            <a:off x="861436" y="4584966"/>
            <a:ext cx="195352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43B74-8D89-45E4-990B-CF5DE91DA740}"/>
              </a:ext>
            </a:extLst>
          </p:cNvPr>
          <p:cNvSpPr txBox="1"/>
          <p:nvPr/>
        </p:nvSpPr>
        <p:spPr>
          <a:xfrm>
            <a:off x="6359712" y="45305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96D02-F45D-47EE-87DE-AC940716BD2C}"/>
              </a:ext>
            </a:extLst>
          </p:cNvPr>
          <p:cNvSpPr txBox="1"/>
          <p:nvPr/>
        </p:nvSpPr>
        <p:spPr>
          <a:xfrm>
            <a:off x="7185267" y="46223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05EDE1C-462C-4510-A7BB-BFFD129EF316}"/>
              </a:ext>
            </a:extLst>
          </p:cNvPr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21">
            <a:extLst>
              <a:ext uri="{FF2B5EF4-FFF2-40B4-BE49-F238E27FC236}">
                <a16:creationId xmlns:a16="http://schemas.microsoft.com/office/drawing/2014/main" id="{109165FD-192B-49D7-9DDA-5A69F0526A8D}"/>
              </a:ext>
            </a:extLst>
          </p:cNvPr>
          <p:cNvSpPr/>
          <p:nvPr/>
        </p:nvSpPr>
        <p:spPr>
          <a:xfrm>
            <a:off x="861435" y="54474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7">
            <a:extLst>
              <a:ext uri="{FF2B5EF4-FFF2-40B4-BE49-F238E27FC236}">
                <a16:creationId xmlns:a16="http://schemas.microsoft.com/office/drawing/2014/main" id="{C33CD3DE-023D-43ED-9AE1-936BECFE575A}"/>
              </a:ext>
            </a:extLst>
          </p:cNvPr>
          <p:cNvSpPr/>
          <p:nvPr/>
        </p:nvSpPr>
        <p:spPr>
          <a:xfrm>
            <a:off x="861436" y="5447469"/>
            <a:ext cx="567161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5B90E-083D-4118-827E-6058659CCFA4}"/>
              </a:ext>
            </a:extLst>
          </p:cNvPr>
          <p:cNvSpPr txBox="1"/>
          <p:nvPr/>
        </p:nvSpPr>
        <p:spPr>
          <a:xfrm>
            <a:off x="6359712" y="53906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D1658-74E7-413F-8EB3-61852A8A257A}"/>
              </a:ext>
            </a:extLst>
          </p:cNvPr>
          <p:cNvSpPr txBox="1"/>
          <p:nvPr/>
        </p:nvSpPr>
        <p:spPr>
          <a:xfrm>
            <a:off x="7185267" y="54909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92DD3731-E4BB-4A82-AD40-8DE4A368DBEA}"/>
              </a:ext>
            </a:extLst>
          </p:cNvPr>
          <p:cNvSpPr/>
          <p:nvPr/>
        </p:nvSpPr>
        <p:spPr>
          <a:xfrm>
            <a:off x="1242611" y="5454041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6847367" y="1009738"/>
            <a:ext cx="9909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1"/>
                </a:solidFill>
              </a:rPr>
              <a:t>”</a:t>
            </a:r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1490259" y="1560750"/>
            <a:ext cx="3892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83491" y="2330191"/>
            <a:ext cx="4170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Excepteur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occaecat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cupidatat</a:t>
            </a:r>
            <a:r>
              <a:rPr lang="en-US" altLang="ko-KR" sz="1600" dirty="0"/>
              <a:t> non </a:t>
            </a:r>
            <a:r>
              <a:rPr lang="en-US" altLang="ko-KR" sz="1600" dirty="0" err="1"/>
              <a:t>proident</a:t>
            </a:r>
            <a:r>
              <a:rPr lang="en-US" altLang="ko-KR" sz="1600" dirty="0"/>
              <a:t>, sunt in culpa qui </a:t>
            </a:r>
            <a:r>
              <a:rPr lang="en-US" altLang="ko-KR" sz="1600" dirty="0" err="1"/>
              <a:t>officia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mollit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anim</a:t>
            </a:r>
            <a:r>
              <a:rPr lang="en-US" altLang="ko-KR" sz="1600" dirty="0"/>
              <a:t> id </a:t>
            </a:r>
            <a:r>
              <a:rPr lang="en-US" altLang="ko-KR" sz="1600" dirty="0" err="1"/>
              <a:t>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laborum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446567" y="446564"/>
            <a:ext cx="5649433" cy="2897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3533550"/>
            <a:ext cx="5649433" cy="2897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1302636" y="4659070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키워드를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1332615" y="1541307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2">
                    <a:lumMod val="25000"/>
                  </a:schemeClr>
                </a:solidFill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6336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3323346" cy="1415772"/>
            <a:chOff x="901700" y="2721114"/>
            <a:chExt cx="3323346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8886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1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33233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/>
                <a:t>주제 및 기획의도</a:t>
              </a:r>
              <a:endParaRPr lang="ko-KR" altLang="en-US" sz="36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86BBC-4752-4FA2-8C65-F03121F5D736}"/>
              </a:ext>
            </a:extLst>
          </p:cNvPr>
          <p:cNvSpPr txBox="1"/>
          <p:nvPr/>
        </p:nvSpPr>
        <p:spPr>
          <a:xfrm>
            <a:off x="3402794" y="1084521"/>
            <a:ext cx="5386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193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3420427" y="1329072"/>
            <a:ext cx="5351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3FFB86-8E54-4295-B488-7770DB8EF2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C08F2-8CEF-4B34-9238-1471FB86A216}"/>
              </a:ext>
            </a:extLst>
          </p:cNvPr>
          <p:cNvSpPr txBox="1"/>
          <p:nvPr/>
        </p:nvSpPr>
        <p:spPr>
          <a:xfrm>
            <a:off x="3998310" y="1066800"/>
            <a:ext cx="4195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Cassette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2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BE88AE-9D7A-4643-BC1E-202A44F17E36}"/>
              </a:ext>
            </a:extLst>
          </p:cNvPr>
          <p:cNvSpPr txBox="1"/>
          <p:nvPr/>
        </p:nvSpPr>
        <p:spPr>
          <a:xfrm>
            <a:off x="4634702" y="1422400"/>
            <a:ext cx="29225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BOOK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02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0991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주제 및 기획의도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06320" y="1851649"/>
            <a:ext cx="6617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오설록</a:t>
            </a:r>
            <a:r>
              <a:rPr lang="ko-KR" altLang="en-US" sz="2400" b="1" dirty="0"/>
              <a:t> 티 하우스 </a:t>
            </a:r>
            <a:r>
              <a:rPr lang="en-US" altLang="ko-KR" sz="2400" b="1" dirty="0"/>
              <a:t>: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녹차 제품으로 유명한 </a:t>
            </a:r>
            <a:r>
              <a:rPr lang="ko-KR" altLang="en-US" dirty="0" err="1"/>
              <a:t>오설록이</a:t>
            </a:r>
            <a:r>
              <a:rPr lang="ko-KR" altLang="en-US" dirty="0"/>
              <a:t> 만든 티 카페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홈페이지는 제품 중심의 홈페이지로 티 하우스의 내용이 부족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랜딩페이지로 재구성하여 우리나라 전통 차 문화를 즐길 수 있는 티 하우스를 소개하며 차를 활용한 다양한 음료와 디저트를 즐길 수 있음을 강조하여 더 풍부하고 특별한 차의 세계를 소개하고자 함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EA1627-71F6-8B81-2EF6-AA21F785B340}"/>
              </a:ext>
            </a:extLst>
          </p:cNvPr>
          <p:cNvGrpSpPr/>
          <p:nvPr/>
        </p:nvGrpSpPr>
        <p:grpSpPr>
          <a:xfrm>
            <a:off x="867834" y="1651603"/>
            <a:ext cx="3517460" cy="3631746"/>
            <a:chOff x="1067859" y="819497"/>
            <a:chExt cx="3517460" cy="3631746"/>
          </a:xfrm>
        </p:grpSpPr>
        <p:pic>
          <p:nvPicPr>
            <p:cNvPr id="2" name="그림 1" descr="텍스트, 그래픽, 폰트, 로고이(가) 표시된 사진&#10;&#10;자동 생성된 설명">
              <a:extLst>
                <a:ext uri="{FF2B5EF4-FFF2-40B4-BE49-F238E27FC236}">
                  <a16:creationId xmlns:a16="http://schemas.microsoft.com/office/drawing/2014/main" id="{F40284C2-4E54-D16F-954C-7936D17B9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59" y="819497"/>
              <a:ext cx="3517460" cy="363174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8D6DA6-7882-BABE-0595-2C8FFD1C9055}"/>
                </a:ext>
              </a:extLst>
            </p:cNvPr>
            <p:cNvSpPr txBox="1"/>
            <p:nvPr/>
          </p:nvSpPr>
          <p:spPr>
            <a:xfrm>
              <a:off x="2036950" y="4081911"/>
              <a:ext cx="157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TEA HOUSE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287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개발정보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582BF218-E738-0F8A-E6E9-9CF04E8E3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35373"/>
              </p:ext>
            </p:extLst>
          </p:nvPr>
        </p:nvGraphicFramePr>
        <p:xfrm>
          <a:off x="1006582" y="1432727"/>
          <a:ext cx="10178836" cy="4500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424">
                  <a:extLst>
                    <a:ext uri="{9D8B030D-6E8A-4147-A177-3AD203B41FA5}">
                      <a16:colId xmlns:a16="http://schemas.microsoft.com/office/drawing/2014/main" val="221741354"/>
                    </a:ext>
                  </a:extLst>
                </a:gridCol>
                <a:gridCol w="7727412">
                  <a:extLst>
                    <a:ext uri="{9D8B030D-6E8A-4147-A177-3AD203B41FA5}">
                      <a16:colId xmlns:a16="http://schemas.microsoft.com/office/drawing/2014/main" val="3099686732"/>
                    </a:ext>
                  </a:extLst>
                </a:gridCol>
              </a:tblGrid>
              <a:tr h="2234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208704"/>
                  </a:ext>
                </a:extLst>
              </a:tr>
              <a:tr h="2265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70892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:a16="http://schemas.microsoft.com/office/drawing/2014/main" id="{6DFAEC3C-84B1-9801-E3D2-FB9B5B5E5D43}"/>
              </a:ext>
            </a:extLst>
          </p:cNvPr>
          <p:cNvGrpSpPr/>
          <p:nvPr/>
        </p:nvGrpSpPr>
        <p:grpSpPr>
          <a:xfrm>
            <a:off x="5094772" y="1650620"/>
            <a:ext cx="4297708" cy="1628928"/>
            <a:chOff x="5405718" y="1382870"/>
            <a:chExt cx="4297708" cy="1628928"/>
          </a:xfrm>
        </p:grpSpPr>
        <p:grpSp>
          <p:nvGrpSpPr>
            <p:cNvPr id="62" name="그룹 1005">
              <a:extLst>
                <a:ext uri="{FF2B5EF4-FFF2-40B4-BE49-F238E27FC236}">
                  <a16:creationId xmlns:a16="http://schemas.microsoft.com/office/drawing/2014/main" id="{DAF4807C-24A2-B112-9197-B54B3C6DC412}"/>
                </a:ext>
              </a:extLst>
            </p:cNvPr>
            <p:cNvGrpSpPr/>
            <p:nvPr/>
          </p:nvGrpSpPr>
          <p:grpSpPr>
            <a:xfrm>
              <a:off x="7199390" y="1866555"/>
              <a:ext cx="710304" cy="845688"/>
              <a:chOff x="7137291" y="2961940"/>
              <a:chExt cx="710304" cy="845688"/>
            </a:xfrm>
          </p:grpSpPr>
          <p:pic>
            <p:nvPicPr>
              <p:cNvPr id="69" name="Object 12">
                <a:extLst>
                  <a:ext uri="{FF2B5EF4-FFF2-40B4-BE49-F238E27FC236}">
                    <a16:creationId xmlns:a16="http://schemas.microsoft.com/office/drawing/2014/main" id="{3CA46140-9872-8E19-7B5C-1AEAED632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37291" y="2961940"/>
                <a:ext cx="710304" cy="845688"/>
              </a:xfrm>
              <a:prstGeom prst="rect">
                <a:avLst/>
              </a:prstGeom>
            </p:spPr>
          </p:pic>
        </p:grpSp>
        <p:grpSp>
          <p:nvGrpSpPr>
            <p:cNvPr id="63" name="그룹 1006">
              <a:extLst>
                <a:ext uri="{FF2B5EF4-FFF2-40B4-BE49-F238E27FC236}">
                  <a16:creationId xmlns:a16="http://schemas.microsoft.com/office/drawing/2014/main" id="{7219B0B3-4475-3E8B-A163-927C614DE1FD}"/>
                </a:ext>
              </a:extLst>
            </p:cNvPr>
            <p:cNvGrpSpPr/>
            <p:nvPr/>
          </p:nvGrpSpPr>
          <p:grpSpPr>
            <a:xfrm>
              <a:off x="8655198" y="1866555"/>
              <a:ext cx="682416" cy="845688"/>
              <a:chOff x="8593099" y="2961940"/>
              <a:chExt cx="682416" cy="845688"/>
            </a:xfrm>
          </p:grpSpPr>
          <p:pic>
            <p:nvPicPr>
              <p:cNvPr id="68" name="Object 15">
                <a:extLst>
                  <a:ext uri="{FF2B5EF4-FFF2-40B4-BE49-F238E27FC236}">
                    <a16:creationId xmlns:a16="http://schemas.microsoft.com/office/drawing/2014/main" id="{ED477DE3-3809-750C-0671-27DBDFBE70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93099" y="2961940"/>
                <a:ext cx="682416" cy="845688"/>
              </a:xfrm>
              <a:prstGeom prst="rect">
                <a:avLst/>
              </a:prstGeom>
            </p:spPr>
          </p:pic>
        </p:grpSp>
        <p:grpSp>
          <p:nvGrpSpPr>
            <p:cNvPr id="64" name="그룹 1007">
              <a:extLst>
                <a:ext uri="{FF2B5EF4-FFF2-40B4-BE49-F238E27FC236}">
                  <a16:creationId xmlns:a16="http://schemas.microsoft.com/office/drawing/2014/main" id="{E885135E-19A0-5605-85A0-6CB74AB9C473}"/>
                </a:ext>
              </a:extLst>
            </p:cNvPr>
            <p:cNvGrpSpPr/>
            <p:nvPr/>
          </p:nvGrpSpPr>
          <p:grpSpPr>
            <a:xfrm>
              <a:off x="5765653" y="1866555"/>
              <a:ext cx="682416" cy="845688"/>
              <a:chOff x="5703554" y="2961940"/>
              <a:chExt cx="682416" cy="845688"/>
            </a:xfrm>
          </p:grpSpPr>
          <p:pic>
            <p:nvPicPr>
              <p:cNvPr id="67" name="Object 18">
                <a:extLst>
                  <a:ext uri="{FF2B5EF4-FFF2-40B4-BE49-F238E27FC236}">
                    <a16:creationId xmlns:a16="http://schemas.microsoft.com/office/drawing/2014/main" id="{BA7CAD55-594C-1198-F6E5-21BE565F2F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703554" y="2961940"/>
                <a:ext cx="682416" cy="845688"/>
              </a:xfrm>
              <a:prstGeom prst="rect">
                <a:avLst/>
              </a:prstGeom>
            </p:spPr>
          </p:pic>
        </p:grpSp>
        <p:grpSp>
          <p:nvGrpSpPr>
            <p:cNvPr id="65" name="그룹 1008">
              <a:extLst>
                <a:ext uri="{FF2B5EF4-FFF2-40B4-BE49-F238E27FC236}">
                  <a16:creationId xmlns:a16="http://schemas.microsoft.com/office/drawing/2014/main" id="{A34DABD9-4088-2F05-56D1-AE9947D5C110}"/>
                </a:ext>
              </a:extLst>
            </p:cNvPr>
            <p:cNvGrpSpPr/>
            <p:nvPr/>
          </p:nvGrpSpPr>
          <p:grpSpPr>
            <a:xfrm>
              <a:off x="5405718" y="1382870"/>
              <a:ext cx="4297708" cy="1628928"/>
              <a:chOff x="5343619" y="2478255"/>
              <a:chExt cx="4297708" cy="1628928"/>
            </a:xfrm>
          </p:grpSpPr>
          <p:pic>
            <p:nvPicPr>
              <p:cNvPr id="66" name="Object 21">
                <a:extLst>
                  <a:ext uri="{FF2B5EF4-FFF2-40B4-BE49-F238E27FC236}">
                    <a16:creationId xmlns:a16="http://schemas.microsoft.com/office/drawing/2014/main" id="{6F36D30B-D03B-4320-AD1A-7937F8E1C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43619" y="2478255"/>
                <a:ext cx="4297708" cy="1628928"/>
              </a:xfrm>
              <a:prstGeom prst="rect">
                <a:avLst/>
              </a:prstGeom>
            </p:spPr>
          </p:pic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A57018D-068E-28E1-AC09-CAD0ECEC9AC6}"/>
              </a:ext>
            </a:extLst>
          </p:cNvPr>
          <p:cNvGrpSpPr/>
          <p:nvPr/>
        </p:nvGrpSpPr>
        <p:grpSpPr>
          <a:xfrm>
            <a:off x="3267235" y="3617627"/>
            <a:ext cx="7251340" cy="2164826"/>
            <a:chOff x="3267235" y="3363627"/>
            <a:chExt cx="7251340" cy="2164826"/>
          </a:xfrm>
        </p:grpSpPr>
        <p:pic>
          <p:nvPicPr>
            <p:cNvPr id="73" name="Object 29">
              <a:extLst>
                <a:ext uri="{FF2B5EF4-FFF2-40B4-BE49-F238E27FC236}">
                  <a16:creationId xmlns:a16="http://schemas.microsoft.com/office/drawing/2014/main" id="{A294B702-64DD-1DCF-9475-E4DB6D831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63831" y="3363627"/>
              <a:ext cx="4581041" cy="2164826"/>
            </a:xfrm>
            <a:prstGeom prst="rect">
              <a:avLst/>
            </a:prstGeom>
          </p:spPr>
        </p:pic>
        <p:pic>
          <p:nvPicPr>
            <p:cNvPr id="74" name="Object 32">
              <a:extLst>
                <a:ext uri="{FF2B5EF4-FFF2-40B4-BE49-F238E27FC236}">
                  <a16:creationId xmlns:a16="http://schemas.microsoft.com/office/drawing/2014/main" id="{784AB8A6-A1FC-BBD1-D879-BA584B294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83521" y="3832453"/>
              <a:ext cx="1635054" cy="1227173"/>
            </a:xfrm>
            <a:prstGeom prst="rect">
              <a:avLst/>
            </a:prstGeom>
          </p:spPr>
        </p:pic>
        <p:pic>
          <p:nvPicPr>
            <p:cNvPr id="75" name="Object 36">
              <a:extLst>
                <a:ext uri="{FF2B5EF4-FFF2-40B4-BE49-F238E27FC236}">
                  <a16:creationId xmlns:a16="http://schemas.microsoft.com/office/drawing/2014/main" id="{2572E158-FA06-40D5-D47A-33FA5EFF0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7235" y="3714201"/>
              <a:ext cx="3887270" cy="16326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060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287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제작기간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6E40B1-E3DC-44B4-A264-AFC6B2D74513}"/>
              </a:ext>
            </a:extLst>
          </p:cNvPr>
          <p:cNvSpPr/>
          <p:nvPr/>
        </p:nvSpPr>
        <p:spPr>
          <a:xfrm>
            <a:off x="781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1336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E440D8-5A59-4290-8071-FA26D45A9993}"/>
              </a:ext>
            </a:extLst>
          </p:cNvPr>
          <p:cNvSpPr/>
          <p:nvPr/>
        </p:nvSpPr>
        <p:spPr>
          <a:xfrm>
            <a:off x="45275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50826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A5AA3C-7E1D-4850-A07F-C8883AF77CD6}"/>
              </a:ext>
            </a:extLst>
          </p:cNvPr>
          <p:cNvSpPr/>
          <p:nvPr/>
        </p:nvSpPr>
        <p:spPr>
          <a:xfrm>
            <a:off x="8274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8829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휘갈겨 쓰다 단색으로 채워진">
            <a:extLst>
              <a:ext uri="{FF2B5EF4-FFF2-40B4-BE49-F238E27FC236}">
                <a16:creationId xmlns:a16="http://schemas.microsoft.com/office/drawing/2014/main" id="{87D96005-A1BF-4617-8850-231169C30A7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117" y="2643663"/>
            <a:ext cx="1918398" cy="1918398"/>
          </a:xfrm>
          <a:prstGeom prst="rect">
            <a:avLst/>
          </a:prstGeom>
        </p:spPr>
      </p:pic>
      <p:pic>
        <p:nvPicPr>
          <p:cNvPr id="17" name="그래픽 16" descr="스마트폰 단색으로 채워진">
            <a:extLst>
              <a:ext uri="{FF2B5EF4-FFF2-40B4-BE49-F238E27FC236}">
                <a16:creationId xmlns:a16="http://schemas.microsoft.com/office/drawing/2014/main" id="{FD459999-2154-4B06-945E-362F2618D11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0332" y="2430117"/>
            <a:ext cx="2231335" cy="2231335"/>
          </a:xfrm>
          <a:prstGeom prst="rect">
            <a:avLst/>
          </a:prstGeom>
        </p:spPr>
      </p:pic>
      <p:pic>
        <p:nvPicPr>
          <p:cNvPr id="20" name="그래픽 19" descr="키보드 단색으로 채워진">
            <a:extLst>
              <a:ext uri="{FF2B5EF4-FFF2-40B4-BE49-F238E27FC236}">
                <a16:creationId xmlns:a16="http://schemas.microsoft.com/office/drawing/2014/main" id="{E759F4B0-3D35-4BFF-9236-4031C84A62E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7344" y="2423694"/>
            <a:ext cx="2175709" cy="21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287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벤치마킹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06320" y="1851649"/>
            <a:ext cx="6617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오설록</a:t>
            </a:r>
            <a:r>
              <a:rPr lang="ko-KR" altLang="en-US" sz="2400" b="1" dirty="0"/>
              <a:t> 티 하우스 </a:t>
            </a:r>
            <a:r>
              <a:rPr lang="en-US" altLang="ko-KR" sz="2400" b="1" dirty="0"/>
              <a:t>: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녹차 제품으로 유명한 </a:t>
            </a:r>
            <a:r>
              <a:rPr lang="ko-KR" altLang="en-US" dirty="0" err="1"/>
              <a:t>오설록이</a:t>
            </a:r>
            <a:r>
              <a:rPr lang="ko-KR" altLang="en-US" dirty="0"/>
              <a:t> 만든 티 카페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홈페이지는 제품 중심의 홈페이지로 티 하우스의 내용이 부족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랜딩페이지로 재구성하여 우리나라 전통 차 문화를 즐길 수 있는 티 하우스를 소개하며 차를 활용한 다양한 음료와 디저트를 즐길 수 있음을 강조하여 더 풍부하고 특별한 차의 세계를 소개하고자 함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EA1627-71F6-8B81-2EF6-AA21F785B340}"/>
              </a:ext>
            </a:extLst>
          </p:cNvPr>
          <p:cNvGrpSpPr/>
          <p:nvPr/>
        </p:nvGrpSpPr>
        <p:grpSpPr>
          <a:xfrm>
            <a:off x="867834" y="1651603"/>
            <a:ext cx="3517460" cy="3631746"/>
            <a:chOff x="1067859" y="819497"/>
            <a:chExt cx="3517460" cy="3631746"/>
          </a:xfrm>
        </p:grpSpPr>
        <p:pic>
          <p:nvPicPr>
            <p:cNvPr id="2" name="그림 1" descr="텍스트, 그래픽, 폰트, 로고이(가) 표시된 사진&#10;&#10;자동 생성된 설명">
              <a:extLst>
                <a:ext uri="{FF2B5EF4-FFF2-40B4-BE49-F238E27FC236}">
                  <a16:creationId xmlns:a16="http://schemas.microsoft.com/office/drawing/2014/main" id="{F40284C2-4E54-D16F-954C-7936D17B9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59" y="819497"/>
              <a:ext cx="3517460" cy="363174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8D6DA6-7882-BABE-0595-2C8FFD1C9055}"/>
                </a:ext>
              </a:extLst>
            </p:cNvPr>
            <p:cNvSpPr txBox="1"/>
            <p:nvPr/>
          </p:nvSpPr>
          <p:spPr>
            <a:xfrm>
              <a:off x="2036950" y="4081911"/>
              <a:ext cx="157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TEA HOUSE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533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306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워크 </a:t>
            </a:r>
            <a:r>
              <a:rPr lang="ko-KR" altLang="en-US" sz="4400" spc="-300" dirty="0" err="1">
                <a:solidFill>
                  <a:schemeClr val="accent4"/>
                </a:solidFill>
              </a:rPr>
              <a:t>플로어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06320" y="1851649"/>
            <a:ext cx="6617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오설록</a:t>
            </a:r>
            <a:r>
              <a:rPr lang="ko-KR" altLang="en-US" sz="2400" b="1" dirty="0"/>
              <a:t> 티 하우스 </a:t>
            </a:r>
            <a:r>
              <a:rPr lang="en-US" altLang="ko-KR" sz="2400" b="1" dirty="0"/>
              <a:t>: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녹차 제품으로 유명한 </a:t>
            </a:r>
            <a:r>
              <a:rPr lang="ko-KR" altLang="en-US" dirty="0" err="1"/>
              <a:t>오설록이</a:t>
            </a:r>
            <a:r>
              <a:rPr lang="ko-KR" altLang="en-US" dirty="0"/>
              <a:t> 만든 티 카페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홈페이지는 제품 중심의 홈페이지로 티 하우스의 내용이 부족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랜딩페이지로 재구성하여 우리나라 전통 차 문화를 즐길 수 있는 티 하우스를 소개하며 차를 활용한 다양한 음료와 디저트를 즐길 수 있음을 강조하여 더 풍부하고 특별한 차의 세계를 소개하고자 함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EA1627-71F6-8B81-2EF6-AA21F785B340}"/>
              </a:ext>
            </a:extLst>
          </p:cNvPr>
          <p:cNvGrpSpPr/>
          <p:nvPr/>
        </p:nvGrpSpPr>
        <p:grpSpPr>
          <a:xfrm>
            <a:off x="867834" y="1651603"/>
            <a:ext cx="3517460" cy="3631746"/>
            <a:chOff x="1067859" y="819497"/>
            <a:chExt cx="3517460" cy="3631746"/>
          </a:xfrm>
        </p:grpSpPr>
        <p:pic>
          <p:nvPicPr>
            <p:cNvPr id="2" name="그림 1" descr="텍스트, 그래픽, 폰트, 로고이(가) 표시된 사진&#10;&#10;자동 생성된 설명">
              <a:extLst>
                <a:ext uri="{FF2B5EF4-FFF2-40B4-BE49-F238E27FC236}">
                  <a16:creationId xmlns:a16="http://schemas.microsoft.com/office/drawing/2014/main" id="{F40284C2-4E54-D16F-954C-7936D17B9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59" y="819497"/>
              <a:ext cx="3517460" cy="363174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8D6DA6-7882-BABE-0595-2C8FFD1C9055}"/>
                </a:ext>
              </a:extLst>
            </p:cNvPr>
            <p:cNvSpPr txBox="1"/>
            <p:nvPr/>
          </p:nvSpPr>
          <p:spPr>
            <a:xfrm>
              <a:off x="2036950" y="4081911"/>
              <a:ext cx="157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TEA HOUSE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077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456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스타일 가이드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E27F6-8F67-4E3C-8573-56D060BA818D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153F2-8E59-4C59-930F-9B5E313593A0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544EC-E094-4A27-A58E-B28FE8C2BCF5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CEA09-67FD-4B8D-B26A-FC3167743541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1052</Words>
  <Application>Microsoft Office PowerPoint</Application>
  <PresentationFormat>와이드스크린</PresentationFormat>
  <Paragraphs>228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Adobe Fan Heiti Std B</vt:lpstr>
      <vt:lpstr>나눔스퀘어 Light</vt:lpstr>
      <vt:lpstr>맑은 고딕</vt:lpstr>
      <vt:lpstr>Arial</vt:lpstr>
      <vt:lpstr>Montserrat Black</vt:lpstr>
      <vt:lpstr>Montserrat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6639</cp:lastModifiedBy>
  <cp:revision>38</cp:revision>
  <dcterms:created xsi:type="dcterms:W3CDTF">2021-10-22T06:13:27Z</dcterms:created>
  <dcterms:modified xsi:type="dcterms:W3CDTF">2024-01-29T14:14:01Z</dcterms:modified>
</cp:coreProperties>
</file>