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4" r:id="rId4"/>
    <p:sldId id="269" r:id="rId5"/>
    <p:sldId id="293" r:id="rId6"/>
    <p:sldId id="292" r:id="rId7"/>
    <p:sldId id="294" r:id="rId8"/>
    <p:sldId id="295" r:id="rId9"/>
    <p:sldId id="296" r:id="rId10"/>
    <p:sldId id="271" r:id="rId11"/>
    <p:sldId id="275" r:id="rId12"/>
    <p:sldId id="289" r:id="rId13"/>
    <p:sldId id="290" r:id="rId14"/>
    <p:sldId id="291" r:id="rId15"/>
    <p:sldId id="270" r:id="rId16"/>
    <p:sldId id="260" r:id="rId17"/>
    <p:sldId id="266" r:id="rId18"/>
    <p:sldId id="285" r:id="rId19"/>
    <p:sldId id="263" r:id="rId20"/>
    <p:sldId id="267" r:id="rId21"/>
    <p:sldId id="273" r:id="rId22"/>
    <p:sldId id="274" r:id="rId23"/>
    <p:sldId id="264" r:id="rId24"/>
    <p:sldId id="268" r:id="rId25"/>
    <p:sldId id="276" r:id="rId26"/>
    <p:sldId id="277" r:id="rId27"/>
    <p:sldId id="278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0D2"/>
    <a:srgbClr val="DFD8C7"/>
    <a:srgbClr val="C3C1C4"/>
    <a:srgbClr val="7C7C7A"/>
    <a:srgbClr val="EBEDEE"/>
    <a:srgbClr val="373430"/>
    <a:srgbClr val="5F5F5D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717" autoAdjust="0"/>
  </p:normalViewPr>
  <p:slideViewPr>
    <p:cSldViewPr snapToGrid="0" showGuides="1">
      <p:cViewPr varScale="1">
        <p:scale>
          <a:sx n="102" d="100"/>
          <a:sy n="102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BBE1-28B1-44FF-B820-B5D06D3D4E1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CB525-A084-44EC-A0F5-487E02FC1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CB525-A084-44EC-A0F5-487E02FC13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8C7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48053" y="995601"/>
            <a:ext cx="3517460" cy="3631746"/>
            <a:chOff x="1426477" y="1116739"/>
            <a:chExt cx="3517460" cy="36317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0C938C-F8B1-4FFF-8F74-6ED0A876B136}"/>
                </a:ext>
              </a:extLst>
            </p:cNvPr>
            <p:cNvSpPr txBox="1"/>
            <p:nvPr/>
          </p:nvSpPr>
          <p:spPr>
            <a:xfrm>
              <a:off x="1761507" y="3655109"/>
              <a:ext cx="30780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atin typeface="Adobe Fan Heiti Std B" panose="020B0700000000000000" pitchFamily="34" charset="-128"/>
                </a:rPr>
                <a:t>TEA HOUSE</a:t>
              </a:r>
              <a:endParaRPr lang="ko-KR" altLang="en-US" sz="4000" dirty="0">
                <a:latin typeface="Adobe Fan Heiti Std B" panose="020B0700000000000000" pitchFamily="34" charset="-128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477" y="1116739"/>
              <a:ext cx="3517460" cy="3631746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7C69CF-8D6C-C30C-D2CE-9C53E53A7159}"/>
              </a:ext>
            </a:extLst>
          </p:cNvPr>
          <p:cNvCxnSpPr>
            <a:cxnSpLocks/>
          </p:cNvCxnSpPr>
          <p:nvPr/>
        </p:nvCxnSpPr>
        <p:spPr>
          <a:xfrm>
            <a:off x="2588482" y="4282028"/>
            <a:ext cx="7015036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DD2D3-8DA7-657F-E9E7-C3FF64F3D9EC}"/>
              </a:ext>
            </a:extLst>
          </p:cNvPr>
          <p:cNvSpPr txBox="1"/>
          <p:nvPr/>
        </p:nvSpPr>
        <p:spPr>
          <a:xfrm>
            <a:off x="2588482" y="4393902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K-Digital Training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FEDD-E834-6CB7-CC26-EFACE0529B26}"/>
              </a:ext>
            </a:extLst>
          </p:cNvPr>
          <p:cNvSpPr txBox="1"/>
          <p:nvPr/>
        </p:nvSpPr>
        <p:spPr>
          <a:xfrm>
            <a:off x="2588482" y="4739220"/>
            <a:ext cx="603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Open API</a:t>
            </a:r>
            <a:r>
              <a:rPr lang="ko-KR" altLang="en-US" sz="1600" dirty="0"/>
              <a:t>를 활용한 스마트 웹</a:t>
            </a:r>
            <a:r>
              <a:rPr lang="en-US" altLang="ko-KR" sz="1600" dirty="0"/>
              <a:t>&amp;</a:t>
            </a:r>
            <a:r>
              <a:rPr lang="ko-KR" altLang="en-US" sz="1600" dirty="0"/>
              <a:t>앱 콘텐츠 실무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0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456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스타일 가이드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1114261" y="2157512"/>
            <a:ext cx="25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715045" y="2978219"/>
            <a:ext cx="252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9404453" y="4067781"/>
            <a:ext cx="2520000" cy="7200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도자기, 꽃병, 머그잔, 벽이(가) 표시된 사진&#10;&#10;자동 생성된 설명">
            <a:extLst>
              <a:ext uri="{FF2B5EF4-FFF2-40B4-BE49-F238E27FC236}">
                <a16:creationId xmlns:a16="http://schemas.microsoft.com/office/drawing/2014/main" id="{26D24302-0D13-C53E-B6B4-4AFF27B1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12" y="1360327"/>
            <a:ext cx="2037109" cy="2037109"/>
          </a:xfrm>
          <a:prstGeom prst="rect">
            <a:avLst/>
          </a:prstGeom>
        </p:spPr>
      </p:pic>
      <p:pic>
        <p:nvPicPr>
          <p:cNvPr id="9" name="그림 8" descr="바위, 돌, 건물, 자연이(가) 표시된 사진&#10;&#10;자동 생성된 설명">
            <a:extLst>
              <a:ext uri="{FF2B5EF4-FFF2-40B4-BE49-F238E27FC236}">
                <a16:creationId xmlns:a16="http://schemas.microsoft.com/office/drawing/2014/main" id="{32FFDBDC-E0A0-26AA-F11D-5C30A90B7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17" y="3090577"/>
            <a:ext cx="2208936" cy="2208936"/>
          </a:xfrm>
          <a:prstGeom prst="rect">
            <a:avLst/>
          </a:prstGeom>
        </p:spPr>
      </p:pic>
      <p:pic>
        <p:nvPicPr>
          <p:cNvPr id="11" name="그림 10" descr="트뤼플, 음식, 지상이(가) 표시된 사진&#10;&#10;자동 생성된 설명">
            <a:extLst>
              <a:ext uri="{FF2B5EF4-FFF2-40B4-BE49-F238E27FC236}">
                <a16:creationId xmlns:a16="http://schemas.microsoft.com/office/drawing/2014/main" id="{0C47BB00-1788-79DD-4F90-9D957C154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5" y="2237832"/>
            <a:ext cx="2037109" cy="20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30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스토리 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8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930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프로토 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851649"/>
            <a:ext cx="6617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홈페이지는 제품 중심의 홈페이지로 티 하우스의 내용이 부족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랜딩페이지로 재구성하여 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0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257CECC3-2C71-2481-4C4F-CC629033DE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5714" cy="10285714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AFC19F4F-456C-C3E6-C410-F1CD8FC5C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 err="1">
                <a:solidFill>
                  <a:schemeClr val="accent4"/>
                </a:solidFill>
              </a:rPr>
              <a:t>목업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개발정보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82BF218-E738-0F8A-E6E9-9CF04E8E3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2136"/>
              </p:ext>
            </p:extLst>
          </p:nvPr>
        </p:nvGraphicFramePr>
        <p:xfrm>
          <a:off x="1006582" y="1432727"/>
          <a:ext cx="10178836" cy="450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424">
                  <a:extLst>
                    <a:ext uri="{9D8B030D-6E8A-4147-A177-3AD203B41FA5}">
                      <a16:colId xmlns:a16="http://schemas.microsoft.com/office/drawing/2014/main" val="221741354"/>
                    </a:ext>
                  </a:extLst>
                </a:gridCol>
                <a:gridCol w="7727412">
                  <a:extLst>
                    <a:ext uri="{9D8B030D-6E8A-4147-A177-3AD203B41FA5}">
                      <a16:colId xmlns:a16="http://schemas.microsoft.com/office/drawing/2014/main" val="3099686732"/>
                    </a:ext>
                  </a:extLst>
                </a:gridCol>
              </a:tblGrid>
              <a:tr h="2234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8704"/>
                  </a:ext>
                </a:extLst>
              </a:tr>
              <a:tr h="2265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70892"/>
                  </a:ext>
                </a:extLst>
              </a:tr>
            </a:tbl>
          </a:graphicData>
        </a:graphic>
      </p:graphicFrame>
      <p:grpSp>
        <p:nvGrpSpPr>
          <p:cNvPr id="76" name="그룹 75">
            <a:extLst>
              <a:ext uri="{FF2B5EF4-FFF2-40B4-BE49-F238E27FC236}">
                <a16:creationId xmlns:a16="http://schemas.microsoft.com/office/drawing/2014/main" id="{6DFAEC3C-84B1-9801-E3D2-FB9B5B5E5D43}"/>
              </a:ext>
            </a:extLst>
          </p:cNvPr>
          <p:cNvGrpSpPr/>
          <p:nvPr/>
        </p:nvGrpSpPr>
        <p:grpSpPr>
          <a:xfrm>
            <a:off x="5094742" y="1629796"/>
            <a:ext cx="4297708" cy="1628928"/>
            <a:chOff x="5405688" y="1362046"/>
            <a:chExt cx="4297708" cy="1628928"/>
          </a:xfrm>
        </p:grpSpPr>
        <p:grpSp>
          <p:nvGrpSpPr>
            <p:cNvPr id="62" name="그룹 1005">
              <a:extLst>
                <a:ext uri="{FF2B5EF4-FFF2-40B4-BE49-F238E27FC236}">
                  <a16:creationId xmlns:a16="http://schemas.microsoft.com/office/drawing/2014/main" id="{DAF4807C-24A2-B112-9197-B54B3C6DC412}"/>
                </a:ext>
              </a:extLst>
            </p:cNvPr>
            <p:cNvGrpSpPr/>
            <p:nvPr/>
          </p:nvGrpSpPr>
          <p:grpSpPr>
            <a:xfrm>
              <a:off x="7199390" y="1866555"/>
              <a:ext cx="710304" cy="845688"/>
              <a:chOff x="7137291" y="2961940"/>
              <a:chExt cx="710304" cy="845688"/>
            </a:xfrm>
          </p:grpSpPr>
          <p:pic>
            <p:nvPicPr>
              <p:cNvPr id="69" name="Object 12">
                <a:extLst>
                  <a:ext uri="{FF2B5EF4-FFF2-40B4-BE49-F238E27FC236}">
                    <a16:creationId xmlns:a16="http://schemas.microsoft.com/office/drawing/2014/main" id="{3CA46140-9872-8E19-7B5C-1AEAED632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37291" y="2961940"/>
                <a:ext cx="710304" cy="845688"/>
              </a:xfrm>
              <a:prstGeom prst="rect">
                <a:avLst/>
              </a:prstGeom>
            </p:spPr>
          </p:pic>
        </p:grpSp>
        <p:grpSp>
          <p:nvGrpSpPr>
            <p:cNvPr id="63" name="그룹 1006">
              <a:extLst>
                <a:ext uri="{FF2B5EF4-FFF2-40B4-BE49-F238E27FC236}">
                  <a16:creationId xmlns:a16="http://schemas.microsoft.com/office/drawing/2014/main" id="{7219B0B3-4475-3E8B-A163-927C614DE1FD}"/>
                </a:ext>
              </a:extLst>
            </p:cNvPr>
            <p:cNvGrpSpPr/>
            <p:nvPr/>
          </p:nvGrpSpPr>
          <p:grpSpPr>
            <a:xfrm>
              <a:off x="8655198" y="1866555"/>
              <a:ext cx="682416" cy="845688"/>
              <a:chOff x="8593099" y="2961940"/>
              <a:chExt cx="682416" cy="845688"/>
            </a:xfrm>
          </p:grpSpPr>
          <p:pic>
            <p:nvPicPr>
              <p:cNvPr id="68" name="Object 15">
                <a:extLst>
                  <a:ext uri="{FF2B5EF4-FFF2-40B4-BE49-F238E27FC236}">
                    <a16:creationId xmlns:a16="http://schemas.microsoft.com/office/drawing/2014/main" id="{ED477DE3-3809-750C-0671-27DBDFBE7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93099" y="2961940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64" name="그룹 1007">
              <a:extLst>
                <a:ext uri="{FF2B5EF4-FFF2-40B4-BE49-F238E27FC236}">
                  <a16:creationId xmlns:a16="http://schemas.microsoft.com/office/drawing/2014/main" id="{E885135E-19A0-5605-85A0-6CB74AB9C473}"/>
                </a:ext>
              </a:extLst>
            </p:cNvPr>
            <p:cNvGrpSpPr/>
            <p:nvPr/>
          </p:nvGrpSpPr>
          <p:grpSpPr>
            <a:xfrm>
              <a:off x="5765653" y="1866555"/>
              <a:ext cx="682416" cy="845688"/>
              <a:chOff x="5703554" y="2961940"/>
              <a:chExt cx="682416" cy="845688"/>
            </a:xfrm>
          </p:grpSpPr>
          <p:pic>
            <p:nvPicPr>
              <p:cNvPr id="67" name="Object 18">
                <a:extLst>
                  <a:ext uri="{FF2B5EF4-FFF2-40B4-BE49-F238E27FC236}">
                    <a16:creationId xmlns:a16="http://schemas.microsoft.com/office/drawing/2014/main" id="{BA7CAD55-594C-1198-F6E5-21BE565F2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03554" y="2961940"/>
                <a:ext cx="682416" cy="845688"/>
              </a:xfrm>
              <a:prstGeom prst="rect">
                <a:avLst/>
              </a:prstGeom>
            </p:spPr>
          </p:pic>
        </p:grpSp>
        <p:grpSp>
          <p:nvGrpSpPr>
            <p:cNvPr id="65" name="그룹 1008">
              <a:extLst>
                <a:ext uri="{FF2B5EF4-FFF2-40B4-BE49-F238E27FC236}">
                  <a16:creationId xmlns:a16="http://schemas.microsoft.com/office/drawing/2014/main" id="{A34DABD9-4088-2F05-56D1-AE9947D5C110}"/>
                </a:ext>
              </a:extLst>
            </p:cNvPr>
            <p:cNvGrpSpPr/>
            <p:nvPr/>
          </p:nvGrpSpPr>
          <p:grpSpPr>
            <a:xfrm>
              <a:off x="5405688" y="1362046"/>
              <a:ext cx="4297708" cy="1628928"/>
              <a:chOff x="5343589" y="2457431"/>
              <a:chExt cx="4297708" cy="1628928"/>
            </a:xfrm>
          </p:grpSpPr>
          <p:pic>
            <p:nvPicPr>
              <p:cNvPr id="66" name="Object 21">
                <a:extLst>
                  <a:ext uri="{FF2B5EF4-FFF2-40B4-BE49-F238E27FC236}">
                    <a16:creationId xmlns:a16="http://schemas.microsoft.com/office/drawing/2014/main" id="{6F36D30B-D03B-4320-AD1A-7937F8E1C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43589" y="2457431"/>
                <a:ext cx="4297708" cy="1628928"/>
              </a:xfrm>
              <a:prstGeom prst="rect">
                <a:avLst/>
              </a:prstGeom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A57018D-068E-28E1-AC09-CAD0ECEC9AC6}"/>
              </a:ext>
            </a:extLst>
          </p:cNvPr>
          <p:cNvGrpSpPr/>
          <p:nvPr/>
        </p:nvGrpSpPr>
        <p:grpSpPr>
          <a:xfrm>
            <a:off x="3267235" y="3617627"/>
            <a:ext cx="7251340" cy="2164826"/>
            <a:chOff x="3267235" y="3363627"/>
            <a:chExt cx="7251340" cy="2164826"/>
          </a:xfrm>
        </p:grpSpPr>
        <p:pic>
          <p:nvPicPr>
            <p:cNvPr id="73" name="Object 29">
              <a:extLst>
                <a:ext uri="{FF2B5EF4-FFF2-40B4-BE49-F238E27FC236}">
                  <a16:creationId xmlns:a16="http://schemas.microsoft.com/office/drawing/2014/main" id="{A294B702-64DD-1DCF-9475-E4DB6D8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3831" y="3363627"/>
              <a:ext cx="4581041" cy="2164826"/>
            </a:xfrm>
            <a:prstGeom prst="rect">
              <a:avLst/>
            </a:prstGeom>
          </p:spPr>
        </p:pic>
        <p:pic>
          <p:nvPicPr>
            <p:cNvPr id="74" name="Object 32">
              <a:extLst>
                <a:ext uri="{FF2B5EF4-FFF2-40B4-BE49-F238E27FC236}">
                  <a16:creationId xmlns:a16="http://schemas.microsoft.com/office/drawing/2014/main" id="{784AB8A6-A1FC-BBD1-D879-BA584B294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3521" y="3832453"/>
              <a:ext cx="1635054" cy="1227173"/>
            </a:xfrm>
            <a:prstGeom prst="rect">
              <a:avLst/>
            </a:prstGeom>
          </p:spPr>
        </p:pic>
        <p:pic>
          <p:nvPicPr>
            <p:cNvPr id="75" name="Object 36">
              <a:extLst>
                <a:ext uri="{FF2B5EF4-FFF2-40B4-BE49-F238E27FC236}">
                  <a16:creationId xmlns:a16="http://schemas.microsoft.com/office/drawing/2014/main" id="{2572E158-FA06-40D5-D47A-33FA5EFF0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7235" y="3714201"/>
              <a:ext cx="3887270" cy="163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33128B-6256-CAFF-052E-D8C5A545AEDA}"/>
              </a:ext>
            </a:extLst>
          </p:cNvPr>
          <p:cNvSpPr/>
          <p:nvPr/>
        </p:nvSpPr>
        <p:spPr>
          <a:xfrm>
            <a:off x="0" y="0"/>
            <a:ext cx="27487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35659" y="405443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C3C1C4"/>
                </a:solidFill>
                <a:latin typeface="+mj-lt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6D3768-DE4D-51B3-5FDF-E5C4A37B40D4}"/>
              </a:ext>
            </a:extLst>
          </p:cNvPr>
          <p:cNvCxnSpPr>
            <a:cxnSpLocks/>
          </p:cNvCxnSpPr>
          <p:nvPr/>
        </p:nvCxnSpPr>
        <p:spPr>
          <a:xfrm>
            <a:off x="358376" y="1625583"/>
            <a:ext cx="203200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728A93-03BC-6C30-D136-05205359F0F4}"/>
              </a:ext>
            </a:extLst>
          </p:cNvPr>
          <p:cNvCxnSpPr>
            <a:cxnSpLocks/>
          </p:cNvCxnSpPr>
          <p:nvPr/>
        </p:nvCxnSpPr>
        <p:spPr>
          <a:xfrm>
            <a:off x="3514248" y="3744546"/>
            <a:ext cx="7015036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56E11EF7-D071-56D7-AED0-E4385ECFF819}"/>
              </a:ext>
            </a:extLst>
          </p:cNvPr>
          <p:cNvSpPr/>
          <p:nvPr/>
        </p:nvSpPr>
        <p:spPr>
          <a:xfrm>
            <a:off x="6713726" y="3345391"/>
            <a:ext cx="730626" cy="730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1AD1010-6DC9-4526-A055-4240BB513443}"/>
              </a:ext>
            </a:extLst>
          </p:cNvPr>
          <p:cNvSpPr/>
          <p:nvPr/>
        </p:nvSpPr>
        <p:spPr>
          <a:xfrm>
            <a:off x="5098243" y="3345391"/>
            <a:ext cx="730626" cy="730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6109E82-656D-825A-6853-D5A2B651F457}"/>
              </a:ext>
            </a:extLst>
          </p:cNvPr>
          <p:cNvSpPr/>
          <p:nvPr/>
        </p:nvSpPr>
        <p:spPr>
          <a:xfrm>
            <a:off x="3482760" y="3345389"/>
            <a:ext cx="730626" cy="730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AFEFDD0-951D-57DA-30F9-C639CE1CC5EB}"/>
              </a:ext>
            </a:extLst>
          </p:cNvPr>
          <p:cNvSpPr/>
          <p:nvPr/>
        </p:nvSpPr>
        <p:spPr>
          <a:xfrm>
            <a:off x="9944693" y="3398860"/>
            <a:ext cx="677156" cy="677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05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96F470-035C-FA41-8A2B-4A736C235429}"/>
              </a:ext>
            </a:extLst>
          </p:cNvPr>
          <p:cNvSpPr/>
          <p:nvPr/>
        </p:nvSpPr>
        <p:spPr>
          <a:xfrm>
            <a:off x="8329209" y="3345391"/>
            <a:ext cx="730626" cy="7306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F9DFF6-E237-AC74-8931-501E8B180532}"/>
              </a:ext>
            </a:extLst>
          </p:cNvPr>
          <p:cNvSpPr txBox="1"/>
          <p:nvPr/>
        </p:nvSpPr>
        <p:spPr>
          <a:xfrm>
            <a:off x="4080537" y="1750663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기획 목적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제작기간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CF4E6-CDD3-944A-4BE1-AB07062570E8}"/>
              </a:ext>
            </a:extLst>
          </p:cNvPr>
          <p:cNvSpPr txBox="1"/>
          <p:nvPr/>
        </p:nvSpPr>
        <p:spPr>
          <a:xfrm>
            <a:off x="5714318" y="4814657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r>
              <a:rPr lang="ko-KR" altLang="en-US" dirty="0"/>
              <a:t> 설계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와이어프레임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스토리보드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25B52-C99C-9EE5-7177-D6301E5D8978}"/>
              </a:ext>
            </a:extLst>
          </p:cNvPr>
          <p:cNvSpPr txBox="1"/>
          <p:nvPr/>
        </p:nvSpPr>
        <p:spPr>
          <a:xfrm>
            <a:off x="7046098" y="1751106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UI/UX</a:t>
            </a:r>
            <a:r>
              <a:rPr lang="ko-KR" altLang="en-US" dirty="0"/>
              <a:t> 디자인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가이드라인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6E270C-68EF-101B-8530-7048783F1A7D}"/>
              </a:ext>
            </a:extLst>
          </p:cNvPr>
          <p:cNvSpPr txBox="1"/>
          <p:nvPr/>
        </p:nvSpPr>
        <p:spPr>
          <a:xfrm>
            <a:off x="9059835" y="509165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구현결과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목업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D2909-6E07-D369-BDF0-F60BD6C0BCB9}"/>
              </a:ext>
            </a:extLst>
          </p:cNvPr>
          <p:cNvSpPr txBox="1"/>
          <p:nvPr/>
        </p:nvSpPr>
        <p:spPr>
          <a:xfrm>
            <a:off x="10206118" y="1889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소감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C549043-1E15-DABA-8D55-84CC9398225D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rot="16200000" flipH="1">
            <a:off x="4806128" y="4368131"/>
            <a:ext cx="1307303" cy="509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EFEAF9-4DC7-3D26-B71D-ADB91D6A73BB}"/>
              </a:ext>
            </a:extLst>
          </p:cNvPr>
          <p:cNvCxnSpPr>
            <a:cxnSpLocks/>
            <a:stCxn id="18" idx="1"/>
            <a:endCxn id="32" idx="1"/>
          </p:cNvCxnSpPr>
          <p:nvPr/>
        </p:nvCxnSpPr>
        <p:spPr>
          <a:xfrm rot="5400000" flipH="1" flipV="1">
            <a:off x="6244353" y="2650644"/>
            <a:ext cx="1378117" cy="225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B6EFF6-11FA-752A-B899-E66829E4CA51}"/>
              </a:ext>
            </a:extLst>
          </p:cNvPr>
          <p:cNvCxnSpPr>
            <a:cxnSpLocks/>
            <a:stCxn id="26" idx="4"/>
            <a:endCxn id="33" idx="1"/>
          </p:cNvCxnSpPr>
          <p:nvPr/>
        </p:nvCxnSpPr>
        <p:spPr>
          <a:xfrm rot="16200000" flipH="1">
            <a:off x="8138526" y="4632012"/>
            <a:ext cx="1477304" cy="365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35C063A-D9FB-3207-B9F3-87BA3E229009}"/>
              </a:ext>
            </a:extLst>
          </p:cNvPr>
          <p:cNvCxnSpPr>
            <a:stCxn id="25" idx="1"/>
            <a:endCxn id="34" idx="1"/>
          </p:cNvCxnSpPr>
          <p:nvPr/>
        </p:nvCxnSpPr>
        <p:spPr>
          <a:xfrm rot="5400000" flipH="1" flipV="1">
            <a:off x="9412890" y="2704799"/>
            <a:ext cx="1424199" cy="162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4DCAC3B-F9C5-535A-84D3-D126AEE2C7E2}"/>
              </a:ext>
            </a:extLst>
          </p:cNvPr>
          <p:cNvCxnSpPr>
            <a:stCxn id="24" idx="1"/>
            <a:endCxn id="30" idx="1"/>
          </p:cNvCxnSpPr>
          <p:nvPr/>
        </p:nvCxnSpPr>
        <p:spPr>
          <a:xfrm rot="5400000" flipH="1" flipV="1">
            <a:off x="3215118" y="2586969"/>
            <a:ext cx="1240059" cy="490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811988" cy="1415772"/>
            <a:chOff x="901700" y="2721114"/>
            <a:chExt cx="2811988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1951672"/>
            <a:ext cx="66178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녹차 제품으로 유명한 </a:t>
            </a:r>
            <a:r>
              <a:rPr lang="ko-KR" altLang="en-US" dirty="0" err="1"/>
              <a:t>오설록이</a:t>
            </a:r>
            <a:r>
              <a:rPr lang="ko-KR" altLang="en-US" dirty="0"/>
              <a:t> 만든 티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제품 중심의 기존  홈페이지를 간단한 </a:t>
            </a:r>
            <a:r>
              <a:rPr lang="ko-KR" altLang="en-US" dirty="0" err="1"/>
              <a:t>오설록의</a:t>
            </a:r>
            <a:r>
              <a:rPr lang="ko-KR" altLang="en-US" dirty="0"/>
              <a:t> 설명과 티 하우스의 내용이 담긴 랜딩페이지로 재구성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우리나라 전통 차 문화를 즐길 수 있는 티 하우스를 소개하며 차를 활용한 다양한 음료와 디저트를 즐길 수 있음을 강조하여 더 풍부하고 특별한 차의 세계를 소개하고자 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51603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제작기간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4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206053" cy="1415772"/>
            <a:chOff x="901700" y="2721114"/>
            <a:chExt cx="2206053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206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UI/UX</a:t>
              </a:r>
              <a:r>
                <a:rPr lang="ko-KR" altLang="en-US" sz="3600" spc="-300" dirty="0"/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3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와이어 프레임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5645AE-4F6A-A320-98B6-140FA77E71DF}"/>
              </a:ext>
            </a:extLst>
          </p:cNvPr>
          <p:cNvGrpSpPr/>
          <p:nvPr/>
        </p:nvGrpSpPr>
        <p:grpSpPr>
          <a:xfrm>
            <a:off x="1761240" y="1177785"/>
            <a:ext cx="1641957" cy="5350014"/>
            <a:chOff x="1761240" y="1177785"/>
            <a:chExt cx="1641957" cy="5350014"/>
          </a:xfrm>
        </p:grpSpPr>
        <p:pic>
          <p:nvPicPr>
            <p:cNvPr id="11" name="그림 10" descr="텍스트, 스크린샷, 흑백, 도표이(가) 표시된 사진&#10;&#10;자동 생성된 설명">
              <a:extLst>
                <a:ext uri="{FF2B5EF4-FFF2-40B4-BE49-F238E27FC236}">
                  <a16:creationId xmlns:a16="http://schemas.microsoft.com/office/drawing/2014/main" id="{6DF770EB-AB3E-2C0C-286F-1B545588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40" y="1610894"/>
              <a:ext cx="1641957" cy="49169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AF909E-F75C-DD56-2BEB-82F9517CD0A8}"/>
                </a:ext>
              </a:extLst>
            </p:cNvPr>
            <p:cNvSpPr txBox="1"/>
            <p:nvPr/>
          </p:nvSpPr>
          <p:spPr>
            <a:xfrm>
              <a:off x="2090738" y="1177785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</a:t>
              </a:r>
              <a:r>
                <a:rPr lang="ko-KR" altLang="en-US" dirty="0"/>
                <a:t>모드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938A07-B816-A75D-8E32-3889303FA621}"/>
              </a:ext>
            </a:extLst>
          </p:cNvPr>
          <p:cNvGrpSpPr/>
          <p:nvPr/>
        </p:nvGrpSpPr>
        <p:grpSpPr>
          <a:xfrm>
            <a:off x="4466088" y="1177786"/>
            <a:ext cx="1402948" cy="5350013"/>
            <a:chOff x="4466088" y="1177785"/>
            <a:chExt cx="1402948" cy="53500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F204A1-365A-3154-78A9-E9E5326A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085" y="1610894"/>
              <a:ext cx="726954" cy="49169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0E98D-987D-A45D-0C1F-B530B0740437}"/>
                </a:ext>
              </a:extLst>
            </p:cNvPr>
            <p:cNvSpPr txBox="1"/>
            <p:nvPr/>
          </p:nvSpPr>
          <p:spPr>
            <a:xfrm>
              <a:off x="4466088" y="117778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모바일 모드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9CE603-BBAE-8EC9-D3E2-55BE5D0ACD44}"/>
              </a:ext>
            </a:extLst>
          </p:cNvPr>
          <p:cNvSpPr txBox="1"/>
          <p:nvPr/>
        </p:nvSpPr>
        <p:spPr>
          <a:xfrm>
            <a:off x="6593115" y="3252628"/>
            <a:ext cx="4945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Söhne"/>
              </a:rPr>
              <a:t>사용자 중심의 일관된 웹 경험을 위한 디자인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화면 크기에 따라 요소들이 유연하게 조절되어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용자가 각 디바이스에서 편리하게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일관된 경험을 누릴 수 있도록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51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스토리 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5645AE-4F6A-A320-98B6-140FA77E71DF}"/>
              </a:ext>
            </a:extLst>
          </p:cNvPr>
          <p:cNvGrpSpPr/>
          <p:nvPr/>
        </p:nvGrpSpPr>
        <p:grpSpPr>
          <a:xfrm>
            <a:off x="1761240" y="1177785"/>
            <a:ext cx="1641957" cy="5350014"/>
            <a:chOff x="1761240" y="1177785"/>
            <a:chExt cx="1641957" cy="5350014"/>
          </a:xfrm>
        </p:grpSpPr>
        <p:pic>
          <p:nvPicPr>
            <p:cNvPr id="11" name="그림 10" descr="텍스트, 스크린샷, 흑백, 도표이(가) 표시된 사진&#10;&#10;자동 생성된 설명">
              <a:extLst>
                <a:ext uri="{FF2B5EF4-FFF2-40B4-BE49-F238E27FC236}">
                  <a16:creationId xmlns:a16="http://schemas.microsoft.com/office/drawing/2014/main" id="{6DF770EB-AB3E-2C0C-286F-1B545588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40" y="1610894"/>
              <a:ext cx="1641957" cy="49169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AF909E-F75C-DD56-2BEB-82F9517CD0A8}"/>
                </a:ext>
              </a:extLst>
            </p:cNvPr>
            <p:cNvSpPr txBox="1"/>
            <p:nvPr/>
          </p:nvSpPr>
          <p:spPr>
            <a:xfrm>
              <a:off x="2090738" y="1177785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</a:t>
              </a:r>
              <a:r>
                <a:rPr lang="ko-KR" altLang="en-US" dirty="0"/>
                <a:t>모드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938A07-B816-A75D-8E32-3889303FA621}"/>
              </a:ext>
            </a:extLst>
          </p:cNvPr>
          <p:cNvGrpSpPr/>
          <p:nvPr/>
        </p:nvGrpSpPr>
        <p:grpSpPr>
          <a:xfrm>
            <a:off x="4466088" y="1177786"/>
            <a:ext cx="1402948" cy="5350013"/>
            <a:chOff x="4466088" y="1177785"/>
            <a:chExt cx="1402948" cy="53500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F204A1-365A-3154-78A9-E9E5326A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085" y="1610894"/>
              <a:ext cx="726954" cy="49169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0E98D-987D-A45D-0C1F-B530B0740437}"/>
                </a:ext>
              </a:extLst>
            </p:cNvPr>
            <p:cNvSpPr txBox="1"/>
            <p:nvPr/>
          </p:nvSpPr>
          <p:spPr>
            <a:xfrm>
              <a:off x="4466088" y="117778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모바일 모드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9CE603-BBAE-8EC9-D3E2-55BE5D0ACD44}"/>
              </a:ext>
            </a:extLst>
          </p:cNvPr>
          <p:cNvSpPr txBox="1"/>
          <p:nvPr/>
        </p:nvSpPr>
        <p:spPr>
          <a:xfrm>
            <a:off x="6593115" y="3252628"/>
            <a:ext cx="4945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effectLst/>
                <a:latin typeface="Söhne"/>
              </a:rPr>
              <a:t>사용자 중심의 일관된 웹 경험을 위한 디자인</a:t>
            </a:r>
            <a:endParaRPr lang="en-US" altLang="ko-KR" b="1" i="0" dirty="0"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화면 크기에 따라 요소들이 유연하게 조절되어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r>
              <a:rPr lang="ko-KR" altLang="en-US" dirty="0">
                <a:solidFill>
                  <a:srgbClr val="374151"/>
                </a:solidFill>
                <a:latin typeface="Söhne"/>
              </a:rPr>
              <a:t>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용자가 각 디바이스에서 편리하게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일관된 경험을 누릴 수 있도록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60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2717411" cy="1415772"/>
            <a:chOff x="901700" y="2721114"/>
            <a:chExt cx="2717411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2717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UI/UX </a:t>
              </a:r>
              <a:r>
                <a:rPr lang="ko-KR" altLang="en-US" sz="3600" spc="-300" dirty="0"/>
                <a:t>디자인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9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869</Words>
  <Application>Microsoft Office PowerPoint</Application>
  <PresentationFormat>와이드스크린</PresentationFormat>
  <Paragraphs>189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Adobe Fan Heiti Std B</vt:lpstr>
      <vt:lpstr>Söhne</vt:lpstr>
      <vt:lpstr>나눔스퀘어 Light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6639</cp:lastModifiedBy>
  <cp:revision>44</cp:revision>
  <dcterms:created xsi:type="dcterms:W3CDTF">2021-10-22T06:13:27Z</dcterms:created>
  <dcterms:modified xsi:type="dcterms:W3CDTF">2024-01-31T15:12:30Z</dcterms:modified>
</cp:coreProperties>
</file>