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8"/>
  </p:notesMasterIdLst>
  <p:sldIdLst>
    <p:sldId id="478" r:id="rId2"/>
    <p:sldId id="448" r:id="rId3"/>
    <p:sldId id="480" r:id="rId4"/>
    <p:sldId id="479" r:id="rId5"/>
    <p:sldId id="484" r:id="rId6"/>
    <p:sldId id="443" r:id="rId7"/>
    <p:sldId id="485" r:id="rId8"/>
    <p:sldId id="488" r:id="rId9"/>
    <p:sldId id="481" r:id="rId10"/>
    <p:sldId id="486" r:id="rId11"/>
    <p:sldId id="487" r:id="rId12"/>
    <p:sldId id="482" r:id="rId13"/>
    <p:sldId id="489" r:id="rId14"/>
    <p:sldId id="483" r:id="rId15"/>
    <p:sldId id="490" r:id="rId16"/>
    <p:sldId id="491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pos="398" userDrawn="1">
          <p15:clr>
            <a:srgbClr val="A4A3A4"/>
          </p15:clr>
        </p15:guide>
        <p15:guide id="5" pos="5842" userDrawn="1">
          <p15:clr>
            <a:srgbClr val="A4A3A4"/>
          </p15:clr>
        </p15:guide>
        <p15:guide id="6" orient="horz" pos="346" userDrawn="1">
          <p15:clr>
            <a:srgbClr val="A4A3A4"/>
          </p15:clr>
        </p15:guide>
        <p15:guide id="15" pos="2440" userDrawn="1">
          <p15:clr>
            <a:srgbClr val="A4A3A4"/>
          </p15:clr>
        </p15:guide>
        <p15:guide id="16" pos="1079" userDrawn="1">
          <p15:clr>
            <a:srgbClr val="A4A3A4"/>
          </p15:clr>
        </p15:guide>
        <p15:guide id="17" pos="3800" userDrawn="1">
          <p15:clr>
            <a:srgbClr val="A4A3A4"/>
          </p15:clr>
        </p15:guide>
        <p15:guide id="18" pos="5161" userDrawn="1">
          <p15:clr>
            <a:srgbClr val="A4A3A4"/>
          </p15:clr>
        </p15:guide>
        <p15:guide id="19" orient="horz" pos="822" userDrawn="1">
          <p15:clr>
            <a:srgbClr val="A4A3A4"/>
          </p15:clr>
        </p15:guide>
        <p15:guide id="23" pos="1759" userDrawn="1">
          <p15:clr>
            <a:srgbClr val="A4A3A4"/>
          </p15:clr>
        </p15:guide>
        <p15:guide id="25" pos="3120" userDrawn="1">
          <p15:clr>
            <a:srgbClr val="A4A3A4"/>
          </p15:clr>
        </p15:guide>
        <p15:guide id="26" pos="4481" userDrawn="1">
          <p15:clr>
            <a:srgbClr val="A4A3A4"/>
          </p15:clr>
        </p15:guide>
        <p15:guide id="27" orient="horz" pos="504" userDrawn="1">
          <p15:clr>
            <a:srgbClr val="A4A3A4"/>
          </p15:clr>
        </p15:guide>
        <p15:guide id="30" pos="1941" userDrawn="1">
          <p15:clr>
            <a:srgbClr val="A4A3A4"/>
          </p15:clr>
        </p15:guide>
        <p15:guide id="31" orient="horz" pos="6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2F6"/>
    <a:srgbClr val="091348"/>
    <a:srgbClr val="101D63"/>
    <a:srgbClr val="C37C91"/>
    <a:srgbClr val="F4A39E"/>
    <a:srgbClr val="EEC16F"/>
    <a:srgbClr val="1B9BC8"/>
    <a:srgbClr val="0D0F1A"/>
    <a:srgbClr val="0D0F1B"/>
    <a:srgbClr val="42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6353" autoAdjust="0"/>
  </p:normalViewPr>
  <p:slideViewPr>
    <p:cSldViewPr snapToGrid="0" snapToObjects="1">
      <p:cViewPr>
        <p:scale>
          <a:sx n="82" d="100"/>
          <a:sy n="82" d="100"/>
        </p:scale>
        <p:origin x="1267" y="62"/>
      </p:cViewPr>
      <p:guideLst>
        <p:guide orient="horz" pos="2160"/>
        <p:guide orient="horz" pos="3974"/>
        <p:guide pos="398"/>
        <p:guide pos="5842"/>
        <p:guide orient="horz" pos="346"/>
        <p:guide pos="2440"/>
        <p:guide pos="1079"/>
        <p:guide pos="3800"/>
        <p:guide pos="5161"/>
        <p:guide orient="horz" pos="822"/>
        <p:guide pos="1759"/>
        <p:guide pos="3120"/>
        <p:guide pos="4481"/>
        <p:guide orient="horz" pos="504"/>
        <p:guide pos="1941"/>
        <p:guide orient="horz" pos="6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5" d="100"/>
          <a:sy n="105" d="100"/>
        </p:scale>
        <p:origin x="32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ED7A2-6659-0144-973E-6F7576E4DF56}" type="datetimeFigureOut">
              <a:rPr kumimoji="1" lang="ko-KR" altLang="en-US" smtClean="0"/>
              <a:t>2021-04-17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911D7-BE2F-7141-9F00-B778393968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176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11D7-BE2F-7141-9F00-B77839396810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8305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11D7-BE2F-7141-9F00-B77839396810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6637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11D7-BE2F-7141-9F00-B77839396810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4595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11D7-BE2F-7141-9F00-B77839396810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640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11D7-BE2F-7141-9F00-B77839396810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689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11D7-BE2F-7141-9F00-B77839396810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5818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11D7-BE2F-7141-9F00-B77839396810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542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11D7-BE2F-7141-9F00-B7783939681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147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11D7-BE2F-7141-9F00-B77839396810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2173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11D7-BE2F-7141-9F00-B7783939681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6708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11D7-BE2F-7141-9F00-B77839396810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880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11D7-BE2F-7141-9F00-B77839396810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4325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11D7-BE2F-7141-9F00-B77839396810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5953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11D7-BE2F-7141-9F00-B77839396810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0696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11D7-BE2F-7141-9F00-B77839396810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23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3A5E-CFD9-7C45-97A2-F7E2A0F6A6CE}" type="datetime1">
              <a:rPr kumimoji="1" lang="ko-KR" altLang="en-US" smtClean="0"/>
              <a:t>2021-04-17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8140-3933-FA48-B5E4-2B73F14866CC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612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5FB2-15EC-F442-8F66-DEF5F03C40BC}" type="datetime1">
              <a:rPr kumimoji="1" lang="ko-KR" altLang="en-US" smtClean="0"/>
              <a:t>2021-04-17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8140-3933-FA48-B5E4-2B73F14866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499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65E9-2FF2-8449-BE40-20C999D7A8EB}" type="datetime1">
              <a:rPr kumimoji="1" lang="ko-KR" altLang="en-US" smtClean="0"/>
              <a:t>2021-04-17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8140-3933-FA48-B5E4-2B73F14866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688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7BDA-B8C5-3043-B0ED-BE8C9BFC1BE3}" type="datetime1">
              <a:rPr kumimoji="1" lang="ko-KR" altLang="en-US" smtClean="0"/>
              <a:t>2021-04-17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8140-3933-FA48-B5E4-2B73F14866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137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C044-8E15-8444-86E0-8126C8CCEE64}" type="datetime1">
              <a:rPr kumimoji="1" lang="ko-KR" altLang="en-US" smtClean="0"/>
              <a:t>2021-04-17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8140-3933-FA48-B5E4-2B73F14866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920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1218-2099-664B-B292-FB13448DCAF8}" type="datetime1">
              <a:rPr kumimoji="1" lang="ko-KR" altLang="en-US" smtClean="0"/>
              <a:t>2021-04-17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8140-3933-FA48-B5E4-2B73F14866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182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CF7D-6FF2-4A40-A9E8-079A6B8B7F33}" type="datetime1">
              <a:rPr kumimoji="1" lang="ko-KR" altLang="en-US" smtClean="0"/>
              <a:t>2021-04-17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8140-3933-FA48-B5E4-2B73F14866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384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2405-A66C-0F4D-AF17-4741040246EF}" type="datetime1">
              <a:rPr kumimoji="1" lang="ko-KR" altLang="en-US" smtClean="0"/>
              <a:t>2021-04-17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8140-3933-FA48-B5E4-2B73F14866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311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9A13-FA71-0141-85D1-6A8D7DDE8425}" type="datetime1">
              <a:rPr kumimoji="1" lang="ko-KR" altLang="en-US" smtClean="0"/>
              <a:t>2021-04-17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8140-3933-FA48-B5E4-2B73F14866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552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6A1A-587F-9A4F-9CA8-34791D068EC5}" type="datetime1">
              <a:rPr kumimoji="1" lang="ko-KR" altLang="en-US" smtClean="0"/>
              <a:t>2021-04-17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8140-3933-FA48-B5E4-2B73F14866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30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34E3-E7C3-D146-9FE9-5AAEC55C57ED}" type="datetime1">
              <a:rPr kumimoji="1" lang="ko-KR" altLang="en-US" smtClean="0"/>
              <a:t>2021-04-17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8140-3933-FA48-B5E4-2B73F14866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578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591EE-2D16-5C48-AAE9-86928B123202}" type="datetime1">
              <a:rPr kumimoji="1" lang="ko-KR" altLang="en-US" smtClean="0"/>
              <a:t>2021-04-17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88140-3933-FA48-B5E4-2B73F14866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23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emf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dreamorder@globalorder.co.k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53B71B-7BDF-4FE7-A1D6-F56F17750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47" y="0"/>
            <a:ext cx="7959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3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9AC608D-F19C-F349-805D-660A6D10B6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4428468" y="-2176286"/>
            <a:ext cx="5644473" cy="20276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A411A4-594F-4208-8D85-2A5CF033D894}"/>
              </a:ext>
            </a:extLst>
          </p:cNvPr>
          <p:cNvSpPr txBox="1"/>
          <p:nvPr/>
        </p:nvSpPr>
        <p:spPr>
          <a:xfrm>
            <a:off x="653949" y="256034"/>
            <a:ext cx="33576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43780" fontAlgn="base"/>
            <a:r>
              <a:rPr lang="en-US" altLang="ko-KR" sz="1400" dirty="0">
                <a:latin typeface="+mj-lt"/>
                <a:cs typeface="Apple SD 산돌고딕 Neo 일반체"/>
              </a:rPr>
              <a:t>Ⅱ. </a:t>
            </a:r>
            <a:r>
              <a:rPr lang="ko-KR" altLang="en-US" sz="1400" dirty="0">
                <a:latin typeface="+mj-lt"/>
                <a:cs typeface="Apple SD 산돌고딕 Neo 일반체"/>
              </a:rPr>
              <a:t>제품</a:t>
            </a:r>
            <a:r>
              <a:rPr lang="en-US" altLang="ko-KR" sz="1400" dirty="0">
                <a:latin typeface="+mj-lt"/>
                <a:cs typeface="Apple SD 산돌고딕 Neo 일반체"/>
              </a:rPr>
              <a:t>(</a:t>
            </a:r>
            <a:r>
              <a:rPr lang="ko-KR" altLang="en-US" sz="1400" dirty="0">
                <a:latin typeface="+mj-lt"/>
                <a:cs typeface="Apple SD 산돌고딕 Neo 일반체"/>
              </a:rPr>
              <a:t>또는 서비스</a:t>
            </a:r>
            <a:r>
              <a:rPr lang="en-US" altLang="ko-KR" sz="1400" dirty="0">
                <a:latin typeface="+mj-lt"/>
                <a:cs typeface="Apple SD 산돌고딕 Neo 일반체"/>
              </a:rPr>
              <a:t>) </a:t>
            </a:r>
            <a:r>
              <a:rPr lang="ko-KR" altLang="en-US" sz="1400" dirty="0">
                <a:latin typeface="+mj-lt"/>
                <a:cs typeface="Apple SD 산돌고딕 Neo 일반체"/>
              </a:rPr>
              <a:t>소개</a:t>
            </a:r>
            <a:r>
              <a:rPr lang="en-US" altLang="ko-KR" sz="1400" dirty="0">
                <a:latin typeface="+mj-lt"/>
                <a:cs typeface="Apple SD 산돌고딕 Neo 일반체"/>
              </a:rPr>
              <a:t> </a:t>
            </a:r>
            <a:endParaRPr lang="en-US" altLang="ko-KR" sz="1200" dirty="0">
              <a:latin typeface="+mj-lt"/>
              <a:cs typeface="Apple SD 산돌고딕 Neo 일반체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CF8AD9-EFA4-4C00-9F65-457E69A7E778}"/>
              </a:ext>
            </a:extLst>
          </p:cNvPr>
          <p:cNvSpPr txBox="1"/>
          <p:nvPr/>
        </p:nvSpPr>
        <p:spPr>
          <a:xfrm>
            <a:off x="631825" y="680621"/>
            <a:ext cx="8662014" cy="4536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43780" fontAlgn="base">
              <a:lnSpc>
                <a:spcPct val="130000"/>
              </a:lnSpc>
            </a:pPr>
            <a:r>
              <a:rPr lang="ko-KR" altLang="en-US" sz="1200" dirty="0">
                <a:latin typeface="+mn-ea"/>
                <a:cs typeface="Apple SD 산돌고딕 Neo 일반체"/>
              </a:rPr>
              <a:t>귀사가 사회가치를 혁신적으로 해결하고자 하는 궁극적인 지향점 및 이에 도달하고 있음을 평가하는 자체 기준과 현재까지의 성과를 간략히 작성 부탁드립니다</a:t>
            </a:r>
            <a:r>
              <a:rPr lang="en-US" altLang="ko-KR" sz="1200" dirty="0">
                <a:latin typeface="+mn-ea"/>
                <a:cs typeface="Apple SD 산돌고딕 Neo 일반체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90692C6-54C3-461A-9A8F-E04ABC5AA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55115"/>
              </p:ext>
            </p:extLst>
          </p:nvPr>
        </p:nvGraphicFramePr>
        <p:xfrm>
          <a:off x="631826" y="1502407"/>
          <a:ext cx="8623982" cy="4725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5891">
                  <a:extLst>
                    <a:ext uri="{9D8B030D-6E8A-4147-A177-3AD203B41FA5}">
                      <a16:colId xmlns:a16="http://schemas.microsoft.com/office/drawing/2014/main" val="862675772"/>
                    </a:ext>
                  </a:extLst>
                </a:gridCol>
                <a:gridCol w="6748091">
                  <a:extLst>
                    <a:ext uri="{9D8B030D-6E8A-4147-A177-3AD203B41FA5}">
                      <a16:colId xmlns:a16="http://schemas.microsoft.com/office/drawing/2014/main" val="931294459"/>
                    </a:ext>
                  </a:extLst>
                </a:gridCol>
              </a:tblGrid>
              <a:tr h="367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840"/>
                  </a:ext>
                </a:extLst>
              </a:tr>
              <a:tr h="2174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창업 아이템 소개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fontAlgn="base" latinLnBrk="0">
                        <a:buFontTx/>
                        <a:buChar char="-"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카페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식당의 메뉴를 미리 주문하는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스마트오더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어플리케이션</a:t>
                      </a:r>
                      <a:b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base" latinLnBrk="0">
                        <a:buFontTx/>
                        <a:buChar char="-"/>
                      </a:pP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스마트오더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키오스크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포스의 주문을 일원화 하여 관리하는 스마트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푸드테크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솔루션</a:t>
                      </a:r>
                      <a:b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base" latinLnBrk="0">
                        <a:buFontTx/>
                        <a:buChar char="-"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매장의 메뉴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매장 관리 및 다양한 통계 제공을 통한 매장관리 솔루션 제공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079846"/>
                  </a:ext>
                </a:extLst>
              </a:tr>
              <a:tr h="2184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창업 아이템의 핵심가치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fontAlgn="base" latinLnBrk="0">
                        <a:buFontTx/>
                        <a:buChar char="-"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주문부터 픽업까지 기다리는 시간을 최소화</a:t>
                      </a:r>
                      <a:b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base" latinLnBrk="0">
                        <a:buFontTx/>
                        <a:buChar char="-"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주문 채널 확보를 통한 매장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회전률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향상 </a:t>
                      </a:r>
                      <a:b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base" latinLnBrk="0">
                        <a:buFontTx/>
                        <a:buChar char="-"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단골 고객 확보를 통한 매장 활성화</a:t>
                      </a:r>
                      <a:endParaRPr lang="ko-KR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3122"/>
                  </a:ext>
                </a:extLst>
              </a:tr>
            </a:tbl>
          </a:graphicData>
        </a:graphic>
      </p:graphicFrame>
      <p:cxnSp>
        <p:nvCxnSpPr>
          <p:cNvPr id="11" name="직선 연결선[R] 24">
            <a:extLst>
              <a:ext uri="{FF2B5EF4-FFF2-40B4-BE49-F238E27FC236}">
                <a16:creationId xmlns:a16="http://schemas.microsoft.com/office/drawing/2014/main" id="{21D56581-F6E5-4BE1-9D88-D39B28EA9D39}"/>
              </a:ext>
            </a:extLst>
          </p:cNvPr>
          <p:cNvCxnSpPr>
            <a:cxnSpLocks/>
          </p:cNvCxnSpPr>
          <p:nvPr/>
        </p:nvCxnSpPr>
        <p:spPr>
          <a:xfrm>
            <a:off x="631826" y="549275"/>
            <a:ext cx="8646106" cy="0"/>
          </a:xfrm>
          <a:prstGeom prst="line">
            <a:avLst/>
          </a:prstGeom>
          <a:ln w="3175">
            <a:solidFill>
              <a:srgbClr val="091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80D9B7D6-6B00-4671-84AC-F57FEAAA0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187" y="62281"/>
            <a:ext cx="431304" cy="496325"/>
          </a:xfrm>
          <a:prstGeom prst="rect">
            <a:avLst/>
          </a:prstGeom>
        </p:spPr>
      </p:pic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7B2337EB-91C1-4A27-852E-09713F2848BD}"/>
              </a:ext>
            </a:extLst>
          </p:cNvPr>
          <p:cNvSpPr txBox="1">
            <a:spLocks/>
          </p:cNvSpPr>
          <p:nvPr/>
        </p:nvSpPr>
        <p:spPr>
          <a:xfrm>
            <a:off x="7647151" y="6689836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ⓒ 2021 GLOBALORDER Co., Ltd. All rights reserved. 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+mj-lt"/>
              <a:ea typeface="Noto Sans CJK KR DemiLight" panose="020B0400000000000000" pitchFamily="34" charset="-128"/>
            </a:endParaRPr>
          </a:p>
        </p:txBody>
      </p:sp>
      <p:sp>
        <p:nvSpPr>
          <p:cNvPr id="18" name="바닥글 개체 틀 1">
            <a:extLst>
              <a:ext uri="{FF2B5EF4-FFF2-40B4-BE49-F238E27FC236}">
                <a16:creationId xmlns:a16="http://schemas.microsoft.com/office/drawing/2014/main" id="{79326817-3E1E-4E85-ABFA-A5501DAA2517}"/>
              </a:ext>
            </a:extLst>
          </p:cNvPr>
          <p:cNvSpPr txBox="1">
            <a:spLocks/>
          </p:cNvSpPr>
          <p:nvPr/>
        </p:nvSpPr>
        <p:spPr>
          <a:xfrm>
            <a:off x="0" y="6694254"/>
            <a:ext cx="2447109" cy="63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2021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년 제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1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회차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 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드림오더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창업 아이디어 공모전</a:t>
            </a:r>
          </a:p>
        </p:txBody>
      </p:sp>
    </p:spTree>
    <p:extLst>
      <p:ext uri="{BB962C8B-B14F-4D97-AF65-F5344CB8AC3E}">
        <p14:creationId xmlns:p14="http://schemas.microsoft.com/office/powerpoint/2010/main" val="146852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9AC608D-F19C-F349-805D-660A6D10B6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4428468" y="-2176286"/>
            <a:ext cx="5644473" cy="20276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A411A4-594F-4208-8D85-2A5CF033D894}"/>
              </a:ext>
            </a:extLst>
          </p:cNvPr>
          <p:cNvSpPr txBox="1"/>
          <p:nvPr/>
        </p:nvSpPr>
        <p:spPr>
          <a:xfrm>
            <a:off x="653949" y="256034"/>
            <a:ext cx="33576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43780" fontAlgn="base"/>
            <a:r>
              <a:rPr lang="en-US" altLang="ko-KR" sz="1400" dirty="0">
                <a:latin typeface="+mj-lt"/>
                <a:cs typeface="Apple SD 산돌고딕 Neo 일반체"/>
              </a:rPr>
              <a:t>Ⅱ. </a:t>
            </a:r>
            <a:r>
              <a:rPr lang="ko-KR" altLang="en-US" sz="1400" dirty="0">
                <a:latin typeface="+mj-lt"/>
                <a:cs typeface="Apple SD 산돌고딕 Neo 일반체"/>
              </a:rPr>
              <a:t>제품</a:t>
            </a:r>
            <a:r>
              <a:rPr lang="en-US" altLang="ko-KR" sz="1400" dirty="0">
                <a:latin typeface="+mj-lt"/>
                <a:cs typeface="Apple SD 산돌고딕 Neo 일반체"/>
              </a:rPr>
              <a:t>(</a:t>
            </a:r>
            <a:r>
              <a:rPr lang="ko-KR" altLang="en-US" sz="1400" dirty="0">
                <a:latin typeface="+mj-lt"/>
                <a:cs typeface="Apple SD 산돌고딕 Neo 일반체"/>
              </a:rPr>
              <a:t>또는 서비스</a:t>
            </a:r>
            <a:r>
              <a:rPr lang="en-US" altLang="ko-KR" sz="1400" dirty="0">
                <a:latin typeface="+mj-lt"/>
                <a:cs typeface="Apple SD 산돌고딕 Neo 일반체"/>
              </a:rPr>
              <a:t>) </a:t>
            </a:r>
            <a:r>
              <a:rPr lang="ko-KR" altLang="en-US" sz="1400" dirty="0">
                <a:latin typeface="+mj-lt"/>
                <a:cs typeface="Apple SD 산돌고딕 Neo 일반체"/>
              </a:rPr>
              <a:t>소개</a:t>
            </a:r>
            <a:r>
              <a:rPr lang="en-US" altLang="ko-KR" sz="1400" dirty="0">
                <a:latin typeface="+mj-lt"/>
                <a:cs typeface="Apple SD 산돌고딕 Neo 일반체"/>
              </a:rPr>
              <a:t> </a:t>
            </a:r>
            <a:endParaRPr lang="en-US" altLang="ko-KR" sz="1200" dirty="0">
              <a:latin typeface="+mj-lt"/>
              <a:cs typeface="Apple SD 산돌고딕 Neo 일반체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CF8AD9-EFA4-4C00-9F65-457E69A7E778}"/>
              </a:ext>
            </a:extLst>
          </p:cNvPr>
          <p:cNvSpPr txBox="1"/>
          <p:nvPr/>
        </p:nvSpPr>
        <p:spPr>
          <a:xfrm>
            <a:off x="631825" y="680621"/>
            <a:ext cx="8662014" cy="4536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43780" fontAlgn="base">
              <a:lnSpc>
                <a:spcPct val="130000"/>
              </a:lnSpc>
            </a:pPr>
            <a:r>
              <a:rPr lang="ko-KR" altLang="en-US" sz="1200" dirty="0">
                <a:latin typeface="+mn-ea"/>
                <a:cs typeface="Apple SD 산돌고딕 Neo 일반체"/>
              </a:rPr>
              <a:t>귀사가 사회가치를 혁신적으로 해결하고자 하는 궁극적인 지향점 및 이에 도달하고 있음을 평가하는 자체 기준과 현재까지의 성과를 간략히 작성 부탁드립니다</a:t>
            </a:r>
            <a:r>
              <a:rPr lang="en-US" altLang="ko-KR" sz="1200" dirty="0">
                <a:latin typeface="+mn-ea"/>
                <a:cs typeface="Apple SD 산돌고딕 Neo 일반체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90692C6-54C3-461A-9A8F-E04ABC5AA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584928"/>
              </p:ext>
            </p:extLst>
          </p:nvPr>
        </p:nvGraphicFramePr>
        <p:xfrm>
          <a:off x="631826" y="1502407"/>
          <a:ext cx="8623982" cy="29273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5891">
                  <a:extLst>
                    <a:ext uri="{9D8B030D-6E8A-4147-A177-3AD203B41FA5}">
                      <a16:colId xmlns:a16="http://schemas.microsoft.com/office/drawing/2014/main" val="862675772"/>
                    </a:ext>
                  </a:extLst>
                </a:gridCol>
                <a:gridCol w="6748091">
                  <a:extLst>
                    <a:ext uri="{9D8B030D-6E8A-4147-A177-3AD203B41FA5}">
                      <a16:colId xmlns:a16="http://schemas.microsoft.com/office/drawing/2014/main" val="931294459"/>
                    </a:ext>
                  </a:extLst>
                </a:gridCol>
              </a:tblGrid>
              <a:tr h="367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840"/>
                  </a:ext>
                </a:extLst>
              </a:tr>
              <a:tr h="2560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창업 아이템의 차별성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base" latinLnBrk="0">
                        <a:buFontTx/>
                        <a:buChar char="-"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매장부터 프랜차이즈 까지 모든 매장에 도입 가능한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스마트오더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base" latinLnBrk="0">
                        <a:buFontTx/>
                        <a:buChar char="-"/>
                      </a:pP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base" latinLnBrk="0">
                        <a:buFontTx/>
                        <a:buChar char="-"/>
                      </a:pP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주문시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자동으로 적립되는 리워드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스탬프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</a:t>
                      </a:r>
                      <a:b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base" latinLnBrk="0">
                        <a:buFontTx/>
                        <a:buChar char="-"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 매장에 제한이 없는 자체 결제 포인트 제도</a:t>
                      </a:r>
                      <a:b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base" latinLnBrk="0">
                        <a:buFontTx/>
                        <a:buChar char="-"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모바일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태블릿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PC, POS, KIOSK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모든 주문 및 매출연동이 가능한 통합 주문 솔루션 보유</a:t>
                      </a:r>
                      <a:b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base" latinLnBrk="0">
                        <a:buFontTx/>
                        <a:buChar char="-"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그룹코드 도입을 통한 프랜차이즈 자체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모바일앱과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동일한 사용성 제공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079846"/>
                  </a:ext>
                </a:extLst>
              </a:tr>
            </a:tbl>
          </a:graphicData>
        </a:graphic>
      </p:graphicFrame>
      <p:cxnSp>
        <p:nvCxnSpPr>
          <p:cNvPr id="11" name="직선 연결선[R] 24">
            <a:extLst>
              <a:ext uri="{FF2B5EF4-FFF2-40B4-BE49-F238E27FC236}">
                <a16:creationId xmlns:a16="http://schemas.microsoft.com/office/drawing/2014/main" id="{21D56581-F6E5-4BE1-9D88-D39B28EA9D39}"/>
              </a:ext>
            </a:extLst>
          </p:cNvPr>
          <p:cNvCxnSpPr>
            <a:cxnSpLocks/>
          </p:cNvCxnSpPr>
          <p:nvPr/>
        </p:nvCxnSpPr>
        <p:spPr>
          <a:xfrm>
            <a:off x="631826" y="549275"/>
            <a:ext cx="8646106" cy="0"/>
          </a:xfrm>
          <a:prstGeom prst="line">
            <a:avLst/>
          </a:prstGeom>
          <a:ln w="3175">
            <a:solidFill>
              <a:srgbClr val="091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80D9B7D6-6B00-4671-84AC-F57FEAAA0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187" y="62281"/>
            <a:ext cx="431304" cy="496325"/>
          </a:xfrm>
          <a:prstGeom prst="rect">
            <a:avLst/>
          </a:prstGeom>
        </p:spPr>
      </p:pic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ACC63561-1BC7-46A4-8EBB-41ABB3EAE895}"/>
              </a:ext>
            </a:extLst>
          </p:cNvPr>
          <p:cNvSpPr txBox="1">
            <a:spLocks/>
          </p:cNvSpPr>
          <p:nvPr/>
        </p:nvSpPr>
        <p:spPr>
          <a:xfrm>
            <a:off x="7647151" y="6689836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ⓒ 2021 GLOBALORDER Co., Ltd. All rights reserved. 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+mj-lt"/>
              <a:ea typeface="Noto Sans CJK KR DemiLight" panose="020B0400000000000000" pitchFamily="34" charset="-128"/>
            </a:endParaRPr>
          </a:p>
        </p:txBody>
      </p:sp>
      <p:sp>
        <p:nvSpPr>
          <p:cNvPr id="18" name="바닥글 개체 틀 1">
            <a:extLst>
              <a:ext uri="{FF2B5EF4-FFF2-40B4-BE49-F238E27FC236}">
                <a16:creationId xmlns:a16="http://schemas.microsoft.com/office/drawing/2014/main" id="{2B15E974-333E-43C9-B2A5-B5EDEE74DE58}"/>
              </a:ext>
            </a:extLst>
          </p:cNvPr>
          <p:cNvSpPr txBox="1">
            <a:spLocks/>
          </p:cNvSpPr>
          <p:nvPr/>
        </p:nvSpPr>
        <p:spPr>
          <a:xfrm>
            <a:off x="0" y="6694254"/>
            <a:ext cx="2447109" cy="63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2021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년 제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1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회차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 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드림오더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창업 아이디어 공모전</a:t>
            </a:r>
          </a:p>
        </p:txBody>
      </p:sp>
    </p:spTree>
    <p:extLst>
      <p:ext uri="{BB962C8B-B14F-4D97-AF65-F5344CB8AC3E}">
        <p14:creationId xmlns:p14="http://schemas.microsoft.com/office/powerpoint/2010/main" val="250669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A322B3-6167-8C47-A285-D25BEF10FE5C}"/>
              </a:ext>
            </a:extLst>
          </p:cNvPr>
          <p:cNvSpPr/>
          <p:nvPr/>
        </p:nvSpPr>
        <p:spPr>
          <a:xfrm>
            <a:off x="-231228" y="-84083"/>
            <a:ext cx="10216057" cy="7015655"/>
          </a:xfrm>
          <a:prstGeom prst="rect">
            <a:avLst/>
          </a:prstGeom>
          <a:solidFill>
            <a:srgbClr val="101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+mj-lt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B0DE2CE3-AF4A-A744-9A0C-E2812091B181}"/>
              </a:ext>
            </a:extLst>
          </p:cNvPr>
          <p:cNvCxnSpPr>
            <a:cxnSpLocks/>
          </p:cNvCxnSpPr>
          <p:nvPr/>
        </p:nvCxnSpPr>
        <p:spPr>
          <a:xfrm>
            <a:off x="643044" y="3426587"/>
            <a:ext cx="863113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ABA4A2-4519-4E47-B1FF-736E8BF8F518}"/>
              </a:ext>
            </a:extLst>
          </p:cNvPr>
          <p:cNvSpPr/>
          <p:nvPr/>
        </p:nvSpPr>
        <p:spPr>
          <a:xfrm>
            <a:off x="7110261" y="2285245"/>
            <a:ext cx="218357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5000" dirty="0">
                <a:solidFill>
                  <a:schemeClr val="bg1"/>
                </a:solidFill>
                <a:latin typeface="+mj-lt"/>
              </a:rPr>
              <a:t>I</a:t>
            </a:r>
            <a:endParaRPr kumimoji="1" lang="ko-KR" altLang="en-US" sz="1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B1B3E-81F1-E94B-BF18-C4B73AF48EE5}"/>
              </a:ext>
            </a:extLst>
          </p:cNvPr>
          <p:cNvSpPr txBox="1"/>
          <p:nvPr/>
        </p:nvSpPr>
        <p:spPr>
          <a:xfrm>
            <a:off x="583385" y="2660259"/>
            <a:ext cx="5283261" cy="63094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>
              <a:lnSpc>
                <a:spcPts val="4200"/>
              </a:lnSpc>
            </a:pPr>
            <a:r>
              <a:rPr kumimoji="1" lang="ko-KR" altLang="en-US" sz="3600" b="1" spc="-1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  <a:cs typeface="Nanum Gothic ExtraBold" charset="-127"/>
              </a:rPr>
              <a:t>비즈니스모델 캔버스</a:t>
            </a:r>
            <a:endParaRPr kumimoji="1" lang="en-US" altLang="ko-KR" sz="3600" b="1" spc="-100" dirty="0">
              <a:solidFill>
                <a:schemeClr val="bg1"/>
              </a:solidFill>
              <a:latin typeface="+mj-lt"/>
              <a:ea typeface="Noto Sans CJK KR" panose="020B0500000000000000" pitchFamily="34" charset="-128"/>
              <a:cs typeface="Nanum Gothic ExtraBold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418615-6A6A-42A3-8BC5-688E5EF91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187" y="62281"/>
            <a:ext cx="431304" cy="496325"/>
          </a:xfrm>
          <a:prstGeom prst="rect">
            <a:avLst/>
          </a:prstGeom>
        </p:spPr>
      </p:pic>
      <p:sp>
        <p:nvSpPr>
          <p:cNvPr id="11" name="바닥글 개체 틀 1">
            <a:extLst>
              <a:ext uri="{FF2B5EF4-FFF2-40B4-BE49-F238E27FC236}">
                <a16:creationId xmlns:a16="http://schemas.microsoft.com/office/drawing/2014/main" id="{3CB11E65-93BD-4A3C-8209-BFE1E5FAABCB}"/>
              </a:ext>
            </a:extLst>
          </p:cNvPr>
          <p:cNvSpPr txBox="1">
            <a:spLocks/>
          </p:cNvSpPr>
          <p:nvPr/>
        </p:nvSpPr>
        <p:spPr>
          <a:xfrm>
            <a:off x="7647151" y="6689836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ⓒ 2021 GLOBALORDER Co., Ltd. All rights reserved. </a:t>
            </a:r>
            <a:endParaRPr lang="ko-KR" altLang="en-US" sz="800" dirty="0">
              <a:solidFill>
                <a:schemeClr val="bg1"/>
              </a:solidFill>
              <a:latin typeface="+mj-lt"/>
              <a:ea typeface="Noto Sans CJK KR DemiLight" panose="020B0400000000000000" pitchFamily="34" charset="-128"/>
            </a:endParaRPr>
          </a:p>
        </p:txBody>
      </p:sp>
      <p:sp>
        <p:nvSpPr>
          <p:cNvPr id="12" name="바닥글 개체 틀 1">
            <a:extLst>
              <a:ext uri="{FF2B5EF4-FFF2-40B4-BE49-F238E27FC236}">
                <a16:creationId xmlns:a16="http://schemas.microsoft.com/office/drawing/2014/main" id="{15153115-652A-42DB-898E-1584A775DACD}"/>
              </a:ext>
            </a:extLst>
          </p:cNvPr>
          <p:cNvSpPr txBox="1">
            <a:spLocks/>
          </p:cNvSpPr>
          <p:nvPr/>
        </p:nvSpPr>
        <p:spPr>
          <a:xfrm>
            <a:off x="0" y="6694254"/>
            <a:ext cx="2447109" cy="63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2021</a:t>
            </a:r>
            <a:r>
              <a:rPr lang="ko-KR" altLang="en-US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년 제 </a:t>
            </a:r>
            <a:r>
              <a:rPr lang="en-US" altLang="ko-KR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1</a:t>
            </a:r>
            <a:r>
              <a:rPr lang="ko-KR" altLang="en-US" sz="800" dirty="0" err="1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회차</a:t>
            </a:r>
            <a:r>
              <a:rPr lang="ko-KR" altLang="en-US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  </a:t>
            </a:r>
            <a:r>
              <a:rPr lang="ko-KR" altLang="en-US" sz="800" dirty="0" err="1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드림오더</a:t>
            </a:r>
            <a:r>
              <a:rPr lang="ko-KR" altLang="en-US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 창업 아이디어 공모전</a:t>
            </a:r>
          </a:p>
        </p:txBody>
      </p:sp>
    </p:spTree>
    <p:extLst>
      <p:ext uri="{BB962C8B-B14F-4D97-AF65-F5344CB8AC3E}">
        <p14:creationId xmlns:p14="http://schemas.microsoft.com/office/powerpoint/2010/main" val="1030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303021"/>
              </p:ext>
            </p:extLst>
          </p:nvPr>
        </p:nvGraphicFramePr>
        <p:xfrm>
          <a:off x="176213" y="576309"/>
          <a:ext cx="9613900" cy="640707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3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3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76500">
                <a:tc rowSpan="2">
                  <a:txBody>
                    <a:bodyPr/>
                    <a:lstStyle/>
                    <a:p>
                      <a:r>
                        <a:rPr lang="en-AU" sz="1000" b="1" dirty="0">
                          <a:latin typeface="+mj-ea"/>
                          <a:ea typeface="+mj-ea"/>
                        </a:rPr>
                        <a:t>             </a:t>
                      </a:r>
                      <a:r>
                        <a:rPr lang="en-AU" sz="1200" b="1" dirty="0">
                          <a:latin typeface="+mj-ea"/>
                          <a:ea typeface="+mj-ea"/>
                        </a:rPr>
                        <a:t>Key</a:t>
                      </a:r>
                      <a:r>
                        <a:rPr lang="en-AU" sz="1200" b="1" baseline="0" dirty="0">
                          <a:latin typeface="+mj-ea"/>
                          <a:ea typeface="+mj-ea"/>
                        </a:rPr>
                        <a:t> Partners</a:t>
                      </a:r>
                      <a:endParaRPr lang="en-AU" sz="1000" b="0" baseline="0" dirty="0">
                        <a:latin typeface="+mj-ea"/>
                        <a:ea typeface="+mj-ea"/>
                      </a:endParaRPr>
                    </a:p>
                    <a:p>
                      <a:endParaRPr lang="en-AU" sz="1000" b="0" baseline="0" dirty="0">
                        <a:latin typeface="+mj-ea"/>
                        <a:ea typeface="+mj-ea"/>
                      </a:endParaRPr>
                    </a:p>
                    <a:p>
                      <a:endParaRPr lang="en-AU" sz="1000" b="0" baseline="0" dirty="0">
                        <a:latin typeface="+mj-ea"/>
                        <a:ea typeface="+mj-ea"/>
                      </a:endParaRP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일반 제휴 가맹점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프랜차이즈 가맹점</a:t>
                      </a: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전자결제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(PG)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회사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하드웨어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(POS,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KIOSK)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공급사</a:t>
                      </a: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dirty="0">
                          <a:latin typeface="+mj-ea"/>
                          <a:ea typeface="+mj-ea"/>
                        </a:rPr>
                        <a:t>          </a:t>
                      </a:r>
                      <a:r>
                        <a:rPr lang="en-AU" sz="1200" b="1" dirty="0">
                          <a:latin typeface="+mj-ea"/>
                          <a:ea typeface="+mj-ea"/>
                        </a:rPr>
                        <a:t>Key Activities</a:t>
                      </a:r>
                      <a:endParaRPr lang="en-AU" sz="1000" b="0" baseline="0" dirty="0">
                        <a:latin typeface="+mj-ea"/>
                        <a:ea typeface="+mj-ea"/>
                      </a:endParaRPr>
                    </a:p>
                    <a:p>
                      <a:endParaRPr lang="en-AU" sz="1000" b="0" baseline="0" dirty="0">
                        <a:latin typeface="+mj-ea"/>
                        <a:ea typeface="+mj-ea"/>
                      </a:endParaRPr>
                    </a:p>
                    <a:p>
                      <a:endParaRPr lang="en-AU" sz="1000" b="0" baseline="0" dirty="0">
                        <a:latin typeface="+mj-ea"/>
                        <a:ea typeface="+mj-ea"/>
                      </a:endParaRP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유저 프로모션 이벤트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indent="-171450" fontAlgn="base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900" kern="12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웰컴쿠폰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indent="-171450" fontAlgn="base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친구추천 이벤트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B2C / B2B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제휴 영업</a:t>
                      </a: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가맹점 홍보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마케팅 지원</a:t>
                      </a: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endParaRPr lang="en-AU" sz="1000" b="0" baseline="0" dirty="0">
                        <a:latin typeface="+mj-ea"/>
                        <a:ea typeface="+mj-ea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dirty="0">
                          <a:latin typeface="+mj-ea"/>
                          <a:ea typeface="+mj-ea"/>
                        </a:rPr>
                        <a:t>              </a:t>
                      </a:r>
                      <a:r>
                        <a:rPr lang="en-AU" sz="1200" b="1" dirty="0">
                          <a:latin typeface="+mj-ea"/>
                          <a:ea typeface="+mj-ea"/>
                        </a:rPr>
                        <a:t>Value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>
                          <a:latin typeface="+mj-ea"/>
                          <a:ea typeface="+mj-ea"/>
                        </a:rPr>
                        <a:t>           Propositions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기다림 없는 편리하고 빠른 주문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픽업 서비스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자동으로 적립되는 리워드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스탬프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b="1" dirty="0">
                          <a:latin typeface="+mj-ea"/>
                          <a:ea typeface="+mj-ea"/>
                        </a:rPr>
                        <a:t>           </a:t>
                      </a:r>
                      <a:r>
                        <a:rPr lang="en-AU" sz="1200" b="1" dirty="0">
                          <a:latin typeface="+mj-ea"/>
                          <a:ea typeface="+mj-ea"/>
                        </a:rPr>
                        <a:t>Customer </a:t>
                      </a:r>
                    </a:p>
                    <a:p>
                      <a:r>
                        <a:rPr lang="en-AU" sz="1200" b="1" dirty="0">
                          <a:latin typeface="+mj-ea"/>
                          <a:ea typeface="+mj-ea"/>
                        </a:rPr>
                        <a:t>         Relationships</a:t>
                      </a:r>
                      <a:endParaRPr lang="en-AU" sz="1200" b="0" baseline="0" dirty="0">
                        <a:latin typeface="+mj-ea"/>
                        <a:ea typeface="+mj-ea"/>
                      </a:endParaRPr>
                    </a:p>
                    <a:p>
                      <a:endParaRPr lang="en-AU" sz="1000" b="0" baseline="0" dirty="0">
                        <a:latin typeface="+mj-ea"/>
                        <a:ea typeface="+mj-ea"/>
                      </a:endParaRPr>
                    </a:p>
                    <a:p>
                      <a:pPr fontAlgn="base" latinLnBrk="1"/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indent="0" fontAlgn="base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매장 영업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indent="0" fontAlgn="base" latinLnBrk="1">
                        <a:buFont typeface="Wingdings" panose="05000000000000000000" pitchFamily="2" charset="2"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indent="0" fontAlgn="base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외부 마케팅 활동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indent="0" fontAlgn="base" latinLnBrk="1">
                        <a:buFont typeface="Wingdings" panose="05000000000000000000" pitchFamily="2" charset="2"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indent="0" fontAlgn="base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앱 내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1:1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문의</a:t>
                      </a:r>
                    </a:p>
                    <a:p>
                      <a:pPr marL="0" indent="0" fontAlgn="base" latinLnBrk="1">
                        <a:buFont typeface="Wingdings" panose="05000000000000000000" pitchFamily="2" charset="2"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indent="0" fontAlgn="base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앱 내 이벤트</a:t>
                      </a:r>
                    </a:p>
                    <a:p>
                      <a:pPr marL="0" indent="0" fontAlgn="base" latinLnBrk="1">
                        <a:buFont typeface="Wingdings" panose="05000000000000000000" pitchFamily="2" charset="2"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indent="0" fontAlgn="base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뉴스레터</a:t>
                      </a:r>
                    </a:p>
                    <a:p>
                      <a:endParaRPr lang="en-AU" sz="1000" b="0" dirty="0">
                        <a:latin typeface="+mj-ea"/>
                        <a:ea typeface="+mj-ea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000" b="1" dirty="0">
                          <a:latin typeface="+mj-ea"/>
                          <a:ea typeface="+mj-ea"/>
                        </a:rPr>
                        <a:t>       </a:t>
                      </a:r>
                      <a:r>
                        <a:rPr lang="en-AU" sz="1200" b="1" dirty="0">
                          <a:latin typeface="+mj-ea"/>
                          <a:ea typeface="+mj-ea"/>
                        </a:rPr>
                        <a:t>Customer Segments</a:t>
                      </a:r>
                      <a:endParaRPr lang="en-AU" sz="1200" b="0" baseline="0" dirty="0">
                        <a:latin typeface="+mj-ea"/>
                        <a:ea typeface="+mj-ea"/>
                      </a:endParaRPr>
                    </a:p>
                    <a:p>
                      <a:endParaRPr lang="en-AU" sz="1000" b="0" baseline="0" dirty="0">
                        <a:latin typeface="+mj-ea"/>
                        <a:ea typeface="+mj-ea"/>
                      </a:endParaRPr>
                    </a:p>
                    <a:p>
                      <a:endParaRPr lang="en-AU" sz="1000" b="0" baseline="0" dirty="0">
                        <a:latin typeface="+mj-ea"/>
                        <a:ea typeface="+mj-ea"/>
                      </a:endParaRPr>
                    </a:p>
                    <a:p>
                      <a:endParaRPr lang="en-AU" sz="1000" b="0" baseline="0" dirty="0">
                        <a:latin typeface="+mj-ea"/>
                        <a:ea typeface="+mj-ea"/>
                      </a:endParaRPr>
                    </a:p>
                    <a:p>
                      <a:pPr fontAlgn="base" latinLnBrk="1"/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오프라인 카페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식당 소비자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indent="-171450" fontAlgn="base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학생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(10~20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대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pPr marL="171450" indent="-171450" fontAlgn="base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직장인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(20~30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대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pPr marL="171450" indent="-171450" fontAlgn="base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900" kern="12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루틴한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생활을 하는 소비자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오프라인 카페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식당 가맹점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indent="-171450" fontAlgn="base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중소형 매장 자영업자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indent="-171450" fontAlgn="base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프랜차이즈 본사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indent="-171450" fontAlgn="base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학교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회사 근처 특정 시간대에 주문이 집중되는 매장</a:t>
                      </a:r>
                    </a:p>
                    <a:p>
                      <a:endParaRPr lang="en-AU" sz="1000" b="0" dirty="0">
                        <a:latin typeface="+mj-ea"/>
                        <a:ea typeface="+mj-ea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33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dirty="0">
                          <a:latin typeface="+mj-ea"/>
                          <a:ea typeface="+mj-ea"/>
                        </a:rPr>
                        <a:t>               </a:t>
                      </a:r>
                      <a:r>
                        <a:rPr lang="en-AU" sz="1200" b="1" dirty="0">
                          <a:latin typeface="+mj-ea"/>
                          <a:ea typeface="+mj-ea"/>
                        </a:rPr>
                        <a:t>Key Resources</a:t>
                      </a:r>
                      <a:endParaRPr lang="en-AU" sz="1200" b="0" baseline="0" dirty="0">
                        <a:latin typeface="+mj-ea"/>
                        <a:ea typeface="+mj-ea"/>
                      </a:endParaRPr>
                    </a:p>
                    <a:p>
                      <a:endParaRPr lang="en-AU" sz="1000" b="0" baseline="0" dirty="0">
                        <a:latin typeface="+mj-ea"/>
                        <a:ea typeface="+mj-ea"/>
                      </a:endParaRPr>
                    </a:p>
                    <a:p>
                      <a:endParaRPr lang="en-AU" sz="1000" b="0" baseline="0" dirty="0">
                        <a:latin typeface="+mj-ea"/>
                        <a:ea typeface="+mj-ea"/>
                      </a:endParaRP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주문 건수 및 거래액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활성 가맹점 수</a:t>
                      </a: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앱 다운로드 수</a:t>
                      </a: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사용자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리텐션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82296" marR="82296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b="1" dirty="0">
                          <a:latin typeface="+mj-ea"/>
                          <a:ea typeface="+mj-ea"/>
                        </a:rPr>
                        <a:t>              </a:t>
                      </a:r>
                      <a:r>
                        <a:rPr lang="en-AU" sz="1200" b="1" dirty="0">
                          <a:latin typeface="+mj-ea"/>
                          <a:ea typeface="+mj-ea"/>
                        </a:rPr>
                        <a:t>Channels</a:t>
                      </a:r>
                      <a:endParaRPr lang="en-AU" sz="1200" b="0" baseline="0" dirty="0">
                        <a:latin typeface="+mj-ea"/>
                        <a:ea typeface="+mj-ea"/>
                      </a:endParaRPr>
                    </a:p>
                    <a:p>
                      <a:endParaRPr lang="en-AU" sz="1000" b="0" baseline="0" dirty="0">
                        <a:latin typeface="+mj-ea"/>
                        <a:ea typeface="+mj-ea"/>
                      </a:endParaRPr>
                    </a:p>
                    <a:p>
                      <a:endParaRPr lang="en-AU" sz="1000" b="0" baseline="0" dirty="0">
                        <a:latin typeface="+mj-ea"/>
                        <a:ea typeface="+mj-ea"/>
                      </a:endParaRPr>
                    </a:p>
                    <a:p>
                      <a:pPr fontAlgn="base" latinLnBrk="1"/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모바일 어플리케이션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/>
                      <a:endParaRPr lang="en-US" sz="1000" b="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오프라인 제휴 매장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/>
                      <a:endParaRPr lang="en-US" altLang="ko-KR" sz="1000" b="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/>
                      <a:endParaRPr lang="en-US" altLang="ko-KR" sz="1000" b="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/>
                      <a:endParaRPr lang="en-US" altLang="ko-KR" sz="1000" b="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/>
                      <a:endParaRPr lang="en-US" altLang="ko-KR" sz="1000" b="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82296" marR="82296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3656">
                <a:tc gridSpan="3">
                  <a:txBody>
                    <a:bodyPr/>
                    <a:lstStyle/>
                    <a:p>
                      <a:r>
                        <a:rPr lang="en-AU" sz="1000" b="1" dirty="0">
                          <a:latin typeface="+mj-ea"/>
                          <a:ea typeface="+mj-ea"/>
                        </a:rPr>
                        <a:t>                </a:t>
                      </a:r>
                      <a:r>
                        <a:rPr lang="en-AU" sz="1200" b="1" dirty="0">
                          <a:latin typeface="+mj-ea"/>
                          <a:ea typeface="+mj-ea"/>
                        </a:rPr>
                        <a:t>Cost Structure</a:t>
                      </a:r>
                      <a:endParaRPr lang="en-AU" sz="1200" b="0" baseline="0" dirty="0">
                        <a:latin typeface="+mj-ea"/>
                        <a:ea typeface="+mj-ea"/>
                      </a:endParaRPr>
                    </a:p>
                    <a:p>
                      <a:endParaRPr lang="en-AU" sz="1000" b="0" baseline="0" dirty="0">
                        <a:latin typeface="+mj-ea"/>
                        <a:ea typeface="+mj-ea"/>
                      </a:endParaRPr>
                    </a:p>
                    <a:p>
                      <a:pPr marL="0" indent="0" fontAlgn="base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indent="0" fontAlgn="base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운영비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임대료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인건비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마케팅비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indent="0" fontAlgn="base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오프라인 판촉물 제작 및 운송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배송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료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indent="0" fontAlgn="base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기타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지급수수료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서버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PG)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000" b="1" dirty="0">
                          <a:latin typeface="+mj-ea"/>
                          <a:ea typeface="+mj-ea"/>
                        </a:rPr>
                        <a:t>             </a:t>
                      </a:r>
                      <a:r>
                        <a:rPr lang="en-AU" sz="1200" b="1" dirty="0">
                          <a:latin typeface="+mj-ea"/>
                          <a:ea typeface="+mj-ea"/>
                        </a:rPr>
                        <a:t>Revenue Streams</a:t>
                      </a:r>
                      <a:endParaRPr lang="en-AU" sz="1200" b="0" baseline="0" dirty="0">
                        <a:latin typeface="+mj-ea"/>
                        <a:ea typeface="+mj-ea"/>
                      </a:endParaRPr>
                    </a:p>
                    <a:p>
                      <a:endParaRPr lang="en-AU" sz="1000" b="0" baseline="0" dirty="0">
                        <a:latin typeface="+mj-ea"/>
                        <a:ea typeface="+mj-ea"/>
                      </a:endParaRPr>
                    </a:p>
                    <a:p>
                      <a:pPr fontAlgn="base" latinLnBrk="1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endParaRPr lang="en-US" altLang="ko-KR" sz="3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월 이용료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/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수수료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포인트 및 상품 판매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기기 판매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임대료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보증금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배너 광고</a:t>
                      </a:r>
                      <a:endParaRPr lang="en-AU" sz="1000" b="0" baseline="0" dirty="0">
                        <a:latin typeface="+mj-ea"/>
                        <a:ea typeface="+mj-ea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589"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dirty="0">
                        <a:latin typeface="+mj-ea"/>
                        <a:ea typeface="+mj-ea"/>
                      </a:endParaRPr>
                    </a:p>
                  </a:txBody>
                  <a:tcPr marL="82296" marR="8229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4C48212-540F-48B4-B564-25F6431418EE}"/>
              </a:ext>
            </a:extLst>
          </p:cNvPr>
          <p:cNvSpPr txBox="1"/>
          <p:nvPr/>
        </p:nvSpPr>
        <p:spPr>
          <a:xfrm>
            <a:off x="200839" y="228994"/>
            <a:ext cx="33576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43780" fontAlgn="base"/>
            <a:r>
              <a:rPr lang="en-US" altLang="ko-KR" sz="1400" dirty="0">
                <a:latin typeface="+mj-lt"/>
                <a:cs typeface="Apple SD 산돌고딕 Neo 일반체"/>
              </a:rPr>
              <a:t>Ⅲ. </a:t>
            </a:r>
            <a:r>
              <a:rPr lang="ko-KR" altLang="en-US" sz="1400" dirty="0">
                <a:latin typeface="+mj-lt"/>
                <a:cs typeface="Apple SD 산돌고딕 Neo 일반체"/>
              </a:rPr>
              <a:t>비즈니스모델 캔버스</a:t>
            </a:r>
            <a:endParaRPr lang="en-US" altLang="ko-KR" sz="1200" dirty="0">
              <a:latin typeface="+mj-lt"/>
              <a:cs typeface="Apple SD 산돌고딕 Neo 일반체"/>
            </a:endParaRPr>
          </a:p>
        </p:txBody>
      </p:sp>
      <p:pic>
        <p:nvPicPr>
          <p:cNvPr id="19" name="Picture 17"/>
          <p:cNvPicPr>
            <a:picLocks noChangeAspect="1"/>
          </p:cNvPicPr>
          <p:nvPr/>
        </p:nvPicPr>
        <p:blipFill>
          <a:blip r:embed="rId2" cstate="print"/>
          <a:srcRect l="11171"/>
          <a:stretch>
            <a:fillRect/>
          </a:stretch>
        </p:blipFill>
        <p:spPr bwMode="auto">
          <a:xfrm>
            <a:off x="5042512" y="5234036"/>
            <a:ext cx="452438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1"/>
          <p:cNvPicPr>
            <a:picLocks noChangeAspect="1"/>
          </p:cNvPicPr>
          <p:nvPr/>
        </p:nvPicPr>
        <p:blipFill>
          <a:blip r:embed="rId3" cstate="print"/>
          <a:srcRect t="8025" r="6839"/>
          <a:stretch>
            <a:fillRect/>
          </a:stretch>
        </p:blipFill>
        <p:spPr bwMode="auto">
          <a:xfrm>
            <a:off x="200839" y="5234036"/>
            <a:ext cx="546510" cy="527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82606" y="3000976"/>
            <a:ext cx="4984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8"/>
          <p:cNvPicPr>
            <a:picLocks noChangeAspect="1"/>
          </p:cNvPicPr>
          <p:nvPr/>
        </p:nvPicPr>
        <p:blipFill>
          <a:blip r:embed="rId5" cstate="print"/>
          <a:srcRect b="6728"/>
          <a:stretch>
            <a:fillRect/>
          </a:stretch>
        </p:blipFill>
        <p:spPr bwMode="auto">
          <a:xfrm>
            <a:off x="2077303" y="3049865"/>
            <a:ext cx="67180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3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67653" y="617678"/>
            <a:ext cx="5619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4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27709" y="558165"/>
            <a:ext cx="508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22281" y="528010"/>
            <a:ext cx="558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9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82456" y="506146"/>
            <a:ext cx="766652" cy="7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0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00839" y="538257"/>
            <a:ext cx="4794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9000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A322B3-6167-8C47-A285-D25BEF10FE5C}"/>
              </a:ext>
            </a:extLst>
          </p:cNvPr>
          <p:cNvSpPr/>
          <p:nvPr/>
        </p:nvSpPr>
        <p:spPr>
          <a:xfrm>
            <a:off x="-231228" y="-84083"/>
            <a:ext cx="10216057" cy="7015655"/>
          </a:xfrm>
          <a:prstGeom prst="rect">
            <a:avLst/>
          </a:prstGeom>
          <a:solidFill>
            <a:srgbClr val="101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+mj-lt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B0DE2CE3-AF4A-A744-9A0C-E2812091B181}"/>
              </a:ext>
            </a:extLst>
          </p:cNvPr>
          <p:cNvCxnSpPr>
            <a:cxnSpLocks/>
          </p:cNvCxnSpPr>
          <p:nvPr/>
        </p:nvCxnSpPr>
        <p:spPr>
          <a:xfrm>
            <a:off x="643044" y="3426587"/>
            <a:ext cx="863113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ABA4A2-4519-4E47-B1FF-736E8BF8F518}"/>
              </a:ext>
            </a:extLst>
          </p:cNvPr>
          <p:cNvSpPr/>
          <p:nvPr/>
        </p:nvSpPr>
        <p:spPr>
          <a:xfrm>
            <a:off x="7110261" y="2285245"/>
            <a:ext cx="218357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5000" dirty="0">
                <a:solidFill>
                  <a:schemeClr val="bg1"/>
                </a:solidFill>
                <a:latin typeface="+mj-lt"/>
              </a:rPr>
              <a:t>I</a:t>
            </a:r>
            <a:endParaRPr kumimoji="1" lang="ko-KR" altLang="en-US" sz="1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B1B3E-81F1-E94B-BF18-C4B73AF48EE5}"/>
              </a:ext>
            </a:extLst>
          </p:cNvPr>
          <p:cNvSpPr txBox="1"/>
          <p:nvPr/>
        </p:nvSpPr>
        <p:spPr>
          <a:xfrm>
            <a:off x="583385" y="2660259"/>
            <a:ext cx="5283261" cy="63094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>
              <a:lnSpc>
                <a:spcPts val="4200"/>
              </a:lnSpc>
            </a:pPr>
            <a:r>
              <a:rPr kumimoji="1" lang="ko-KR" altLang="en-US" sz="3600" b="1" spc="-1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  <a:cs typeface="Nanum Gothic ExtraBold" charset="-127"/>
              </a:rPr>
              <a:t>팀 소개</a:t>
            </a:r>
            <a:endParaRPr kumimoji="1" lang="en-US" altLang="ko-KR" sz="3600" b="1" spc="-100" dirty="0">
              <a:solidFill>
                <a:schemeClr val="bg1"/>
              </a:solidFill>
              <a:latin typeface="+mj-lt"/>
              <a:ea typeface="Noto Sans CJK KR" panose="020B0500000000000000" pitchFamily="34" charset="-128"/>
              <a:cs typeface="Nanum Gothic ExtraBold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418615-6A6A-42A3-8BC5-688E5EF91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187" y="62281"/>
            <a:ext cx="431304" cy="496325"/>
          </a:xfrm>
          <a:prstGeom prst="rect">
            <a:avLst/>
          </a:prstGeom>
        </p:spPr>
      </p:pic>
      <p:sp>
        <p:nvSpPr>
          <p:cNvPr id="11" name="바닥글 개체 틀 1">
            <a:extLst>
              <a:ext uri="{FF2B5EF4-FFF2-40B4-BE49-F238E27FC236}">
                <a16:creationId xmlns:a16="http://schemas.microsoft.com/office/drawing/2014/main" id="{900AE4C6-E29D-4C96-B826-CA18D621AB1F}"/>
              </a:ext>
            </a:extLst>
          </p:cNvPr>
          <p:cNvSpPr txBox="1">
            <a:spLocks/>
          </p:cNvSpPr>
          <p:nvPr/>
        </p:nvSpPr>
        <p:spPr>
          <a:xfrm>
            <a:off x="7647151" y="6689836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ⓒ 2021 GLOBALORDER Co., Ltd. All rights reserved. </a:t>
            </a:r>
            <a:endParaRPr lang="ko-KR" altLang="en-US" sz="800" dirty="0">
              <a:solidFill>
                <a:schemeClr val="bg1"/>
              </a:solidFill>
              <a:latin typeface="+mj-lt"/>
              <a:ea typeface="Noto Sans CJK KR DemiLight" panose="020B0400000000000000" pitchFamily="34" charset="-128"/>
            </a:endParaRPr>
          </a:p>
        </p:txBody>
      </p:sp>
      <p:sp>
        <p:nvSpPr>
          <p:cNvPr id="12" name="바닥글 개체 틀 1">
            <a:extLst>
              <a:ext uri="{FF2B5EF4-FFF2-40B4-BE49-F238E27FC236}">
                <a16:creationId xmlns:a16="http://schemas.microsoft.com/office/drawing/2014/main" id="{50C6391D-8062-4EDC-9521-8B6AAE379FFC}"/>
              </a:ext>
            </a:extLst>
          </p:cNvPr>
          <p:cNvSpPr txBox="1">
            <a:spLocks/>
          </p:cNvSpPr>
          <p:nvPr/>
        </p:nvSpPr>
        <p:spPr>
          <a:xfrm>
            <a:off x="0" y="6694254"/>
            <a:ext cx="2447109" cy="63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2021</a:t>
            </a:r>
            <a:r>
              <a:rPr lang="ko-KR" altLang="en-US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년 제 </a:t>
            </a:r>
            <a:r>
              <a:rPr lang="en-US" altLang="ko-KR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1</a:t>
            </a:r>
            <a:r>
              <a:rPr lang="ko-KR" altLang="en-US" sz="800" dirty="0" err="1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회차</a:t>
            </a:r>
            <a:r>
              <a:rPr lang="ko-KR" altLang="en-US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  </a:t>
            </a:r>
            <a:r>
              <a:rPr lang="ko-KR" altLang="en-US" sz="800" dirty="0" err="1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드림오더</a:t>
            </a:r>
            <a:r>
              <a:rPr lang="ko-KR" altLang="en-US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 창업 아이디어 공모전</a:t>
            </a:r>
          </a:p>
        </p:txBody>
      </p:sp>
    </p:spTree>
    <p:extLst>
      <p:ext uri="{BB962C8B-B14F-4D97-AF65-F5344CB8AC3E}">
        <p14:creationId xmlns:p14="http://schemas.microsoft.com/office/powerpoint/2010/main" val="4009370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9AC608D-F19C-F349-805D-660A6D10B6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4428468" y="-2176286"/>
            <a:ext cx="5644473" cy="20276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A411A4-594F-4208-8D85-2A5CF033D894}"/>
              </a:ext>
            </a:extLst>
          </p:cNvPr>
          <p:cNvSpPr txBox="1"/>
          <p:nvPr/>
        </p:nvSpPr>
        <p:spPr>
          <a:xfrm>
            <a:off x="653949" y="256034"/>
            <a:ext cx="33576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43780" fontAlgn="base"/>
            <a:r>
              <a:rPr lang="en-US" altLang="ko-KR" sz="1400" dirty="0">
                <a:latin typeface="+mj-lt"/>
                <a:cs typeface="Apple SD 산돌고딕 Neo 일반체"/>
              </a:rPr>
              <a:t>Ⅳ. </a:t>
            </a:r>
            <a:r>
              <a:rPr lang="ko-KR" altLang="en-US" sz="1400" dirty="0">
                <a:latin typeface="+mj-lt"/>
                <a:cs typeface="Apple SD 산돌고딕 Neo 일반체"/>
              </a:rPr>
              <a:t>팀 소개</a:t>
            </a:r>
            <a:endParaRPr lang="en-US" altLang="ko-KR" sz="1200" dirty="0">
              <a:latin typeface="+mj-lt"/>
              <a:cs typeface="Apple SD 산돌고딕 Neo 일반체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CF8AD9-EFA4-4C00-9F65-457E69A7E778}"/>
              </a:ext>
            </a:extLst>
          </p:cNvPr>
          <p:cNvSpPr txBox="1"/>
          <p:nvPr/>
        </p:nvSpPr>
        <p:spPr>
          <a:xfrm>
            <a:off x="631825" y="680621"/>
            <a:ext cx="8662014" cy="4536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43780" fontAlgn="base">
              <a:lnSpc>
                <a:spcPct val="130000"/>
              </a:lnSpc>
            </a:pPr>
            <a:r>
              <a:rPr lang="ko-KR" altLang="en-US" sz="1200" dirty="0">
                <a:latin typeface="+mn-ea"/>
                <a:cs typeface="Apple SD 산돌고딕 Neo 일반체"/>
              </a:rPr>
              <a:t>귀사가 사회가치를 혁신적으로 해결하고자 하는 궁극적인 지향점 및 이에 도달하고 있음을 평가하는 자체 기준과 현재까지의 성과를 간략히 작성 부탁드립니다</a:t>
            </a:r>
            <a:r>
              <a:rPr lang="en-US" altLang="ko-KR" sz="1200" dirty="0">
                <a:latin typeface="+mn-ea"/>
                <a:cs typeface="Apple SD 산돌고딕 Neo 일반체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90692C6-54C3-461A-9A8F-E04ABC5AA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299435"/>
              </p:ext>
            </p:extLst>
          </p:nvPr>
        </p:nvGraphicFramePr>
        <p:xfrm>
          <a:off x="631826" y="1502407"/>
          <a:ext cx="8623982" cy="5002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5891">
                  <a:extLst>
                    <a:ext uri="{9D8B030D-6E8A-4147-A177-3AD203B41FA5}">
                      <a16:colId xmlns:a16="http://schemas.microsoft.com/office/drawing/2014/main" val="862675772"/>
                    </a:ext>
                  </a:extLst>
                </a:gridCol>
                <a:gridCol w="6748091">
                  <a:extLst>
                    <a:ext uri="{9D8B030D-6E8A-4147-A177-3AD203B41FA5}">
                      <a16:colId xmlns:a16="http://schemas.microsoft.com/office/drawing/2014/main" val="931294459"/>
                    </a:ext>
                  </a:extLst>
                </a:gridCol>
              </a:tblGrid>
              <a:tr h="380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840"/>
                  </a:ext>
                </a:extLst>
              </a:tr>
              <a:tr h="4622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팀 소개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서현민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(CEO)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2017/08 SK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청년비상 최우수상 수상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2017/11 CJ </a:t>
                      </a:r>
                      <a:r>
                        <a:rPr lang="ko-KR" altLang="ko-KR" sz="12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올리브네트웍스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서울시장상 장려상 수상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2018/01 SK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청년비상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창업경진대회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대상 수상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2018/01 SITEC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말레이시아 스타트업 기관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1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등 수상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2018/09 2018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대만 국제발명전시회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은상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특별상 수상</a:t>
                      </a:r>
                      <a:endParaRPr lang="ko-KR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2018/10 2018 </a:t>
                      </a:r>
                      <a:r>
                        <a:rPr lang="ko-KR" altLang="ko-KR" sz="12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언더그라운드피치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(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챌린저 부분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대상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2018/11 </a:t>
                      </a:r>
                      <a:r>
                        <a:rPr lang="ko-KR" altLang="ko-KR" sz="12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캠퍼스타운조성추진단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2050 </a:t>
                      </a:r>
                      <a:r>
                        <a:rPr lang="ko-KR" altLang="ko-KR" sz="12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매칭데이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은상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2019/10 Rising X HCMC THE FIRST WINNER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수상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2019/10 Rising X Bangkok THE FIRST WINNER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수상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2020/02 </a:t>
                      </a:r>
                      <a:r>
                        <a:rPr lang="ko-KR" altLang="ko-KR" sz="12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웰컴저축은행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Welcome, Good Start-up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오픈 이노베이션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1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위 수상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2020/07 Startup Wheel 2020 International Track Top50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선정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2020/09 2020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혁신리더대상 플랫폼 산업 부문 선정</a:t>
                      </a:r>
                      <a:endParaRPr lang="ko-KR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2020/12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벤처스퀘어 관광분야 </a:t>
                      </a:r>
                      <a:r>
                        <a:rPr lang="ko-KR" altLang="ko-KR" sz="12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액셀러레이팅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ko-KR" sz="12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데모데이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1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위 선정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2020/12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한국관광공사 관광분야 </a:t>
                      </a:r>
                      <a:r>
                        <a:rPr lang="ko-KR" altLang="ko-KR" sz="12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액셀러레이팅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통합 </a:t>
                      </a:r>
                      <a:r>
                        <a:rPr lang="ko-KR" altLang="ko-KR" sz="12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데모데이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2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위 선정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079846"/>
                  </a:ext>
                </a:extLst>
              </a:tr>
            </a:tbl>
          </a:graphicData>
        </a:graphic>
      </p:graphicFrame>
      <p:cxnSp>
        <p:nvCxnSpPr>
          <p:cNvPr id="11" name="직선 연결선[R] 24">
            <a:extLst>
              <a:ext uri="{FF2B5EF4-FFF2-40B4-BE49-F238E27FC236}">
                <a16:creationId xmlns:a16="http://schemas.microsoft.com/office/drawing/2014/main" id="{21D56581-F6E5-4BE1-9D88-D39B28EA9D39}"/>
              </a:ext>
            </a:extLst>
          </p:cNvPr>
          <p:cNvCxnSpPr>
            <a:cxnSpLocks/>
          </p:cNvCxnSpPr>
          <p:nvPr/>
        </p:nvCxnSpPr>
        <p:spPr>
          <a:xfrm>
            <a:off x="631826" y="549275"/>
            <a:ext cx="8646106" cy="0"/>
          </a:xfrm>
          <a:prstGeom prst="line">
            <a:avLst/>
          </a:prstGeom>
          <a:ln w="3175">
            <a:solidFill>
              <a:srgbClr val="091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80D9B7D6-6B00-4671-84AC-F57FEAAA0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187" y="62281"/>
            <a:ext cx="431304" cy="496325"/>
          </a:xfrm>
          <a:prstGeom prst="rect">
            <a:avLst/>
          </a:prstGeom>
        </p:spPr>
      </p:pic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F7138F32-3DA6-454A-BCF7-00F341B34F20}"/>
              </a:ext>
            </a:extLst>
          </p:cNvPr>
          <p:cNvSpPr txBox="1">
            <a:spLocks/>
          </p:cNvSpPr>
          <p:nvPr/>
        </p:nvSpPr>
        <p:spPr>
          <a:xfrm>
            <a:off x="7647151" y="6689836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ⓒ 2021 GLOBALORDER Co., Ltd. All rights reserved. 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+mj-lt"/>
              <a:ea typeface="Noto Sans CJK KR DemiLight" panose="020B0400000000000000" pitchFamily="34" charset="-128"/>
            </a:endParaRPr>
          </a:p>
        </p:txBody>
      </p:sp>
      <p:sp>
        <p:nvSpPr>
          <p:cNvPr id="18" name="바닥글 개체 틀 1">
            <a:extLst>
              <a:ext uri="{FF2B5EF4-FFF2-40B4-BE49-F238E27FC236}">
                <a16:creationId xmlns:a16="http://schemas.microsoft.com/office/drawing/2014/main" id="{6581E092-5440-4626-B52B-E634E517DBFB}"/>
              </a:ext>
            </a:extLst>
          </p:cNvPr>
          <p:cNvSpPr txBox="1">
            <a:spLocks/>
          </p:cNvSpPr>
          <p:nvPr/>
        </p:nvSpPr>
        <p:spPr>
          <a:xfrm>
            <a:off x="0" y="6694254"/>
            <a:ext cx="2447109" cy="63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2021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년 제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1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회차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 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드림오더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창업 아이디어 공모전</a:t>
            </a:r>
          </a:p>
        </p:txBody>
      </p:sp>
    </p:spTree>
    <p:extLst>
      <p:ext uri="{BB962C8B-B14F-4D97-AF65-F5344CB8AC3E}">
        <p14:creationId xmlns:p14="http://schemas.microsoft.com/office/powerpoint/2010/main" val="2588566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9AC608D-F19C-F349-805D-660A6D10B6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4428468" y="-2176286"/>
            <a:ext cx="5644473" cy="20276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A411A4-594F-4208-8D85-2A5CF033D894}"/>
              </a:ext>
            </a:extLst>
          </p:cNvPr>
          <p:cNvSpPr txBox="1"/>
          <p:nvPr/>
        </p:nvSpPr>
        <p:spPr>
          <a:xfrm>
            <a:off x="653949" y="256034"/>
            <a:ext cx="33576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43780" fontAlgn="base"/>
            <a:r>
              <a:rPr lang="en-US" altLang="ko-KR" sz="1400" dirty="0">
                <a:latin typeface="+mj-lt"/>
                <a:cs typeface="Apple SD 산돌고딕 Neo 일반체"/>
              </a:rPr>
              <a:t>Ⅳ. </a:t>
            </a:r>
            <a:r>
              <a:rPr lang="ko-KR" altLang="en-US" sz="1400" dirty="0">
                <a:latin typeface="+mj-lt"/>
                <a:cs typeface="Apple SD 산돌고딕 Neo 일반체"/>
              </a:rPr>
              <a:t>팀 소개</a:t>
            </a:r>
            <a:endParaRPr lang="en-US" altLang="ko-KR" sz="1200" dirty="0">
              <a:latin typeface="+mj-lt"/>
              <a:cs typeface="Apple SD 산돌고딕 Neo 일반체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CF8AD9-EFA4-4C00-9F65-457E69A7E778}"/>
              </a:ext>
            </a:extLst>
          </p:cNvPr>
          <p:cNvSpPr txBox="1"/>
          <p:nvPr/>
        </p:nvSpPr>
        <p:spPr>
          <a:xfrm>
            <a:off x="631825" y="680621"/>
            <a:ext cx="8662014" cy="4536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43780" fontAlgn="base">
              <a:lnSpc>
                <a:spcPct val="130000"/>
              </a:lnSpc>
            </a:pPr>
            <a:r>
              <a:rPr lang="ko-KR" altLang="en-US" sz="1200" dirty="0">
                <a:latin typeface="+mn-ea"/>
                <a:cs typeface="Apple SD 산돌고딕 Neo 일반체"/>
              </a:rPr>
              <a:t>귀사가 사회가치를 혁신적으로 해결하고자 하는 궁극적인 지향점 및 이에 도달하고 있음을 평가하는 자체 기준과 현재까지의 성과를 간략히 작성 부탁드립니다</a:t>
            </a:r>
            <a:r>
              <a:rPr lang="en-US" altLang="ko-KR" sz="1200" dirty="0">
                <a:latin typeface="+mn-ea"/>
                <a:cs typeface="Apple SD 산돌고딕 Neo 일반체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90692C6-54C3-461A-9A8F-E04ABC5AA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269327"/>
              </p:ext>
            </p:extLst>
          </p:nvPr>
        </p:nvGraphicFramePr>
        <p:xfrm>
          <a:off x="631826" y="1502407"/>
          <a:ext cx="8623982" cy="38519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5891">
                  <a:extLst>
                    <a:ext uri="{9D8B030D-6E8A-4147-A177-3AD203B41FA5}">
                      <a16:colId xmlns:a16="http://schemas.microsoft.com/office/drawing/2014/main" val="862675772"/>
                    </a:ext>
                  </a:extLst>
                </a:gridCol>
                <a:gridCol w="6748091">
                  <a:extLst>
                    <a:ext uri="{9D8B030D-6E8A-4147-A177-3AD203B41FA5}">
                      <a16:colId xmlns:a16="http://schemas.microsoft.com/office/drawing/2014/main" val="931294459"/>
                    </a:ext>
                  </a:extLst>
                </a:gridCol>
              </a:tblGrid>
              <a:tr h="367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840"/>
                  </a:ext>
                </a:extLst>
              </a:tr>
              <a:tr h="3484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팀 소개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079846"/>
                  </a:ext>
                </a:extLst>
              </a:tr>
            </a:tbl>
          </a:graphicData>
        </a:graphic>
      </p:graphicFrame>
      <p:cxnSp>
        <p:nvCxnSpPr>
          <p:cNvPr id="11" name="직선 연결선[R] 24">
            <a:extLst>
              <a:ext uri="{FF2B5EF4-FFF2-40B4-BE49-F238E27FC236}">
                <a16:creationId xmlns:a16="http://schemas.microsoft.com/office/drawing/2014/main" id="{21D56581-F6E5-4BE1-9D88-D39B28EA9D39}"/>
              </a:ext>
            </a:extLst>
          </p:cNvPr>
          <p:cNvCxnSpPr>
            <a:cxnSpLocks/>
          </p:cNvCxnSpPr>
          <p:nvPr/>
        </p:nvCxnSpPr>
        <p:spPr>
          <a:xfrm>
            <a:off x="631826" y="549275"/>
            <a:ext cx="8646106" cy="0"/>
          </a:xfrm>
          <a:prstGeom prst="line">
            <a:avLst/>
          </a:prstGeom>
          <a:ln w="3175">
            <a:solidFill>
              <a:srgbClr val="091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80D9B7D6-6B00-4671-84AC-F57FEAAA0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187" y="62281"/>
            <a:ext cx="431304" cy="496325"/>
          </a:xfrm>
          <a:prstGeom prst="rect">
            <a:avLst/>
          </a:prstGeom>
        </p:spPr>
      </p:pic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F7138F32-3DA6-454A-BCF7-00F341B34F20}"/>
              </a:ext>
            </a:extLst>
          </p:cNvPr>
          <p:cNvSpPr txBox="1">
            <a:spLocks/>
          </p:cNvSpPr>
          <p:nvPr/>
        </p:nvSpPr>
        <p:spPr>
          <a:xfrm>
            <a:off x="7647151" y="6689836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ⓒ 2021 GLOBALORDER Co., Ltd. All rights reserved. 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+mj-lt"/>
              <a:ea typeface="Noto Sans CJK KR DemiLight" panose="020B0400000000000000" pitchFamily="34" charset="-128"/>
            </a:endParaRPr>
          </a:p>
        </p:txBody>
      </p:sp>
      <p:sp>
        <p:nvSpPr>
          <p:cNvPr id="18" name="바닥글 개체 틀 1">
            <a:extLst>
              <a:ext uri="{FF2B5EF4-FFF2-40B4-BE49-F238E27FC236}">
                <a16:creationId xmlns:a16="http://schemas.microsoft.com/office/drawing/2014/main" id="{6581E092-5440-4626-B52B-E634E517DBFB}"/>
              </a:ext>
            </a:extLst>
          </p:cNvPr>
          <p:cNvSpPr txBox="1">
            <a:spLocks/>
          </p:cNvSpPr>
          <p:nvPr/>
        </p:nvSpPr>
        <p:spPr>
          <a:xfrm>
            <a:off x="0" y="6694254"/>
            <a:ext cx="2447109" cy="63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2021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년 제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1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회차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 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드림오더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창업 아이디어 공모전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D5F0B36-0229-43D1-B043-A17D220119AE}"/>
              </a:ext>
            </a:extLst>
          </p:cNvPr>
          <p:cNvGrpSpPr/>
          <p:nvPr/>
        </p:nvGrpSpPr>
        <p:grpSpPr>
          <a:xfrm>
            <a:off x="2790979" y="2053780"/>
            <a:ext cx="1009294" cy="2025236"/>
            <a:chOff x="883801" y="1907717"/>
            <a:chExt cx="1914245" cy="3841099"/>
          </a:xfrm>
        </p:grpSpPr>
        <p:sp>
          <p:nvSpPr>
            <p:cNvPr id="17" name="Shape 228">
              <a:extLst>
                <a:ext uri="{FF2B5EF4-FFF2-40B4-BE49-F238E27FC236}">
                  <a16:creationId xmlns:a16="http://schemas.microsoft.com/office/drawing/2014/main" id="{366267FA-93B2-401C-93CA-50AA4A6ADA40}"/>
                </a:ext>
              </a:extLst>
            </p:cNvPr>
            <p:cNvSpPr/>
            <p:nvPr/>
          </p:nvSpPr>
          <p:spPr>
            <a:xfrm>
              <a:off x="883801" y="1907717"/>
              <a:ext cx="1914245" cy="3841099"/>
            </a:xfrm>
            <a:custGeom>
              <a:avLst/>
              <a:gdLst/>
              <a:ahLst/>
              <a:cxnLst/>
              <a:rect l="0" t="0" r="0" b="0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나눔스퀘어" panose="020B0600000101010101" pitchFamily="50" charset="-127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D41A9BD-605D-404E-BC63-60571418EE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29061" y="2239913"/>
              <a:ext cx="1614817" cy="302006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51610F-636B-4B17-8613-53CD65C9AAF9}"/>
              </a:ext>
            </a:extLst>
          </p:cNvPr>
          <p:cNvGrpSpPr/>
          <p:nvPr/>
        </p:nvGrpSpPr>
        <p:grpSpPr>
          <a:xfrm>
            <a:off x="4205215" y="2321166"/>
            <a:ext cx="1754211" cy="1272011"/>
            <a:chOff x="883801" y="2614581"/>
            <a:chExt cx="3271147" cy="2371969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CD48651-1AEF-41F0-B437-D34E5BE94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3801" y="2614581"/>
              <a:ext cx="3271147" cy="237196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02F76B6-6FCC-47F4-B662-C503B6386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5240" y="2778000"/>
              <a:ext cx="3063832" cy="1914895"/>
            </a:xfrm>
            <a:prstGeom prst="rect">
              <a:avLst/>
            </a:prstGeom>
          </p:spPr>
        </p:pic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97BEEC37-55AD-4DE9-929A-F4114D9E944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68" y="1963548"/>
            <a:ext cx="724892" cy="226672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FA52F00-4880-4C4A-97C9-3B0F87A3285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85978" y="2283748"/>
            <a:ext cx="1539528" cy="16263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1D7A53-DBF8-4593-9FAF-3CBAFBDEE99D}"/>
              </a:ext>
            </a:extLst>
          </p:cNvPr>
          <p:cNvSpPr txBox="1"/>
          <p:nvPr/>
        </p:nvSpPr>
        <p:spPr>
          <a:xfrm>
            <a:off x="2918815" y="4239336"/>
            <a:ext cx="748923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타임오더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219ED-887F-4F13-8A62-633EB522FC3E}"/>
              </a:ext>
            </a:extLst>
          </p:cNvPr>
          <p:cNvSpPr txBox="1"/>
          <p:nvPr/>
        </p:nvSpPr>
        <p:spPr>
          <a:xfrm>
            <a:off x="4733482" y="4242305"/>
            <a:ext cx="748923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100"/>
              <a:t>호텔오더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387A72-168F-45E1-91D7-6EBF8A8060B5}"/>
              </a:ext>
            </a:extLst>
          </p:cNvPr>
          <p:cNvSpPr txBox="1"/>
          <p:nvPr/>
        </p:nvSpPr>
        <p:spPr>
          <a:xfrm>
            <a:off x="6281820" y="4245274"/>
            <a:ext cx="889987" cy="43088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스터디카페</a:t>
            </a:r>
            <a:endParaRPr lang="en-US" altLang="ko-KR" sz="1100" dirty="0"/>
          </a:p>
          <a:p>
            <a:pPr algn="ctr"/>
            <a:r>
              <a:rPr lang="ko-KR" altLang="en-US" sz="1100" dirty="0"/>
              <a:t>키오스크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6887B2-FF10-4296-95E0-A1A78D974F97}"/>
              </a:ext>
            </a:extLst>
          </p:cNvPr>
          <p:cNvSpPr txBox="1"/>
          <p:nvPr/>
        </p:nvSpPr>
        <p:spPr>
          <a:xfrm>
            <a:off x="7602533" y="4248243"/>
            <a:ext cx="1345240" cy="43088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아파트 커뮤니티용</a:t>
            </a:r>
            <a:endParaRPr lang="en-US" altLang="ko-KR" sz="1100" dirty="0"/>
          </a:p>
          <a:p>
            <a:pPr algn="ctr"/>
            <a:r>
              <a:rPr lang="en-US" altLang="ko-KR" sz="1100" dirty="0"/>
              <a:t>POS </a:t>
            </a:r>
            <a:r>
              <a:rPr lang="ko-KR" altLang="en-US" sz="1100" dirty="0"/>
              <a:t>시스템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122B60-56A6-4002-A2C0-0A55E54ADB58}"/>
              </a:ext>
            </a:extLst>
          </p:cNvPr>
          <p:cNvSpPr txBox="1"/>
          <p:nvPr/>
        </p:nvSpPr>
        <p:spPr>
          <a:xfrm>
            <a:off x="4312763" y="4838511"/>
            <a:ext cx="2906565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외 다양한 하드웨어</a:t>
            </a:r>
            <a:r>
              <a:rPr lang="en-US" altLang="ko-KR" sz="1100" dirty="0"/>
              <a:t>/</a:t>
            </a:r>
            <a:r>
              <a:rPr lang="ko-KR" altLang="en-US" sz="1100" dirty="0"/>
              <a:t>소프트웨어 솔루션 개발</a:t>
            </a:r>
          </a:p>
        </p:txBody>
      </p:sp>
    </p:spTree>
    <p:extLst>
      <p:ext uri="{BB962C8B-B14F-4D97-AF65-F5344CB8AC3E}">
        <p14:creationId xmlns:p14="http://schemas.microsoft.com/office/powerpoint/2010/main" val="85259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1">
            <a:extLst>
              <a:ext uri="{FF2B5EF4-FFF2-40B4-BE49-F238E27FC236}">
                <a16:creationId xmlns:a16="http://schemas.microsoft.com/office/drawing/2014/main" id="{32BA9FA1-929B-244E-B675-76842AF7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48513" y="6392928"/>
            <a:ext cx="2145326" cy="365125"/>
          </a:xfrm>
        </p:spPr>
        <p:txBody>
          <a:bodyPr/>
          <a:lstStyle/>
          <a:p>
            <a:fld id="{41688140-3933-FA48-B5E4-2B73F14866CC}" type="slidenum">
              <a:rPr kumimoji="1" lang="ko-KR" altLang="en-US" smtClean="0">
                <a:solidFill>
                  <a:schemeClr val="bg1"/>
                </a:solidFill>
                <a:latin typeface="+mn-ea"/>
              </a:rPr>
              <a:t>2</a:t>
            </a:fld>
            <a:endParaRPr kumimoji="1" lang="ko-KR" altLang="en-US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D2F772C8-560C-2A4D-A495-D920DEA16102}"/>
              </a:ext>
            </a:extLst>
          </p:cNvPr>
          <p:cNvCxnSpPr>
            <a:cxnSpLocks/>
          </p:cNvCxnSpPr>
          <p:nvPr/>
        </p:nvCxnSpPr>
        <p:spPr>
          <a:xfrm>
            <a:off x="631826" y="549275"/>
            <a:ext cx="8646106" cy="0"/>
          </a:xfrm>
          <a:prstGeom prst="line">
            <a:avLst/>
          </a:prstGeom>
          <a:ln w="3175">
            <a:solidFill>
              <a:srgbClr val="091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895B183-F234-D141-9939-EC08F105BF94}"/>
              </a:ext>
            </a:extLst>
          </p:cNvPr>
          <p:cNvSpPr txBox="1"/>
          <p:nvPr/>
        </p:nvSpPr>
        <p:spPr>
          <a:xfrm>
            <a:off x="542583" y="886964"/>
            <a:ext cx="1998507" cy="63094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>
              <a:lnSpc>
                <a:spcPts val="4200"/>
              </a:lnSpc>
            </a:pPr>
            <a:r>
              <a:rPr kumimoji="1" lang="ko-KR" altLang="en-US" sz="3600" spc="-100" dirty="0">
                <a:latin typeface="+mn-ea"/>
                <a:cs typeface="Nanum Gothic ExtraBold" charset="-127"/>
              </a:rPr>
              <a:t>작성요령</a:t>
            </a:r>
            <a:endParaRPr kumimoji="1" lang="en-US" altLang="ko-KR" sz="3600" spc="-100" dirty="0">
              <a:latin typeface="+mn-ea"/>
              <a:cs typeface="Nanum Gothic ExtraBold" charset="-127"/>
            </a:endParaRPr>
          </a:p>
        </p:txBody>
      </p:sp>
      <p:sp>
        <p:nvSpPr>
          <p:cNvPr id="29" name="바닥글 개체 틀 1">
            <a:extLst>
              <a:ext uri="{FF2B5EF4-FFF2-40B4-BE49-F238E27FC236}">
                <a16:creationId xmlns:a16="http://schemas.microsoft.com/office/drawing/2014/main" id="{FB1555BA-0B24-4445-9512-5F876E52F471}"/>
              </a:ext>
            </a:extLst>
          </p:cNvPr>
          <p:cNvSpPr txBox="1">
            <a:spLocks/>
          </p:cNvSpPr>
          <p:nvPr/>
        </p:nvSpPr>
        <p:spPr>
          <a:xfrm>
            <a:off x="7647151" y="6689836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ⓒ 2021 GLOBALORDER Co., Ltd. All rights reserved. 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+mj-lt"/>
              <a:ea typeface="Noto Sans CJK KR DemiLight" panose="020B0400000000000000" pitchFamily="34" charset="-128"/>
            </a:endParaRPr>
          </a:p>
        </p:txBody>
      </p:sp>
      <p:sp>
        <p:nvSpPr>
          <p:cNvPr id="32" name="바닥글 개체 틀 1">
            <a:extLst>
              <a:ext uri="{FF2B5EF4-FFF2-40B4-BE49-F238E27FC236}">
                <a16:creationId xmlns:a16="http://schemas.microsoft.com/office/drawing/2014/main" id="{DD1A53E9-CD31-4BB6-A7C3-401165862BA1}"/>
              </a:ext>
            </a:extLst>
          </p:cNvPr>
          <p:cNvSpPr txBox="1">
            <a:spLocks/>
          </p:cNvSpPr>
          <p:nvPr/>
        </p:nvSpPr>
        <p:spPr>
          <a:xfrm>
            <a:off x="0" y="6694254"/>
            <a:ext cx="2447109" cy="63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2021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년 제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1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회차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 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드림오더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창업 아이디어 공모전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0B791F6-5778-4A4B-9F4A-589A8AD42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187" y="62281"/>
            <a:ext cx="431304" cy="4963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008CE10-C0A3-4260-A413-F49BADCE5E95}"/>
              </a:ext>
            </a:extLst>
          </p:cNvPr>
          <p:cNvSpPr txBox="1"/>
          <p:nvPr/>
        </p:nvSpPr>
        <p:spPr>
          <a:xfrm>
            <a:off x="631826" y="1886282"/>
            <a:ext cx="8353554" cy="2618858"/>
          </a:xfrm>
          <a:prstGeom prst="rect">
            <a:avLst/>
          </a:prstGeom>
          <a:solidFill>
            <a:srgbClr val="B8C2F6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453390" marR="63500" indent="-2286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200" kern="0" dirty="0">
              <a:solidFill>
                <a:srgbClr val="000000"/>
              </a:solidFill>
              <a:latin typeface="맑은 고딕 (본문)"/>
            </a:endParaRPr>
          </a:p>
          <a:p>
            <a:pPr marL="453390" marR="63500" indent="-2286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PPT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디자인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폰트 등은 팀에 맞도록 변경 가능합니다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.</a:t>
            </a:r>
          </a:p>
          <a:p>
            <a:pPr marL="453390" marR="63500" indent="-2286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 (본문)"/>
              </a:rPr>
              <a:t>제시된 항목 외에 추가 설명을 위한 페이지 추가는 가능합니다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 (본문)"/>
              </a:rPr>
              <a:t>.</a:t>
            </a:r>
          </a:p>
          <a:p>
            <a:pPr marL="453390" marR="63500" indent="-2286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 (본문)"/>
              </a:rPr>
              <a:t>입력 공간이 부족한 경우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 (본문)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 (본문)"/>
              </a:rPr>
              <a:t>페이지 추가는 가능합니다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 (본문)"/>
              </a:rPr>
              <a:t>.</a:t>
            </a:r>
          </a:p>
          <a:p>
            <a:pPr marL="453390" marR="63500" indent="-2286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용량이 큰 경우 제출에 어려움이 있을 수 있으니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고용량 이미지 활용은 최소화하여 주시기 바랍니다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.</a:t>
            </a:r>
          </a:p>
          <a:p>
            <a:pPr marL="453390" marR="63500" indent="-2286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 (본문)"/>
              </a:rPr>
              <a:t>제출 시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 (본문)"/>
              </a:rPr>
              <a:t>PPT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 (본문)"/>
              </a:rPr>
              <a:t>파일을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 (본문)"/>
              </a:rPr>
              <a:t>PDF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 (본문)"/>
              </a:rPr>
              <a:t>로 변환하여 아래와 같은 파일명으로 제출해주세요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맑은 고딕 (본문)"/>
            </a:endParaRPr>
          </a:p>
          <a:p>
            <a:pPr marL="224790" marR="63500" algn="just" fontAlgn="base" latinLnBrk="1">
              <a:lnSpc>
                <a:spcPct val="160000"/>
              </a:lnSpc>
            </a:pPr>
            <a:r>
              <a:rPr lang="en-US" altLang="ko-KR" sz="1200" kern="0" spc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 (본문)"/>
              </a:rPr>
              <a:t>	</a:t>
            </a:r>
            <a:r>
              <a:rPr lang="ko-KR" altLang="en-US" sz="1200" kern="0" spc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 (본문)"/>
              </a:rPr>
              <a:t>팀명</a:t>
            </a:r>
            <a:r>
              <a:rPr lang="en-US" altLang="ko-KR" sz="1200" kern="0" spc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 (본문)"/>
              </a:rPr>
              <a:t>(</a:t>
            </a:r>
            <a:r>
              <a:rPr lang="ko-KR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 (본문)"/>
              </a:rPr>
              <a:t>혹은 신청자명</a:t>
            </a:r>
            <a:r>
              <a:rPr lang="en-US" altLang="ko-KR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 (본문)"/>
              </a:rPr>
              <a:t>)</a:t>
            </a:r>
            <a:r>
              <a:rPr lang="en-US" altLang="ko-KR" sz="1200" kern="0" spc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 (본문)"/>
              </a:rPr>
              <a:t>_2021_01_</a:t>
            </a:r>
            <a:r>
              <a:rPr lang="ko-KR" altLang="en-US" sz="12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 (본문)"/>
              </a:rPr>
              <a:t>드림오더</a:t>
            </a:r>
            <a:r>
              <a:rPr lang="en-US" altLang="ko-KR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 (본문)"/>
              </a:rPr>
              <a:t>_</a:t>
            </a:r>
            <a:r>
              <a:rPr lang="ko-KR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 (본문)"/>
              </a:rPr>
              <a:t>신청서</a:t>
            </a:r>
            <a:r>
              <a:rPr lang="en-US" altLang="ko-KR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 (본문)"/>
              </a:rPr>
              <a:t>.pdf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맑은 고딕 (본문)"/>
            </a:endParaRPr>
          </a:p>
          <a:p>
            <a:pPr marL="453390" marR="63500" indent="-2286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 (본문)"/>
              </a:rPr>
              <a:t>신청 시에는 해당 신청서와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 (본문)"/>
              </a:rPr>
              <a:t>30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 (본문)"/>
              </a:rPr>
              <a:t>초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 (본문)"/>
              </a:rPr>
              <a:t>~1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 (본문)"/>
              </a:rPr>
              <a:t>분 사이의 팀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 (본문)"/>
              </a:rPr>
              <a:t>/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 (본문)"/>
              </a:rPr>
              <a:t>신청자 소개 영상을 함께 업로드해야 합니다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 (본문)"/>
              </a:rPr>
              <a:t>.</a:t>
            </a:r>
          </a:p>
          <a:p>
            <a:pPr marL="453390" marR="63500" indent="-2286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endParaRPr lang="en-US" altLang="ko-KR" sz="1200" kern="0" dirty="0">
              <a:solidFill>
                <a:srgbClr val="000000"/>
              </a:solidFill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321615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1">
            <a:extLst>
              <a:ext uri="{FF2B5EF4-FFF2-40B4-BE49-F238E27FC236}">
                <a16:creationId xmlns:a16="http://schemas.microsoft.com/office/drawing/2014/main" id="{32BA9FA1-929B-244E-B675-76842AF7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48513" y="6392928"/>
            <a:ext cx="2145326" cy="365125"/>
          </a:xfrm>
        </p:spPr>
        <p:txBody>
          <a:bodyPr/>
          <a:lstStyle/>
          <a:p>
            <a:fld id="{41688140-3933-FA48-B5E4-2B73F14866CC}" type="slidenum">
              <a:rPr kumimoji="1" lang="ko-KR" altLang="en-US" smtClean="0">
                <a:solidFill>
                  <a:schemeClr val="bg1"/>
                </a:solidFill>
                <a:latin typeface="+mn-ea"/>
              </a:rPr>
              <a:t>3</a:t>
            </a:fld>
            <a:endParaRPr kumimoji="1"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95B183-F234-D141-9939-EC08F105BF94}"/>
              </a:ext>
            </a:extLst>
          </p:cNvPr>
          <p:cNvSpPr txBox="1"/>
          <p:nvPr/>
        </p:nvSpPr>
        <p:spPr>
          <a:xfrm>
            <a:off x="542583" y="886964"/>
            <a:ext cx="1998507" cy="63094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>
              <a:lnSpc>
                <a:spcPts val="4200"/>
              </a:lnSpc>
            </a:pPr>
            <a:r>
              <a:rPr kumimoji="1" lang="ko-KR" altLang="en-US" sz="3600" spc="-100" dirty="0">
                <a:latin typeface="+mn-ea"/>
                <a:cs typeface="Nanum Gothic ExtraBold" charset="-127"/>
              </a:rPr>
              <a:t>유의사항</a:t>
            </a:r>
            <a:endParaRPr kumimoji="1" lang="en-US" altLang="ko-KR" sz="3600" spc="-100" dirty="0">
              <a:latin typeface="+mn-ea"/>
              <a:cs typeface="Nanum Gothic ExtraBold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0B791F6-5778-4A4B-9F4A-589A8AD42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187" y="62281"/>
            <a:ext cx="431304" cy="4963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008CE10-C0A3-4260-A413-F49BADCE5E95}"/>
              </a:ext>
            </a:extLst>
          </p:cNvPr>
          <p:cNvSpPr txBox="1"/>
          <p:nvPr/>
        </p:nvSpPr>
        <p:spPr>
          <a:xfrm>
            <a:off x="603832" y="1754626"/>
            <a:ext cx="8694875" cy="4687117"/>
          </a:xfrm>
          <a:prstGeom prst="rect">
            <a:avLst/>
          </a:prstGeom>
          <a:solidFill>
            <a:srgbClr val="B8C2F6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481330" marR="63500" indent="-2286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200" kern="0" dirty="0">
              <a:solidFill>
                <a:srgbClr val="000000"/>
              </a:solidFill>
              <a:latin typeface="맑은 고딕 (본문)"/>
            </a:endParaRPr>
          </a:p>
          <a:p>
            <a:pPr marL="481330" marR="63500" indent="-2286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신청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·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접수 이후 공개된 아이디어는 법적으로 보호받을 수 없으며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이를 보호받기 위해서는 신청자가 공개 이전에 직접 지식재산권을 획득하여야 합니다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.(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단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창업아이디어 및 아이템이 출원 전에 공개된 경우 공개된 시점부터 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12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개월 이내 </a:t>
            </a:r>
            <a:r>
              <a:rPr lang="ko-KR" altLang="en-US" sz="1200" kern="0" dirty="0" err="1">
                <a:solidFill>
                  <a:srgbClr val="000000"/>
                </a:solidFill>
                <a:latin typeface="맑은 고딕 (본문)"/>
              </a:rPr>
              <a:t>공지예외적용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 주장을 통해 출원 가능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디자인의 경우 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6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개월 이내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)</a:t>
            </a:r>
            <a:endParaRPr lang="ko-KR" altLang="en-US" sz="1200" kern="0" dirty="0">
              <a:solidFill>
                <a:srgbClr val="000000"/>
              </a:solidFill>
              <a:latin typeface="맑은 고딕 (본문)"/>
            </a:endParaRPr>
          </a:p>
          <a:p>
            <a:pPr marL="232410" marR="635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2.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타인의 아이디어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기술 등을 모방하였을 경우 발생되는 모든 민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·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형사상의 책임은 참가자 본인에게 있습니다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.</a:t>
            </a:r>
          </a:p>
          <a:p>
            <a:pPr marL="232410" marR="635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3.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접수된 서류는 반환 불가하며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서류 내용은 접수 및 평가과정에서 비밀로 유지됩니다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.</a:t>
            </a:r>
          </a:p>
          <a:p>
            <a:pPr marL="232410" marR="635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4.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경진대회 형태 운영으로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별도 이의신청은 없습니다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.</a:t>
            </a:r>
            <a:endParaRPr lang="ko-KR" altLang="en-US" sz="1200" kern="0" dirty="0">
              <a:solidFill>
                <a:srgbClr val="000000"/>
              </a:solidFill>
              <a:latin typeface="맑은 고딕 (본문)"/>
            </a:endParaRPr>
          </a:p>
          <a:p>
            <a:pPr marL="245110" marR="635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5.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제출된 자료에 대해 허위사실 및 부당행위 적발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참가자격 관련 제외기준이 확인될 경우 자격박탈 및 상금환수 등 조치 예정입니다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.</a:t>
            </a:r>
            <a:endParaRPr lang="ko-KR" altLang="en-US" sz="1200" kern="0" dirty="0">
              <a:solidFill>
                <a:srgbClr val="000000"/>
              </a:solidFill>
              <a:latin typeface="맑은 고딕 (본문)"/>
            </a:endParaRPr>
          </a:p>
          <a:p>
            <a:pPr marL="245110" marR="635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5.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타인의 명예를 훼손하거나 음란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폭력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불법 정보에 대한 항목이 포함되는 경우 심사 대상에서 제외될 수 있으며 선정 </a:t>
            </a:r>
            <a:b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</a:b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 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후에도 수상 선정이 취소될 수 있습니다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.</a:t>
            </a:r>
            <a:endParaRPr lang="ko-KR" altLang="en-US" sz="1200" kern="0" dirty="0">
              <a:solidFill>
                <a:srgbClr val="000000"/>
              </a:solidFill>
              <a:latin typeface="맑은 고딕 (본문)"/>
            </a:endParaRPr>
          </a:p>
          <a:p>
            <a:pPr marL="245110" marR="635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6.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제출된 자료에 대해 허위사실 및 부당행위 적발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참가자격 관련 제외기준이 확인될 경우 자격박탈 및 상금환수 등 </a:t>
            </a:r>
            <a:b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</a:b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  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조치 예정입니다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.</a:t>
            </a:r>
            <a:endParaRPr lang="ko-KR" altLang="en-US" sz="1200" kern="0" dirty="0">
              <a:solidFill>
                <a:srgbClr val="000000"/>
              </a:solidFill>
              <a:latin typeface="맑은 고딕 (본문)"/>
            </a:endParaRPr>
          </a:p>
          <a:p>
            <a:pPr marL="245110" marR="635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7.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공모 내용 및 일정은 주최 측 사정에 따라 변경될 수 있으며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관련 일정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변경사항 및 안내사항은 제출된 연락처 및 </a:t>
            </a:r>
            <a:b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</a:b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   </a:t>
            </a:r>
            <a:r>
              <a:rPr lang="ko-KR" altLang="en-US" sz="1200" kern="0" dirty="0">
                <a:solidFill>
                  <a:srgbClr val="000000"/>
                </a:solidFill>
                <a:latin typeface="맑은 고딕 (본문)"/>
              </a:rPr>
              <a:t>이메일로 발송됩니다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 (본문)"/>
              </a:rPr>
              <a:t>.</a:t>
            </a:r>
          </a:p>
          <a:p>
            <a:pPr marL="245110" marR="635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200" kern="0" dirty="0">
              <a:solidFill>
                <a:srgbClr val="000000"/>
              </a:solidFill>
              <a:latin typeface="맑은 고딕 (본문)"/>
            </a:endParaRPr>
          </a:p>
        </p:txBody>
      </p:sp>
      <p:cxnSp>
        <p:nvCxnSpPr>
          <p:cNvPr id="10" name="직선 연결선[R] 24">
            <a:extLst>
              <a:ext uri="{FF2B5EF4-FFF2-40B4-BE49-F238E27FC236}">
                <a16:creationId xmlns:a16="http://schemas.microsoft.com/office/drawing/2014/main" id="{29DEBD22-5849-4C0B-B04B-F92D22BF1320}"/>
              </a:ext>
            </a:extLst>
          </p:cNvPr>
          <p:cNvCxnSpPr>
            <a:cxnSpLocks/>
          </p:cNvCxnSpPr>
          <p:nvPr/>
        </p:nvCxnSpPr>
        <p:spPr>
          <a:xfrm>
            <a:off x="631826" y="549275"/>
            <a:ext cx="8646106" cy="0"/>
          </a:xfrm>
          <a:prstGeom prst="line">
            <a:avLst/>
          </a:prstGeom>
          <a:ln w="3175">
            <a:solidFill>
              <a:srgbClr val="091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E4E6AADE-EDE0-4967-A120-4356F17C5424}"/>
              </a:ext>
            </a:extLst>
          </p:cNvPr>
          <p:cNvSpPr txBox="1">
            <a:spLocks/>
          </p:cNvSpPr>
          <p:nvPr/>
        </p:nvSpPr>
        <p:spPr>
          <a:xfrm>
            <a:off x="7148513" y="6392928"/>
            <a:ext cx="2145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688140-3933-FA48-B5E4-2B73F14866CC}" type="slidenum">
              <a:rPr kumimoji="1" lang="ko-KR" altLang="en-US" smtClean="0">
                <a:solidFill>
                  <a:schemeClr val="bg1"/>
                </a:solidFill>
                <a:latin typeface="+mn-ea"/>
              </a:rPr>
              <a:pPr/>
              <a:t>3</a:t>
            </a:fld>
            <a:endParaRPr kumimoji="1"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바닥글 개체 틀 1">
            <a:extLst>
              <a:ext uri="{FF2B5EF4-FFF2-40B4-BE49-F238E27FC236}">
                <a16:creationId xmlns:a16="http://schemas.microsoft.com/office/drawing/2014/main" id="{457E67D8-9A15-46E9-B219-4911F02A29C0}"/>
              </a:ext>
            </a:extLst>
          </p:cNvPr>
          <p:cNvSpPr txBox="1">
            <a:spLocks/>
          </p:cNvSpPr>
          <p:nvPr/>
        </p:nvSpPr>
        <p:spPr>
          <a:xfrm>
            <a:off x="7647151" y="6689836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ⓒ 2021 GLOBALORDER Co., Ltd. All rights reserved. 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+mj-lt"/>
              <a:ea typeface="Noto Sans CJK KR DemiLight" panose="020B0400000000000000" pitchFamily="34" charset="-128"/>
            </a:endParaRPr>
          </a:p>
        </p:txBody>
      </p:sp>
      <p:sp>
        <p:nvSpPr>
          <p:cNvPr id="14" name="바닥글 개체 틀 1">
            <a:extLst>
              <a:ext uri="{FF2B5EF4-FFF2-40B4-BE49-F238E27FC236}">
                <a16:creationId xmlns:a16="http://schemas.microsoft.com/office/drawing/2014/main" id="{F588ACC5-69BA-4EA1-B25A-EF82E2C28C51}"/>
              </a:ext>
            </a:extLst>
          </p:cNvPr>
          <p:cNvSpPr txBox="1">
            <a:spLocks/>
          </p:cNvSpPr>
          <p:nvPr/>
        </p:nvSpPr>
        <p:spPr>
          <a:xfrm>
            <a:off x="0" y="6694254"/>
            <a:ext cx="2447109" cy="63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2021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년 제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1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회차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 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드림오더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창업 아이디어 공모전</a:t>
            </a:r>
          </a:p>
        </p:txBody>
      </p:sp>
    </p:spTree>
    <p:extLst>
      <p:ext uri="{BB962C8B-B14F-4D97-AF65-F5344CB8AC3E}">
        <p14:creationId xmlns:p14="http://schemas.microsoft.com/office/powerpoint/2010/main" val="68901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5895B183-F234-D141-9939-EC08F105BF94}"/>
              </a:ext>
            </a:extLst>
          </p:cNvPr>
          <p:cNvSpPr txBox="1"/>
          <p:nvPr/>
        </p:nvSpPr>
        <p:spPr>
          <a:xfrm>
            <a:off x="542584" y="886964"/>
            <a:ext cx="1555158" cy="63094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>
              <a:lnSpc>
                <a:spcPts val="4200"/>
              </a:lnSpc>
            </a:pPr>
            <a:r>
              <a:rPr kumimoji="1" lang="ko-KR" altLang="en-US" sz="3600" spc="-100" dirty="0">
                <a:latin typeface="+mn-ea"/>
                <a:cs typeface="Nanum Gothic ExtraBold" charset="-127"/>
              </a:rPr>
              <a:t>목차</a:t>
            </a:r>
            <a:endParaRPr kumimoji="1" lang="en-US" altLang="ko-KR" sz="3600" spc="-100" dirty="0">
              <a:latin typeface="+mn-ea"/>
              <a:cs typeface="Nanum Gothic ExtraBold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37EFD7-DCD1-4EC2-9FDF-A9BB3B9E5CF8}"/>
              </a:ext>
            </a:extLst>
          </p:cNvPr>
          <p:cNvGrpSpPr/>
          <p:nvPr/>
        </p:nvGrpSpPr>
        <p:grpSpPr>
          <a:xfrm>
            <a:off x="631826" y="2321932"/>
            <a:ext cx="8623841" cy="2668024"/>
            <a:chOff x="542584" y="2544005"/>
            <a:chExt cx="8740731" cy="26680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D66C7E-360E-6D44-AF0B-734E2F954017}"/>
                </a:ext>
              </a:extLst>
            </p:cNvPr>
            <p:cNvSpPr txBox="1"/>
            <p:nvPr/>
          </p:nvSpPr>
          <p:spPr>
            <a:xfrm>
              <a:off x="542584" y="2544005"/>
              <a:ext cx="2379065" cy="630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rtlCol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kumimoji="1" lang="en-US" altLang="ko-KR" sz="3600" spc="-100" dirty="0">
                  <a:latin typeface="+mn-ea"/>
                  <a:cs typeface="Nanum Gothic ExtraBold" charset="-127"/>
                </a:rPr>
                <a:t>I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2E2521-DFF7-FC41-865D-3A1C90373EB5}"/>
                </a:ext>
              </a:extLst>
            </p:cNvPr>
            <p:cNvSpPr txBox="1"/>
            <p:nvPr/>
          </p:nvSpPr>
          <p:spPr>
            <a:xfrm>
              <a:off x="2695422" y="2544005"/>
              <a:ext cx="1771353" cy="630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rtlCol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kumimoji="1" lang="en-US" altLang="ko-KR" sz="3600" spc="-100" dirty="0">
                  <a:latin typeface="+mn-ea"/>
                  <a:cs typeface="Nanum Gothic ExtraBold" charset="-127"/>
                </a:rPr>
                <a:t>II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6B79CD-33EF-114B-B2B5-646B626CD1B1}"/>
                </a:ext>
              </a:extLst>
            </p:cNvPr>
            <p:cNvSpPr txBox="1"/>
            <p:nvPr/>
          </p:nvSpPr>
          <p:spPr>
            <a:xfrm>
              <a:off x="4887858" y="2544005"/>
              <a:ext cx="1373884" cy="630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rtlCol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kumimoji="1" lang="en-US" altLang="ko-KR" sz="3600" spc="-100" dirty="0">
                  <a:latin typeface="+mn-ea"/>
                  <a:cs typeface="Nanum Gothic ExtraBold" charset="-127"/>
                </a:rPr>
                <a:t>III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2D81B5-797B-7741-855E-160BDFF54104}"/>
                </a:ext>
              </a:extLst>
            </p:cNvPr>
            <p:cNvSpPr txBox="1"/>
            <p:nvPr/>
          </p:nvSpPr>
          <p:spPr>
            <a:xfrm>
              <a:off x="2796330" y="3835717"/>
              <a:ext cx="1811568" cy="13561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defTabSz="843780" fontAlgn="base">
                <a:lnSpc>
                  <a:spcPct val="130000"/>
                </a:lnSpc>
              </a:pPr>
              <a:r>
                <a:rPr lang="ko-KR" altLang="en-US" sz="1400" spc="-30" dirty="0">
                  <a:latin typeface="+mn-ea"/>
                  <a:cs typeface="Apple SD 산돌고딕 Neo 일반체"/>
                </a:rPr>
                <a:t>제품</a:t>
              </a:r>
              <a:r>
                <a:rPr lang="en-US" altLang="ko-KR" sz="1400" spc="-30" dirty="0">
                  <a:latin typeface="+mn-ea"/>
                  <a:cs typeface="Apple SD 산돌고딕 Neo 일반체"/>
                </a:rPr>
                <a:t>(</a:t>
              </a:r>
              <a:r>
                <a:rPr lang="ko-KR" altLang="en-US" sz="1400" spc="-30" dirty="0">
                  <a:latin typeface="+mn-ea"/>
                  <a:cs typeface="Apple SD 산돌고딕 Neo 일반체"/>
                </a:rPr>
                <a:t>서비스</a:t>
              </a:r>
              <a:r>
                <a:rPr lang="en-US" altLang="ko-KR" sz="1400" spc="-30" dirty="0">
                  <a:latin typeface="+mn-ea"/>
                  <a:cs typeface="Apple SD 산돌고딕 Neo 일반체"/>
                </a:rPr>
                <a:t>) </a:t>
              </a:r>
              <a:r>
                <a:rPr lang="ko-KR" altLang="en-US" sz="1400" spc="-30" dirty="0">
                  <a:latin typeface="+mn-ea"/>
                  <a:cs typeface="Apple SD 산돌고딕 Neo 일반체"/>
                </a:rPr>
                <a:t>소개</a:t>
              </a:r>
              <a:endParaRPr lang="en-US" altLang="ko-KR" sz="1400" spc="-30" dirty="0">
                <a:latin typeface="+mn-ea"/>
                <a:cs typeface="Apple SD 산돌고딕 Neo 일반체"/>
              </a:endParaRPr>
            </a:p>
            <a:p>
              <a:pPr defTabSz="843780" fontAlgn="base">
                <a:lnSpc>
                  <a:spcPct val="130000"/>
                </a:lnSpc>
              </a:pPr>
              <a:endParaRPr lang="en-US" altLang="ko-KR" sz="1100" b="1" spc="-30" dirty="0">
                <a:latin typeface="+mn-ea"/>
                <a:cs typeface="Apple SD 산돌고딕 Neo 일반체"/>
              </a:endParaRPr>
            </a:p>
            <a:p>
              <a:pPr defTabSz="843780" fontAlgn="base">
                <a:lnSpc>
                  <a:spcPct val="130000"/>
                </a:lnSpc>
              </a:pPr>
              <a:r>
                <a:rPr lang="en-US" altLang="ko-KR" sz="1100" spc="-30" dirty="0">
                  <a:latin typeface="+mn-ea"/>
                  <a:cs typeface="Apple SD 산돌고딕 Neo 일반체"/>
                </a:rPr>
                <a:t>1  </a:t>
              </a:r>
              <a:r>
                <a:rPr lang="ko-KR" altLang="en-US" sz="1100" spc="-30" dirty="0">
                  <a:latin typeface="+mn-ea"/>
                  <a:cs typeface="Apple SD 산돌고딕 Neo 일반체"/>
                </a:rPr>
                <a:t>창업 아이템 소개</a:t>
              </a:r>
              <a:endParaRPr lang="en-US" altLang="ko-KR" sz="1100" spc="-30" dirty="0">
                <a:latin typeface="+mn-ea"/>
                <a:cs typeface="Apple SD 산돌고딕 Neo 일반체"/>
              </a:endParaRPr>
            </a:p>
            <a:p>
              <a:pPr defTabSz="843780" fontAlgn="base">
                <a:lnSpc>
                  <a:spcPct val="130000"/>
                </a:lnSpc>
              </a:pPr>
              <a:r>
                <a:rPr lang="en-US" altLang="ko-KR" sz="1100" spc="-30" dirty="0">
                  <a:latin typeface="+mn-ea"/>
                  <a:cs typeface="Apple SD 산돌고딕 Neo 일반체"/>
                </a:rPr>
                <a:t>2  </a:t>
              </a:r>
              <a:r>
                <a:rPr lang="ko-KR" altLang="en-US" sz="1100" spc="-30" dirty="0">
                  <a:latin typeface="+mn-ea"/>
                  <a:cs typeface="Apple SD 산돌고딕 Neo 일반체"/>
                </a:rPr>
                <a:t>창업 아이템의 핵심가치</a:t>
              </a:r>
              <a:endParaRPr lang="en-US" altLang="ko-KR" sz="1100" spc="-30" dirty="0">
                <a:latin typeface="+mn-ea"/>
                <a:cs typeface="Apple SD 산돌고딕 Neo 일반체"/>
              </a:endParaRPr>
            </a:p>
            <a:p>
              <a:pPr defTabSz="843780" fontAlgn="base">
                <a:lnSpc>
                  <a:spcPct val="130000"/>
                </a:lnSpc>
              </a:pPr>
              <a:r>
                <a:rPr lang="en-US" altLang="ko-KR" sz="1100" spc="-30" dirty="0">
                  <a:latin typeface="+mn-ea"/>
                  <a:cs typeface="Apple SD 산돌고딕 Neo 일반체"/>
                </a:rPr>
                <a:t>3  </a:t>
              </a:r>
              <a:r>
                <a:rPr lang="ko-KR" altLang="en-US" sz="1100" spc="-30" dirty="0">
                  <a:latin typeface="+mn-ea"/>
                  <a:cs typeface="Apple SD 산돌고딕 Neo 일반체"/>
                </a:rPr>
                <a:t>창업 아이템의 차별성</a:t>
              </a:r>
              <a:endParaRPr lang="en-US" altLang="ko-KR" sz="1100" spc="-30" dirty="0">
                <a:latin typeface="+mn-ea"/>
                <a:cs typeface="Apple SD 산돌고딕 Neo 일반체"/>
              </a:endParaRPr>
            </a:p>
            <a:p>
              <a:pPr defTabSz="843780" fontAlgn="base">
                <a:lnSpc>
                  <a:spcPct val="130000"/>
                </a:lnSpc>
              </a:pPr>
              <a:endParaRPr lang="ko-KR" altLang="en-US" sz="1100" spc="-30" dirty="0">
                <a:latin typeface="+mn-ea"/>
                <a:cs typeface="Apple SD 산돌고딕 Neo 일반체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76FF60-ED35-364C-92B2-F41BD42901C4}"/>
                </a:ext>
              </a:extLst>
            </p:cNvPr>
            <p:cNvSpPr txBox="1"/>
            <p:nvPr/>
          </p:nvSpPr>
          <p:spPr>
            <a:xfrm>
              <a:off x="5005722" y="3835717"/>
              <a:ext cx="2043361" cy="9160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defTabSz="843780" fontAlgn="base">
                <a:lnSpc>
                  <a:spcPct val="130000"/>
                </a:lnSpc>
              </a:pPr>
              <a:r>
                <a:rPr lang="ko-KR" altLang="en-US" sz="1400" spc="-30" dirty="0">
                  <a:latin typeface="+mn-ea"/>
                  <a:cs typeface="Apple SD 산돌고딕 Neo 일반체"/>
                </a:rPr>
                <a:t>비즈니스모델 캔버스</a:t>
              </a:r>
              <a:endParaRPr lang="en-US" altLang="ko-KR" sz="1400" spc="-30" dirty="0">
                <a:latin typeface="+mn-ea"/>
                <a:cs typeface="Apple SD 산돌고딕 Neo 일반체"/>
              </a:endParaRPr>
            </a:p>
            <a:p>
              <a:pPr defTabSz="843780" fontAlgn="base">
                <a:lnSpc>
                  <a:spcPct val="130000"/>
                </a:lnSpc>
              </a:pPr>
              <a:endParaRPr lang="en-US" altLang="ko-KR" sz="1100" b="1" spc="-30" dirty="0">
                <a:latin typeface="+mn-ea"/>
                <a:cs typeface="Apple SD 산돌고딕 Neo 일반체"/>
              </a:endParaRPr>
            </a:p>
            <a:p>
              <a:pPr defTabSz="843780" fontAlgn="base">
                <a:lnSpc>
                  <a:spcPct val="130000"/>
                </a:lnSpc>
              </a:pPr>
              <a:r>
                <a:rPr lang="en-US" altLang="ko-KR" sz="1100" spc="-30" dirty="0">
                  <a:latin typeface="+mn-ea"/>
                  <a:cs typeface="Apple SD 산돌고딕 Neo 일반체"/>
                </a:rPr>
                <a:t>1  </a:t>
              </a:r>
              <a:r>
                <a:rPr lang="ko-KR" altLang="en-US" sz="1100" spc="-30" dirty="0">
                  <a:latin typeface="+mn-ea"/>
                  <a:cs typeface="Apple SD 산돌고딕 Neo 일반체"/>
                </a:rPr>
                <a:t>작성 예시</a:t>
              </a:r>
              <a:endParaRPr lang="en-US" altLang="ko-KR" sz="1100" spc="-30" dirty="0">
                <a:latin typeface="+mn-ea"/>
                <a:cs typeface="Apple SD 산돌고딕 Neo 일반체"/>
              </a:endParaRPr>
            </a:p>
            <a:p>
              <a:pPr defTabSz="843780" fontAlgn="base">
                <a:lnSpc>
                  <a:spcPct val="130000"/>
                </a:lnSpc>
              </a:pPr>
              <a:r>
                <a:rPr lang="en-US" altLang="ko-KR" sz="1100" spc="-30" dirty="0">
                  <a:latin typeface="+mn-ea"/>
                  <a:cs typeface="Apple SD 산돌고딕 Neo 일반체"/>
                </a:rPr>
                <a:t>2  </a:t>
              </a:r>
              <a:r>
                <a:rPr lang="ko-KR" altLang="en-US" sz="1100" spc="-30" dirty="0">
                  <a:latin typeface="+mn-ea"/>
                  <a:cs typeface="Apple SD 산돌고딕 Neo 일반체"/>
                </a:rPr>
                <a:t>비즈니스모델 캔버스 작성</a:t>
              </a:r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1C34ADC9-DAC5-A149-9839-0C32919B6394}"/>
                </a:ext>
              </a:extLst>
            </p:cNvPr>
            <p:cNvCxnSpPr>
              <a:cxnSpLocks/>
            </p:cNvCxnSpPr>
            <p:nvPr/>
          </p:nvCxnSpPr>
          <p:spPr>
            <a:xfrm>
              <a:off x="634806" y="3241688"/>
              <a:ext cx="0" cy="381000"/>
            </a:xfrm>
            <a:prstGeom prst="line">
              <a:avLst/>
            </a:prstGeom>
            <a:ln w="3175">
              <a:solidFill>
                <a:srgbClr val="F4A3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A6704263-BDD8-214C-83AE-4168295A89C3}"/>
                </a:ext>
              </a:extLst>
            </p:cNvPr>
            <p:cNvCxnSpPr>
              <a:cxnSpLocks/>
            </p:cNvCxnSpPr>
            <p:nvPr/>
          </p:nvCxnSpPr>
          <p:spPr>
            <a:xfrm>
              <a:off x="2799346" y="3241688"/>
              <a:ext cx="0" cy="381000"/>
            </a:xfrm>
            <a:prstGeom prst="line">
              <a:avLst/>
            </a:prstGeom>
            <a:ln w="3175">
              <a:solidFill>
                <a:srgbClr val="F4A3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F9A8FFA5-18A7-7947-A514-1BC770A7C41F}"/>
                </a:ext>
              </a:extLst>
            </p:cNvPr>
            <p:cNvCxnSpPr>
              <a:cxnSpLocks/>
            </p:cNvCxnSpPr>
            <p:nvPr/>
          </p:nvCxnSpPr>
          <p:spPr>
            <a:xfrm>
              <a:off x="4950774" y="3241688"/>
              <a:ext cx="0" cy="381000"/>
            </a:xfrm>
            <a:prstGeom prst="line">
              <a:avLst/>
            </a:prstGeom>
            <a:ln w="3175">
              <a:solidFill>
                <a:srgbClr val="F4A3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9DBC2AB6-FC23-7145-AEFD-D0F523AB6633}"/>
                </a:ext>
              </a:extLst>
            </p:cNvPr>
            <p:cNvCxnSpPr>
              <a:cxnSpLocks/>
            </p:cNvCxnSpPr>
            <p:nvPr/>
          </p:nvCxnSpPr>
          <p:spPr>
            <a:xfrm>
              <a:off x="634806" y="3429000"/>
              <a:ext cx="8648509" cy="0"/>
            </a:xfrm>
            <a:prstGeom prst="line">
              <a:avLst/>
            </a:prstGeom>
            <a:ln w="3175">
              <a:solidFill>
                <a:srgbClr val="F4A3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36D02B-7493-134E-BCDE-1D412C906415}"/>
                </a:ext>
              </a:extLst>
            </p:cNvPr>
            <p:cNvSpPr txBox="1"/>
            <p:nvPr/>
          </p:nvSpPr>
          <p:spPr>
            <a:xfrm>
              <a:off x="7049084" y="2544005"/>
              <a:ext cx="1373884" cy="630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rtlCol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kumimoji="1" lang="en-US" altLang="ko-KR" sz="3600" spc="-100" dirty="0">
                  <a:latin typeface="+mn-ea"/>
                  <a:cs typeface="Nanum Gothic ExtraBold" charset="-127"/>
                </a:rPr>
                <a:t>IV</a:t>
              </a:r>
            </a:p>
          </p:txBody>
        </p: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BDEA26B0-27AF-E44E-A0D1-7EDE84AAE1E4}"/>
                </a:ext>
              </a:extLst>
            </p:cNvPr>
            <p:cNvCxnSpPr>
              <a:cxnSpLocks/>
            </p:cNvCxnSpPr>
            <p:nvPr/>
          </p:nvCxnSpPr>
          <p:spPr>
            <a:xfrm>
              <a:off x="7114548" y="3241688"/>
              <a:ext cx="0" cy="381000"/>
            </a:xfrm>
            <a:prstGeom prst="line">
              <a:avLst/>
            </a:prstGeom>
            <a:ln w="3175">
              <a:solidFill>
                <a:srgbClr val="F4A3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CF2C6D0-20FD-4C41-9C37-254CC68B5BB1}"/>
                </a:ext>
              </a:extLst>
            </p:cNvPr>
            <p:cNvSpPr txBox="1"/>
            <p:nvPr/>
          </p:nvSpPr>
          <p:spPr>
            <a:xfrm>
              <a:off x="7124700" y="3835718"/>
              <a:ext cx="1481772" cy="695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defTabSz="843780" fontAlgn="base">
                <a:lnSpc>
                  <a:spcPct val="130000"/>
                </a:lnSpc>
              </a:pPr>
              <a:r>
                <a:rPr lang="ko-KR" altLang="en-US" sz="1400" spc="-30" dirty="0">
                  <a:latin typeface="+mn-ea"/>
                  <a:cs typeface="Apple SD 산돌고딕 Neo 일반체"/>
                </a:rPr>
                <a:t>팀 소개</a:t>
              </a:r>
              <a:endParaRPr lang="en-US" altLang="ko-KR" sz="1400" spc="-30" dirty="0">
                <a:latin typeface="+mn-ea"/>
                <a:cs typeface="Apple SD 산돌고딕 Neo 일반체"/>
              </a:endParaRPr>
            </a:p>
            <a:p>
              <a:pPr defTabSz="843780" fontAlgn="base">
                <a:lnSpc>
                  <a:spcPct val="130000"/>
                </a:lnSpc>
              </a:pPr>
              <a:endParaRPr lang="en-US" altLang="ko-KR" sz="1100" b="1" spc="-30" dirty="0">
                <a:latin typeface="+mn-ea"/>
                <a:cs typeface="Apple SD 산돌고딕 Neo 일반체"/>
              </a:endParaRPr>
            </a:p>
            <a:p>
              <a:pPr defTabSz="843780" fontAlgn="base">
                <a:lnSpc>
                  <a:spcPct val="130000"/>
                </a:lnSpc>
              </a:pPr>
              <a:r>
                <a:rPr lang="en-US" altLang="ko-KR" sz="1100" spc="-30" dirty="0">
                  <a:latin typeface="+mn-ea"/>
                  <a:cs typeface="Apple SD 산돌고딕 Neo 일반체"/>
                </a:rPr>
                <a:t>1  </a:t>
              </a:r>
              <a:r>
                <a:rPr lang="ko-KR" altLang="en-US" sz="1100" spc="-30" dirty="0" err="1">
                  <a:latin typeface="+mn-ea"/>
                  <a:cs typeface="Apple SD 산돌고딕 Neo 일반체"/>
                </a:rPr>
                <a:t>창업팀</a:t>
              </a:r>
              <a:r>
                <a:rPr lang="ko-KR" altLang="en-US" sz="1100" spc="-30" dirty="0">
                  <a:latin typeface="+mn-ea"/>
                  <a:cs typeface="Apple SD 산돌고딕 Neo 일반체"/>
                </a:rPr>
                <a:t> 및 멤버 소개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D7B3DE-612C-4BE8-B6D5-2A280F9CEF76}"/>
                </a:ext>
              </a:extLst>
            </p:cNvPr>
            <p:cNvSpPr txBox="1"/>
            <p:nvPr/>
          </p:nvSpPr>
          <p:spPr>
            <a:xfrm>
              <a:off x="666160" y="3855889"/>
              <a:ext cx="1811568" cy="13561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defTabSz="843780" fontAlgn="base">
                <a:lnSpc>
                  <a:spcPct val="130000"/>
                </a:lnSpc>
              </a:pPr>
              <a:r>
                <a:rPr lang="ko-KR" altLang="en-US" sz="1400" spc="-30" dirty="0">
                  <a:latin typeface="+mn-ea"/>
                  <a:cs typeface="Apple SD 산돌고딕 Neo 일반체"/>
                </a:rPr>
                <a:t>사업배경</a:t>
              </a:r>
              <a:endParaRPr lang="en-US" altLang="ko-KR" sz="1400" spc="-30" dirty="0">
                <a:latin typeface="+mn-ea"/>
                <a:cs typeface="Apple SD 산돌고딕 Neo 일반체"/>
              </a:endParaRPr>
            </a:p>
            <a:p>
              <a:pPr defTabSz="843780" fontAlgn="base">
                <a:lnSpc>
                  <a:spcPct val="130000"/>
                </a:lnSpc>
              </a:pPr>
              <a:endParaRPr lang="en-US" altLang="ko-KR" sz="1100" b="1" spc="-30" dirty="0">
                <a:latin typeface="+mn-ea"/>
              </a:endParaRPr>
            </a:p>
            <a:p>
              <a:pPr defTabSz="843780" fontAlgn="base">
                <a:lnSpc>
                  <a:spcPct val="130000"/>
                </a:lnSpc>
              </a:pPr>
              <a:r>
                <a:rPr lang="en-US" altLang="ko-KR" sz="1100" spc="-30" dirty="0">
                  <a:latin typeface="+mn-ea"/>
                </a:rPr>
                <a:t>1  </a:t>
              </a:r>
              <a:r>
                <a:rPr lang="ko-KR" altLang="en-US" sz="1100" spc="-30" dirty="0">
                  <a:latin typeface="+mn-ea"/>
                </a:rPr>
                <a:t>기본 입력정보</a:t>
              </a:r>
              <a:endParaRPr lang="en-US" altLang="ko-KR" sz="1100" spc="-30" dirty="0">
                <a:latin typeface="+mn-ea"/>
              </a:endParaRPr>
            </a:p>
            <a:p>
              <a:pPr defTabSz="843780" fontAlgn="base">
                <a:lnSpc>
                  <a:spcPct val="130000"/>
                </a:lnSpc>
              </a:pPr>
              <a:r>
                <a:rPr lang="en-US" altLang="ko-KR" sz="1100" spc="-30" dirty="0">
                  <a:latin typeface="+mn-ea"/>
                </a:rPr>
                <a:t>2  </a:t>
              </a:r>
              <a:r>
                <a:rPr lang="ko-KR" altLang="en-US" sz="1100" spc="-30" dirty="0">
                  <a:latin typeface="+mn-ea"/>
                </a:rPr>
                <a:t>해결하고자 하는 문제</a:t>
              </a:r>
              <a:endParaRPr lang="en-US" altLang="ko-KR" sz="1100" spc="-30" dirty="0">
                <a:latin typeface="+mn-ea"/>
              </a:endParaRPr>
            </a:p>
            <a:p>
              <a:pPr defTabSz="843780" fontAlgn="base">
                <a:lnSpc>
                  <a:spcPct val="130000"/>
                </a:lnSpc>
              </a:pPr>
              <a:r>
                <a:rPr lang="en-US" altLang="ko-KR" sz="1100" spc="-30" dirty="0">
                  <a:latin typeface="+mn-ea"/>
                </a:rPr>
                <a:t>3  </a:t>
              </a:r>
              <a:r>
                <a:rPr lang="ko-KR" altLang="en-US" sz="1100" spc="-30" dirty="0">
                  <a:latin typeface="+mn-ea"/>
                </a:rPr>
                <a:t>문제에 관심을 가진 이유</a:t>
              </a:r>
              <a:endParaRPr lang="en-US" altLang="ko-KR" sz="1100" spc="-30" dirty="0">
                <a:latin typeface="+mn-ea"/>
              </a:endParaRPr>
            </a:p>
            <a:p>
              <a:pPr defTabSz="843780" fontAlgn="base">
                <a:lnSpc>
                  <a:spcPct val="130000"/>
                </a:lnSpc>
              </a:pPr>
              <a:r>
                <a:rPr lang="en-US" altLang="ko-KR" sz="1100" spc="-30" dirty="0">
                  <a:latin typeface="+mn-ea"/>
                </a:rPr>
                <a:t>4  </a:t>
              </a:r>
              <a:r>
                <a:rPr lang="ko-KR" altLang="en-US" sz="1100" spc="-30" dirty="0">
                  <a:latin typeface="+mn-ea"/>
                </a:rPr>
                <a:t>문제의 중요도</a:t>
              </a: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00B791F6-5778-4A4B-9F4A-589A8AD42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187" y="62281"/>
            <a:ext cx="431304" cy="496325"/>
          </a:xfrm>
          <a:prstGeom prst="rect">
            <a:avLst/>
          </a:prstGeom>
        </p:spPr>
      </p:pic>
      <p:cxnSp>
        <p:nvCxnSpPr>
          <p:cNvPr id="23" name="직선 연결선[R] 24">
            <a:extLst>
              <a:ext uri="{FF2B5EF4-FFF2-40B4-BE49-F238E27FC236}">
                <a16:creationId xmlns:a16="http://schemas.microsoft.com/office/drawing/2014/main" id="{74F3AE51-B4E7-4401-8C26-9509842C06E6}"/>
              </a:ext>
            </a:extLst>
          </p:cNvPr>
          <p:cNvCxnSpPr>
            <a:cxnSpLocks/>
          </p:cNvCxnSpPr>
          <p:nvPr/>
        </p:nvCxnSpPr>
        <p:spPr>
          <a:xfrm>
            <a:off x="631826" y="549275"/>
            <a:ext cx="8646106" cy="0"/>
          </a:xfrm>
          <a:prstGeom prst="line">
            <a:avLst/>
          </a:prstGeom>
          <a:ln w="3175">
            <a:solidFill>
              <a:srgbClr val="091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1">
            <a:extLst>
              <a:ext uri="{FF2B5EF4-FFF2-40B4-BE49-F238E27FC236}">
                <a16:creationId xmlns:a16="http://schemas.microsoft.com/office/drawing/2014/main" id="{4097F6A1-069F-47C4-B31E-F62E2CF3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48513" y="6392928"/>
            <a:ext cx="2145326" cy="365125"/>
          </a:xfrm>
        </p:spPr>
        <p:txBody>
          <a:bodyPr/>
          <a:lstStyle/>
          <a:p>
            <a:fld id="{41688140-3933-FA48-B5E4-2B73F14866CC}" type="slidenum">
              <a:rPr kumimoji="1" lang="ko-KR" altLang="en-US" smtClean="0">
                <a:solidFill>
                  <a:schemeClr val="bg1"/>
                </a:solidFill>
                <a:latin typeface="+mn-ea"/>
              </a:rPr>
              <a:t>4</a:t>
            </a:fld>
            <a:endParaRPr kumimoji="1"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바닥글 개체 틀 1">
            <a:extLst>
              <a:ext uri="{FF2B5EF4-FFF2-40B4-BE49-F238E27FC236}">
                <a16:creationId xmlns:a16="http://schemas.microsoft.com/office/drawing/2014/main" id="{672617AA-5E26-4E1F-B8F5-D2D0AB46B315}"/>
              </a:ext>
            </a:extLst>
          </p:cNvPr>
          <p:cNvSpPr txBox="1">
            <a:spLocks/>
          </p:cNvSpPr>
          <p:nvPr/>
        </p:nvSpPr>
        <p:spPr>
          <a:xfrm>
            <a:off x="7647151" y="6689836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ⓒ 2021 GLOBALORDER Co., Ltd. All rights reserved. 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+mj-lt"/>
              <a:ea typeface="Noto Sans CJK KR DemiLight" panose="020B0400000000000000" pitchFamily="34" charset="-128"/>
            </a:endParaRPr>
          </a:p>
        </p:txBody>
      </p:sp>
      <p:sp>
        <p:nvSpPr>
          <p:cNvPr id="33" name="바닥글 개체 틀 1">
            <a:extLst>
              <a:ext uri="{FF2B5EF4-FFF2-40B4-BE49-F238E27FC236}">
                <a16:creationId xmlns:a16="http://schemas.microsoft.com/office/drawing/2014/main" id="{70B8EA12-8C41-4C4D-9267-A2B89BC1EFA8}"/>
              </a:ext>
            </a:extLst>
          </p:cNvPr>
          <p:cNvSpPr txBox="1">
            <a:spLocks/>
          </p:cNvSpPr>
          <p:nvPr/>
        </p:nvSpPr>
        <p:spPr>
          <a:xfrm>
            <a:off x="0" y="6694254"/>
            <a:ext cx="2447109" cy="63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2021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년 제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1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회차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 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드림오더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창업 아이디어 공모전</a:t>
            </a:r>
          </a:p>
        </p:txBody>
      </p:sp>
    </p:spTree>
    <p:extLst>
      <p:ext uri="{BB962C8B-B14F-4D97-AF65-F5344CB8AC3E}">
        <p14:creationId xmlns:p14="http://schemas.microsoft.com/office/powerpoint/2010/main" val="315707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9AC608D-F19C-F349-805D-660A6D10B6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4428468" y="-2176286"/>
            <a:ext cx="5644473" cy="20276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A411A4-594F-4208-8D85-2A5CF033D894}"/>
              </a:ext>
            </a:extLst>
          </p:cNvPr>
          <p:cNvSpPr txBox="1"/>
          <p:nvPr/>
        </p:nvSpPr>
        <p:spPr>
          <a:xfrm>
            <a:off x="653949" y="256034"/>
            <a:ext cx="33576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43780" fontAlgn="base"/>
            <a:r>
              <a:rPr lang="ko-KR" altLang="en-US" sz="1400" dirty="0">
                <a:latin typeface="+mj-lt"/>
                <a:cs typeface="Apple SD 산돌고딕 Neo 일반체"/>
              </a:rPr>
              <a:t>팀 정보</a:t>
            </a:r>
            <a:endParaRPr lang="en-US" altLang="ko-KR" sz="1200" dirty="0">
              <a:latin typeface="+mj-lt"/>
              <a:cs typeface="Apple SD 산돌고딕 Neo 일반체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90692C6-54C3-461A-9A8F-E04ABC5AA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586532"/>
              </p:ext>
            </p:extLst>
          </p:nvPr>
        </p:nvGraphicFramePr>
        <p:xfrm>
          <a:off x="408572" y="1615613"/>
          <a:ext cx="9101188" cy="4621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7459">
                  <a:extLst>
                    <a:ext uri="{9D8B030D-6E8A-4147-A177-3AD203B41FA5}">
                      <a16:colId xmlns:a16="http://schemas.microsoft.com/office/drawing/2014/main" val="862675772"/>
                    </a:ext>
                  </a:extLst>
                </a:gridCol>
                <a:gridCol w="689329">
                  <a:extLst>
                    <a:ext uri="{9D8B030D-6E8A-4147-A177-3AD203B41FA5}">
                      <a16:colId xmlns:a16="http://schemas.microsoft.com/office/drawing/2014/main" val="931294459"/>
                    </a:ext>
                  </a:extLst>
                </a:gridCol>
                <a:gridCol w="1605588">
                  <a:extLst>
                    <a:ext uri="{9D8B030D-6E8A-4147-A177-3AD203B41FA5}">
                      <a16:colId xmlns:a16="http://schemas.microsoft.com/office/drawing/2014/main" val="1693927730"/>
                    </a:ext>
                  </a:extLst>
                </a:gridCol>
                <a:gridCol w="2294918">
                  <a:extLst>
                    <a:ext uri="{9D8B030D-6E8A-4147-A177-3AD203B41FA5}">
                      <a16:colId xmlns:a16="http://schemas.microsoft.com/office/drawing/2014/main" val="3160340923"/>
                    </a:ext>
                  </a:extLst>
                </a:gridCol>
                <a:gridCol w="1147459">
                  <a:extLst>
                    <a:ext uri="{9D8B030D-6E8A-4147-A177-3AD203B41FA5}">
                      <a16:colId xmlns:a16="http://schemas.microsoft.com/office/drawing/2014/main" val="851101518"/>
                    </a:ext>
                  </a:extLst>
                </a:gridCol>
                <a:gridCol w="2216435">
                  <a:extLst>
                    <a:ext uri="{9D8B030D-6E8A-4147-A177-3AD203B41FA5}">
                      <a16:colId xmlns:a16="http://schemas.microsoft.com/office/drawing/2014/main" val="3380036809"/>
                    </a:ext>
                  </a:extLst>
                </a:gridCol>
              </a:tblGrid>
              <a:tr h="57774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팀 이름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타임오더</a:t>
                      </a:r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사업자등록번호</a:t>
                      </a:r>
                      <a:endParaRPr lang="en-US" altLang="ko-KR" sz="10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123-45-67890</a:t>
                      </a:r>
                      <a:endParaRPr lang="en-US" altLang="ko-KR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079846"/>
                  </a:ext>
                </a:extLst>
              </a:tr>
              <a:tr h="57774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창업 아이템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타임오더</a:t>
                      </a:r>
                      <a:endParaRPr lang="en-US" altLang="ko-KR" sz="1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692070"/>
                  </a:ext>
                </a:extLst>
              </a:tr>
              <a:tr h="57774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창업 아이템 소개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새로운 </a:t>
                      </a:r>
                      <a:r>
                        <a:rPr lang="ko-KR" altLang="en-US" sz="10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언택트</a:t>
                      </a:r>
                      <a:r>
                        <a:rPr lang="ko-KR" altLang="en-US" sz="1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주문</a:t>
                      </a:r>
                      <a:r>
                        <a:rPr lang="en-US" altLang="ko-KR" sz="1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O2O </a:t>
                      </a:r>
                      <a:r>
                        <a:rPr lang="ko-KR" altLang="en-US" sz="10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앱서비스</a:t>
                      </a:r>
                      <a:r>
                        <a:rPr lang="ko-KR" altLang="en-US" sz="1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타임오더</a:t>
                      </a:r>
                      <a:endParaRPr lang="en-US" altLang="ko-KR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330451"/>
                  </a:ext>
                </a:extLst>
              </a:tr>
              <a:tr h="57774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팀 구성원 수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( 4 )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명 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( 2 )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( 2 )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명</a:t>
                      </a:r>
                      <a:endParaRPr lang="en-US" altLang="ko-KR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476934"/>
                  </a:ext>
                </a:extLst>
              </a:tr>
              <a:tr h="57774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대표자</a:t>
                      </a:r>
                      <a:endParaRPr lang="en-US" alt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인적사항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성명</a:t>
                      </a:r>
                      <a:endParaRPr lang="ko-KR" sz="10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서현민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생년월일</a:t>
                      </a:r>
                      <a:endParaRPr lang="ko-KR" sz="10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1999.01.01</a:t>
                      </a:r>
                      <a:endParaRPr lang="ko-KR" sz="10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414172"/>
                  </a:ext>
                </a:extLst>
              </a:tr>
              <a:tr h="577747">
                <a:tc vMerge="1">
                  <a:txBody>
                    <a:bodyPr/>
                    <a:lstStyle/>
                    <a:p>
                      <a:pPr algn="ctr" latinLnBrk="1"/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BC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연락처</a:t>
                      </a:r>
                      <a:endParaRPr lang="ko-KR" sz="10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전화</a:t>
                      </a:r>
                      <a:endParaRPr lang="ko-KR" sz="10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010-0000-0000</a:t>
                      </a:r>
                      <a:endParaRPr lang="ko-KR" sz="10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E-Mail</a:t>
                      </a:r>
                      <a:endParaRPr lang="ko-KR" sz="10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4"/>
                        </a:rPr>
                        <a:t>dreamorder@globalorder.co.kr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22907"/>
                  </a:ext>
                </a:extLst>
              </a:tr>
              <a:tr h="577747">
                <a:tc vMerge="1">
                  <a:txBody>
                    <a:bodyPr/>
                    <a:lstStyle/>
                    <a:p>
                      <a:pPr algn="ctr" latinLnBrk="1"/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BC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주소</a:t>
                      </a:r>
                      <a:endParaRPr lang="ko-KR" sz="10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서울 마포구 양화로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57-19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15849"/>
                  </a:ext>
                </a:extLst>
              </a:tr>
              <a:tr h="57774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지원경로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드림오더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홈페이지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6209"/>
                  </a:ext>
                </a:extLst>
              </a:tr>
            </a:tbl>
          </a:graphicData>
        </a:graphic>
      </p:graphicFrame>
      <p:cxnSp>
        <p:nvCxnSpPr>
          <p:cNvPr id="11" name="직선 연결선[R] 24">
            <a:extLst>
              <a:ext uri="{FF2B5EF4-FFF2-40B4-BE49-F238E27FC236}">
                <a16:creationId xmlns:a16="http://schemas.microsoft.com/office/drawing/2014/main" id="{924A0CF4-3197-4CEB-8F3E-9DDB1B6FFE47}"/>
              </a:ext>
            </a:extLst>
          </p:cNvPr>
          <p:cNvCxnSpPr>
            <a:cxnSpLocks/>
          </p:cNvCxnSpPr>
          <p:nvPr/>
        </p:nvCxnSpPr>
        <p:spPr>
          <a:xfrm>
            <a:off x="631826" y="549275"/>
            <a:ext cx="8646106" cy="0"/>
          </a:xfrm>
          <a:prstGeom prst="line">
            <a:avLst/>
          </a:prstGeom>
          <a:ln w="3175">
            <a:solidFill>
              <a:srgbClr val="091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FBC51DE7-E082-4844-96B0-5A60DB65A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2187" y="62281"/>
            <a:ext cx="431304" cy="496325"/>
          </a:xfrm>
          <a:prstGeom prst="rect">
            <a:avLst/>
          </a:prstGeom>
        </p:spPr>
      </p:pic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E7A8098D-D3A6-43F2-9C41-782F660C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48513" y="6392928"/>
            <a:ext cx="2145326" cy="365125"/>
          </a:xfrm>
        </p:spPr>
        <p:txBody>
          <a:bodyPr/>
          <a:lstStyle/>
          <a:p>
            <a:fld id="{41688140-3933-FA48-B5E4-2B73F14866CC}" type="slidenum">
              <a:rPr kumimoji="1" lang="ko-KR" altLang="en-US" smtClean="0">
                <a:solidFill>
                  <a:schemeClr val="bg1"/>
                </a:solidFill>
                <a:latin typeface="+mn-ea"/>
              </a:rPr>
              <a:t>5</a:t>
            </a:fld>
            <a:endParaRPr kumimoji="1"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바닥글 개체 틀 1">
            <a:extLst>
              <a:ext uri="{FF2B5EF4-FFF2-40B4-BE49-F238E27FC236}">
                <a16:creationId xmlns:a16="http://schemas.microsoft.com/office/drawing/2014/main" id="{0829883B-D919-47AF-8EF6-8DCB11C0B8BB}"/>
              </a:ext>
            </a:extLst>
          </p:cNvPr>
          <p:cNvSpPr txBox="1">
            <a:spLocks/>
          </p:cNvSpPr>
          <p:nvPr/>
        </p:nvSpPr>
        <p:spPr>
          <a:xfrm>
            <a:off x="7647151" y="6689836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ⓒ 2021 GLOBALORDER Co., Ltd. All rights reserved. 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+mj-lt"/>
              <a:ea typeface="Noto Sans CJK KR DemiLight" panose="020B0400000000000000" pitchFamily="34" charset="-128"/>
            </a:endParaRPr>
          </a:p>
        </p:txBody>
      </p:sp>
      <p:sp>
        <p:nvSpPr>
          <p:cNvPr id="19" name="바닥글 개체 틀 1">
            <a:extLst>
              <a:ext uri="{FF2B5EF4-FFF2-40B4-BE49-F238E27FC236}">
                <a16:creationId xmlns:a16="http://schemas.microsoft.com/office/drawing/2014/main" id="{A1E5D421-1B7F-48BB-907B-D98E5F4EBF1F}"/>
              </a:ext>
            </a:extLst>
          </p:cNvPr>
          <p:cNvSpPr txBox="1">
            <a:spLocks/>
          </p:cNvSpPr>
          <p:nvPr/>
        </p:nvSpPr>
        <p:spPr>
          <a:xfrm>
            <a:off x="0" y="6694254"/>
            <a:ext cx="2447109" cy="63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2021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년 제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1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회차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 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드림오더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창업 아이디어 공모전</a:t>
            </a:r>
          </a:p>
        </p:txBody>
      </p:sp>
    </p:spTree>
    <p:extLst>
      <p:ext uri="{BB962C8B-B14F-4D97-AF65-F5344CB8AC3E}">
        <p14:creationId xmlns:p14="http://schemas.microsoft.com/office/powerpoint/2010/main" val="374888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A322B3-6167-8C47-A285-D25BEF10FE5C}"/>
              </a:ext>
            </a:extLst>
          </p:cNvPr>
          <p:cNvSpPr/>
          <p:nvPr/>
        </p:nvSpPr>
        <p:spPr>
          <a:xfrm>
            <a:off x="-231228" y="-84083"/>
            <a:ext cx="10216057" cy="7015655"/>
          </a:xfrm>
          <a:prstGeom prst="rect">
            <a:avLst/>
          </a:prstGeom>
          <a:solidFill>
            <a:srgbClr val="101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+mj-lt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B0DE2CE3-AF4A-A744-9A0C-E2812091B181}"/>
              </a:ext>
            </a:extLst>
          </p:cNvPr>
          <p:cNvCxnSpPr>
            <a:cxnSpLocks/>
          </p:cNvCxnSpPr>
          <p:nvPr/>
        </p:nvCxnSpPr>
        <p:spPr>
          <a:xfrm>
            <a:off x="643044" y="3426587"/>
            <a:ext cx="863113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ABA4A2-4519-4E47-B1FF-736E8BF8F518}"/>
              </a:ext>
            </a:extLst>
          </p:cNvPr>
          <p:cNvSpPr/>
          <p:nvPr/>
        </p:nvSpPr>
        <p:spPr>
          <a:xfrm>
            <a:off x="7110261" y="2285245"/>
            <a:ext cx="218357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5000" dirty="0">
                <a:solidFill>
                  <a:schemeClr val="bg1"/>
                </a:solidFill>
                <a:latin typeface="+mj-lt"/>
              </a:rPr>
              <a:t>I</a:t>
            </a:r>
            <a:endParaRPr kumimoji="1" lang="ko-KR" altLang="en-US" sz="1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B1B3E-81F1-E94B-BF18-C4B73AF48EE5}"/>
              </a:ext>
            </a:extLst>
          </p:cNvPr>
          <p:cNvSpPr txBox="1"/>
          <p:nvPr/>
        </p:nvSpPr>
        <p:spPr>
          <a:xfrm>
            <a:off x="583385" y="2660259"/>
            <a:ext cx="5283261" cy="63094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>
              <a:lnSpc>
                <a:spcPts val="4200"/>
              </a:lnSpc>
            </a:pPr>
            <a:r>
              <a:rPr kumimoji="1" lang="ko-KR" altLang="en-US" sz="3600" b="1" spc="-1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  <a:cs typeface="Nanum Gothic ExtraBold" charset="-127"/>
              </a:rPr>
              <a:t>사업배경</a:t>
            </a:r>
            <a:endParaRPr kumimoji="1" lang="en-US" altLang="ko-KR" sz="3600" b="1" spc="-100" dirty="0">
              <a:solidFill>
                <a:schemeClr val="bg1"/>
              </a:solidFill>
              <a:latin typeface="+mj-lt"/>
              <a:ea typeface="Noto Sans CJK KR" panose="020B0500000000000000" pitchFamily="34" charset="-128"/>
              <a:cs typeface="Nanum Gothic ExtraBold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418615-6A6A-42A3-8BC5-688E5EF91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187" y="62281"/>
            <a:ext cx="431304" cy="496325"/>
          </a:xfrm>
          <a:prstGeom prst="rect">
            <a:avLst/>
          </a:prstGeom>
        </p:spPr>
      </p:pic>
      <p:sp>
        <p:nvSpPr>
          <p:cNvPr id="21" name="바닥글 개체 틀 1">
            <a:extLst>
              <a:ext uri="{FF2B5EF4-FFF2-40B4-BE49-F238E27FC236}">
                <a16:creationId xmlns:a16="http://schemas.microsoft.com/office/drawing/2014/main" id="{A87352E8-B294-44F7-BF2A-94D51D238841}"/>
              </a:ext>
            </a:extLst>
          </p:cNvPr>
          <p:cNvSpPr txBox="1">
            <a:spLocks/>
          </p:cNvSpPr>
          <p:nvPr/>
        </p:nvSpPr>
        <p:spPr>
          <a:xfrm>
            <a:off x="7647151" y="6689836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ⓒ 2021 GLOBALORDER Co., Ltd. All rights reserved. </a:t>
            </a:r>
            <a:endParaRPr lang="ko-KR" altLang="en-US" sz="800" dirty="0">
              <a:solidFill>
                <a:schemeClr val="bg1"/>
              </a:solidFill>
              <a:latin typeface="+mj-lt"/>
              <a:ea typeface="Noto Sans CJK KR DemiLight" panose="020B0400000000000000" pitchFamily="34" charset="-128"/>
            </a:endParaRPr>
          </a:p>
        </p:txBody>
      </p:sp>
      <p:sp>
        <p:nvSpPr>
          <p:cNvPr id="22" name="바닥글 개체 틀 1">
            <a:extLst>
              <a:ext uri="{FF2B5EF4-FFF2-40B4-BE49-F238E27FC236}">
                <a16:creationId xmlns:a16="http://schemas.microsoft.com/office/drawing/2014/main" id="{42C8F2CC-6922-437A-82FA-806D995D974D}"/>
              </a:ext>
            </a:extLst>
          </p:cNvPr>
          <p:cNvSpPr txBox="1">
            <a:spLocks/>
          </p:cNvSpPr>
          <p:nvPr/>
        </p:nvSpPr>
        <p:spPr>
          <a:xfrm>
            <a:off x="0" y="6694254"/>
            <a:ext cx="2447109" cy="63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2021</a:t>
            </a:r>
            <a:r>
              <a:rPr lang="ko-KR" altLang="en-US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년 제 </a:t>
            </a:r>
            <a:r>
              <a:rPr lang="en-US" altLang="ko-KR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1</a:t>
            </a:r>
            <a:r>
              <a:rPr lang="ko-KR" altLang="en-US" sz="800" dirty="0" err="1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회차</a:t>
            </a:r>
            <a:r>
              <a:rPr lang="ko-KR" altLang="en-US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  </a:t>
            </a:r>
            <a:r>
              <a:rPr lang="ko-KR" altLang="en-US" sz="800" dirty="0" err="1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드림오더</a:t>
            </a:r>
            <a:r>
              <a:rPr lang="ko-KR" altLang="en-US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 창업 아이디어 공모전</a:t>
            </a:r>
          </a:p>
        </p:txBody>
      </p:sp>
    </p:spTree>
    <p:extLst>
      <p:ext uri="{BB962C8B-B14F-4D97-AF65-F5344CB8AC3E}">
        <p14:creationId xmlns:p14="http://schemas.microsoft.com/office/powerpoint/2010/main" val="266829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9AC608D-F19C-F349-805D-660A6D10B6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4428468" y="-2176286"/>
            <a:ext cx="5644473" cy="20276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A411A4-594F-4208-8D85-2A5CF033D894}"/>
              </a:ext>
            </a:extLst>
          </p:cNvPr>
          <p:cNvSpPr txBox="1"/>
          <p:nvPr/>
        </p:nvSpPr>
        <p:spPr>
          <a:xfrm>
            <a:off x="653949" y="256034"/>
            <a:ext cx="33576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43780" fontAlgn="base"/>
            <a:r>
              <a:rPr lang="en-US" altLang="ko-KR" sz="1400" dirty="0">
                <a:latin typeface="+mj-lt"/>
                <a:cs typeface="Apple SD 산돌고딕 Neo 일반체"/>
              </a:rPr>
              <a:t>Ⅰ. </a:t>
            </a:r>
            <a:r>
              <a:rPr lang="ko-KR" altLang="en-US" sz="1400" dirty="0">
                <a:latin typeface="+mj-lt"/>
                <a:cs typeface="Apple SD 산돌고딕 Neo 일반체"/>
              </a:rPr>
              <a:t>사업배경</a:t>
            </a:r>
            <a:endParaRPr lang="en-US" altLang="ko-KR" sz="1200" dirty="0">
              <a:latin typeface="+mj-lt"/>
              <a:cs typeface="Apple SD 산돌고딕 Neo 일반체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CF8AD9-EFA4-4C00-9F65-457E69A7E778}"/>
              </a:ext>
            </a:extLst>
          </p:cNvPr>
          <p:cNvSpPr txBox="1"/>
          <p:nvPr/>
        </p:nvSpPr>
        <p:spPr>
          <a:xfrm>
            <a:off x="631825" y="680621"/>
            <a:ext cx="8662014" cy="4536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43780" fontAlgn="base">
              <a:lnSpc>
                <a:spcPct val="130000"/>
              </a:lnSpc>
            </a:pPr>
            <a:r>
              <a:rPr lang="ko-KR" altLang="en-US" sz="1200" dirty="0">
                <a:latin typeface="+mn-ea"/>
                <a:cs typeface="Apple SD 산돌고딕 Neo 일반체"/>
              </a:rPr>
              <a:t>귀사가 사회가치를 혁신적으로 해결하고자 하는 궁극적인 지향점 및 이에 도달하고 있음을 평가하는 자체 기준과 현재까지의 성과를 간략히 작성 부탁드립니다</a:t>
            </a:r>
            <a:r>
              <a:rPr lang="en-US" altLang="ko-KR" sz="1200" dirty="0">
                <a:latin typeface="+mn-ea"/>
                <a:cs typeface="Apple SD 산돌고딕 Neo 일반체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90692C6-54C3-461A-9A8F-E04ABC5AA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927330"/>
              </p:ext>
            </p:extLst>
          </p:nvPr>
        </p:nvGraphicFramePr>
        <p:xfrm>
          <a:off x="631826" y="1502407"/>
          <a:ext cx="8623982" cy="32524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5891">
                  <a:extLst>
                    <a:ext uri="{9D8B030D-6E8A-4147-A177-3AD203B41FA5}">
                      <a16:colId xmlns:a16="http://schemas.microsoft.com/office/drawing/2014/main" val="862675772"/>
                    </a:ext>
                  </a:extLst>
                </a:gridCol>
                <a:gridCol w="6748091">
                  <a:extLst>
                    <a:ext uri="{9D8B030D-6E8A-4147-A177-3AD203B41FA5}">
                      <a16:colId xmlns:a16="http://schemas.microsoft.com/office/drawing/2014/main" val="931294459"/>
                    </a:ext>
                  </a:extLst>
                </a:gridCol>
              </a:tblGrid>
              <a:tr h="367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구분</a:t>
                      </a:r>
                      <a:r>
                        <a:rPr lang="en-US" sz="1100" dirty="0"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내용</a:t>
                      </a: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840"/>
                  </a:ext>
                </a:extLst>
              </a:tr>
              <a:tr h="288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해결하고자 하는 문제</a:t>
                      </a:r>
                      <a:endParaRPr lang="ko-KR" sz="10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base" latinLnBrk="1"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indent="-171450" fontAlgn="base" latinLnBrk="1">
                        <a:buFontTx/>
                        <a:buChar char="-"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매장에서 주문하고 결제한 시점부터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픽업까지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분 이상의 기다림 소요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(2006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년 </a:t>
                      </a:r>
                      <a:r>
                        <a:rPr lang="ko-KR" altLang="en-US" sz="700" kern="12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사이렌오더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도입 전 스타벅스 코리아 발표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매장 진입부터 픽업까지는 더 많은 시간이 소요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indent="-171450" fontAlgn="base" latinLnBrk="1">
                        <a:buFontTx/>
                        <a:buChar char="-"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indent="-171450" fontAlgn="base" latinLnBrk="1">
                        <a:buFontTx/>
                        <a:buChar char="-"/>
                      </a:pP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indent="-171450" fontAlgn="base" latinLnBrk="1">
                        <a:buFontTx/>
                        <a:buChar char="-"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소형매장이나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점심시간 같은 바쁜 시간대에는 주문누락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주문실수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주문지연 등의 문제가 발생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171450" indent="-171450" fontAlgn="base" latinLnBrk="1">
                        <a:buFontTx/>
                        <a:buChar char="-"/>
                      </a:pP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indent="0" fontAlgn="base" latinLnBrk="1">
                        <a:buFontTx/>
                        <a:buNone/>
                      </a:pPr>
                      <a:endParaRPr lang="en-US" altLang="ko-KR" sz="1000" strike="sng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indent="-171450" fontAlgn="base" latinLnBrk="1">
                        <a:buFontTx/>
                        <a:buChar char="-"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대면 주문을 받는 카페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식당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“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종사자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”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의 코로나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19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감염 위험 증가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171450" indent="-171450" fontAlgn="base" latinLnBrk="1">
                        <a:buFontTx/>
                        <a:buChar char="-"/>
                      </a:pP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079846"/>
                  </a:ext>
                </a:extLst>
              </a:tr>
            </a:tbl>
          </a:graphicData>
        </a:graphic>
      </p:graphicFrame>
      <p:cxnSp>
        <p:nvCxnSpPr>
          <p:cNvPr id="11" name="직선 연결선[R] 24">
            <a:extLst>
              <a:ext uri="{FF2B5EF4-FFF2-40B4-BE49-F238E27FC236}">
                <a16:creationId xmlns:a16="http://schemas.microsoft.com/office/drawing/2014/main" id="{21D56581-F6E5-4BE1-9D88-D39B28EA9D39}"/>
              </a:ext>
            </a:extLst>
          </p:cNvPr>
          <p:cNvCxnSpPr>
            <a:cxnSpLocks/>
          </p:cNvCxnSpPr>
          <p:nvPr/>
        </p:nvCxnSpPr>
        <p:spPr>
          <a:xfrm>
            <a:off x="631826" y="549275"/>
            <a:ext cx="8646106" cy="0"/>
          </a:xfrm>
          <a:prstGeom prst="line">
            <a:avLst/>
          </a:prstGeom>
          <a:ln w="3175">
            <a:solidFill>
              <a:srgbClr val="091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80D9B7D6-6B00-4671-84AC-F57FEAAA0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187" y="62281"/>
            <a:ext cx="431304" cy="496325"/>
          </a:xfrm>
          <a:prstGeom prst="rect">
            <a:avLst/>
          </a:prstGeom>
        </p:spPr>
      </p:pic>
      <p:sp>
        <p:nvSpPr>
          <p:cNvPr id="20" name="바닥글 개체 틀 1">
            <a:extLst>
              <a:ext uri="{FF2B5EF4-FFF2-40B4-BE49-F238E27FC236}">
                <a16:creationId xmlns:a16="http://schemas.microsoft.com/office/drawing/2014/main" id="{83EF733A-8DF6-4738-986B-F110FD7EE693}"/>
              </a:ext>
            </a:extLst>
          </p:cNvPr>
          <p:cNvSpPr txBox="1">
            <a:spLocks/>
          </p:cNvSpPr>
          <p:nvPr/>
        </p:nvSpPr>
        <p:spPr>
          <a:xfrm>
            <a:off x="7647151" y="6689836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ⓒ 2021 GLOBALORDER Co., Ltd. All rights reserved. 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+mj-lt"/>
              <a:ea typeface="Noto Sans CJK KR DemiLight" panose="020B0400000000000000" pitchFamily="34" charset="-128"/>
            </a:endParaRPr>
          </a:p>
        </p:txBody>
      </p:sp>
      <p:sp>
        <p:nvSpPr>
          <p:cNvPr id="21" name="바닥글 개체 틀 1">
            <a:extLst>
              <a:ext uri="{FF2B5EF4-FFF2-40B4-BE49-F238E27FC236}">
                <a16:creationId xmlns:a16="http://schemas.microsoft.com/office/drawing/2014/main" id="{ADA98CA5-AE55-47E6-B2AC-0ACCBC9E7FFB}"/>
              </a:ext>
            </a:extLst>
          </p:cNvPr>
          <p:cNvSpPr txBox="1">
            <a:spLocks/>
          </p:cNvSpPr>
          <p:nvPr/>
        </p:nvSpPr>
        <p:spPr>
          <a:xfrm>
            <a:off x="0" y="6694254"/>
            <a:ext cx="2447109" cy="63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2021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년 제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1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회차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 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드림오더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창업 아이디어 공모전</a:t>
            </a:r>
          </a:p>
        </p:txBody>
      </p:sp>
    </p:spTree>
    <p:extLst>
      <p:ext uri="{BB962C8B-B14F-4D97-AF65-F5344CB8AC3E}">
        <p14:creationId xmlns:p14="http://schemas.microsoft.com/office/powerpoint/2010/main" val="196579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9AC608D-F19C-F349-805D-660A6D10B6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4428468" y="-2176286"/>
            <a:ext cx="5644473" cy="20276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A411A4-594F-4208-8D85-2A5CF033D894}"/>
              </a:ext>
            </a:extLst>
          </p:cNvPr>
          <p:cNvSpPr txBox="1"/>
          <p:nvPr/>
        </p:nvSpPr>
        <p:spPr>
          <a:xfrm>
            <a:off x="653949" y="256034"/>
            <a:ext cx="33576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43780" fontAlgn="base"/>
            <a:r>
              <a:rPr lang="en-US" altLang="ko-KR" sz="1400" dirty="0">
                <a:latin typeface="+mj-lt"/>
                <a:cs typeface="Apple SD 산돌고딕 Neo 일반체"/>
              </a:rPr>
              <a:t>Ⅰ. </a:t>
            </a:r>
            <a:r>
              <a:rPr lang="ko-KR" altLang="en-US" sz="1400" dirty="0">
                <a:latin typeface="+mj-lt"/>
                <a:cs typeface="Apple SD 산돌고딕 Neo 일반체"/>
              </a:rPr>
              <a:t>사업배경</a:t>
            </a:r>
            <a:endParaRPr lang="en-US" altLang="ko-KR" sz="1200" dirty="0">
              <a:latin typeface="+mj-lt"/>
              <a:cs typeface="Apple SD 산돌고딕 Neo 일반체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CF8AD9-EFA4-4C00-9F65-457E69A7E778}"/>
              </a:ext>
            </a:extLst>
          </p:cNvPr>
          <p:cNvSpPr txBox="1"/>
          <p:nvPr/>
        </p:nvSpPr>
        <p:spPr>
          <a:xfrm>
            <a:off x="631825" y="680621"/>
            <a:ext cx="8662014" cy="4536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43780" fontAlgn="base">
              <a:lnSpc>
                <a:spcPct val="130000"/>
              </a:lnSpc>
            </a:pPr>
            <a:r>
              <a:rPr lang="ko-KR" altLang="en-US" sz="1200" dirty="0">
                <a:latin typeface="+mn-ea"/>
                <a:cs typeface="Apple SD 산돌고딕 Neo 일반체"/>
              </a:rPr>
              <a:t>귀사가 사회가치를 혁신적으로 해결하고자 하는 궁극적인 지향점 및 이에 도달하고 있음을 평가하는 자체 기준과 현재까지의 성과를 간략히 작성 부탁드립니다</a:t>
            </a:r>
            <a:r>
              <a:rPr lang="en-US" altLang="ko-KR" sz="1200" dirty="0">
                <a:latin typeface="+mn-ea"/>
                <a:cs typeface="Apple SD 산돌고딕 Neo 일반체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90692C6-54C3-461A-9A8F-E04ABC5AA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992232"/>
              </p:ext>
            </p:extLst>
          </p:nvPr>
        </p:nvGraphicFramePr>
        <p:xfrm>
          <a:off x="631826" y="1502407"/>
          <a:ext cx="8623982" cy="45529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5891">
                  <a:extLst>
                    <a:ext uri="{9D8B030D-6E8A-4147-A177-3AD203B41FA5}">
                      <a16:colId xmlns:a16="http://schemas.microsoft.com/office/drawing/2014/main" val="862675772"/>
                    </a:ext>
                  </a:extLst>
                </a:gridCol>
                <a:gridCol w="6748091">
                  <a:extLst>
                    <a:ext uri="{9D8B030D-6E8A-4147-A177-3AD203B41FA5}">
                      <a16:colId xmlns:a16="http://schemas.microsoft.com/office/drawing/2014/main" val="931294459"/>
                    </a:ext>
                  </a:extLst>
                </a:gridCol>
              </a:tblGrid>
              <a:tr h="367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840"/>
                  </a:ext>
                </a:extLst>
              </a:tr>
              <a:tr h="2042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문제에 관심을 갖게 된 이유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학교 주변 카페에서 주문을 하기 위한 대기열로 인해 학교 수업에 늦거나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반대로 주문하지 못하고 수업에 들어가야 하는 등의 불편함이 반복해서 발생함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base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base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학우들을 비롯한 주변인들 모두 동일한 불편함을 겪고 있음을 파악하게 되었으며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그에 대한 대체재로 스타벅스의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사이렌오더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등장하여 관심을 가지게 되었음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414172"/>
                  </a:ext>
                </a:extLst>
              </a:tr>
              <a:tr h="2143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문제의 중요도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D6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학교에 다니는 학생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직장인 등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루틴한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생활을 보내는 대다수의 사람들이 동일한 문제를 겪고 있음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특히 학교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직장 주변 카페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식당 등 사람이 몰리는 매장의 경우 대기시간이 많이 증가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전세계적으로 식음료 매장 종사자의 위험도가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높음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분류되어 있음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(2020.04, ILO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발표자료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3122"/>
                  </a:ext>
                </a:extLst>
              </a:tr>
            </a:tbl>
          </a:graphicData>
        </a:graphic>
      </p:graphicFrame>
      <p:cxnSp>
        <p:nvCxnSpPr>
          <p:cNvPr id="11" name="직선 연결선[R] 24">
            <a:extLst>
              <a:ext uri="{FF2B5EF4-FFF2-40B4-BE49-F238E27FC236}">
                <a16:creationId xmlns:a16="http://schemas.microsoft.com/office/drawing/2014/main" id="{21D56581-F6E5-4BE1-9D88-D39B28EA9D39}"/>
              </a:ext>
            </a:extLst>
          </p:cNvPr>
          <p:cNvCxnSpPr>
            <a:cxnSpLocks/>
          </p:cNvCxnSpPr>
          <p:nvPr/>
        </p:nvCxnSpPr>
        <p:spPr>
          <a:xfrm>
            <a:off x="631826" y="549275"/>
            <a:ext cx="8646106" cy="0"/>
          </a:xfrm>
          <a:prstGeom prst="line">
            <a:avLst/>
          </a:prstGeom>
          <a:ln w="3175">
            <a:solidFill>
              <a:srgbClr val="091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80D9B7D6-6B00-4671-84AC-F57FEAAA0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187" y="62281"/>
            <a:ext cx="431304" cy="496325"/>
          </a:xfrm>
          <a:prstGeom prst="rect">
            <a:avLst/>
          </a:prstGeom>
        </p:spPr>
      </p:pic>
      <p:sp>
        <p:nvSpPr>
          <p:cNvPr id="20" name="바닥글 개체 틀 1">
            <a:extLst>
              <a:ext uri="{FF2B5EF4-FFF2-40B4-BE49-F238E27FC236}">
                <a16:creationId xmlns:a16="http://schemas.microsoft.com/office/drawing/2014/main" id="{D1F21C2A-6A3E-47B6-99F4-B050C5C12A31}"/>
              </a:ext>
            </a:extLst>
          </p:cNvPr>
          <p:cNvSpPr txBox="1">
            <a:spLocks/>
          </p:cNvSpPr>
          <p:nvPr/>
        </p:nvSpPr>
        <p:spPr>
          <a:xfrm>
            <a:off x="7647151" y="6689836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ⓒ 2021 GLOBALORDER Co., Ltd. All rights reserved. 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+mj-lt"/>
              <a:ea typeface="Noto Sans CJK KR DemiLight" panose="020B0400000000000000" pitchFamily="34" charset="-128"/>
            </a:endParaRPr>
          </a:p>
        </p:txBody>
      </p:sp>
      <p:sp>
        <p:nvSpPr>
          <p:cNvPr id="21" name="바닥글 개체 틀 1">
            <a:extLst>
              <a:ext uri="{FF2B5EF4-FFF2-40B4-BE49-F238E27FC236}">
                <a16:creationId xmlns:a16="http://schemas.microsoft.com/office/drawing/2014/main" id="{5FB51890-128C-4254-8663-2986CF033F17}"/>
              </a:ext>
            </a:extLst>
          </p:cNvPr>
          <p:cNvSpPr txBox="1">
            <a:spLocks/>
          </p:cNvSpPr>
          <p:nvPr/>
        </p:nvSpPr>
        <p:spPr>
          <a:xfrm>
            <a:off x="0" y="6694254"/>
            <a:ext cx="2447109" cy="63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2021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년 제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1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회차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 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드림오더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lt"/>
                <a:ea typeface="Noto Sans CJK KR DemiLight" panose="020B0400000000000000" pitchFamily="34" charset="-128"/>
              </a:rPr>
              <a:t> 창업 아이디어 공모전</a:t>
            </a:r>
          </a:p>
        </p:txBody>
      </p:sp>
    </p:spTree>
    <p:extLst>
      <p:ext uri="{BB962C8B-B14F-4D97-AF65-F5344CB8AC3E}">
        <p14:creationId xmlns:p14="http://schemas.microsoft.com/office/powerpoint/2010/main" val="165948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A322B3-6167-8C47-A285-D25BEF10FE5C}"/>
              </a:ext>
            </a:extLst>
          </p:cNvPr>
          <p:cNvSpPr/>
          <p:nvPr/>
        </p:nvSpPr>
        <p:spPr>
          <a:xfrm>
            <a:off x="-231228" y="-84083"/>
            <a:ext cx="10216057" cy="7015655"/>
          </a:xfrm>
          <a:prstGeom prst="rect">
            <a:avLst/>
          </a:prstGeom>
          <a:solidFill>
            <a:srgbClr val="101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+mj-lt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B0DE2CE3-AF4A-A744-9A0C-E2812091B181}"/>
              </a:ext>
            </a:extLst>
          </p:cNvPr>
          <p:cNvCxnSpPr>
            <a:cxnSpLocks/>
          </p:cNvCxnSpPr>
          <p:nvPr/>
        </p:nvCxnSpPr>
        <p:spPr>
          <a:xfrm>
            <a:off x="643044" y="3426587"/>
            <a:ext cx="863113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ABA4A2-4519-4E47-B1FF-736E8BF8F518}"/>
              </a:ext>
            </a:extLst>
          </p:cNvPr>
          <p:cNvSpPr/>
          <p:nvPr/>
        </p:nvSpPr>
        <p:spPr>
          <a:xfrm>
            <a:off x="7110261" y="2285245"/>
            <a:ext cx="218357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5000" dirty="0">
                <a:solidFill>
                  <a:schemeClr val="bg1"/>
                </a:solidFill>
                <a:latin typeface="+mj-lt"/>
              </a:rPr>
              <a:t>I</a:t>
            </a:r>
            <a:endParaRPr kumimoji="1" lang="ko-KR" altLang="en-US" sz="1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B1B3E-81F1-E94B-BF18-C4B73AF48EE5}"/>
              </a:ext>
            </a:extLst>
          </p:cNvPr>
          <p:cNvSpPr txBox="1"/>
          <p:nvPr/>
        </p:nvSpPr>
        <p:spPr>
          <a:xfrm>
            <a:off x="583385" y="2660259"/>
            <a:ext cx="5283261" cy="63094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>
              <a:lnSpc>
                <a:spcPts val="4200"/>
              </a:lnSpc>
            </a:pPr>
            <a:r>
              <a:rPr kumimoji="1" lang="ko-KR" altLang="en-US" sz="3600" b="1" spc="-1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  <a:cs typeface="Nanum Gothic ExtraBold" charset="-127"/>
              </a:rPr>
              <a:t>제품</a:t>
            </a:r>
            <a:r>
              <a:rPr kumimoji="1" lang="en-US" altLang="ko-KR" sz="3600" b="1" spc="-1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  <a:cs typeface="Nanum Gothic ExtraBold" charset="-127"/>
              </a:rPr>
              <a:t>(</a:t>
            </a:r>
            <a:r>
              <a:rPr kumimoji="1" lang="ko-KR" altLang="en-US" sz="3600" b="1" spc="-1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  <a:cs typeface="Nanum Gothic ExtraBold" charset="-127"/>
              </a:rPr>
              <a:t>서비스</a:t>
            </a:r>
            <a:r>
              <a:rPr kumimoji="1" lang="en-US" altLang="ko-KR" sz="3600" b="1" spc="-1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  <a:cs typeface="Nanum Gothic ExtraBold" charset="-127"/>
              </a:rPr>
              <a:t>) </a:t>
            </a:r>
            <a:r>
              <a:rPr kumimoji="1" lang="ko-KR" altLang="en-US" sz="3600" b="1" spc="-1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  <a:cs typeface="Nanum Gothic ExtraBold" charset="-127"/>
              </a:rPr>
              <a:t>소개</a:t>
            </a:r>
            <a:endParaRPr kumimoji="1" lang="en-US" altLang="ko-KR" sz="3600" b="1" spc="-100" dirty="0">
              <a:solidFill>
                <a:schemeClr val="bg1"/>
              </a:solidFill>
              <a:latin typeface="+mj-lt"/>
              <a:ea typeface="Noto Sans CJK KR" panose="020B0500000000000000" pitchFamily="34" charset="-128"/>
              <a:cs typeface="Nanum Gothic ExtraBold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418615-6A6A-42A3-8BC5-688E5EF91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187" y="62281"/>
            <a:ext cx="431304" cy="496325"/>
          </a:xfrm>
          <a:prstGeom prst="rect">
            <a:avLst/>
          </a:prstGeom>
        </p:spPr>
      </p:pic>
      <p:sp>
        <p:nvSpPr>
          <p:cNvPr id="11" name="바닥글 개체 틀 1">
            <a:extLst>
              <a:ext uri="{FF2B5EF4-FFF2-40B4-BE49-F238E27FC236}">
                <a16:creationId xmlns:a16="http://schemas.microsoft.com/office/drawing/2014/main" id="{08D71822-9C17-4171-B0C8-D4E940BD7EF4}"/>
              </a:ext>
            </a:extLst>
          </p:cNvPr>
          <p:cNvSpPr txBox="1">
            <a:spLocks/>
          </p:cNvSpPr>
          <p:nvPr/>
        </p:nvSpPr>
        <p:spPr>
          <a:xfrm>
            <a:off x="7647151" y="6689836"/>
            <a:ext cx="2258849" cy="127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ⓒ 2021 GLOBALORDER Co., Ltd. All rights reserved. </a:t>
            </a:r>
            <a:endParaRPr lang="ko-KR" altLang="en-US" sz="800" dirty="0">
              <a:solidFill>
                <a:schemeClr val="bg1"/>
              </a:solidFill>
              <a:latin typeface="+mj-lt"/>
              <a:ea typeface="Noto Sans CJK KR DemiLight" panose="020B0400000000000000" pitchFamily="34" charset="-128"/>
            </a:endParaRPr>
          </a:p>
        </p:txBody>
      </p:sp>
      <p:sp>
        <p:nvSpPr>
          <p:cNvPr id="12" name="바닥글 개체 틀 1">
            <a:extLst>
              <a:ext uri="{FF2B5EF4-FFF2-40B4-BE49-F238E27FC236}">
                <a16:creationId xmlns:a16="http://schemas.microsoft.com/office/drawing/2014/main" id="{5C7B51DD-1E05-4D1E-BB36-18905073AC22}"/>
              </a:ext>
            </a:extLst>
          </p:cNvPr>
          <p:cNvSpPr txBox="1">
            <a:spLocks/>
          </p:cNvSpPr>
          <p:nvPr/>
        </p:nvSpPr>
        <p:spPr>
          <a:xfrm>
            <a:off x="0" y="6694254"/>
            <a:ext cx="2447109" cy="63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2021</a:t>
            </a:r>
            <a:r>
              <a:rPr lang="ko-KR" altLang="en-US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년 제 </a:t>
            </a:r>
            <a:r>
              <a:rPr lang="en-US" altLang="ko-KR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1</a:t>
            </a:r>
            <a:r>
              <a:rPr lang="ko-KR" altLang="en-US" sz="800" dirty="0" err="1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회차</a:t>
            </a:r>
            <a:r>
              <a:rPr lang="ko-KR" altLang="en-US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  </a:t>
            </a:r>
            <a:r>
              <a:rPr lang="ko-KR" altLang="en-US" sz="800" dirty="0" err="1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드림오더</a:t>
            </a:r>
            <a:r>
              <a:rPr lang="ko-KR" altLang="en-US" sz="800" dirty="0">
                <a:solidFill>
                  <a:schemeClr val="bg1"/>
                </a:solidFill>
                <a:latin typeface="+mj-lt"/>
                <a:ea typeface="Noto Sans CJK KR DemiLight" panose="020B0400000000000000" pitchFamily="34" charset="-128"/>
              </a:rPr>
              <a:t> 창업 아이디어 공모전</a:t>
            </a:r>
          </a:p>
        </p:txBody>
      </p:sp>
    </p:spTree>
    <p:extLst>
      <p:ext uri="{BB962C8B-B14F-4D97-AF65-F5344CB8AC3E}">
        <p14:creationId xmlns:p14="http://schemas.microsoft.com/office/powerpoint/2010/main" val="227737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11060</TotalTime>
  <Words>1485</Words>
  <Application>Microsoft Office PowerPoint</Application>
  <PresentationFormat>A4 용지(210x297mm)</PresentationFormat>
  <Paragraphs>308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나눔스퀘어</vt:lpstr>
      <vt:lpstr>맑은 고딕</vt:lpstr>
      <vt:lpstr>맑은 고딕 (본문)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m.y social company</dc:creator>
  <cp:lastModifiedBy>남경현</cp:lastModifiedBy>
  <cp:revision>615</cp:revision>
  <cp:lastPrinted>2020-03-05T06:17:45Z</cp:lastPrinted>
  <dcterms:created xsi:type="dcterms:W3CDTF">2020-02-18T06:23:15Z</dcterms:created>
  <dcterms:modified xsi:type="dcterms:W3CDTF">2021-04-17T11:35:07Z</dcterms:modified>
</cp:coreProperties>
</file>