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478" r:id="rId2"/>
    <p:sldId id="491" r:id="rId3"/>
    <p:sldId id="492" r:id="rId4"/>
    <p:sldId id="479" r:id="rId5"/>
    <p:sldId id="484" r:id="rId6"/>
    <p:sldId id="443" r:id="rId7"/>
    <p:sldId id="485" r:id="rId8"/>
    <p:sldId id="488" r:id="rId9"/>
    <p:sldId id="481" r:id="rId10"/>
    <p:sldId id="486" r:id="rId11"/>
    <p:sldId id="487" r:id="rId12"/>
    <p:sldId id="482" r:id="rId13"/>
    <p:sldId id="264" r:id="rId14"/>
    <p:sldId id="489" r:id="rId15"/>
    <p:sldId id="483" r:id="rId16"/>
    <p:sldId id="490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5" pos="5842" userDrawn="1">
          <p15:clr>
            <a:srgbClr val="A4A3A4"/>
          </p15:clr>
        </p15:guide>
        <p15:guide id="6" orient="horz" pos="346" userDrawn="1">
          <p15:clr>
            <a:srgbClr val="A4A3A4"/>
          </p15:clr>
        </p15:guide>
        <p15:guide id="15" pos="2440" userDrawn="1">
          <p15:clr>
            <a:srgbClr val="A4A3A4"/>
          </p15:clr>
        </p15:guide>
        <p15:guide id="16" pos="1079" userDrawn="1">
          <p15:clr>
            <a:srgbClr val="A4A3A4"/>
          </p15:clr>
        </p15:guide>
        <p15:guide id="17" pos="3800" userDrawn="1">
          <p15:clr>
            <a:srgbClr val="A4A3A4"/>
          </p15:clr>
        </p15:guide>
        <p15:guide id="18" pos="5161" userDrawn="1">
          <p15:clr>
            <a:srgbClr val="A4A3A4"/>
          </p15:clr>
        </p15:guide>
        <p15:guide id="19" orient="horz" pos="822" userDrawn="1">
          <p15:clr>
            <a:srgbClr val="A4A3A4"/>
          </p15:clr>
        </p15:guide>
        <p15:guide id="23" pos="1759" userDrawn="1">
          <p15:clr>
            <a:srgbClr val="A4A3A4"/>
          </p15:clr>
        </p15:guide>
        <p15:guide id="25" pos="3120" userDrawn="1">
          <p15:clr>
            <a:srgbClr val="A4A3A4"/>
          </p15:clr>
        </p15:guide>
        <p15:guide id="26" pos="4481" userDrawn="1">
          <p15:clr>
            <a:srgbClr val="A4A3A4"/>
          </p15:clr>
        </p15:guide>
        <p15:guide id="27" orient="horz" pos="504" userDrawn="1">
          <p15:clr>
            <a:srgbClr val="A4A3A4"/>
          </p15:clr>
        </p15:guide>
        <p15:guide id="30" pos="1941" userDrawn="1">
          <p15:clr>
            <a:srgbClr val="A4A3A4"/>
          </p15:clr>
        </p15:guide>
        <p15:guide id="31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D63"/>
    <a:srgbClr val="C37C91"/>
    <a:srgbClr val="F4A39E"/>
    <a:srgbClr val="EEC16F"/>
    <a:srgbClr val="091348"/>
    <a:srgbClr val="1B9BC8"/>
    <a:srgbClr val="0D0F1A"/>
    <a:srgbClr val="0D0F1B"/>
    <a:srgbClr val="42CDDD"/>
    <a:srgbClr val="8CD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0"/>
    <p:restoredTop sz="96599"/>
  </p:normalViewPr>
  <p:slideViewPr>
    <p:cSldViewPr snapToGrid="0" snapToObjects="1">
      <p:cViewPr varScale="1">
        <p:scale>
          <a:sx n="82" d="100"/>
          <a:sy n="82" d="100"/>
        </p:scale>
        <p:origin x="1272" y="62"/>
      </p:cViewPr>
      <p:guideLst>
        <p:guide orient="horz" pos="2160"/>
        <p:guide orient="horz" pos="3974"/>
        <p:guide pos="398"/>
        <p:guide pos="5842"/>
        <p:guide orient="horz" pos="346"/>
        <p:guide pos="2440"/>
        <p:guide pos="1079"/>
        <p:guide pos="3800"/>
        <p:guide pos="5161"/>
        <p:guide orient="horz" pos="822"/>
        <p:guide pos="1759"/>
        <p:guide pos="3120"/>
        <p:guide pos="4481"/>
        <p:guide orient="horz" pos="504"/>
        <p:guide pos="1941"/>
        <p:guide orient="horz" pos="6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5" d="100"/>
          <a:sy n="105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ED7A2-6659-0144-973E-6F7576E4DF56}" type="datetimeFigureOut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911D7-BE2F-7141-9F00-B778393968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176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305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6637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4595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640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89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581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147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17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6708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880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432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5953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069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3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3A5E-CFD9-7C45-97A2-F7E2A0F6A6CE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612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5FB2-15EC-F442-8F66-DEF5F03C40BC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499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65E9-2FF2-8449-BE40-20C999D7A8EB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688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7BDA-B8C5-3043-B0ED-BE8C9BFC1BE3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137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C044-8E15-8444-86E0-8126C8CCEE64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920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1218-2099-664B-B292-FB13448DCAF8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182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CF7D-6FF2-4A40-A9E8-079A6B8B7F33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84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405-A66C-0F4D-AF17-4741040246EF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311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9A13-FA71-0141-85D1-6A8D7DDE8425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552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6A1A-587F-9A4F-9CA8-34791D068EC5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30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4E3-E7C3-D146-9FE9-5AAEC55C57ED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578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591EE-2D16-5C48-AAE9-86928B123202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3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D7A71F-6FDA-4251-A785-5DECE795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47" y="0"/>
            <a:ext cx="7959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3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9AC608D-F19C-F349-805D-660A6D10B6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28468" y="-2176286"/>
            <a:ext cx="5644473" cy="2027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A411A4-594F-4208-8D85-2A5CF033D894}"/>
              </a:ext>
            </a:extLst>
          </p:cNvPr>
          <p:cNvSpPr txBox="1"/>
          <p:nvPr/>
        </p:nvSpPr>
        <p:spPr>
          <a:xfrm>
            <a:off x="653949" y="256034"/>
            <a:ext cx="33576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/>
            <a:r>
              <a:rPr lang="en-US" altLang="ko-KR" sz="1400" dirty="0">
                <a:latin typeface="+mj-lt"/>
                <a:cs typeface="Apple SD 산돌고딕 Neo 일반체"/>
              </a:rPr>
              <a:t>Ⅱ. </a:t>
            </a:r>
            <a:r>
              <a:rPr lang="ko-KR" altLang="en-US" sz="1400" dirty="0">
                <a:latin typeface="+mj-lt"/>
                <a:cs typeface="Apple SD 산돌고딕 Neo 일반체"/>
              </a:rPr>
              <a:t>제품</a:t>
            </a:r>
            <a:r>
              <a:rPr lang="en-US" altLang="ko-KR" sz="1400" dirty="0">
                <a:latin typeface="+mj-lt"/>
                <a:cs typeface="Apple SD 산돌고딕 Neo 일반체"/>
              </a:rPr>
              <a:t>(</a:t>
            </a:r>
            <a:r>
              <a:rPr lang="ko-KR" altLang="en-US" sz="1400" dirty="0">
                <a:latin typeface="+mj-lt"/>
                <a:cs typeface="Apple SD 산돌고딕 Neo 일반체"/>
              </a:rPr>
              <a:t>또는 서비스</a:t>
            </a:r>
            <a:r>
              <a:rPr lang="en-US" altLang="ko-KR" sz="1400" dirty="0">
                <a:latin typeface="+mj-lt"/>
                <a:cs typeface="Apple SD 산돌고딕 Neo 일반체"/>
              </a:rPr>
              <a:t>) </a:t>
            </a:r>
            <a:r>
              <a:rPr lang="ko-KR" altLang="en-US" sz="1400" dirty="0">
                <a:latin typeface="+mj-lt"/>
                <a:cs typeface="Apple SD 산돌고딕 Neo 일반체"/>
              </a:rPr>
              <a:t>소개</a:t>
            </a:r>
            <a:r>
              <a:rPr lang="en-US" altLang="ko-KR" sz="1400" dirty="0">
                <a:latin typeface="+mj-lt"/>
                <a:cs typeface="Apple SD 산돌고딕 Neo 일반체"/>
              </a:rPr>
              <a:t> </a:t>
            </a:r>
            <a:endParaRPr lang="en-US" altLang="ko-KR" sz="1200" dirty="0">
              <a:latin typeface="+mj-lt"/>
              <a:cs typeface="Apple SD 산돌고딕 Neo 일반체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F8AD9-EFA4-4C00-9F65-457E69A7E778}"/>
              </a:ext>
            </a:extLst>
          </p:cNvPr>
          <p:cNvSpPr txBox="1"/>
          <p:nvPr/>
        </p:nvSpPr>
        <p:spPr>
          <a:xfrm>
            <a:off x="631825" y="680621"/>
            <a:ext cx="8662014" cy="453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>
              <a:lnSpc>
                <a:spcPct val="130000"/>
              </a:lnSpc>
            </a:pPr>
            <a:r>
              <a:rPr lang="ko-KR" altLang="en-US" sz="1200" dirty="0">
                <a:latin typeface="+mn-ea"/>
                <a:cs typeface="Apple SD 산돌고딕 Neo 일반체"/>
              </a:rPr>
              <a:t>귀사가 사회가치를 혁신적으로 해결하고자 하는 궁극적인 지향점 및 이에 도달하고 있음을 평가하는 자체 기준과 현재까지의 성과를 간략히 작성 부탁드립니다</a:t>
            </a:r>
            <a:r>
              <a:rPr lang="en-US" altLang="ko-KR" sz="1200" dirty="0">
                <a:latin typeface="+mn-ea"/>
                <a:cs typeface="Apple SD 산돌고딕 Neo 일반체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90692C6-54C3-461A-9A8F-E04ABC5A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85037"/>
              </p:ext>
            </p:extLst>
          </p:nvPr>
        </p:nvGraphicFramePr>
        <p:xfrm>
          <a:off x="631826" y="1502407"/>
          <a:ext cx="8623982" cy="4725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5891">
                  <a:extLst>
                    <a:ext uri="{9D8B030D-6E8A-4147-A177-3AD203B41FA5}">
                      <a16:colId xmlns:a16="http://schemas.microsoft.com/office/drawing/2014/main" val="862675772"/>
                    </a:ext>
                  </a:extLst>
                </a:gridCol>
                <a:gridCol w="6748091">
                  <a:extLst>
                    <a:ext uri="{9D8B030D-6E8A-4147-A177-3AD203B41FA5}">
                      <a16:colId xmlns:a16="http://schemas.microsoft.com/office/drawing/2014/main" val="931294459"/>
                    </a:ext>
                  </a:extLst>
                </a:gridCol>
              </a:tblGrid>
              <a:tr h="367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840"/>
                  </a:ext>
                </a:extLst>
              </a:tr>
              <a:tr h="2174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창업 아이템 소개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팀이 구상중인 제품 또는 서비스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해결 방안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무엇인지 기술해주세요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제품의 시안이나 가설계도면 등을 같이 첨부하여 설명해주시면 더욱 좋습니다</a:t>
                      </a:r>
                    </a:p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현재 우리 제품이 어느 정도 구현이 되었는지도 기술해주세요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아이디어 구상 단계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시제품이 제작 완료 단계 등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79846"/>
                  </a:ext>
                </a:extLst>
              </a:tr>
              <a:tr h="2184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창업 아이템의 핵심가치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고객이 우리 제품을 위해 기꺼이 돈을 주고 구매하는 이유입니다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창업 아이템이 고객의 문제를 해결하는데 있어서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특별한 장점들을 설명해주세요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문제를 얼마나 빠르게 해결하나요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문제를 얼마나 쉽게 해결하나요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문제를 얼마 만큼의 </a:t>
                      </a:r>
                    </a:p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저비용으로 해결 가능한가요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등에 대한 내용이 될 수 있습니다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3122"/>
                  </a:ext>
                </a:extLst>
              </a:tr>
            </a:tbl>
          </a:graphicData>
        </a:graphic>
      </p:graphicFrame>
      <p:cxnSp>
        <p:nvCxnSpPr>
          <p:cNvPr id="11" name="직선 연결선[R] 24">
            <a:extLst>
              <a:ext uri="{FF2B5EF4-FFF2-40B4-BE49-F238E27FC236}">
                <a16:creationId xmlns:a16="http://schemas.microsoft.com/office/drawing/2014/main" id="{21D56581-F6E5-4BE1-9D88-D39B28EA9D39}"/>
              </a:ext>
            </a:extLst>
          </p:cNvPr>
          <p:cNvCxnSpPr>
            <a:cxnSpLocks/>
          </p:cNvCxnSpPr>
          <p:nvPr/>
        </p:nvCxnSpPr>
        <p:spPr>
          <a:xfrm>
            <a:off x="631826" y="549275"/>
            <a:ext cx="8646106" cy="0"/>
          </a:xfrm>
          <a:prstGeom prst="line">
            <a:avLst/>
          </a:prstGeom>
          <a:ln w="3175">
            <a:solidFill>
              <a:srgbClr val="091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0D9B7D6-6B00-4671-84AC-F57FEAAA0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14" name="바닥글 개체 틀 1">
            <a:extLst>
              <a:ext uri="{FF2B5EF4-FFF2-40B4-BE49-F238E27FC236}">
                <a16:creationId xmlns:a16="http://schemas.microsoft.com/office/drawing/2014/main" id="{6566FEA2-B7D2-42CD-A1C4-D87A43950663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7" name="바닥글 개체 틀 1">
            <a:extLst>
              <a:ext uri="{FF2B5EF4-FFF2-40B4-BE49-F238E27FC236}">
                <a16:creationId xmlns:a16="http://schemas.microsoft.com/office/drawing/2014/main" id="{C5FD0FA8-7B54-499B-9FBE-8B3BCA265162}"/>
              </a:ext>
            </a:extLst>
          </p:cNvPr>
          <p:cNvSpPr txBox="1">
            <a:spLocks/>
          </p:cNvSpPr>
          <p:nvPr/>
        </p:nvSpPr>
        <p:spPr>
          <a:xfrm>
            <a:off x="0" y="6694253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146852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9AC608D-F19C-F349-805D-660A6D10B6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28468" y="-2176286"/>
            <a:ext cx="5644473" cy="2027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A411A4-594F-4208-8D85-2A5CF033D894}"/>
              </a:ext>
            </a:extLst>
          </p:cNvPr>
          <p:cNvSpPr txBox="1"/>
          <p:nvPr/>
        </p:nvSpPr>
        <p:spPr>
          <a:xfrm>
            <a:off x="653949" y="256034"/>
            <a:ext cx="33576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/>
            <a:r>
              <a:rPr lang="en-US" altLang="ko-KR" sz="1400" dirty="0">
                <a:latin typeface="+mj-lt"/>
                <a:cs typeface="Apple SD 산돌고딕 Neo 일반체"/>
              </a:rPr>
              <a:t>Ⅱ. </a:t>
            </a:r>
            <a:r>
              <a:rPr lang="ko-KR" altLang="en-US" sz="1400" dirty="0">
                <a:latin typeface="+mj-lt"/>
                <a:cs typeface="Apple SD 산돌고딕 Neo 일반체"/>
              </a:rPr>
              <a:t>제품</a:t>
            </a:r>
            <a:r>
              <a:rPr lang="en-US" altLang="ko-KR" sz="1400" dirty="0">
                <a:latin typeface="+mj-lt"/>
                <a:cs typeface="Apple SD 산돌고딕 Neo 일반체"/>
              </a:rPr>
              <a:t>(</a:t>
            </a:r>
            <a:r>
              <a:rPr lang="ko-KR" altLang="en-US" sz="1400" dirty="0">
                <a:latin typeface="+mj-lt"/>
                <a:cs typeface="Apple SD 산돌고딕 Neo 일반체"/>
              </a:rPr>
              <a:t>또는 서비스</a:t>
            </a:r>
            <a:r>
              <a:rPr lang="en-US" altLang="ko-KR" sz="1400" dirty="0">
                <a:latin typeface="+mj-lt"/>
                <a:cs typeface="Apple SD 산돌고딕 Neo 일반체"/>
              </a:rPr>
              <a:t>) </a:t>
            </a:r>
            <a:r>
              <a:rPr lang="ko-KR" altLang="en-US" sz="1400" dirty="0">
                <a:latin typeface="+mj-lt"/>
                <a:cs typeface="Apple SD 산돌고딕 Neo 일반체"/>
              </a:rPr>
              <a:t>소개</a:t>
            </a:r>
            <a:r>
              <a:rPr lang="en-US" altLang="ko-KR" sz="1400" dirty="0">
                <a:latin typeface="+mj-lt"/>
                <a:cs typeface="Apple SD 산돌고딕 Neo 일반체"/>
              </a:rPr>
              <a:t> </a:t>
            </a:r>
            <a:endParaRPr lang="en-US" altLang="ko-KR" sz="1200" dirty="0">
              <a:latin typeface="+mj-lt"/>
              <a:cs typeface="Apple SD 산돌고딕 Neo 일반체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F8AD9-EFA4-4C00-9F65-457E69A7E778}"/>
              </a:ext>
            </a:extLst>
          </p:cNvPr>
          <p:cNvSpPr txBox="1"/>
          <p:nvPr/>
        </p:nvSpPr>
        <p:spPr>
          <a:xfrm>
            <a:off x="631825" y="680621"/>
            <a:ext cx="8662014" cy="453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>
              <a:lnSpc>
                <a:spcPct val="130000"/>
              </a:lnSpc>
            </a:pPr>
            <a:r>
              <a:rPr lang="ko-KR" altLang="en-US" sz="1200" dirty="0">
                <a:latin typeface="+mn-ea"/>
                <a:cs typeface="Apple SD 산돌고딕 Neo 일반체"/>
              </a:rPr>
              <a:t>귀사가 사회가치를 혁신적으로 해결하고자 하는 궁극적인 지향점 및 이에 도달하고 있음을 평가하는 자체 기준과 현재까지의 성과를 간략히 작성 부탁드립니다</a:t>
            </a:r>
            <a:r>
              <a:rPr lang="en-US" altLang="ko-KR" sz="1200" dirty="0">
                <a:latin typeface="+mn-ea"/>
                <a:cs typeface="Apple SD 산돌고딕 Neo 일반체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90692C6-54C3-461A-9A8F-E04ABC5A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74499"/>
              </p:ext>
            </p:extLst>
          </p:nvPr>
        </p:nvGraphicFramePr>
        <p:xfrm>
          <a:off x="631826" y="1502407"/>
          <a:ext cx="8623982" cy="29273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5891">
                  <a:extLst>
                    <a:ext uri="{9D8B030D-6E8A-4147-A177-3AD203B41FA5}">
                      <a16:colId xmlns:a16="http://schemas.microsoft.com/office/drawing/2014/main" val="862675772"/>
                    </a:ext>
                  </a:extLst>
                </a:gridCol>
                <a:gridCol w="6748091">
                  <a:extLst>
                    <a:ext uri="{9D8B030D-6E8A-4147-A177-3AD203B41FA5}">
                      <a16:colId xmlns:a16="http://schemas.microsoft.com/office/drawing/2014/main" val="931294459"/>
                    </a:ext>
                  </a:extLst>
                </a:gridCol>
              </a:tblGrid>
              <a:tr h="367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840"/>
                  </a:ext>
                </a:extLst>
              </a:tr>
              <a:tr h="2560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창업 아이템의 차별성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기존에 유사한 제품이나 서비스가 있다면 설명해주시고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유사 제품 대비 우리 제품이 어떤 면에서 얼마나 더 </a:t>
                      </a:r>
                      <a:r>
                        <a:rPr lang="ko-KR" altLang="en-US" sz="1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좋은지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설명해주세요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비교표를 작성하여 이를 정량적 수치로 설명할 수 있다면 더욱 신뢰성 있는 사업계획서가 될 수 있습니다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ㅇㅇ대비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ㅇㅇ초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더 빠른 서비스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만약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경쟁사에서 우리 제품을 모방했을 시 이에 대한 대처 방안이 있다면 설명해주세요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우리 제품에 대하여 현재 </a:t>
                      </a:r>
                      <a:r>
                        <a:rPr lang="ko-KR" altLang="en-US" sz="1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출원중이거나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보유하고 있는 지재권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특허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있을 시 작성해주세요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79846"/>
                  </a:ext>
                </a:extLst>
              </a:tr>
            </a:tbl>
          </a:graphicData>
        </a:graphic>
      </p:graphicFrame>
      <p:cxnSp>
        <p:nvCxnSpPr>
          <p:cNvPr id="11" name="직선 연결선[R] 24">
            <a:extLst>
              <a:ext uri="{FF2B5EF4-FFF2-40B4-BE49-F238E27FC236}">
                <a16:creationId xmlns:a16="http://schemas.microsoft.com/office/drawing/2014/main" id="{21D56581-F6E5-4BE1-9D88-D39B28EA9D39}"/>
              </a:ext>
            </a:extLst>
          </p:cNvPr>
          <p:cNvCxnSpPr>
            <a:cxnSpLocks/>
          </p:cNvCxnSpPr>
          <p:nvPr/>
        </p:nvCxnSpPr>
        <p:spPr>
          <a:xfrm>
            <a:off x="631826" y="549275"/>
            <a:ext cx="8646106" cy="0"/>
          </a:xfrm>
          <a:prstGeom prst="line">
            <a:avLst/>
          </a:prstGeom>
          <a:ln w="3175">
            <a:solidFill>
              <a:srgbClr val="091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0D9B7D6-6B00-4671-84AC-F57FEAAA0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14" name="바닥글 개체 틀 1">
            <a:extLst>
              <a:ext uri="{FF2B5EF4-FFF2-40B4-BE49-F238E27FC236}">
                <a16:creationId xmlns:a16="http://schemas.microsoft.com/office/drawing/2014/main" id="{6566FEA2-B7D2-42CD-A1C4-D87A43950663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7" name="바닥글 개체 틀 1">
            <a:extLst>
              <a:ext uri="{FF2B5EF4-FFF2-40B4-BE49-F238E27FC236}">
                <a16:creationId xmlns:a16="http://schemas.microsoft.com/office/drawing/2014/main" id="{C5FD0FA8-7B54-499B-9FBE-8B3BCA265162}"/>
              </a:ext>
            </a:extLst>
          </p:cNvPr>
          <p:cNvSpPr txBox="1">
            <a:spLocks/>
          </p:cNvSpPr>
          <p:nvPr/>
        </p:nvSpPr>
        <p:spPr>
          <a:xfrm>
            <a:off x="0" y="6694253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250669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A322B3-6167-8C47-A285-D25BEF10FE5C}"/>
              </a:ext>
            </a:extLst>
          </p:cNvPr>
          <p:cNvSpPr/>
          <p:nvPr/>
        </p:nvSpPr>
        <p:spPr>
          <a:xfrm>
            <a:off x="-231228" y="-84083"/>
            <a:ext cx="10216057" cy="7015655"/>
          </a:xfrm>
          <a:prstGeom prst="rect">
            <a:avLst/>
          </a:prstGeom>
          <a:solidFill>
            <a:srgbClr val="101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+mj-lt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0DE2CE3-AF4A-A744-9A0C-E2812091B181}"/>
              </a:ext>
            </a:extLst>
          </p:cNvPr>
          <p:cNvCxnSpPr>
            <a:cxnSpLocks/>
          </p:cNvCxnSpPr>
          <p:nvPr/>
        </p:nvCxnSpPr>
        <p:spPr>
          <a:xfrm>
            <a:off x="643044" y="3426587"/>
            <a:ext cx="863113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ABA4A2-4519-4E47-B1FF-736E8BF8F518}"/>
              </a:ext>
            </a:extLst>
          </p:cNvPr>
          <p:cNvSpPr/>
          <p:nvPr/>
        </p:nvSpPr>
        <p:spPr>
          <a:xfrm>
            <a:off x="7110261" y="2285245"/>
            <a:ext cx="218357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5000" dirty="0">
                <a:solidFill>
                  <a:schemeClr val="bg1"/>
                </a:solidFill>
                <a:latin typeface="+mj-lt"/>
              </a:rPr>
              <a:t>I</a:t>
            </a:r>
            <a:endParaRPr kumimoji="1" lang="ko-KR" altLang="en-US" sz="1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B1B3E-81F1-E94B-BF18-C4B73AF48EE5}"/>
              </a:ext>
            </a:extLst>
          </p:cNvPr>
          <p:cNvSpPr txBox="1"/>
          <p:nvPr/>
        </p:nvSpPr>
        <p:spPr>
          <a:xfrm>
            <a:off x="583385" y="2660259"/>
            <a:ext cx="5283261" cy="63094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>
              <a:lnSpc>
                <a:spcPts val="4200"/>
              </a:lnSpc>
            </a:pPr>
            <a:r>
              <a:rPr kumimoji="1" lang="ko-KR" altLang="en-US" sz="3600" b="1" spc="-1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  <a:cs typeface="Nanum Gothic ExtraBold" charset="-127"/>
              </a:rPr>
              <a:t>비즈니스모델 캔버스</a:t>
            </a:r>
            <a:endParaRPr kumimoji="1" lang="en-US" altLang="ko-KR" sz="3600" b="1" spc="-100" dirty="0">
              <a:solidFill>
                <a:schemeClr val="bg1"/>
              </a:solidFill>
              <a:latin typeface="+mj-lt"/>
              <a:ea typeface="Noto Sans CJK KR" panose="020B0500000000000000" pitchFamily="34" charset="-128"/>
              <a:cs typeface="Nanum Gothic ExtraBold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418615-6A6A-42A3-8BC5-688E5EF9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17" name="바닥글 개체 틀 1">
            <a:extLst>
              <a:ext uri="{FF2B5EF4-FFF2-40B4-BE49-F238E27FC236}">
                <a16:creationId xmlns:a16="http://schemas.microsoft.com/office/drawing/2014/main" id="{31481CF5-D6C0-4390-B341-EBFECA7F5A13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1"/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8" name="바닥글 개체 틀 1">
            <a:extLst>
              <a:ext uri="{FF2B5EF4-FFF2-40B4-BE49-F238E27FC236}">
                <a16:creationId xmlns:a16="http://schemas.microsoft.com/office/drawing/2014/main" id="{6F996770-7329-43AD-B743-A9B741168F93}"/>
              </a:ext>
            </a:extLst>
          </p:cNvPr>
          <p:cNvSpPr txBox="1">
            <a:spLocks/>
          </p:cNvSpPr>
          <p:nvPr/>
        </p:nvSpPr>
        <p:spPr>
          <a:xfrm>
            <a:off x="0" y="6694253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1030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76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3050" y="412751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1689" y="285432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2625" y="349251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5014912" y="5446714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7" cstate="print"/>
          <a:srcRect b="6728"/>
          <a:stretch>
            <a:fillRect/>
          </a:stretch>
        </p:blipFill>
        <p:spPr bwMode="auto">
          <a:xfrm>
            <a:off x="2299996" y="2949576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59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1651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0" cstate="print"/>
          <a:srcRect t="8025" r="6839"/>
          <a:stretch>
            <a:fillRect/>
          </a:stretch>
        </p:blipFill>
        <p:spPr bwMode="auto">
          <a:xfrm>
            <a:off x="519112" y="5454652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484401"/>
              </p:ext>
            </p:extLst>
          </p:nvPr>
        </p:nvGraphicFramePr>
        <p:xfrm>
          <a:off x="533400" y="457200"/>
          <a:ext cx="8839200" cy="639678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6500"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           Key</a:t>
                      </a:r>
                      <a:r>
                        <a:rPr lang="en-AU" sz="1200" b="1" baseline="0" dirty="0"/>
                        <a:t> Partners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0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Key Activities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000" b="0" baseline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/>
                        <a:t>          Value Propositions</a:t>
                      </a: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Customer </a:t>
                      </a:r>
                    </a:p>
                    <a:p>
                      <a:r>
                        <a:rPr lang="en-AU" sz="1200" b="1" dirty="0"/>
                        <a:t>         Relationships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0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      Customer Segments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0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    Key Resources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0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    Channels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0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   Cost Structure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0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Revenue Streams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0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dirty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4C48212-540F-48B4-B564-25F6431418EE}"/>
              </a:ext>
            </a:extLst>
          </p:cNvPr>
          <p:cNvSpPr txBox="1"/>
          <p:nvPr/>
        </p:nvSpPr>
        <p:spPr>
          <a:xfrm>
            <a:off x="653949" y="134114"/>
            <a:ext cx="33576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/>
            <a:r>
              <a:rPr lang="en-US" altLang="ko-KR" sz="1400" dirty="0">
                <a:latin typeface="+mj-lt"/>
                <a:cs typeface="Apple SD 산돌고딕 Neo 일반체"/>
              </a:rPr>
              <a:t>Ⅲ. </a:t>
            </a:r>
            <a:r>
              <a:rPr lang="ko-KR" altLang="en-US" sz="1400" dirty="0">
                <a:latin typeface="+mj-lt"/>
                <a:cs typeface="Apple SD 산돌고딕 Neo 일반체"/>
              </a:rPr>
              <a:t>비즈니스모델 캔버스</a:t>
            </a:r>
            <a:endParaRPr lang="en-US" altLang="ko-KR" sz="1200" dirty="0">
              <a:latin typeface="+mj-lt"/>
              <a:cs typeface="Apple SD 산돌고딕 Neo 일반체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76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3050" y="412751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1689" y="285432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2625" y="349251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5014912" y="5446714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7" cstate="print"/>
          <a:srcRect b="6728"/>
          <a:stretch>
            <a:fillRect/>
          </a:stretch>
        </p:blipFill>
        <p:spPr bwMode="auto">
          <a:xfrm>
            <a:off x="2299996" y="2949576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59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1651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0" cstate="print"/>
          <a:srcRect t="8025" r="6839"/>
          <a:stretch>
            <a:fillRect/>
          </a:stretch>
        </p:blipFill>
        <p:spPr bwMode="auto">
          <a:xfrm>
            <a:off x="519112" y="5454652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391390"/>
              </p:ext>
            </p:extLst>
          </p:nvPr>
        </p:nvGraphicFramePr>
        <p:xfrm>
          <a:off x="533400" y="457200"/>
          <a:ext cx="8839200" cy="639678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6500">
                <a:tc rowSpan="2">
                  <a:txBody>
                    <a:bodyPr/>
                    <a:lstStyle/>
                    <a:p>
                      <a:r>
                        <a:rPr lang="en-AU" sz="1000" b="1" dirty="0"/>
                        <a:t>             </a:t>
                      </a:r>
                      <a:r>
                        <a:rPr lang="en-AU" sz="1200" b="1" dirty="0"/>
                        <a:t>Key</a:t>
                      </a:r>
                      <a:r>
                        <a:rPr lang="en-AU" sz="1200" b="1" baseline="0" dirty="0"/>
                        <a:t> Partners</a:t>
                      </a:r>
                      <a:endParaRPr lang="en-AU" sz="1000" b="0" baseline="0" dirty="0">
                        <a:latin typeface="Comic Sans MS" pitchFamily="66" charset="0"/>
                      </a:endParaRPr>
                    </a:p>
                    <a:p>
                      <a:endParaRPr lang="en-AU" sz="1000" b="0" baseline="0" dirty="0">
                        <a:latin typeface="Comic Sans MS" pitchFamily="66" charset="0"/>
                      </a:endParaRPr>
                    </a:p>
                    <a:p>
                      <a:endParaRPr lang="en-AU" sz="1000" b="0" baseline="0" dirty="0">
                        <a:latin typeface="Comic Sans MS" pitchFamily="66" charset="0"/>
                      </a:endParaRP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하드웨어 공급사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프랜차이즈 가맹점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서비스 제공자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투자자</a:t>
                      </a:r>
                    </a:p>
                    <a:p>
                      <a:endParaRPr lang="en-AU" sz="10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/>
                        <a:t>          </a:t>
                      </a:r>
                      <a:r>
                        <a:rPr lang="en-AU" sz="1200" b="1" dirty="0"/>
                        <a:t>Key Activities</a:t>
                      </a:r>
                      <a:endParaRPr lang="en-AU" sz="1000" b="0" baseline="0" dirty="0">
                        <a:latin typeface="Comic Sans MS" pitchFamily="66" charset="0"/>
                      </a:endParaRPr>
                    </a:p>
                    <a:p>
                      <a:endParaRPr lang="en-AU" sz="1000" b="0" baseline="0" dirty="0">
                        <a:latin typeface="Comic Sans MS" pitchFamily="66" charset="0"/>
                      </a:endParaRPr>
                    </a:p>
                    <a:p>
                      <a:endParaRPr lang="en-AU" sz="1000" b="0" baseline="0" dirty="0">
                        <a:latin typeface="Comic Sans MS" pitchFamily="66" charset="0"/>
                      </a:endParaRP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B2C / B2C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제휴 영업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B2B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제휴 영업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가맹점 홍보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마케팅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참여 이벤트</a:t>
                      </a:r>
                    </a:p>
                    <a:p>
                      <a:endParaRPr lang="en-AU" sz="1000" b="0" baseline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dirty="0"/>
                        <a:t>            </a:t>
                      </a:r>
                      <a:r>
                        <a:rPr lang="en-AU" sz="1200" b="1" dirty="0"/>
                        <a:t>Value Propositions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비대면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앱 서비스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자주가는 매장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빠른 주문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주변 가맹점 탐색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가맹점 제안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자체 포인트 제도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b="1" dirty="0"/>
                        <a:t>           </a:t>
                      </a:r>
                      <a:r>
                        <a:rPr lang="en-AU" sz="1200" b="1" dirty="0"/>
                        <a:t>Customer </a:t>
                      </a:r>
                    </a:p>
                    <a:p>
                      <a:r>
                        <a:rPr lang="en-AU" sz="1200" b="1" dirty="0"/>
                        <a:t>         Relationships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000" b="0" baseline="0" dirty="0">
                        <a:latin typeface="Comic Sans MS" pitchFamily="66" charset="0"/>
                      </a:endParaRPr>
                    </a:p>
                    <a:p>
                      <a:pPr fontAlgn="base" latinLnBrk="1"/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 내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 내 이벤트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뉴스레터</a:t>
                      </a:r>
                    </a:p>
                    <a:p>
                      <a:endParaRPr lang="en-AU" sz="10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000" b="1" dirty="0"/>
                        <a:t>       </a:t>
                      </a:r>
                      <a:r>
                        <a:rPr lang="en-AU" sz="1200" b="1" dirty="0"/>
                        <a:t>Customer Segments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000" b="0" baseline="0" dirty="0">
                        <a:latin typeface="Comic Sans MS" pitchFamily="66" charset="0"/>
                      </a:endParaRPr>
                    </a:p>
                    <a:p>
                      <a:endParaRPr lang="en-AU" sz="1000" b="0" baseline="0" dirty="0">
                        <a:latin typeface="Comic Sans MS" pitchFamily="66" charset="0"/>
                      </a:endParaRPr>
                    </a:p>
                    <a:p>
                      <a:endParaRPr lang="en-AU" sz="1000" b="0" baseline="0" dirty="0">
                        <a:latin typeface="Comic Sans MS" pitchFamily="66" charset="0"/>
                      </a:endParaRPr>
                    </a:p>
                    <a:p>
                      <a:pPr fontAlgn="base" latinLnBrk="1"/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 카페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식당 소비자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 카페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식당 가맹점</a:t>
                      </a:r>
                    </a:p>
                    <a:p>
                      <a:endParaRPr lang="en-AU" sz="10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b="1" dirty="0"/>
                        <a:t>               </a:t>
                      </a:r>
                      <a:r>
                        <a:rPr lang="en-AU" sz="1200" b="1" dirty="0"/>
                        <a:t>Key Resources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000" b="0" baseline="0" dirty="0">
                        <a:latin typeface="Comic Sans MS" pitchFamily="66" charset="0"/>
                      </a:endParaRPr>
                    </a:p>
                    <a:p>
                      <a:endParaRPr lang="en-AU" sz="1000" b="0" baseline="0" dirty="0">
                        <a:latin typeface="Comic Sans MS" pitchFamily="66" charset="0"/>
                      </a:endParaRPr>
                    </a:p>
                    <a:p>
                      <a:pPr fontAlgn="base" latinLnBrk="1"/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활성 가맹점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 다운로드 수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주문결제액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리텐션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b="1" dirty="0"/>
                        <a:t>                 </a:t>
                      </a:r>
                      <a:r>
                        <a:rPr lang="en-AU" sz="1200" b="1" dirty="0"/>
                        <a:t>Channels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000" b="0" baseline="0" dirty="0">
                        <a:latin typeface="Comic Sans MS" pitchFamily="66" charset="0"/>
                      </a:endParaRPr>
                    </a:p>
                    <a:p>
                      <a:endParaRPr lang="en-AU" sz="1000" b="0" baseline="0" dirty="0">
                        <a:latin typeface="Comic Sans MS" pitchFamily="66" charset="0"/>
                      </a:endParaRPr>
                    </a:p>
                    <a:p>
                      <a:pPr fontAlgn="base" latinLnBrk="1"/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모바일 어플리케이션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endParaRPr 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 매장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endParaRPr lang="en-US" alt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endParaRPr lang="en-US" alt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 gridSpan="3">
                  <a:txBody>
                    <a:bodyPr/>
                    <a:lstStyle/>
                    <a:p>
                      <a:r>
                        <a:rPr lang="en-AU" sz="1000" b="1" dirty="0"/>
                        <a:t>                </a:t>
                      </a:r>
                      <a:r>
                        <a:rPr lang="en-AU" sz="1200" b="1" dirty="0"/>
                        <a:t>Cost Structure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000" b="0" baseline="0" dirty="0">
                        <a:latin typeface="Comic Sans MS" pitchFamily="66" charset="0"/>
                      </a:endParaRPr>
                    </a:p>
                    <a:p>
                      <a:pPr fontAlgn="base" latinLnBrk="1"/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플랫폼 운영비</a:t>
                      </a: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 판촉물 제작 및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유통비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 마케팅 비용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000" b="1" dirty="0"/>
                        <a:t>             </a:t>
                      </a:r>
                      <a:r>
                        <a:rPr lang="en-AU" sz="1200" b="1" dirty="0"/>
                        <a:t>Revenue Streams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000" b="0" baseline="0" dirty="0">
                        <a:latin typeface="Comic Sans MS" pitchFamily="66" charset="0"/>
                      </a:endParaRP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수수료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포인트 및 상품 판매</a:t>
                      </a: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기기임대 보증금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납품</a:t>
                      </a: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배너 광고</a:t>
                      </a:r>
                      <a:endParaRPr lang="en-AU" sz="1000" b="0" baseline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dirty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4C48212-540F-48B4-B564-25F6431418EE}"/>
              </a:ext>
            </a:extLst>
          </p:cNvPr>
          <p:cNvSpPr txBox="1"/>
          <p:nvPr/>
        </p:nvSpPr>
        <p:spPr>
          <a:xfrm>
            <a:off x="653949" y="134114"/>
            <a:ext cx="33576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/>
            <a:r>
              <a:rPr lang="en-US" altLang="ko-KR" sz="1400" dirty="0">
                <a:latin typeface="+mj-lt"/>
                <a:cs typeface="Apple SD 산돌고딕 Neo 일반체"/>
              </a:rPr>
              <a:t>Ⅲ. </a:t>
            </a:r>
            <a:r>
              <a:rPr lang="ko-KR" altLang="en-US" sz="1400" dirty="0">
                <a:latin typeface="+mj-lt"/>
                <a:cs typeface="Apple SD 산돌고딕 Neo 일반체"/>
              </a:rPr>
              <a:t>비즈니스모델 캔버스</a:t>
            </a:r>
            <a:r>
              <a:rPr lang="en-US" altLang="ko-KR" sz="1400" dirty="0">
                <a:latin typeface="+mj-lt"/>
                <a:cs typeface="Apple SD 산돌고딕 Neo 일반체"/>
              </a:rPr>
              <a:t>(</a:t>
            </a:r>
            <a:r>
              <a:rPr lang="ko-KR" altLang="en-US" sz="1400" dirty="0">
                <a:latin typeface="+mj-lt"/>
                <a:cs typeface="Apple SD 산돌고딕 Neo 일반체"/>
              </a:rPr>
              <a:t>작성 예시</a:t>
            </a:r>
            <a:r>
              <a:rPr lang="en-US" altLang="ko-KR" sz="1400" dirty="0">
                <a:latin typeface="+mj-lt"/>
                <a:cs typeface="Apple SD 산돌고딕 Neo 일반체"/>
              </a:rPr>
              <a:t>)</a:t>
            </a:r>
            <a:endParaRPr lang="en-US" altLang="ko-KR" sz="1200" dirty="0">
              <a:latin typeface="+mj-lt"/>
              <a:cs typeface="Apple SD 산돌고딕 Neo 일반체"/>
            </a:endParaRPr>
          </a:p>
        </p:txBody>
      </p:sp>
    </p:spTree>
    <p:extLst>
      <p:ext uri="{BB962C8B-B14F-4D97-AF65-F5344CB8AC3E}">
        <p14:creationId xmlns:p14="http://schemas.microsoft.com/office/powerpoint/2010/main" val="121900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A322B3-6167-8C47-A285-D25BEF10FE5C}"/>
              </a:ext>
            </a:extLst>
          </p:cNvPr>
          <p:cNvSpPr/>
          <p:nvPr/>
        </p:nvSpPr>
        <p:spPr>
          <a:xfrm>
            <a:off x="-231228" y="-84083"/>
            <a:ext cx="10216057" cy="7015655"/>
          </a:xfrm>
          <a:prstGeom prst="rect">
            <a:avLst/>
          </a:prstGeom>
          <a:solidFill>
            <a:srgbClr val="101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+mj-lt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0DE2CE3-AF4A-A744-9A0C-E2812091B181}"/>
              </a:ext>
            </a:extLst>
          </p:cNvPr>
          <p:cNvCxnSpPr>
            <a:cxnSpLocks/>
          </p:cNvCxnSpPr>
          <p:nvPr/>
        </p:nvCxnSpPr>
        <p:spPr>
          <a:xfrm>
            <a:off x="643044" y="3426587"/>
            <a:ext cx="863113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ABA4A2-4519-4E47-B1FF-736E8BF8F518}"/>
              </a:ext>
            </a:extLst>
          </p:cNvPr>
          <p:cNvSpPr/>
          <p:nvPr/>
        </p:nvSpPr>
        <p:spPr>
          <a:xfrm>
            <a:off x="7110261" y="2285245"/>
            <a:ext cx="218357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5000" dirty="0">
                <a:solidFill>
                  <a:schemeClr val="bg1"/>
                </a:solidFill>
                <a:latin typeface="+mj-lt"/>
              </a:rPr>
              <a:t>I</a:t>
            </a:r>
            <a:endParaRPr kumimoji="1" lang="ko-KR" altLang="en-US" sz="1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B1B3E-81F1-E94B-BF18-C4B73AF48EE5}"/>
              </a:ext>
            </a:extLst>
          </p:cNvPr>
          <p:cNvSpPr txBox="1"/>
          <p:nvPr/>
        </p:nvSpPr>
        <p:spPr>
          <a:xfrm>
            <a:off x="583385" y="2660259"/>
            <a:ext cx="5283261" cy="63094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>
              <a:lnSpc>
                <a:spcPts val="4200"/>
              </a:lnSpc>
            </a:pPr>
            <a:r>
              <a:rPr kumimoji="1" lang="ko-KR" altLang="en-US" sz="3600" b="1" spc="-1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  <a:cs typeface="Nanum Gothic ExtraBold" charset="-127"/>
              </a:rPr>
              <a:t>팀 소개</a:t>
            </a:r>
            <a:endParaRPr kumimoji="1" lang="en-US" altLang="ko-KR" sz="3600" b="1" spc="-100" dirty="0">
              <a:solidFill>
                <a:schemeClr val="bg1"/>
              </a:solidFill>
              <a:latin typeface="+mj-lt"/>
              <a:ea typeface="Noto Sans CJK KR" panose="020B0500000000000000" pitchFamily="34" charset="-128"/>
              <a:cs typeface="Nanum Gothic ExtraBold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418615-6A6A-42A3-8BC5-688E5EF9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17" name="바닥글 개체 틀 1">
            <a:extLst>
              <a:ext uri="{FF2B5EF4-FFF2-40B4-BE49-F238E27FC236}">
                <a16:creationId xmlns:a16="http://schemas.microsoft.com/office/drawing/2014/main" id="{31481CF5-D6C0-4390-B341-EBFECA7F5A13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1"/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8" name="바닥글 개체 틀 1">
            <a:extLst>
              <a:ext uri="{FF2B5EF4-FFF2-40B4-BE49-F238E27FC236}">
                <a16:creationId xmlns:a16="http://schemas.microsoft.com/office/drawing/2014/main" id="{6F996770-7329-43AD-B743-A9B741168F93}"/>
              </a:ext>
            </a:extLst>
          </p:cNvPr>
          <p:cNvSpPr txBox="1">
            <a:spLocks/>
          </p:cNvSpPr>
          <p:nvPr/>
        </p:nvSpPr>
        <p:spPr>
          <a:xfrm>
            <a:off x="0" y="6694253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4009370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9AC608D-F19C-F349-805D-660A6D10B6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28468" y="-2176286"/>
            <a:ext cx="5644473" cy="2027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A411A4-594F-4208-8D85-2A5CF033D894}"/>
              </a:ext>
            </a:extLst>
          </p:cNvPr>
          <p:cNvSpPr txBox="1"/>
          <p:nvPr/>
        </p:nvSpPr>
        <p:spPr>
          <a:xfrm>
            <a:off x="653949" y="256034"/>
            <a:ext cx="33576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/>
            <a:r>
              <a:rPr lang="en-US" altLang="ko-KR" sz="1400" dirty="0">
                <a:latin typeface="+mj-lt"/>
                <a:cs typeface="Apple SD 산돌고딕 Neo 일반체"/>
              </a:rPr>
              <a:t>Ⅳ. </a:t>
            </a:r>
            <a:r>
              <a:rPr lang="ko-KR" altLang="en-US" sz="1400" dirty="0">
                <a:latin typeface="+mj-lt"/>
                <a:cs typeface="Apple SD 산돌고딕 Neo 일반체"/>
              </a:rPr>
              <a:t>팀 소개</a:t>
            </a:r>
            <a:endParaRPr lang="en-US" altLang="ko-KR" sz="1200" dirty="0">
              <a:latin typeface="+mj-lt"/>
              <a:cs typeface="Apple SD 산돌고딕 Neo 일반체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F8AD9-EFA4-4C00-9F65-457E69A7E778}"/>
              </a:ext>
            </a:extLst>
          </p:cNvPr>
          <p:cNvSpPr txBox="1"/>
          <p:nvPr/>
        </p:nvSpPr>
        <p:spPr>
          <a:xfrm>
            <a:off x="631825" y="680621"/>
            <a:ext cx="8662014" cy="453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>
              <a:lnSpc>
                <a:spcPct val="130000"/>
              </a:lnSpc>
            </a:pPr>
            <a:r>
              <a:rPr lang="ko-KR" altLang="en-US" sz="1200" dirty="0">
                <a:latin typeface="+mn-ea"/>
                <a:cs typeface="Apple SD 산돌고딕 Neo 일반체"/>
              </a:rPr>
              <a:t>귀사가 사회가치를 혁신적으로 해결하고자 하는 궁극적인 지향점 및 이에 도달하고 있음을 평가하는 자체 기준과 현재까지의 성과를 간략히 작성 부탁드립니다</a:t>
            </a:r>
            <a:r>
              <a:rPr lang="en-US" altLang="ko-KR" sz="1200" dirty="0">
                <a:latin typeface="+mn-ea"/>
                <a:cs typeface="Apple SD 산돌고딕 Neo 일반체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90692C6-54C3-461A-9A8F-E04ABC5A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801629"/>
              </p:ext>
            </p:extLst>
          </p:nvPr>
        </p:nvGraphicFramePr>
        <p:xfrm>
          <a:off x="631826" y="1502407"/>
          <a:ext cx="8623982" cy="38519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5891">
                  <a:extLst>
                    <a:ext uri="{9D8B030D-6E8A-4147-A177-3AD203B41FA5}">
                      <a16:colId xmlns:a16="http://schemas.microsoft.com/office/drawing/2014/main" val="862675772"/>
                    </a:ext>
                  </a:extLst>
                </a:gridCol>
                <a:gridCol w="6748091">
                  <a:extLst>
                    <a:ext uri="{9D8B030D-6E8A-4147-A177-3AD203B41FA5}">
                      <a16:colId xmlns:a16="http://schemas.microsoft.com/office/drawing/2014/main" val="931294459"/>
                    </a:ext>
                  </a:extLst>
                </a:gridCol>
              </a:tblGrid>
              <a:tr h="367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840"/>
                  </a:ext>
                </a:extLst>
              </a:tr>
              <a:tr h="3484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팀 소개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한정된 자원을 가지고 가파른 성장 모멘텀을 가져야 하는 </a:t>
                      </a:r>
                      <a:r>
                        <a:rPr lang="ko-KR" altLang="en-US" sz="1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스타트업에서는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 비즈니스를 ‘</a:t>
                      </a:r>
                      <a:r>
                        <a:rPr lang="ko-KR" altLang="en-US" sz="1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누가’이끌어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가느냐가 가장 중요합니다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마지막으로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왜 우리 팀이 이 비즈니스를 잘 할 수 밖에 없는지 그 이유에 대해 자유롭게 기술해주세요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구성과 각 팀원들의 이력이나 개인적인 히스토리 등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팀원들이 이 비즈니스를 통해 어떠한 세상의 변화를 꿈꾸고 있고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얼마나 갈망하는지도 간략히 적어주세요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79846"/>
                  </a:ext>
                </a:extLst>
              </a:tr>
            </a:tbl>
          </a:graphicData>
        </a:graphic>
      </p:graphicFrame>
      <p:cxnSp>
        <p:nvCxnSpPr>
          <p:cNvPr id="11" name="직선 연결선[R] 24">
            <a:extLst>
              <a:ext uri="{FF2B5EF4-FFF2-40B4-BE49-F238E27FC236}">
                <a16:creationId xmlns:a16="http://schemas.microsoft.com/office/drawing/2014/main" id="{21D56581-F6E5-4BE1-9D88-D39B28EA9D39}"/>
              </a:ext>
            </a:extLst>
          </p:cNvPr>
          <p:cNvCxnSpPr>
            <a:cxnSpLocks/>
          </p:cNvCxnSpPr>
          <p:nvPr/>
        </p:nvCxnSpPr>
        <p:spPr>
          <a:xfrm>
            <a:off x="631826" y="549275"/>
            <a:ext cx="8646106" cy="0"/>
          </a:xfrm>
          <a:prstGeom prst="line">
            <a:avLst/>
          </a:prstGeom>
          <a:ln w="3175">
            <a:solidFill>
              <a:srgbClr val="091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0D9B7D6-6B00-4671-84AC-F57FEAAA0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14" name="바닥글 개체 틀 1">
            <a:extLst>
              <a:ext uri="{FF2B5EF4-FFF2-40B4-BE49-F238E27FC236}">
                <a16:creationId xmlns:a16="http://schemas.microsoft.com/office/drawing/2014/main" id="{6566FEA2-B7D2-42CD-A1C4-D87A43950663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7" name="바닥글 개체 틀 1">
            <a:extLst>
              <a:ext uri="{FF2B5EF4-FFF2-40B4-BE49-F238E27FC236}">
                <a16:creationId xmlns:a16="http://schemas.microsoft.com/office/drawing/2014/main" id="{C5FD0FA8-7B54-499B-9FBE-8B3BCA265162}"/>
              </a:ext>
            </a:extLst>
          </p:cNvPr>
          <p:cNvSpPr txBox="1">
            <a:spLocks/>
          </p:cNvSpPr>
          <p:nvPr/>
        </p:nvSpPr>
        <p:spPr>
          <a:xfrm>
            <a:off x="0" y="6694253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258856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1">
            <a:extLst>
              <a:ext uri="{FF2B5EF4-FFF2-40B4-BE49-F238E27FC236}">
                <a16:creationId xmlns:a16="http://schemas.microsoft.com/office/drawing/2014/main" id="{32BA9FA1-929B-244E-B675-76842AF7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8513" y="6392928"/>
            <a:ext cx="2145326" cy="365125"/>
          </a:xfrm>
        </p:spPr>
        <p:txBody>
          <a:bodyPr/>
          <a:lstStyle/>
          <a:p>
            <a:fld id="{41688140-3933-FA48-B5E4-2B73F14866CC}" type="slidenum">
              <a:rPr kumimoji="1" lang="ko-KR" altLang="en-US" smtClean="0">
                <a:solidFill>
                  <a:schemeClr val="bg1"/>
                </a:solidFill>
                <a:latin typeface="+mn-ea"/>
              </a:rPr>
              <a:t>2</a:t>
            </a:fld>
            <a:endParaRPr kumimoji="1" lang="ko-KR" altLang="en-US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D2F772C8-560C-2A4D-A495-D920DEA16102}"/>
              </a:ext>
            </a:extLst>
          </p:cNvPr>
          <p:cNvCxnSpPr>
            <a:cxnSpLocks/>
          </p:cNvCxnSpPr>
          <p:nvPr/>
        </p:nvCxnSpPr>
        <p:spPr>
          <a:xfrm>
            <a:off x="631826" y="549275"/>
            <a:ext cx="8646106" cy="0"/>
          </a:xfrm>
          <a:prstGeom prst="line">
            <a:avLst/>
          </a:prstGeom>
          <a:ln w="3175">
            <a:solidFill>
              <a:srgbClr val="091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95B183-F234-D141-9939-EC08F105BF94}"/>
              </a:ext>
            </a:extLst>
          </p:cNvPr>
          <p:cNvSpPr txBox="1"/>
          <p:nvPr/>
        </p:nvSpPr>
        <p:spPr>
          <a:xfrm>
            <a:off x="542583" y="886964"/>
            <a:ext cx="1998507" cy="63094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>
              <a:lnSpc>
                <a:spcPts val="4200"/>
              </a:lnSpc>
            </a:pPr>
            <a:r>
              <a:rPr kumimoji="1" lang="ko-KR" altLang="en-US" sz="3600" spc="-100" dirty="0">
                <a:latin typeface="+mn-ea"/>
                <a:cs typeface="Nanum Gothic ExtraBold" charset="-127"/>
              </a:rPr>
              <a:t>작성요령</a:t>
            </a:r>
            <a:endParaRPr kumimoji="1" lang="en-US" altLang="ko-KR" sz="3600" spc="-100" dirty="0">
              <a:latin typeface="+mn-ea"/>
              <a:cs typeface="Nanum Gothic ExtraBold" charset="-127"/>
            </a:endParaRPr>
          </a:p>
        </p:txBody>
      </p:sp>
      <p:sp>
        <p:nvSpPr>
          <p:cNvPr id="29" name="바닥글 개체 틀 1">
            <a:extLst>
              <a:ext uri="{FF2B5EF4-FFF2-40B4-BE49-F238E27FC236}">
                <a16:creationId xmlns:a16="http://schemas.microsoft.com/office/drawing/2014/main" id="{FB1555BA-0B24-4445-9512-5F876E52F471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32" name="바닥글 개체 틀 1">
            <a:extLst>
              <a:ext uri="{FF2B5EF4-FFF2-40B4-BE49-F238E27FC236}">
                <a16:creationId xmlns:a16="http://schemas.microsoft.com/office/drawing/2014/main" id="{DD1A53E9-CD31-4BB6-A7C3-401165862BA1}"/>
              </a:ext>
            </a:extLst>
          </p:cNvPr>
          <p:cNvSpPr txBox="1">
            <a:spLocks/>
          </p:cNvSpPr>
          <p:nvPr/>
        </p:nvSpPr>
        <p:spPr>
          <a:xfrm>
            <a:off x="0" y="6694254"/>
            <a:ext cx="2447109" cy="63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0B791F6-5778-4A4B-9F4A-589A8AD4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008CE10-C0A3-4260-A413-F49BADCE5E95}"/>
              </a:ext>
            </a:extLst>
          </p:cNvPr>
          <p:cNvSpPr txBox="1"/>
          <p:nvPr/>
        </p:nvSpPr>
        <p:spPr>
          <a:xfrm>
            <a:off x="631826" y="1886282"/>
            <a:ext cx="8353554" cy="2618858"/>
          </a:xfrm>
          <a:prstGeom prst="rect">
            <a:avLst/>
          </a:prstGeom>
          <a:solidFill>
            <a:srgbClr val="B8C2F6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45339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200" kern="0" dirty="0">
              <a:solidFill>
                <a:srgbClr val="000000"/>
              </a:solidFill>
              <a:latin typeface="맑은 고딕 (본문)"/>
            </a:endParaRPr>
          </a:p>
          <a:p>
            <a:pPr marL="45339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PPT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디자인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폰트 등은 팀에 맞도록 변경 가능합니다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</a:t>
            </a:r>
          </a:p>
          <a:p>
            <a:pPr marL="45339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제시된 항목 외에 추가 설명을 위한 페이지 추가는 가능합니다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 (본문)"/>
              </a:rPr>
              <a:t>.</a:t>
            </a:r>
          </a:p>
          <a:p>
            <a:pPr marL="45339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입력 공간이 부족한 경우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 (본문)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페이지 추가는 가능합니다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 (본문)"/>
              </a:rPr>
              <a:t>.</a:t>
            </a:r>
          </a:p>
          <a:p>
            <a:pPr marL="45339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용량이 큰 경우 제출에 어려움이 있을 수 있으니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고용량 이미지 활용은 최소화하여 주시기 바랍니다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</a:t>
            </a:r>
          </a:p>
          <a:p>
            <a:pPr marL="45339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제출 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 (본문)"/>
              </a:rPr>
              <a:t>PPT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파일을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 (본문)"/>
              </a:rPr>
              <a:t>PDF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로 변환하여 아래와 같은 파일명으로 제출해주세요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맑은 고딕 (본문)"/>
            </a:endParaRPr>
          </a:p>
          <a:p>
            <a:pPr marL="224790" marR="63500" algn="just" fontAlgn="base" latinLnBrk="1">
              <a:lnSpc>
                <a:spcPct val="160000"/>
              </a:lnSpc>
            </a:pPr>
            <a:r>
              <a:rPr lang="en-US" altLang="ko-KR" sz="1200" kern="0" spc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 (본문)"/>
              </a:rPr>
              <a:t>	</a:t>
            </a:r>
            <a:r>
              <a:rPr lang="ko-KR" altLang="en-US" sz="1200" kern="0" spc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 (본문)"/>
              </a:rPr>
              <a:t>팀명</a:t>
            </a:r>
            <a:r>
              <a:rPr lang="en-US" altLang="ko-KR" sz="1200" kern="0" spc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 (본문)"/>
              </a:rPr>
              <a:t>(</a:t>
            </a:r>
            <a:r>
              <a:rPr lang="ko-KR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 (본문)"/>
              </a:rPr>
              <a:t>혹은 신청자명</a:t>
            </a:r>
            <a:r>
              <a: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 (본문)"/>
              </a:rPr>
              <a:t>)</a:t>
            </a:r>
            <a:r>
              <a:rPr lang="en-US" altLang="ko-KR" sz="1200" kern="0" spc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 (본문)"/>
              </a:rPr>
              <a:t>_2021_01_</a:t>
            </a:r>
            <a:r>
              <a:rPr lang="ko-KR" altLang="en-US" sz="12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 (본문)"/>
              </a:rPr>
              <a:t>드림오더</a:t>
            </a:r>
            <a:r>
              <a: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 (본문)"/>
              </a:rPr>
              <a:t>_</a:t>
            </a:r>
            <a:r>
              <a:rPr lang="ko-KR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 (본문)"/>
              </a:rPr>
              <a:t>신청서</a:t>
            </a:r>
            <a:r>
              <a: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 (본문)"/>
              </a:rPr>
              <a:t>.pdf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맑은 고딕 (본문)"/>
            </a:endParaRPr>
          </a:p>
          <a:p>
            <a:pPr marL="45339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신청 시에는 해당 신청서와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 (본문)"/>
              </a:rPr>
              <a:t>30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초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 (본문)"/>
              </a:rPr>
              <a:t>~1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분 사이의 팀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 (본문)"/>
              </a:rPr>
              <a:t>/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신청자 소개 영상을 함께 업로드해야 합니다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 (본문)"/>
              </a:rPr>
              <a:t>.</a:t>
            </a:r>
          </a:p>
          <a:p>
            <a:pPr marL="45339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endParaRPr lang="en-US" altLang="ko-KR" sz="1200" kern="0" dirty="0">
              <a:solidFill>
                <a:srgbClr val="00000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350766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1">
            <a:extLst>
              <a:ext uri="{FF2B5EF4-FFF2-40B4-BE49-F238E27FC236}">
                <a16:creationId xmlns:a16="http://schemas.microsoft.com/office/drawing/2014/main" id="{32BA9FA1-929B-244E-B675-76842AF7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8513" y="6392928"/>
            <a:ext cx="2145326" cy="365125"/>
          </a:xfrm>
        </p:spPr>
        <p:txBody>
          <a:bodyPr/>
          <a:lstStyle/>
          <a:p>
            <a:fld id="{41688140-3933-FA48-B5E4-2B73F14866CC}" type="slidenum">
              <a:rPr kumimoji="1" lang="ko-KR" altLang="en-US" smtClean="0">
                <a:solidFill>
                  <a:schemeClr val="bg1"/>
                </a:solidFill>
                <a:latin typeface="+mn-ea"/>
              </a:rPr>
              <a:t>3</a:t>
            </a:fld>
            <a:endParaRPr kumimoji="1"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95B183-F234-D141-9939-EC08F105BF94}"/>
              </a:ext>
            </a:extLst>
          </p:cNvPr>
          <p:cNvSpPr txBox="1"/>
          <p:nvPr/>
        </p:nvSpPr>
        <p:spPr>
          <a:xfrm>
            <a:off x="542583" y="886964"/>
            <a:ext cx="1998507" cy="63094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>
              <a:lnSpc>
                <a:spcPts val="4200"/>
              </a:lnSpc>
            </a:pPr>
            <a:r>
              <a:rPr kumimoji="1" lang="ko-KR" altLang="en-US" sz="3600" spc="-100" dirty="0">
                <a:latin typeface="+mn-ea"/>
                <a:cs typeface="Nanum Gothic ExtraBold" charset="-127"/>
              </a:rPr>
              <a:t>유의사항</a:t>
            </a:r>
            <a:endParaRPr kumimoji="1" lang="en-US" altLang="ko-KR" sz="3600" spc="-100" dirty="0">
              <a:latin typeface="+mn-ea"/>
              <a:cs typeface="Nanum Gothic ExtraBold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0B791F6-5778-4A4B-9F4A-589A8AD4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008CE10-C0A3-4260-A413-F49BADCE5E95}"/>
              </a:ext>
            </a:extLst>
          </p:cNvPr>
          <p:cNvSpPr txBox="1"/>
          <p:nvPr/>
        </p:nvSpPr>
        <p:spPr>
          <a:xfrm>
            <a:off x="603832" y="1754626"/>
            <a:ext cx="8694875" cy="4687117"/>
          </a:xfrm>
          <a:prstGeom prst="rect">
            <a:avLst/>
          </a:prstGeom>
          <a:solidFill>
            <a:srgbClr val="B8C2F6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48133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200" kern="0" dirty="0">
              <a:solidFill>
                <a:srgbClr val="000000"/>
              </a:solidFill>
              <a:latin typeface="맑은 고딕 (본문)"/>
            </a:endParaRPr>
          </a:p>
          <a:p>
            <a:pPr marL="48133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신청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·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접수 이후 공개된 아이디어는 법적으로 보호받을 수 없으며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이를 보호받기 위해서는 신청자가 공개 이전에 직접 지식재산권을 획득하여야 합니다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.(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단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창업아이디어 및 아이템이 출원 전에 공개된 경우 공개된 시점부터 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12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개월 이내 </a:t>
            </a:r>
            <a:r>
              <a:rPr lang="ko-KR" altLang="en-US" sz="1200" kern="0" dirty="0" err="1">
                <a:solidFill>
                  <a:srgbClr val="000000"/>
                </a:solidFill>
                <a:latin typeface="맑은 고딕 (본문)"/>
              </a:rPr>
              <a:t>공지예외적용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 주장을 통해 출원 가능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디자인의 경우 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6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개월 이내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)</a:t>
            </a:r>
            <a:endParaRPr lang="ko-KR" altLang="en-US" sz="1200" kern="0" dirty="0">
              <a:solidFill>
                <a:srgbClr val="000000"/>
              </a:solidFill>
              <a:latin typeface="맑은 고딕 (본문)"/>
            </a:endParaRPr>
          </a:p>
          <a:p>
            <a:pPr marL="23241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2.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타인의 아이디어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기술 등을 모방하였을 경우 발생되는 모든 민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·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형사상의 책임은 참가자 본인에게 있습니다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</a:t>
            </a:r>
          </a:p>
          <a:p>
            <a:pPr marL="23241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3.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접수된 서류는 반환 불가하며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서류 내용은 접수 및 평가과정에서 비밀로 유지됩니다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</a:t>
            </a:r>
          </a:p>
          <a:p>
            <a:pPr marL="23241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4.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경진대회 형태 운영으로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별도 이의신청은 없습니다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맑은 고딕 (본문)"/>
            </a:endParaRPr>
          </a:p>
          <a:p>
            <a:pPr marL="24511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5.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제출된 자료에 대해 허위사실 및 부당행위 적발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참가자격 관련 제외기준이 확인될 경우 자격박탈 및 상금환수 등 조치 예정입니다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맑은 고딕 (본문)"/>
            </a:endParaRPr>
          </a:p>
          <a:p>
            <a:pPr marL="24511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5.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타인의 명예를 훼손하거나 음란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폭력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불법 정보에 대한 항목이 포함되는 경우 심사 대상에서 제외될 수 있으며 선정 </a:t>
            </a:r>
            <a:b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 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후에도 수상 선정이 취소될 수 있습니다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맑은 고딕 (본문)"/>
            </a:endParaRPr>
          </a:p>
          <a:p>
            <a:pPr marL="24511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6.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제출된 자료에 대해 허위사실 및 부당행위 적발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참가자격 관련 제외기준이 확인될 경우 자격박탈 및 상금환수 등 </a:t>
            </a:r>
            <a:b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조치 예정입니다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맑은 고딕 (본문)"/>
            </a:endParaRPr>
          </a:p>
          <a:p>
            <a:pPr marL="24511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7.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공모 내용 및 일정은 주최 측 사정에 따라 변경될 수 있으며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관련 일정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변경사항 및 안내사항은 제출된 연락처 및 </a:t>
            </a:r>
            <a:b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이메일로 발송됩니다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</a:t>
            </a:r>
          </a:p>
          <a:p>
            <a:pPr marL="24511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 kern="0" dirty="0">
              <a:solidFill>
                <a:srgbClr val="000000"/>
              </a:solidFill>
              <a:latin typeface="맑은 고딕 (본문)"/>
            </a:endParaRPr>
          </a:p>
        </p:txBody>
      </p:sp>
      <p:cxnSp>
        <p:nvCxnSpPr>
          <p:cNvPr id="10" name="직선 연결선[R] 24">
            <a:extLst>
              <a:ext uri="{FF2B5EF4-FFF2-40B4-BE49-F238E27FC236}">
                <a16:creationId xmlns:a16="http://schemas.microsoft.com/office/drawing/2014/main" id="{29DEBD22-5849-4C0B-B04B-F92D22BF1320}"/>
              </a:ext>
            </a:extLst>
          </p:cNvPr>
          <p:cNvCxnSpPr>
            <a:cxnSpLocks/>
          </p:cNvCxnSpPr>
          <p:nvPr/>
        </p:nvCxnSpPr>
        <p:spPr>
          <a:xfrm>
            <a:off x="631826" y="549275"/>
            <a:ext cx="8646106" cy="0"/>
          </a:xfrm>
          <a:prstGeom prst="line">
            <a:avLst/>
          </a:prstGeom>
          <a:ln w="3175">
            <a:solidFill>
              <a:srgbClr val="091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E4E6AADE-EDE0-4967-A120-4356F17C5424}"/>
              </a:ext>
            </a:extLst>
          </p:cNvPr>
          <p:cNvSpPr txBox="1">
            <a:spLocks/>
          </p:cNvSpPr>
          <p:nvPr/>
        </p:nvSpPr>
        <p:spPr>
          <a:xfrm>
            <a:off x="7148513" y="6392928"/>
            <a:ext cx="2145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688140-3933-FA48-B5E4-2B73F14866CC}" type="slidenum">
              <a:rPr kumimoji="1" lang="ko-KR" altLang="en-US" smtClean="0">
                <a:solidFill>
                  <a:schemeClr val="bg1"/>
                </a:solidFill>
                <a:latin typeface="+mn-ea"/>
              </a:rPr>
              <a:pPr/>
              <a:t>3</a:t>
            </a:fld>
            <a:endParaRPr kumimoji="1"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바닥글 개체 틀 1">
            <a:extLst>
              <a:ext uri="{FF2B5EF4-FFF2-40B4-BE49-F238E27FC236}">
                <a16:creationId xmlns:a16="http://schemas.microsoft.com/office/drawing/2014/main" id="{457E67D8-9A15-46E9-B219-4911F02A29C0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4" name="바닥글 개체 틀 1">
            <a:extLst>
              <a:ext uri="{FF2B5EF4-FFF2-40B4-BE49-F238E27FC236}">
                <a16:creationId xmlns:a16="http://schemas.microsoft.com/office/drawing/2014/main" id="{F588ACC5-69BA-4EA1-B25A-EF82E2C28C51}"/>
              </a:ext>
            </a:extLst>
          </p:cNvPr>
          <p:cNvSpPr txBox="1">
            <a:spLocks/>
          </p:cNvSpPr>
          <p:nvPr/>
        </p:nvSpPr>
        <p:spPr>
          <a:xfrm>
            <a:off x="0" y="6694254"/>
            <a:ext cx="2447109" cy="63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80071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1">
            <a:extLst>
              <a:ext uri="{FF2B5EF4-FFF2-40B4-BE49-F238E27FC236}">
                <a16:creationId xmlns:a16="http://schemas.microsoft.com/office/drawing/2014/main" id="{32BA9FA1-929B-244E-B675-76842AF7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8513" y="6392928"/>
            <a:ext cx="2145326" cy="365125"/>
          </a:xfrm>
        </p:spPr>
        <p:txBody>
          <a:bodyPr/>
          <a:lstStyle/>
          <a:p>
            <a:fld id="{41688140-3933-FA48-B5E4-2B73F14866CC}" type="slidenum">
              <a:rPr kumimoji="1" lang="ko-KR" altLang="en-US" smtClean="0">
                <a:solidFill>
                  <a:schemeClr val="bg1"/>
                </a:solidFill>
                <a:latin typeface="+mn-ea"/>
              </a:rPr>
              <a:t>4</a:t>
            </a:fld>
            <a:endParaRPr kumimoji="1"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바닥글 개체 틀 1">
            <a:extLst>
              <a:ext uri="{FF2B5EF4-FFF2-40B4-BE49-F238E27FC236}">
                <a16:creationId xmlns:a16="http://schemas.microsoft.com/office/drawing/2014/main" id="{8043CE14-5794-4641-AADC-EDB92522ADDE}"/>
              </a:ext>
            </a:extLst>
          </p:cNvPr>
          <p:cNvSpPr txBox="1">
            <a:spLocks/>
          </p:cNvSpPr>
          <p:nvPr/>
        </p:nvSpPr>
        <p:spPr>
          <a:xfrm>
            <a:off x="7067851" y="6511690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500" dirty="0">
                <a:solidFill>
                  <a:schemeClr val="bg1"/>
                </a:solidFill>
                <a:latin typeface="+mn-ea"/>
              </a:rPr>
              <a:t>ⓒ 2021. H-</a:t>
            </a:r>
            <a:r>
              <a:rPr lang="en-US" altLang="ko-KR" sz="500" dirty="0" err="1">
                <a:solidFill>
                  <a:schemeClr val="bg1"/>
                </a:solidFill>
                <a:latin typeface="+mn-ea"/>
              </a:rPr>
              <a:t>OnDream</a:t>
            </a:r>
            <a:r>
              <a:rPr lang="en-US" altLang="ko-KR" sz="500" dirty="0">
                <a:solidFill>
                  <a:schemeClr val="bg1"/>
                </a:solidFill>
                <a:latin typeface="+mn-ea"/>
              </a:rPr>
              <a:t> Startup Ground All rights reserved. </a:t>
            </a:r>
            <a:endParaRPr lang="ko-KR" altLang="en-US" sz="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95B183-F234-D141-9939-EC08F105BF94}"/>
              </a:ext>
            </a:extLst>
          </p:cNvPr>
          <p:cNvSpPr txBox="1"/>
          <p:nvPr/>
        </p:nvSpPr>
        <p:spPr>
          <a:xfrm>
            <a:off x="542584" y="886964"/>
            <a:ext cx="1555158" cy="63094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>
              <a:lnSpc>
                <a:spcPts val="4200"/>
              </a:lnSpc>
            </a:pPr>
            <a:r>
              <a:rPr kumimoji="1" lang="ko-KR" altLang="en-US" sz="3600" spc="-100" dirty="0">
                <a:latin typeface="+mn-ea"/>
                <a:cs typeface="Nanum Gothic ExtraBold" charset="-127"/>
              </a:rPr>
              <a:t>목차</a:t>
            </a:r>
            <a:endParaRPr kumimoji="1" lang="en-US" altLang="ko-KR" sz="3600" spc="-100" dirty="0">
              <a:latin typeface="+mn-ea"/>
              <a:cs typeface="Nanum Gothic ExtraBold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37EFD7-DCD1-4EC2-9FDF-A9BB3B9E5CF8}"/>
              </a:ext>
            </a:extLst>
          </p:cNvPr>
          <p:cNvGrpSpPr/>
          <p:nvPr/>
        </p:nvGrpSpPr>
        <p:grpSpPr>
          <a:xfrm>
            <a:off x="631826" y="2321932"/>
            <a:ext cx="8623841" cy="2668024"/>
            <a:chOff x="542584" y="2544005"/>
            <a:chExt cx="8740731" cy="26680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D66C7E-360E-6D44-AF0B-734E2F954017}"/>
                </a:ext>
              </a:extLst>
            </p:cNvPr>
            <p:cNvSpPr txBox="1"/>
            <p:nvPr/>
          </p:nvSpPr>
          <p:spPr>
            <a:xfrm>
              <a:off x="542584" y="2544005"/>
              <a:ext cx="2379065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rtlCol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kumimoji="1" lang="en-US" altLang="ko-KR" sz="3600" spc="-100" dirty="0">
                  <a:latin typeface="+mn-ea"/>
                  <a:cs typeface="Nanum Gothic ExtraBold" charset="-127"/>
                </a:rPr>
                <a:t>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2E2521-DFF7-FC41-865D-3A1C90373EB5}"/>
                </a:ext>
              </a:extLst>
            </p:cNvPr>
            <p:cNvSpPr txBox="1"/>
            <p:nvPr/>
          </p:nvSpPr>
          <p:spPr>
            <a:xfrm>
              <a:off x="2695422" y="2544005"/>
              <a:ext cx="1771353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rtlCol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kumimoji="1" lang="en-US" altLang="ko-KR" sz="3600" spc="-100" dirty="0">
                  <a:latin typeface="+mn-ea"/>
                  <a:cs typeface="Nanum Gothic ExtraBold" charset="-127"/>
                </a:rPr>
                <a:t>II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6B79CD-33EF-114B-B2B5-646B626CD1B1}"/>
                </a:ext>
              </a:extLst>
            </p:cNvPr>
            <p:cNvSpPr txBox="1"/>
            <p:nvPr/>
          </p:nvSpPr>
          <p:spPr>
            <a:xfrm>
              <a:off x="4887858" y="2544005"/>
              <a:ext cx="1373884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rtlCol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kumimoji="1" lang="en-US" altLang="ko-KR" sz="3600" spc="-100" dirty="0">
                  <a:latin typeface="+mn-ea"/>
                  <a:cs typeface="Nanum Gothic ExtraBold" charset="-127"/>
                </a:rPr>
                <a:t>III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2D81B5-797B-7741-855E-160BDFF54104}"/>
                </a:ext>
              </a:extLst>
            </p:cNvPr>
            <p:cNvSpPr txBox="1"/>
            <p:nvPr/>
          </p:nvSpPr>
          <p:spPr>
            <a:xfrm>
              <a:off x="2796330" y="3835717"/>
              <a:ext cx="1811568" cy="13561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defTabSz="843780" fontAlgn="base">
                <a:lnSpc>
                  <a:spcPct val="130000"/>
                </a:lnSpc>
              </a:pPr>
              <a:r>
                <a:rPr lang="ko-KR" altLang="en-US" sz="1400" spc="-30" dirty="0">
                  <a:latin typeface="+mn-ea"/>
                  <a:cs typeface="Apple SD 산돌고딕 Neo 일반체"/>
                </a:rPr>
                <a:t>제품</a:t>
              </a:r>
              <a:r>
                <a:rPr lang="en-US" altLang="ko-KR" sz="1400" spc="-30" dirty="0">
                  <a:latin typeface="+mn-ea"/>
                  <a:cs typeface="Apple SD 산돌고딕 Neo 일반체"/>
                </a:rPr>
                <a:t>(</a:t>
              </a:r>
              <a:r>
                <a:rPr lang="ko-KR" altLang="en-US" sz="1400" spc="-30" dirty="0">
                  <a:latin typeface="+mn-ea"/>
                  <a:cs typeface="Apple SD 산돌고딕 Neo 일반체"/>
                </a:rPr>
                <a:t>서비스</a:t>
              </a:r>
              <a:r>
                <a:rPr lang="en-US" altLang="ko-KR" sz="1400" spc="-30" dirty="0">
                  <a:latin typeface="+mn-ea"/>
                  <a:cs typeface="Apple SD 산돌고딕 Neo 일반체"/>
                </a:rPr>
                <a:t>) </a:t>
              </a:r>
              <a:r>
                <a:rPr lang="ko-KR" altLang="en-US" sz="1400" spc="-30" dirty="0">
                  <a:latin typeface="+mn-ea"/>
                  <a:cs typeface="Apple SD 산돌고딕 Neo 일반체"/>
                </a:rPr>
                <a:t>소개</a:t>
              </a:r>
              <a:endParaRPr lang="en-US" altLang="ko-KR" sz="1400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endParaRPr lang="en-US" altLang="ko-KR" sz="1100" b="1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  <a:cs typeface="Apple SD 산돌고딕 Neo 일반체"/>
                </a:rPr>
                <a:t>1  </a:t>
              </a:r>
              <a:r>
                <a:rPr lang="ko-KR" altLang="en-US" sz="1100" spc="-30" dirty="0">
                  <a:latin typeface="+mn-ea"/>
                  <a:cs typeface="Apple SD 산돌고딕 Neo 일반체"/>
                </a:rPr>
                <a:t>창업 아이템 소개</a:t>
              </a:r>
              <a:endParaRPr lang="en-US" altLang="ko-KR" sz="1100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  <a:cs typeface="Apple SD 산돌고딕 Neo 일반체"/>
                </a:rPr>
                <a:t>2  </a:t>
              </a:r>
              <a:r>
                <a:rPr lang="ko-KR" altLang="en-US" sz="1100" spc="-30" dirty="0">
                  <a:latin typeface="+mn-ea"/>
                  <a:cs typeface="Apple SD 산돌고딕 Neo 일반체"/>
                </a:rPr>
                <a:t>창업 아이템의 핵심가치</a:t>
              </a:r>
              <a:endParaRPr lang="en-US" altLang="ko-KR" sz="1100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  <a:cs typeface="Apple SD 산돌고딕 Neo 일반체"/>
                </a:rPr>
                <a:t>3  </a:t>
              </a:r>
              <a:r>
                <a:rPr lang="ko-KR" altLang="en-US" sz="1100" spc="-30" dirty="0">
                  <a:latin typeface="+mn-ea"/>
                  <a:cs typeface="Apple SD 산돌고딕 Neo 일반체"/>
                </a:rPr>
                <a:t>창업 아이템의 차별성</a:t>
              </a:r>
              <a:endParaRPr lang="en-US" altLang="ko-KR" sz="1100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endParaRPr lang="ko-KR" altLang="en-US" sz="1100" spc="-30" dirty="0">
                <a:latin typeface="+mn-ea"/>
                <a:cs typeface="Apple SD 산돌고딕 Neo 일반체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76FF60-ED35-364C-92B2-F41BD42901C4}"/>
                </a:ext>
              </a:extLst>
            </p:cNvPr>
            <p:cNvSpPr txBox="1"/>
            <p:nvPr/>
          </p:nvSpPr>
          <p:spPr>
            <a:xfrm>
              <a:off x="5005722" y="3835717"/>
              <a:ext cx="2043361" cy="9160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defTabSz="843780" fontAlgn="base">
                <a:lnSpc>
                  <a:spcPct val="130000"/>
                </a:lnSpc>
              </a:pPr>
              <a:r>
                <a:rPr lang="ko-KR" altLang="en-US" sz="1400" spc="-30" dirty="0">
                  <a:latin typeface="+mn-ea"/>
                  <a:cs typeface="Apple SD 산돌고딕 Neo 일반체"/>
                </a:rPr>
                <a:t>비즈니스모델 캔버스</a:t>
              </a:r>
              <a:endParaRPr lang="en-US" altLang="ko-KR" sz="1400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endParaRPr lang="en-US" altLang="ko-KR" sz="1100" b="1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  <a:cs typeface="Apple SD 산돌고딕 Neo 일반체"/>
                </a:rPr>
                <a:t>1  </a:t>
              </a:r>
              <a:r>
                <a:rPr lang="ko-KR" altLang="en-US" sz="1100" spc="-30" dirty="0">
                  <a:latin typeface="+mn-ea"/>
                  <a:cs typeface="Apple SD 산돌고딕 Neo 일반체"/>
                </a:rPr>
                <a:t>작성 예시</a:t>
              </a:r>
              <a:endParaRPr lang="en-US" altLang="ko-KR" sz="1100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  <a:cs typeface="Apple SD 산돌고딕 Neo 일반체"/>
                </a:rPr>
                <a:t>2  </a:t>
              </a:r>
              <a:r>
                <a:rPr lang="ko-KR" altLang="en-US" sz="1100" spc="-30" dirty="0">
                  <a:latin typeface="+mn-ea"/>
                  <a:cs typeface="Apple SD 산돌고딕 Neo 일반체"/>
                </a:rPr>
                <a:t>비즈니스모델 캔버스 작성</a:t>
              </a: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1C34ADC9-DAC5-A149-9839-0C32919B6394}"/>
                </a:ext>
              </a:extLst>
            </p:cNvPr>
            <p:cNvCxnSpPr>
              <a:cxnSpLocks/>
            </p:cNvCxnSpPr>
            <p:nvPr/>
          </p:nvCxnSpPr>
          <p:spPr>
            <a:xfrm>
              <a:off x="634806" y="3241688"/>
              <a:ext cx="0" cy="381000"/>
            </a:xfrm>
            <a:prstGeom prst="line">
              <a:avLst/>
            </a:prstGeom>
            <a:ln w="3175">
              <a:solidFill>
                <a:srgbClr val="F4A3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A6704263-BDD8-214C-83AE-4168295A89C3}"/>
                </a:ext>
              </a:extLst>
            </p:cNvPr>
            <p:cNvCxnSpPr>
              <a:cxnSpLocks/>
            </p:cNvCxnSpPr>
            <p:nvPr/>
          </p:nvCxnSpPr>
          <p:spPr>
            <a:xfrm>
              <a:off x="2799346" y="3241688"/>
              <a:ext cx="0" cy="381000"/>
            </a:xfrm>
            <a:prstGeom prst="line">
              <a:avLst/>
            </a:prstGeom>
            <a:ln w="3175">
              <a:solidFill>
                <a:srgbClr val="F4A3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F9A8FFA5-18A7-7947-A514-1BC770A7C41F}"/>
                </a:ext>
              </a:extLst>
            </p:cNvPr>
            <p:cNvCxnSpPr>
              <a:cxnSpLocks/>
            </p:cNvCxnSpPr>
            <p:nvPr/>
          </p:nvCxnSpPr>
          <p:spPr>
            <a:xfrm>
              <a:off x="4950774" y="3241688"/>
              <a:ext cx="0" cy="381000"/>
            </a:xfrm>
            <a:prstGeom prst="line">
              <a:avLst/>
            </a:prstGeom>
            <a:ln w="3175">
              <a:solidFill>
                <a:srgbClr val="F4A3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9DBC2AB6-FC23-7145-AEFD-D0F523AB6633}"/>
                </a:ext>
              </a:extLst>
            </p:cNvPr>
            <p:cNvCxnSpPr>
              <a:cxnSpLocks/>
            </p:cNvCxnSpPr>
            <p:nvPr/>
          </p:nvCxnSpPr>
          <p:spPr>
            <a:xfrm>
              <a:off x="634806" y="3429000"/>
              <a:ext cx="8648509" cy="0"/>
            </a:xfrm>
            <a:prstGeom prst="line">
              <a:avLst/>
            </a:prstGeom>
            <a:ln w="3175">
              <a:solidFill>
                <a:srgbClr val="F4A3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36D02B-7493-134E-BCDE-1D412C906415}"/>
                </a:ext>
              </a:extLst>
            </p:cNvPr>
            <p:cNvSpPr txBox="1"/>
            <p:nvPr/>
          </p:nvSpPr>
          <p:spPr>
            <a:xfrm>
              <a:off x="7049084" y="2544005"/>
              <a:ext cx="1373884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rtlCol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kumimoji="1" lang="en-US" altLang="ko-KR" sz="3600" spc="-100" dirty="0">
                  <a:latin typeface="+mn-ea"/>
                  <a:cs typeface="Nanum Gothic ExtraBold" charset="-127"/>
                </a:rPr>
                <a:t>IV</a:t>
              </a:r>
            </a:p>
          </p:txBody>
        </p: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BDEA26B0-27AF-E44E-A0D1-7EDE84AAE1E4}"/>
                </a:ext>
              </a:extLst>
            </p:cNvPr>
            <p:cNvCxnSpPr>
              <a:cxnSpLocks/>
            </p:cNvCxnSpPr>
            <p:nvPr/>
          </p:nvCxnSpPr>
          <p:spPr>
            <a:xfrm>
              <a:off x="7114548" y="3241688"/>
              <a:ext cx="0" cy="381000"/>
            </a:xfrm>
            <a:prstGeom prst="line">
              <a:avLst/>
            </a:prstGeom>
            <a:ln w="3175">
              <a:solidFill>
                <a:srgbClr val="F4A3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F2C6D0-20FD-4C41-9C37-254CC68B5BB1}"/>
                </a:ext>
              </a:extLst>
            </p:cNvPr>
            <p:cNvSpPr txBox="1"/>
            <p:nvPr/>
          </p:nvSpPr>
          <p:spPr>
            <a:xfrm>
              <a:off x="7124700" y="3835718"/>
              <a:ext cx="1481772" cy="695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defTabSz="843780" fontAlgn="base">
                <a:lnSpc>
                  <a:spcPct val="130000"/>
                </a:lnSpc>
              </a:pPr>
              <a:r>
                <a:rPr lang="ko-KR" altLang="en-US" sz="1400" spc="-30" dirty="0">
                  <a:latin typeface="+mn-ea"/>
                  <a:cs typeface="Apple SD 산돌고딕 Neo 일반체"/>
                </a:rPr>
                <a:t>팀 소개</a:t>
              </a:r>
              <a:endParaRPr lang="en-US" altLang="ko-KR" sz="1400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endParaRPr lang="en-US" altLang="ko-KR" sz="1100" b="1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  <a:cs typeface="Apple SD 산돌고딕 Neo 일반체"/>
                </a:rPr>
                <a:t>1  </a:t>
              </a:r>
              <a:r>
                <a:rPr lang="ko-KR" altLang="en-US" sz="1100" spc="-30" dirty="0" err="1">
                  <a:latin typeface="+mn-ea"/>
                  <a:cs typeface="Apple SD 산돌고딕 Neo 일반체"/>
                </a:rPr>
                <a:t>창업팀</a:t>
              </a:r>
              <a:r>
                <a:rPr lang="ko-KR" altLang="en-US" sz="1100" spc="-30" dirty="0">
                  <a:latin typeface="+mn-ea"/>
                  <a:cs typeface="Apple SD 산돌고딕 Neo 일반체"/>
                </a:rPr>
                <a:t> 및 멤버 소개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D7B3DE-612C-4BE8-B6D5-2A280F9CEF76}"/>
                </a:ext>
              </a:extLst>
            </p:cNvPr>
            <p:cNvSpPr txBox="1"/>
            <p:nvPr/>
          </p:nvSpPr>
          <p:spPr>
            <a:xfrm>
              <a:off x="666160" y="3855889"/>
              <a:ext cx="1811568" cy="13561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defTabSz="843780" fontAlgn="base">
                <a:lnSpc>
                  <a:spcPct val="130000"/>
                </a:lnSpc>
              </a:pPr>
              <a:r>
                <a:rPr lang="ko-KR" altLang="en-US" sz="1400" spc="-30" dirty="0">
                  <a:latin typeface="+mn-ea"/>
                  <a:cs typeface="Apple SD 산돌고딕 Neo 일반체"/>
                </a:rPr>
                <a:t>사업배경</a:t>
              </a:r>
              <a:endParaRPr lang="en-US" altLang="ko-KR" sz="1400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endParaRPr lang="en-US" altLang="ko-KR" sz="1100" b="1" spc="-30" dirty="0">
                <a:latin typeface="+mn-ea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</a:rPr>
                <a:t>1  </a:t>
              </a:r>
              <a:r>
                <a:rPr lang="ko-KR" altLang="en-US" sz="1100" spc="-30" dirty="0">
                  <a:latin typeface="+mn-ea"/>
                </a:rPr>
                <a:t>기본 입력정보</a:t>
              </a:r>
              <a:endParaRPr lang="en-US" altLang="ko-KR" sz="1100" spc="-30" dirty="0">
                <a:latin typeface="+mn-ea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</a:rPr>
                <a:t>2  </a:t>
              </a:r>
              <a:r>
                <a:rPr lang="ko-KR" altLang="en-US" sz="1100" spc="-30" dirty="0">
                  <a:latin typeface="+mn-ea"/>
                </a:rPr>
                <a:t>해결하고자 하는 문제</a:t>
              </a:r>
              <a:endParaRPr lang="en-US" altLang="ko-KR" sz="1100" spc="-30" dirty="0">
                <a:latin typeface="+mn-ea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</a:rPr>
                <a:t>3  </a:t>
              </a:r>
              <a:r>
                <a:rPr lang="ko-KR" altLang="en-US" sz="1100" spc="-30" dirty="0">
                  <a:latin typeface="+mn-ea"/>
                </a:rPr>
                <a:t>문제에 관심을 가진 이유</a:t>
              </a:r>
              <a:endParaRPr lang="en-US" altLang="ko-KR" sz="1100" spc="-30" dirty="0">
                <a:latin typeface="+mn-ea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</a:rPr>
                <a:t>4  </a:t>
              </a:r>
              <a:r>
                <a:rPr lang="ko-KR" altLang="en-US" sz="1100" spc="-30" dirty="0">
                  <a:latin typeface="+mn-ea"/>
                </a:rPr>
                <a:t>문제의 중요도</a:t>
              </a:r>
            </a:p>
          </p:txBody>
        </p:sp>
      </p:grpSp>
      <p:sp>
        <p:nvSpPr>
          <p:cNvPr id="29" name="바닥글 개체 틀 1">
            <a:extLst>
              <a:ext uri="{FF2B5EF4-FFF2-40B4-BE49-F238E27FC236}">
                <a16:creationId xmlns:a16="http://schemas.microsoft.com/office/drawing/2014/main" id="{FB1555BA-0B24-4445-9512-5F876E52F471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32" name="바닥글 개체 틀 1">
            <a:extLst>
              <a:ext uri="{FF2B5EF4-FFF2-40B4-BE49-F238E27FC236}">
                <a16:creationId xmlns:a16="http://schemas.microsoft.com/office/drawing/2014/main" id="{DD1A53E9-CD31-4BB6-A7C3-401165862BA1}"/>
              </a:ext>
            </a:extLst>
          </p:cNvPr>
          <p:cNvSpPr txBox="1">
            <a:spLocks/>
          </p:cNvSpPr>
          <p:nvPr/>
        </p:nvSpPr>
        <p:spPr>
          <a:xfrm>
            <a:off x="0" y="6694253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0B791F6-5778-4A4B-9F4A-589A8AD4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cxnSp>
        <p:nvCxnSpPr>
          <p:cNvPr id="23" name="직선 연결선[R] 24">
            <a:extLst>
              <a:ext uri="{FF2B5EF4-FFF2-40B4-BE49-F238E27FC236}">
                <a16:creationId xmlns:a16="http://schemas.microsoft.com/office/drawing/2014/main" id="{74F3AE51-B4E7-4401-8C26-9509842C06E6}"/>
              </a:ext>
            </a:extLst>
          </p:cNvPr>
          <p:cNvCxnSpPr>
            <a:cxnSpLocks/>
          </p:cNvCxnSpPr>
          <p:nvPr/>
        </p:nvCxnSpPr>
        <p:spPr>
          <a:xfrm>
            <a:off x="631826" y="549275"/>
            <a:ext cx="8646106" cy="0"/>
          </a:xfrm>
          <a:prstGeom prst="line">
            <a:avLst/>
          </a:prstGeom>
          <a:ln w="3175">
            <a:solidFill>
              <a:srgbClr val="091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07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9AC608D-F19C-F349-805D-660A6D10B6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28468" y="-2176286"/>
            <a:ext cx="5644473" cy="2027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A411A4-594F-4208-8D85-2A5CF033D894}"/>
              </a:ext>
            </a:extLst>
          </p:cNvPr>
          <p:cNvSpPr txBox="1"/>
          <p:nvPr/>
        </p:nvSpPr>
        <p:spPr>
          <a:xfrm>
            <a:off x="653949" y="256034"/>
            <a:ext cx="33576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/>
            <a:r>
              <a:rPr lang="ko-KR" altLang="en-US" sz="1400" dirty="0">
                <a:latin typeface="+mj-lt"/>
                <a:cs typeface="Apple SD 산돌고딕 Neo 일반체"/>
              </a:rPr>
              <a:t>팀 정보</a:t>
            </a:r>
            <a:endParaRPr lang="en-US" altLang="ko-KR" sz="1200" dirty="0">
              <a:latin typeface="+mj-lt"/>
              <a:cs typeface="Apple SD 산돌고딕 Neo 일반체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90692C6-54C3-461A-9A8F-E04ABC5A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07452"/>
              </p:ext>
            </p:extLst>
          </p:nvPr>
        </p:nvGraphicFramePr>
        <p:xfrm>
          <a:off x="408572" y="1615613"/>
          <a:ext cx="9101188" cy="4621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7459">
                  <a:extLst>
                    <a:ext uri="{9D8B030D-6E8A-4147-A177-3AD203B41FA5}">
                      <a16:colId xmlns:a16="http://schemas.microsoft.com/office/drawing/2014/main" val="862675772"/>
                    </a:ext>
                  </a:extLst>
                </a:gridCol>
                <a:gridCol w="689329">
                  <a:extLst>
                    <a:ext uri="{9D8B030D-6E8A-4147-A177-3AD203B41FA5}">
                      <a16:colId xmlns:a16="http://schemas.microsoft.com/office/drawing/2014/main" val="931294459"/>
                    </a:ext>
                  </a:extLst>
                </a:gridCol>
                <a:gridCol w="1605588">
                  <a:extLst>
                    <a:ext uri="{9D8B030D-6E8A-4147-A177-3AD203B41FA5}">
                      <a16:colId xmlns:a16="http://schemas.microsoft.com/office/drawing/2014/main" val="1693927730"/>
                    </a:ext>
                  </a:extLst>
                </a:gridCol>
                <a:gridCol w="2294918">
                  <a:extLst>
                    <a:ext uri="{9D8B030D-6E8A-4147-A177-3AD203B41FA5}">
                      <a16:colId xmlns:a16="http://schemas.microsoft.com/office/drawing/2014/main" val="3160340923"/>
                    </a:ext>
                  </a:extLst>
                </a:gridCol>
                <a:gridCol w="1147459">
                  <a:extLst>
                    <a:ext uri="{9D8B030D-6E8A-4147-A177-3AD203B41FA5}">
                      <a16:colId xmlns:a16="http://schemas.microsoft.com/office/drawing/2014/main" val="851101518"/>
                    </a:ext>
                  </a:extLst>
                </a:gridCol>
                <a:gridCol w="2216435">
                  <a:extLst>
                    <a:ext uri="{9D8B030D-6E8A-4147-A177-3AD203B41FA5}">
                      <a16:colId xmlns:a16="http://schemas.microsoft.com/office/drawing/2014/main" val="3380036809"/>
                    </a:ext>
                  </a:extLst>
                </a:gridCol>
              </a:tblGrid>
              <a:tr h="5777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팀 이름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ex) </a:t>
                      </a:r>
                      <a:r>
                        <a:rPr lang="ko-KR" altLang="en-US" sz="10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드림오더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사업자등록번호</a:t>
                      </a:r>
                      <a:endParaRPr lang="en-US" alt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해당 시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79846"/>
                  </a:ext>
                </a:extLst>
              </a:tr>
              <a:tr h="5777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창업 아이템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ex) </a:t>
                      </a:r>
                      <a:r>
                        <a:rPr lang="ko-KR" altLang="en-US" sz="10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드림오더</a:t>
                      </a:r>
                      <a:endParaRPr lang="en-US" altLang="ko-KR" sz="1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92070"/>
                  </a:ext>
                </a:extLst>
              </a:tr>
              <a:tr h="5777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창업 아이템 소개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한 문장으로 창업 아이템을 소개해주세요</a:t>
                      </a:r>
                      <a:r>
                        <a:rPr lang="en-US" altLang="ko-KR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330451"/>
                  </a:ext>
                </a:extLst>
              </a:tr>
              <a:tr h="5777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팀 구성원 수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       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명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    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   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명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76934"/>
                  </a:ext>
                </a:extLst>
              </a:tr>
              <a:tr h="57774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대표자</a:t>
                      </a: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인적사항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성명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생년월일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414172"/>
                  </a:ext>
                </a:extLst>
              </a:tr>
              <a:tr h="577747">
                <a:tc vMerge="1">
                  <a:txBody>
                    <a:bodyPr/>
                    <a:lstStyle/>
                    <a:p>
                      <a:pPr algn="ctr" latinLnBrk="1"/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BC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연락처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전화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E-Mail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22907"/>
                  </a:ext>
                </a:extLst>
              </a:tr>
              <a:tr h="577747">
                <a:tc vMerge="1">
                  <a:txBody>
                    <a:bodyPr/>
                    <a:lstStyle/>
                    <a:p>
                      <a:pPr algn="ctr" latinLnBrk="1"/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BC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주소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15849"/>
                  </a:ext>
                </a:extLst>
              </a:tr>
              <a:tr h="5777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지원경로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6209"/>
                  </a:ext>
                </a:extLst>
              </a:tr>
            </a:tbl>
          </a:graphicData>
        </a:graphic>
      </p:graphicFrame>
      <p:cxnSp>
        <p:nvCxnSpPr>
          <p:cNvPr id="11" name="직선 연결선[R] 24">
            <a:extLst>
              <a:ext uri="{FF2B5EF4-FFF2-40B4-BE49-F238E27FC236}">
                <a16:creationId xmlns:a16="http://schemas.microsoft.com/office/drawing/2014/main" id="{924A0CF4-3197-4CEB-8F3E-9DDB1B6FFE47}"/>
              </a:ext>
            </a:extLst>
          </p:cNvPr>
          <p:cNvCxnSpPr>
            <a:cxnSpLocks/>
          </p:cNvCxnSpPr>
          <p:nvPr/>
        </p:nvCxnSpPr>
        <p:spPr>
          <a:xfrm>
            <a:off x="631826" y="549275"/>
            <a:ext cx="8646106" cy="0"/>
          </a:xfrm>
          <a:prstGeom prst="line">
            <a:avLst/>
          </a:prstGeom>
          <a:ln w="3175">
            <a:solidFill>
              <a:srgbClr val="091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FBC51DE7-E082-4844-96B0-5A60DB65A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14" name="바닥글 개체 틀 1">
            <a:extLst>
              <a:ext uri="{FF2B5EF4-FFF2-40B4-BE49-F238E27FC236}">
                <a16:creationId xmlns:a16="http://schemas.microsoft.com/office/drawing/2014/main" id="{0BBF79A4-F78A-458D-B20D-267BCC267F06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7" name="바닥글 개체 틀 1">
            <a:extLst>
              <a:ext uri="{FF2B5EF4-FFF2-40B4-BE49-F238E27FC236}">
                <a16:creationId xmlns:a16="http://schemas.microsoft.com/office/drawing/2014/main" id="{6F3BC920-6A98-4679-A529-1216DA9CFEBA}"/>
              </a:ext>
            </a:extLst>
          </p:cNvPr>
          <p:cNvSpPr txBox="1">
            <a:spLocks/>
          </p:cNvSpPr>
          <p:nvPr/>
        </p:nvSpPr>
        <p:spPr>
          <a:xfrm>
            <a:off x="0" y="6694253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374888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A322B3-6167-8C47-A285-D25BEF10FE5C}"/>
              </a:ext>
            </a:extLst>
          </p:cNvPr>
          <p:cNvSpPr/>
          <p:nvPr/>
        </p:nvSpPr>
        <p:spPr>
          <a:xfrm>
            <a:off x="-231228" y="-84083"/>
            <a:ext cx="10216057" cy="7015655"/>
          </a:xfrm>
          <a:prstGeom prst="rect">
            <a:avLst/>
          </a:prstGeom>
          <a:solidFill>
            <a:srgbClr val="101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+mj-lt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0DE2CE3-AF4A-A744-9A0C-E2812091B181}"/>
              </a:ext>
            </a:extLst>
          </p:cNvPr>
          <p:cNvCxnSpPr>
            <a:cxnSpLocks/>
          </p:cNvCxnSpPr>
          <p:nvPr/>
        </p:nvCxnSpPr>
        <p:spPr>
          <a:xfrm>
            <a:off x="643044" y="3426587"/>
            <a:ext cx="863113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ABA4A2-4519-4E47-B1FF-736E8BF8F518}"/>
              </a:ext>
            </a:extLst>
          </p:cNvPr>
          <p:cNvSpPr/>
          <p:nvPr/>
        </p:nvSpPr>
        <p:spPr>
          <a:xfrm>
            <a:off x="7110261" y="2285245"/>
            <a:ext cx="218357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5000" dirty="0">
                <a:solidFill>
                  <a:schemeClr val="bg1"/>
                </a:solidFill>
                <a:latin typeface="+mj-lt"/>
              </a:rPr>
              <a:t>I</a:t>
            </a:r>
            <a:endParaRPr kumimoji="1" lang="ko-KR" altLang="en-US" sz="1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B1B3E-81F1-E94B-BF18-C4B73AF48EE5}"/>
              </a:ext>
            </a:extLst>
          </p:cNvPr>
          <p:cNvSpPr txBox="1"/>
          <p:nvPr/>
        </p:nvSpPr>
        <p:spPr>
          <a:xfrm>
            <a:off x="583385" y="2660259"/>
            <a:ext cx="5283261" cy="63094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>
              <a:lnSpc>
                <a:spcPts val="4200"/>
              </a:lnSpc>
            </a:pPr>
            <a:r>
              <a:rPr kumimoji="1" lang="ko-KR" altLang="en-US" sz="3600" b="1" spc="-1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  <a:cs typeface="Nanum Gothic ExtraBold" charset="-127"/>
              </a:rPr>
              <a:t>사업배경</a:t>
            </a:r>
            <a:endParaRPr kumimoji="1" lang="en-US" altLang="ko-KR" sz="3600" b="1" spc="-100" dirty="0">
              <a:solidFill>
                <a:schemeClr val="bg1"/>
              </a:solidFill>
              <a:latin typeface="+mj-lt"/>
              <a:ea typeface="Noto Sans CJK KR" panose="020B0500000000000000" pitchFamily="34" charset="-128"/>
              <a:cs typeface="Nanum Gothic ExtraBold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418615-6A6A-42A3-8BC5-688E5EF9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17" name="바닥글 개체 틀 1">
            <a:extLst>
              <a:ext uri="{FF2B5EF4-FFF2-40B4-BE49-F238E27FC236}">
                <a16:creationId xmlns:a16="http://schemas.microsoft.com/office/drawing/2014/main" id="{31481CF5-D6C0-4390-B341-EBFECA7F5A13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1"/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8" name="바닥글 개체 틀 1">
            <a:extLst>
              <a:ext uri="{FF2B5EF4-FFF2-40B4-BE49-F238E27FC236}">
                <a16:creationId xmlns:a16="http://schemas.microsoft.com/office/drawing/2014/main" id="{6F996770-7329-43AD-B743-A9B741168F93}"/>
              </a:ext>
            </a:extLst>
          </p:cNvPr>
          <p:cNvSpPr txBox="1">
            <a:spLocks/>
          </p:cNvSpPr>
          <p:nvPr/>
        </p:nvSpPr>
        <p:spPr>
          <a:xfrm>
            <a:off x="0" y="6694253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266829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9AC608D-F19C-F349-805D-660A6D10B6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28468" y="-2176286"/>
            <a:ext cx="5644473" cy="2027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A411A4-594F-4208-8D85-2A5CF033D894}"/>
              </a:ext>
            </a:extLst>
          </p:cNvPr>
          <p:cNvSpPr txBox="1"/>
          <p:nvPr/>
        </p:nvSpPr>
        <p:spPr>
          <a:xfrm>
            <a:off x="653949" y="256034"/>
            <a:ext cx="33576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/>
            <a:r>
              <a:rPr lang="en-US" altLang="ko-KR" sz="1400" dirty="0">
                <a:latin typeface="+mj-lt"/>
                <a:cs typeface="Apple SD 산돌고딕 Neo 일반체"/>
              </a:rPr>
              <a:t>Ⅰ. </a:t>
            </a:r>
            <a:r>
              <a:rPr lang="ko-KR" altLang="en-US" sz="1400" dirty="0">
                <a:latin typeface="+mj-lt"/>
                <a:cs typeface="Apple SD 산돌고딕 Neo 일반체"/>
              </a:rPr>
              <a:t>사업배경</a:t>
            </a:r>
            <a:endParaRPr lang="en-US" altLang="ko-KR" sz="1200" dirty="0">
              <a:latin typeface="+mj-lt"/>
              <a:cs typeface="Apple SD 산돌고딕 Neo 일반체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F8AD9-EFA4-4C00-9F65-457E69A7E778}"/>
              </a:ext>
            </a:extLst>
          </p:cNvPr>
          <p:cNvSpPr txBox="1"/>
          <p:nvPr/>
        </p:nvSpPr>
        <p:spPr>
          <a:xfrm>
            <a:off x="631825" y="680621"/>
            <a:ext cx="8662014" cy="453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>
              <a:lnSpc>
                <a:spcPct val="130000"/>
              </a:lnSpc>
            </a:pPr>
            <a:r>
              <a:rPr lang="ko-KR" altLang="en-US" sz="1200" dirty="0">
                <a:latin typeface="+mn-ea"/>
                <a:cs typeface="Apple SD 산돌고딕 Neo 일반체"/>
              </a:rPr>
              <a:t>귀사가 사회가치를 혁신적으로 해결하고자 하는 궁극적인 지향점 및 이에 도달하고 있음을 평가하는 자체 기준과 현재까지의 성과를 간략히 작성 부탁드립니다</a:t>
            </a:r>
            <a:r>
              <a:rPr lang="en-US" altLang="ko-KR" sz="1200" dirty="0">
                <a:latin typeface="+mn-ea"/>
                <a:cs typeface="Apple SD 산돌고딕 Neo 일반체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90692C6-54C3-461A-9A8F-E04ABC5A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978576"/>
              </p:ext>
            </p:extLst>
          </p:nvPr>
        </p:nvGraphicFramePr>
        <p:xfrm>
          <a:off x="631826" y="1502407"/>
          <a:ext cx="8623982" cy="32524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5891">
                  <a:extLst>
                    <a:ext uri="{9D8B030D-6E8A-4147-A177-3AD203B41FA5}">
                      <a16:colId xmlns:a16="http://schemas.microsoft.com/office/drawing/2014/main" val="862675772"/>
                    </a:ext>
                  </a:extLst>
                </a:gridCol>
                <a:gridCol w="6748091">
                  <a:extLst>
                    <a:ext uri="{9D8B030D-6E8A-4147-A177-3AD203B41FA5}">
                      <a16:colId xmlns:a16="http://schemas.microsoft.com/office/drawing/2014/main" val="931294459"/>
                    </a:ext>
                  </a:extLst>
                </a:gridCol>
              </a:tblGrid>
              <a:tr h="367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840"/>
                  </a:ext>
                </a:extLst>
              </a:tr>
              <a:tr h="288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해결하고자 하는 문제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사업 아이템을 통하여 해결하고자 하는 고객의 문제를 기술해주세요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객관성을 위해 정량지표와 해당 지표의 출처를 같이 </a:t>
                      </a:r>
                      <a:r>
                        <a:rPr lang="ko-KR" altLang="en-US" sz="1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써주시면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더욱 좋습니다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사업 아이템이 기내 승객을 위한 멀미 치료제인 경우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기내 </a:t>
                      </a:r>
                      <a:r>
                        <a:rPr lang="ko-KR" altLang="en-US" sz="1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승객중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x%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멀미를 앓고 있음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_2021.xx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기관” 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79846"/>
                  </a:ext>
                </a:extLst>
              </a:tr>
            </a:tbl>
          </a:graphicData>
        </a:graphic>
      </p:graphicFrame>
      <p:cxnSp>
        <p:nvCxnSpPr>
          <p:cNvPr id="11" name="직선 연결선[R] 24">
            <a:extLst>
              <a:ext uri="{FF2B5EF4-FFF2-40B4-BE49-F238E27FC236}">
                <a16:creationId xmlns:a16="http://schemas.microsoft.com/office/drawing/2014/main" id="{21D56581-F6E5-4BE1-9D88-D39B28EA9D39}"/>
              </a:ext>
            </a:extLst>
          </p:cNvPr>
          <p:cNvCxnSpPr>
            <a:cxnSpLocks/>
          </p:cNvCxnSpPr>
          <p:nvPr/>
        </p:nvCxnSpPr>
        <p:spPr>
          <a:xfrm>
            <a:off x="631826" y="549275"/>
            <a:ext cx="8646106" cy="0"/>
          </a:xfrm>
          <a:prstGeom prst="line">
            <a:avLst/>
          </a:prstGeom>
          <a:ln w="3175">
            <a:solidFill>
              <a:srgbClr val="091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0D9B7D6-6B00-4671-84AC-F57FEAAA0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14" name="바닥글 개체 틀 1">
            <a:extLst>
              <a:ext uri="{FF2B5EF4-FFF2-40B4-BE49-F238E27FC236}">
                <a16:creationId xmlns:a16="http://schemas.microsoft.com/office/drawing/2014/main" id="{6566FEA2-B7D2-42CD-A1C4-D87A43950663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7" name="바닥글 개체 틀 1">
            <a:extLst>
              <a:ext uri="{FF2B5EF4-FFF2-40B4-BE49-F238E27FC236}">
                <a16:creationId xmlns:a16="http://schemas.microsoft.com/office/drawing/2014/main" id="{C5FD0FA8-7B54-499B-9FBE-8B3BCA265162}"/>
              </a:ext>
            </a:extLst>
          </p:cNvPr>
          <p:cNvSpPr txBox="1">
            <a:spLocks/>
          </p:cNvSpPr>
          <p:nvPr/>
        </p:nvSpPr>
        <p:spPr>
          <a:xfrm>
            <a:off x="0" y="6694253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196579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9AC608D-F19C-F349-805D-660A6D10B6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28468" y="-2176286"/>
            <a:ext cx="5644473" cy="2027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A411A4-594F-4208-8D85-2A5CF033D894}"/>
              </a:ext>
            </a:extLst>
          </p:cNvPr>
          <p:cNvSpPr txBox="1"/>
          <p:nvPr/>
        </p:nvSpPr>
        <p:spPr>
          <a:xfrm>
            <a:off x="653949" y="256034"/>
            <a:ext cx="33576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/>
            <a:r>
              <a:rPr lang="en-US" altLang="ko-KR" sz="1400" dirty="0">
                <a:latin typeface="+mj-lt"/>
                <a:cs typeface="Apple SD 산돌고딕 Neo 일반체"/>
              </a:rPr>
              <a:t>Ⅰ. </a:t>
            </a:r>
            <a:r>
              <a:rPr lang="ko-KR" altLang="en-US" sz="1400" dirty="0">
                <a:latin typeface="+mj-lt"/>
                <a:cs typeface="Apple SD 산돌고딕 Neo 일반체"/>
              </a:rPr>
              <a:t>사업배경</a:t>
            </a:r>
            <a:endParaRPr lang="en-US" altLang="ko-KR" sz="1200" dirty="0">
              <a:latin typeface="+mj-lt"/>
              <a:cs typeface="Apple SD 산돌고딕 Neo 일반체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F8AD9-EFA4-4C00-9F65-457E69A7E778}"/>
              </a:ext>
            </a:extLst>
          </p:cNvPr>
          <p:cNvSpPr txBox="1"/>
          <p:nvPr/>
        </p:nvSpPr>
        <p:spPr>
          <a:xfrm>
            <a:off x="631825" y="680621"/>
            <a:ext cx="8662014" cy="453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>
              <a:lnSpc>
                <a:spcPct val="130000"/>
              </a:lnSpc>
            </a:pPr>
            <a:r>
              <a:rPr lang="ko-KR" altLang="en-US" sz="1200" dirty="0">
                <a:latin typeface="+mn-ea"/>
                <a:cs typeface="Apple SD 산돌고딕 Neo 일반체"/>
              </a:rPr>
              <a:t>귀사가 사회가치를 혁신적으로 해결하고자 하는 궁극적인 지향점 및 이에 도달하고 있음을 평가하는 자체 기준과 현재까지의 성과를 간략히 작성 부탁드립니다</a:t>
            </a:r>
            <a:r>
              <a:rPr lang="en-US" altLang="ko-KR" sz="1200" dirty="0">
                <a:latin typeface="+mn-ea"/>
                <a:cs typeface="Apple SD 산돌고딕 Neo 일반체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90692C6-54C3-461A-9A8F-E04ABC5A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718606"/>
              </p:ext>
            </p:extLst>
          </p:nvPr>
        </p:nvGraphicFramePr>
        <p:xfrm>
          <a:off x="631826" y="1502407"/>
          <a:ext cx="8623982" cy="45529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5891">
                  <a:extLst>
                    <a:ext uri="{9D8B030D-6E8A-4147-A177-3AD203B41FA5}">
                      <a16:colId xmlns:a16="http://schemas.microsoft.com/office/drawing/2014/main" val="862675772"/>
                    </a:ext>
                  </a:extLst>
                </a:gridCol>
                <a:gridCol w="6748091">
                  <a:extLst>
                    <a:ext uri="{9D8B030D-6E8A-4147-A177-3AD203B41FA5}">
                      <a16:colId xmlns:a16="http://schemas.microsoft.com/office/drawing/2014/main" val="931294459"/>
                    </a:ext>
                  </a:extLst>
                </a:gridCol>
              </a:tblGrid>
              <a:tr h="367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840"/>
                  </a:ext>
                </a:extLst>
              </a:tr>
              <a:tr h="2042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문제에 관심을 갖게 된 이유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해결하고자 하는 문제에 관심을 갖게 된 계기를 기술해주세요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414172"/>
                  </a:ext>
                </a:extLst>
              </a:tr>
              <a:tr h="2143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문제의 중요도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본 문제로 인해 어떠한 집단이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어느정도의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문제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불편함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겪고 있나요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3122"/>
                  </a:ext>
                </a:extLst>
              </a:tr>
            </a:tbl>
          </a:graphicData>
        </a:graphic>
      </p:graphicFrame>
      <p:cxnSp>
        <p:nvCxnSpPr>
          <p:cNvPr id="11" name="직선 연결선[R] 24">
            <a:extLst>
              <a:ext uri="{FF2B5EF4-FFF2-40B4-BE49-F238E27FC236}">
                <a16:creationId xmlns:a16="http://schemas.microsoft.com/office/drawing/2014/main" id="{21D56581-F6E5-4BE1-9D88-D39B28EA9D39}"/>
              </a:ext>
            </a:extLst>
          </p:cNvPr>
          <p:cNvCxnSpPr>
            <a:cxnSpLocks/>
          </p:cNvCxnSpPr>
          <p:nvPr/>
        </p:nvCxnSpPr>
        <p:spPr>
          <a:xfrm>
            <a:off x="631826" y="549275"/>
            <a:ext cx="8646106" cy="0"/>
          </a:xfrm>
          <a:prstGeom prst="line">
            <a:avLst/>
          </a:prstGeom>
          <a:ln w="3175">
            <a:solidFill>
              <a:srgbClr val="091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0D9B7D6-6B00-4671-84AC-F57FEAAA0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14" name="바닥글 개체 틀 1">
            <a:extLst>
              <a:ext uri="{FF2B5EF4-FFF2-40B4-BE49-F238E27FC236}">
                <a16:creationId xmlns:a16="http://schemas.microsoft.com/office/drawing/2014/main" id="{6566FEA2-B7D2-42CD-A1C4-D87A43950663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7" name="바닥글 개체 틀 1">
            <a:extLst>
              <a:ext uri="{FF2B5EF4-FFF2-40B4-BE49-F238E27FC236}">
                <a16:creationId xmlns:a16="http://schemas.microsoft.com/office/drawing/2014/main" id="{C5FD0FA8-7B54-499B-9FBE-8B3BCA265162}"/>
              </a:ext>
            </a:extLst>
          </p:cNvPr>
          <p:cNvSpPr txBox="1">
            <a:spLocks/>
          </p:cNvSpPr>
          <p:nvPr/>
        </p:nvSpPr>
        <p:spPr>
          <a:xfrm>
            <a:off x="0" y="6694253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165948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A322B3-6167-8C47-A285-D25BEF10FE5C}"/>
              </a:ext>
            </a:extLst>
          </p:cNvPr>
          <p:cNvSpPr/>
          <p:nvPr/>
        </p:nvSpPr>
        <p:spPr>
          <a:xfrm>
            <a:off x="-231228" y="-84083"/>
            <a:ext cx="10216057" cy="7015655"/>
          </a:xfrm>
          <a:prstGeom prst="rect">
            <a:avLst/>
          </a:prstGeom>
          <a:solidFill>
            <a:srgbClr val="101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+mj-lt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0DE2CE3-AF4A-A744-9A0C-E2812091B181}"/>
              </a:ext>
            </a:extLst>
          </p:cNvPr>
          <p:cNvCxnSpPr>
            <a:cxnSpLocks/>
          </p:cNvCxnSpPr>
          <p:nvPr/>
        </p:nvCxnSpPr>
        <p:spPr>
          <a:xfrm>
            <a:off x="643044" y="3426587"/>
            <a:ext cx="863113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ABA4A2-4519-4E47-B1FF-736E8BF8F518}"/>
              </a:ext>
            </a:extLst>
          </p:cNvPr>
          <p:cNvSpPr/>
          <p:nvPr/>
        </p:nvSpPr>
        <p:spPr>
          <a:xfrm>
            <a:off x="7110261" y="2285245"/>
            <a:ext cx="218357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5000" dirty="0">
                <a:solidFill>
                  <a:schemeClr val="bg1"/>
                </a:solidFill>
                <a:latin typeface="+mj-lt"/>
              </a:rPr>
              <a:t>I</a:t>
            </a:r>
            <a:endParaRPr kumimoji="1" lang="ko-KR" altLang="en-US" sz="1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B1B3E-81F1-E94B-BF18-C4B73AF48EE5}"/>
              </a:ext>
            </a:extLst>
          </p:cNvPr>
          <p:cNvSpPr txBox="1"/>
          <p:nvPr/>
        </p:nvSpPr>
        <p:spPr>
          <a:xfrm>
            <a:off x="583385" y="2660259"/>
            <a:ext cx="5283261" cy="63094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>
              <a:lnSpc>
                <a:spcPts val="4200"/>
              </a:lnSpc>
            </a:pPr>
            <a:r>
              <a:rPr kumimoji="1" lang="ko-KR" altLang="en-US" sz="3600" b="1" spc="-1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  <a:cs typeface="Nanum Gothic ExtraBold" charset="-127"/>
              </a:rPr>
              <a:t>제품</a:t>
            </a:r>
            <a:r>
              <a:rPr kumimoji="1" lang="en-US" altLang="ko-KR" sz="3600" b="1" spc="-1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  <a:cs typeface="Nanum Gothic ExtraBold" charset="-127"/>
              </a:rPr>
              <a:t>(</a:t>
            </a:r>
            <a:r>
              <a:rPr kumimoji="1" lang="ko-KR" altLang="en-US" sz="3600" b="1" spc="-1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  <a:cs typeface="Nanum Gothic ExtraBold" charset="-127"/>
              </a:rPr>
              <a:t>서비스</a:t>
            </a:r>
            <a:r>
              <a:rPr kumimoji="1" lang="en-US" altLang="ko-KR" sz="3600" b="1" spc="-1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  <a:cs typeface="Nanum Gothic ExtraBold" charset="-127"/>
              </a:rPr>
              <a:t>) </a:t>
            </a:r>
            <a:r>
              <a:rPr kumimoji="1" lang="ko-KR" altLang="en-US" sz="3600" b="1" spc="-1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  <a:cs typeface="Nanum Gothic ExtraBold" charset="-127"/>
              </a:rPr>
              <a:t>소개</a:t>
            </a:r>
            <a:endParaRPr kumimoji="1" lang="en-US" altLang="ko-KR" sz="3600" b="1" spc="-100" dirty="0">
              <a:solidFill>
                <a:schemeClr val="bg1"/>
              </a:solidFill>
              <a:latin typeface="+mj-lt"/>
              <a:ea typeface="Noto Sans CJK KR" panose="020B0500000000000000" pitchFamily="34" charset="-128"/>
              <a:cs typeface="Nanum Gothic ExtraBold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418615-6A6A-42A3-8BC5-688E5EF9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17" name="바닥글 개체 틀 1">
            <a:extLst>
              <a:ext uri="{FF2B5EF4-FFF2-40B4-BE49-F238E27FC236}">
                <a16:creationId xmlns:a16="http://schemas.microsoft.com/office/drawing/2014/main" id="{31481CF5-D6C0-4390-B341-EBFECA7F5A13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1"/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8" name="바닥글 개체 틀 1">
            <a:extLst>
              <a:ext uri="{FF2B5EF4-FFF2-40B4-BE49-F238E27FC236}">
                <a16:creationId xmlns:a16="http://schemas.microsoft.com/office/drawing/2014/main" id="{6F996770-7329-43AD-B743-A9B741168F93}"/>
              </a:ext>
            </a:extLst>
          </p:cNvPr>
          <p:cNvSpPr txBox="1">
            <a:spLocks/>
          </p:cNvSpPr>
          <p:nvPr/>
        </p:nvSpPr>
        <p:spPr>
          <a:xfrm>
            <a:off x="0" y="6694253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227737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9246</TotalTime>
  <Words>1321</Words>
  <Application>Microsoft Office PowerPoint</Application>
  <PresentationFormat>A4 용지(210x297mm)</PresentationFormat>
  <Paragraphs>267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맑은 고딕 (본문)</vt:lpstr>
      <vt:lpstr>Arial</vt:lpstr>
      <vt:lpstr>Calibri</vt:lpstr>
      <vt:lpstr>Calibri Light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m.y social company</dc:creator>
  <cp:lastModifiedBy>남경현</cp:lastModifiedBy>
  <cp:revision>575</cp:revision>
  <cp:lastPrinted>2020-03-05T06:17:45Z</cp:lastPrinted>
  <dcterms:created xsi:type="dcterms:W3CDTF">2020-02-18T06:23:15Z</dcterms:created>
  <dcterms:modified xsi:type="dcterms:W3CDTF">2021-04-17T11:35:12Z</dcterms:modified>
</cp:coreProperties>
</file>