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4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xfrm>
            <a:off x="6341888" y="9296400"/>
            <a:ext cx="31425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스크린샷 2021-04-13 오후 6.31.24.png" descr="스크린샷 2021-04-13 오후 6.31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5083" y="3219954"/>
            <a:ext cx="4454634" cy="3313692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회사명 / 제출자 명"/>
          <p:cNvSpPr txBox="1"/>
          <p:nvPr/>
        </p:nvSpPr>
        <p:spPr>
          <a:xfrm>
            <a:off x="5338826" y="7503815"/>
            <a:ext cx="2327149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회사명 / 제출자 명</a:t>
            </a:r>
          </a:p>
        </p:txBody>
      </p:sp>
      <p:sp>
        <p:nvSpPr>
          <p:cNvPr id="121" name="사업계획서"/>
          <p:cNvSpPr txBox="1"/>
          <p:nvPr/>
        </p:nvSpPr>
        <p:spPr>
          <a:xfrm>
            <a:off x="5492749" y="2432239"/>
            <a:ext cx="2019301" cy="48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000">
                <a:solidFill>
                  <a:srgbClr val="1D284A"/>
                </a:solidFill>
                <a:latin typeface="Adobe 고딕 Std B"/>
                <a:ea typeface="Adobe 고딕 Std B"/>
                <a:cs typeface="Adobe 고딕 Std B"/>
                <a:sym typeface="Adobe 고딕 Std B"/>
              </a:defRPr>
            </a:lvl1pPr>
          </a:lstStyle>
          <a:p>
            <a:pPr/>
            <a:r>
              <a:t>사업계획서</a:t>
            </a:r>
          </a:p>
        </p:txBody>
      </p:sp>
      <p:sp>
        <p:nvSpPr>
          <p:cNvPr id="122" name="선"/>
          <p:cNvSpPr/>
          <p:nvPr/>
        </p:nvSpPr>
        <p:spPr>
          <a:xfrm>
            <a:off x="5938140" y="3067396"/>
            <a:ext cx="1128520" cy="1"/>
          </a:xfrm>
          <a:prstGeom prst="line">
            <a:avLst/>
          </a:prstGeom>
          <a:ln w="25400">
            <a:solidFill>
              <a:srgbClr val="F6B15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3" name="(필요 시) 회사 로고로 대체"/>
          <p:cNvSpPr txBox="1"/>
          <p:nvPr/>
        </p:nvSpPr>
        <p:spPr>
          <a:xfrm>
            <a:off x="4878578" y="5933337"/>
            <a:ext cx="3247645" cy="48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(필요 시) 회사 로고로 대체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사업 추진 계획"/>
          <p:cNvSpPr txBox="1"/>
          <p:nvPr/>
        </p:nvSpPr>
        <p:spPr>
          <a:xfrm>
            <a:off x="676200" y="624494"/>
            <a:ext cx="2385061" cy="534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30000"/>
              </a:lnSpc>
              <a:defRPr b="0" sz="3000">
                <a:solidFill>
                  <a:srgbClr val="1D284A"/>
                </a:solidFill>
                <a:latin typeface="나눔스퀘어OTF ExtraBold"/>
                <a:ea typeface="나눔스퀘어OTF ExtraBold"/>
                <a:cs typeface="나눔스퀘어OTF ExtraBold"/>
                <a:sym typeface="나눔스퀘어OTF ExtraBold"/>
              </a:defRPr>
            </a:lvl1pPr>
          </a:lstStyle>
          <a:p>
            <a:pPr/>
            <a:r>
              <a:t>사업 추진 계획</a:t>
            </a:r>
          </a:p>
        </p:txBody>
      </p:sp>
      <p:sp>
        <p:nvSpPr>
          <p:cNvPr id="164" name="목표를 달성하기 위한 1년 계획을 3개월 단위의 마일스톤(Milestone)으로 작성해주세요."/>
          <p:cNvSpPr txBox="1"/>
          <p:nvPr/>
        </p:nvSpPr>
        <p:spPr>
          <a:xfrm>
            <a:off x="729368" y="1975853"/>
            <a:ext cx="11546064" cy="423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496093" indent="-496093" algn="l">
              <a:lnSpc>
                <a:spcPct val="130000"/>
              </a:lnSpc>
              <a:buSzPct val="100000"/>
              <a:buAutoNum type="arabicPeriod" startAt="1"/>
              <a:defRPr b="0" sz="22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목표를 달성하기 위한 1년 계획을 3개월 단위의 마일스톤(Milestone)으로 작성해주세요.</a:t>
            </a:r>
          </a:p>
        </p:txBody>
      </p:sp>
      <p:graphicFrame>
        <p:nvGraphicFramePr>
          <p:cNvPr id="165" name="표"/>
          <p:cNvGraphicFramePr/>
          <p:nvPr/>
        </p:nvGraphicFramePr>
        <p:xfrm>
          <a:off x="952500" y="3132044"/>
          <a:ext cx="11099800" cy="572050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1506981"/>
                <a:gridCol w="2474157"/>
                <a:gridCol w="2477838"/>
                <a:gridCol w="2381603"/>
                <a:gridCol w="2259220"/>
              </a:tblGrid>
              <a:tr h="54570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기간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rPr>
                        <a:t>21년 2Q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rPr>
                        <a:t>21년 3Q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rPr>
                        <a:t>21년 4Q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rPr>
                        <a:t>22년 1Q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517479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목표 및 계획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rPr>
                        <a:t>- 주요계획:</a:t>
                      </a:r>
                    </a:p>
                  </a:txBody>
                  <a:tcPr marL="50800" marR="50800" marT="50800" marB="50800" anchor="t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rPr>
                        <a:t>- 주요계획:</a:t>
                      </a:r>
                    </a:p>
                  </a:txBody>
                  <a:tcPr marL="50800" marR="50800" marT="50800" marB="50800" anchor="t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rPr>
                        <a:t>- 목표매출:
- 영업이익:
- 주요계획:</a:t>
                      </a:r>
                    </a:p>
                  </a:txBody>
                  <a:tcPr marL="50800" marR="50800" marT="50800" marB="50800" anchor="t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rPr>
                        <a:t>- 목표매출:
- 영업이익
- 주요계획:</a:t>
                      </a:r>
                    </a:p>
                  </a:txBody>
                  <a:tcPr marL="50800" marR="50800" marT="50800" marB="50800" anchor="t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팀 소개"/>
          <p:cNvSpPr txBox="1"/>
          <p:nvPr/>
        </p:nvSpPr>
        <p:spPr>
          <a:xfrm>
            <a:off x="676200" y="624494"/>
            <a:ext cx="1249681" cy="534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30000"/>
              </a:lnSpc>
              <a:defRPr b="0" sz="3000">
                <a:solidFill>
                  <a:srgbClr val="1D284A"/>
                </a:solidFill>
                <a:latin typeface="나눔스퀘어OTF ExtraBold"/>
                <a:ea typeface="나눔스퀘어OTF ExtraBold"/>
                <a:cs typeface="나눔스퀘어OTF ExtraBold"/>
                <a:sym typeface="나눔스퀘어OTF ExtraBold"/>
              </a:defRPr>
            </a:lvl1pPr>
          </a:lstStyle>
          <a:p>
            <a:pPr/>
            <a:r>
              <a:t>팀 소개</a:t>
            </a:r>
          </a:p>
        </p:txBody>
      </p:sp>
      <p:sp>
        <p:nvSpPr>
          <p:cNvPr id="168" name="팀 구성과 주요 역량을 알려주세요."/>
          <p:cNvSpPr txBox="1"/>
          <p:nvPr/>
        </p:nvSpPr>
        <p:spPr>
          <a:xfrm>
            <a:off x="729368" y="1975853"/>
            <a:ext cx="11546064" cy="423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496093" indent="-496093" algn="l">
              <a:lnSpc>
                <a:spcPct val="130000"/>
              </a:lnSpc>
              <a:buSzPct val="100000"/>
              <a:buAutoNum type="arabicPeriod" startAt="1"/>
              <a:defRPr b="0" sz="22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팀 구성과 주요 역량을 알려주세요.</a:t>
            </a:r>
          </a:p>
        </p:txBody>
      </p:sp>
      <p:graphicFrame>
        <p:nvGraphicFramePr>
          <p:cNvPr id="169" name="표"/>
          <p:cNvGraphicFramePr/>
          <p:nvPr/>
        </p:nvGraphicFramePr>
        <p:xfrm>
          <a:off x="1314791" y="3339025"/>
          <a:ext cx="10375218" cy="505607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2017611"/>
                <a:gridCol w="1942396"/>
                <a:gridCol w="4401275"/>
                <a:gridCol w="2013933"/>
              </a:tblGrid>
              <a:tr h="60557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이름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담당업무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rPr>
                        <a:t>주요경력/역량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rPr>
                        <a:t>학력사항(선택)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983958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ㅇㅇㅇ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R w="12700">
                      <a:miter lim="400000"/>
                    </a:lnR>
                  </a:tcPr>
                </a:tc>
              </a:tr>
              <a:tr h="1155512">
                <a:tc>
                  <a:txBody>
                    <a:bodyPr/>
                    <a:lstStyle/>
                    <a:p>
                      <a:pPr defTabSz="914400">
                        <a:defRPr sz="1800"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R w="12700">
                      <a:miter lim="400000"/>
                    </a:lnR>
                  </a:tcPr>
                </a:tc>
              </a:tr>
              <a:tr h="1155512">
                <a:tc>
                  <a:txBody>
                    <a:bodyPr/>
                    <a:lstStyle/>
                    <a:p>
                      <a:pPr defTabSz="914400">
                        <a:defRPr sz="1800"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defRPr>
                      </a:pPr>
                    </a:p>
                  </a:txBody>
                  <a:tcPr marL="50800" marR="50800" marT="50800" marB="50800" anchor="t" anchorCtr="0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R w="12700">
                      <a:miter lim="400000"/>
                    </a:lnR>
                  </a:tcPr>
                </a:tc>
              </a:tr>
              <a:tr h="1155512">
                <a:tc>
                  <a:txBody>
                    <a:bodyPr/>
                    <a:lstStyle/>
                    <a:p>
                      <a:pPr defTabSz="914400">
                        <a:defRPr sz="1800"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기존에 작성해 둔 사업계획서나 IR자료가 있다면,…"/>
          <p:cNvSpPr txBox="1"/>
          <p:nvPr/>
        </p:nvSpPr>
        <p:spPr>
          <a:xfrm>
            <a:off x="2003616" y="3955020"/>
            <a:ext cx="8997569" cy="1843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sz="3000">
                <a:solidFill>
                  <a:srgbClr val="1D28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기존에 작성해 둔 사업계획서나 IR자료가 있다면,</a:t>
            </a:r>
          </a:p>
          <a:p>
            <a:pPr>
              <a:lnSpc>
                <a:spcPct val="130000"/>
              </a:lnSpc>
              <a:defRPr sz="3000">
                <a:solidFill>
                  <a:srgbClr val="1D28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빠진 내용은 없는지 참고하는 용도로 이 양식을 활용하세요!</a:t>
            </a:r>
          </a:p>
          <a:p>
            <a:pPr>
              <a:lnSpc>
                <a:spcPct val="130000"/>
              </a:lnSpc>
              <a:defRPr sz="3000">
                <a:solidFill>
                  <a:srgbClr val="1D28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우리 팀만의 사업계획서를 제출해주시면 됩니다 :)</a:t>
            </a:r>
          </a:p>
        </p:txBody>
      </p:sp>
      <p:sp>
        <p:nvSpPr>
          <p:cNvPr id="126" name="선"/>
          <p:cNvSpPr/>
          <p:nvPr/>
        </p:nvSpPr>
        <p:spPr>
          <a:xfrm>
            <a:off x="5938140" y="3067396"/>
            <a:ext cx="1128520" cy="1"/>
          </a:xfrm>
          <a:prstGeom prst="line">
            <a:avLst/>
          </a:prstGeom>
          <a:ln w="25400">
            <a:solidFill>
              <a:srgbClr val="F6B156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01"/>
          <p:cNvSpPr txBox="1"/>
          <p:nvPr/>
        </p:nvSpPr>
        <p:spPr>
          <a:xfrm>
            <a:off x="876020" y="1774906"/>
            <a:ext cx="495301" cy="44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30000"/>
              </a:lnSpc>
              <a:defRPr b="0" sz="25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29" name="02"/>
          <p:cNvSpPr txBox="1"/>
          <p:nvPr/>
        </p:nvSpPr>
        <p:spPr>
          <a:xfrm>
            <a:off x="876020" y="2406007"/>
            <a:ext cx="495301" cy="44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30000"/>
              </a:lnSpc>
              <a:defRPr b="0" sz="25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30" name="03"/>
          <p:cNvSpPr txBox="1"/>
          <p:nvPr/>
        </p:nvSpPr>
        <p:spPr>
          <a:xfrm>
            <a:off x="876020" y="3037108"/>
            <a:ext cx="495301" cy="44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30000"/>
              </a:lnSpc>
              <a:defRPr b="0" sz="25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31" name="04"/>
          <p:cNvSpPr txBox="1"/>
          <p:nvPr/>
        </p:nvSpPr>
        <p:spPr>
          <a:xfrm>
            <a:off x="877496" y="3668210"/>
            <a:ext cx="495301" cy="44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30000"/>
              </a:lnSpc>
              <a:defRPr b="0" sz="25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132" name="05"/>
          <p:cNvSpPr txBox="1"/>
          <p:nvPr/>
        </p:nvSpPr>
        <p:spPr>
          <a:xfrm>
            <a:off x="878971" y="4299311"/>
            <a:ext cx="495301" cy="44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30000"/>
              </a:lnSpc>
              <a:defRPr b="0" sz="25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05</a:t>
            </a:r>
          </a:p>
        </p:txBody>
      </p:sp>
      <p:sp>
        <p:nvSpPr>
          <p:cNvPr id="133" name="06"/>
          <p:cNvSpPr txBox="1"/>
          <p:nvPr/>
        </p:nvSpPr>
        <p:spPr>
          <a:xfrm>
            <a:off x="864796" y="4930413"/>
            <a:ext cx="495301" cy="44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30000"/>
              </a:lnSpc>
              <a:defRPr b="0" sz="25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06</a:t>
            </a:r>
          </a:p>
        </p:txBody>
      </p:sp>
      <p:sp>
        <p:nvSpPr>
          <p:cNvPr id="134" name="사업목적"/>
          <p:cNvSpPr txBox="1"/>
          <p:nvPr/>
        </p:nvSpPr>
        <p:spPr>
          <a:xfrm>
            <a:off x="1612396" y="1774906"/>
            <a:ext cx="1270001" cy="44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30000"/>
              </a:lnSpc>
              <a:defRPr b="0" sz="25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사업목적</a:t>
            </a:r>
          </a:p>
        </p:txBody>
      </p:sp>
      <p:sp>
        <p:nvSpPr>
          <p:cNvPr id="135" name="사업현황"/>
          <p:cNvSpPr txBox="1"/>
          <p:nvPr/>
        </p:nvSpPr>
        <p:spPr>
          <a:xfrm>
            <a:off x="1612396" y="2406007"/>
            <a:ext cx="1270001" cy="44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30000"/>
              </a:lnSpc>
              <a:defRPr b="0" sz="25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사업현황</a:t>
            </a:r>
          </a:p>
        </p:txBody>
      </p:sp>
      <p:sp>
        <p:nvSpPr>
          <p:cNvPr id="136" name="문제해결/니즈충족 Point"/>
          <p:cNvSpPr txBox="1"/>
          <p:nvPr/>
        </p:nvSpPr>
        <p:spPr>
          <a:xfrm>
            <a:off x="1612396" y="3037108"/>
            <a:ext cx="3381058" cy="44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30000"/>
              </a:lnSpc>
              <a:defRPr b="0" sz="25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문제해결/니즈충족 Point</a:t>
            </a:r>
          </a:p>
        </p:txBody>
      </p:sp>
      <p:sp>
        <p:nvSpPr>
          <p:cNvPr id="137" name="시장/고객 정의"/>
          <p:cNvSpPr txBox="1"/>
          <p:nvPr/>
        </p:nvSpPr>
        <p:spPr>
          <a:xfrm>
            <a:off x="1613871" y="3668210"/>
            <a:ext cx="2050734" cy="44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30000"/>
              </a:lnSpc>
              <a:defRPr b="0" sz="25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시장/고객 정의</a:t>
            </a:r>
          </a:p>
        </p:txBody>
      </p:sp>
      <p:sp>
        <p:nvSpPr>
          <p:cNvPr id="138" name="경쟁사 대비 차별점"/>
          <p:cNvSpPr txBox="1"/>
          <p:nvPr/>
        </p:nvSpPr>
        <p:spPr>
          <a:xfrm>
            <a:off x="1615346" y="4299311"/>
            <a:ext cx="2584451" cy="44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30000"/>
              </a:lnSpc>
              <a:defRPr b="0" sz="25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경쟁사 대비 차별점</a:t>
            </a:r>
          </a:p>
        </p:txBody>
      </p:sp>
      <p:sp>
        <p:nvSpPr>
          <p:cNvPr id="139" name="제품소개 및 비즈니스 모델"/>
          <p:cNvSpPr txBox="1"/>
          <p:nvPr/>
        </p:nvSpPr>
        <p:spPr>
          <a:xfrm>
            <a:off x="1601171" y="4930413"/>
            <a:ext cx="3530601" cy="44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30000"/>
              </a:lnSpc>
              <a:defRPr b="0" sz="25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제품소개 및 비즈니스 모델</a:t>
            </a:r>
          </a:p>
        </p:txBody>
      </p:sp>
      <p:sp>
        <p:nvSpPr>
          <p:cNvPr id="140" name="07"/>
          <p:cNvSpPr txBox="1"/>
          <p:nvPr/>
        </p:nvSpPr>
        <p:spPr>
          <a:xfrm>
            <a:off x="875908" y="5561514"/>
            <a:ext cx="495301" cy="44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30000"/>
              </a:lnSpc>
              <a:defRPr b="0" sz="25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07</a:t>
            </a:r>
          </a:p>
        </p:txBody>
      </p:sp>
      <p:sp>
        <p:nvSpPr>
          <p:cNvPr id="141" name="사업 추진 계획"/>
          <p:cNvSpPr txBox="1"/>
          <p:nvPr/>
        </p:nvSpPr>
        <p:spPr>
          <a:xfrm>
            <a:off x="1612284" y="5561514"/>
            <a:ext cx="2006601" cy="44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30000"/>
              </a:lnSpc>
              <a:defRPr b="0" sz="25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사업 추진 계획</a:t>
            </a:r>
          </a:p>
        </p:txBody>
      </p:sp>
      <p:sp>
        <p:nvSpPr>
          <p:cNvPr id="142" name="08"/>
          <p:cNvSpPr txBox="1"/>
          <p:nvPr/>
        </p:nvSpPr>
        <p:spPr>
          <a:xfrm>
            <a:off x="891203" y="6218016"/>
            <a:ext cx="495301" cy="44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30000"/>
              </a:lnSpc>
              <a:defRPr b="0" sz="25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08</a:t>
            </a:r>
          </a:p>
        </p:txBody>
      </p:sp>
      <p:sp>
        <p:nvSpPr>
          <p:cNvPr id="143" name="팀 소개"/>
          <p:cNvSpPr txBox="1"/>
          <p:nvPr/>
        </p:nvSpPr>
        <p:spPr>
          <a:xfrm>
            <a:off x="1649189" y="6230716"/>
            <a:ext cx="1060451" cy="44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30000"/>
              </a:lnSpc>
              <a:defRPr b="0" sz="25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팀 소개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사업 목적"/>
          <p:cNvSpPr txBox="1"/>
          <p:nvPr/>
        </p:nvSpPr>
        <p:spPr>
          <a:xfrm>
            <a:off x="676200" y="624494"/>
            <a:ext cx="1596391" cy="534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30000"/>
              </a:lnSpc>
              <a:defRPr b="0" sz="3000">
                <a:solidFill>
                  <a:srgbClr val="1D284A"/>
                </a:solidFill>
                <a:latin typeface="나눔스퀘어OTF ExtraBold"/>
                <a:ea typeface="나눔스퀘어OTF ExtraBold"/>
                <a:cs typeface="나눔스퀘어OTF ExtraBold"/>
                <a:sym typeface="나눔스퀘어OTF ExtraBold"/>
              </a:defRPr>
            </a:lvl1pPr>
          </a:lstStyle>
          <a:p>
            <a:pPr/>
            <a:r>
              <a:t>사업 목적</a:t>
            </a:r>
          </a:p>
        </p:txBody>
      </p:sp>
      <p:sp>
        <p:nvSpPr>
          <p:cNvPr id="146" name="우리 팀은 어떤 사업을 하는 팀인지…"/>
          <p:cNvSpPr txBox="1"/>
          <p:nvPr/>
        </p:nvSpPr>
        <p:spPr>
          <a:xfrm>
            <a:off x="876021" y="1975853"/>
            <a:ext cx="11252759" cy="255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96093" indent="-496093" algn="l">
              <a:lnSpc>
                <a:spcPct val="130000"/>
              </a:lnSpc>
              <a:buSzPct val="100000"/>
              <a:buAutoNum type="arabicPeriod" startAt="1"/>
              <a:defRPr b="0" sz="22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t>우리 팀은 어떤 사업을 하는 팀인지</a:t>
            </a:r>
          </a:p>
          <a:p>
            <a:pPr marL="496093" indent="-496093" algn="l">
              <a:lnSpc>
                <a:spcPct val="130000"/>
              </a:lnSpc>
              <a:buSzPct val="100000"/>
              <a:buAutoNum type="arabicPeriod" startAt="1"/>
              <a:defRPr b="0" sz="22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t>왜 이 사업을 시작하게 되었는지</a:t>
            </a:r>
          </a:p>
          <a:p>
            <a:pPr marL="496093" indent="-496093" algn="l">
              <a:lnSpc>
                <a:spcPct val="130000"/>
              </a:lnSpc>
              <a:buSzPct val="100000"/>
              <a:buAutoNum type="arabicPeriod" startAt="1"/>
              <a:defRPr b="0" sz="22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t>이 사업을 통해 이루고자 하는 목표는 무엇인지</a:t>
            </a:r>
          </a:p>
          <a:p>
            <a:pPr marL="496093" indent="-496093" algn="l">
              <a:lnSpc>
                <a:spcPct val="130000"/>
              </a:lnSpc>
              <a:buSzPct val="100000"/>
              <a:buAutoNum type="arabicPeriod" startAt="1"/>
              <a:defRPr b="0" sz="22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t>산업에 끼치게 될 영향(기대효과)은 어떤 것인지  </a:t>
            </a:r>
          </a:p>
          <a:p>
            <a:pPr algn="l">
              <a:lnSpc>
                <a:spcPct val="130000"/>
              </a:lnSpc>
              <a:defRPr b="0" sz="22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  <a:p>
            <a:pPr algn="l">
              <a:lnSpc>
                <a:spcPct val="130000"/>
              </a:lnSpc>
              <a:defRPr b="0" sz="22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t>간략히 작성해주시면 됩니다.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사업 현황"/>
          <p:cNvSpPr txBox="1"/>
          <p:nvPr/>
        </p:nvSpPr>
        <p:spPr>
          <a:xfrm>
            <a:off x="676200" y="624494"/>
            <a:ext cx="1596391" cy="534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30000"/>
              </a:lnSpc>
              <a:defRPr b="0" sz="3000">
                <a:solidFill>
                  <a:srgbClr val="1D284A"/>
                </a:solidFill>
                <a:latin typeface="나눔스퀘어OTF ExtraBold"/>
                <a:ea typeface="나눔스퀘어OTF ExtraBold"/>
                <a:cs typeface="나눔스퀘어OTF ExtraBold"/>
                <a:sym typeface="나눔스퀘어OTF ExtraBold"/>
              </a:defRPr>
            </a:lvl1pPr>
          </a:lstStyle>
          <a:p>
            <a:pPr/>
            <a:r>
              <a:t>사업 현황</a:t>
            </a:r>
          </a:p>
        </p:txBody>
      </p:sp>
      <p:graphicFrame>
        <p:nvGraphicFramePr>
          <p:cNvPr id="149" name="표"/>
          <p:cNvGraphicFramePr/>
          <p:nvPr/>
        </p:nvGraphicFramePr>
        <p:xfrm>
          <a:off x="952500" y="1816807"/>
          <a:ext cx="11099800" cy="710444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2978777"/>
                <a:gridCol w="8121022"/>
              </a:tblGrid>
              <a:tr h="7104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1D284A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회사명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olidFill>
                            <a:srgbClr val="1D284A"/>
                          </a:solidFill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7104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1D284A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브랜드명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olidFill>
                            <a:srgbClr val="1D284A"/>
                          </a:solidFill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104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1D284A"/>
                          </a:solidFill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rPr>
                        <a:t>설립일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olidFill>
                            <a:srgbClr val="1D284A"/>
                          </a:solidFill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104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1D284A"/>
                          </a:solidFill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rPr>
                        <a:t>업종/업태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olidFill>
                            <a:srgbClr val="1D284A"/>
                          </a:solidFill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69172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1D284A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아이템 간략 소개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1D284A"/>
                          </a:solidFill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rPr>
                        <a:t>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2916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1D284A"/>
                          </a:solidFill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rPr>
                        <a:t>월 매출규모(예상)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olidFill>
                            <a:srgbClr val="1D284A"/>
                          </a:solidFill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104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1D284A"/>
                          </a:solidFill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rPr>
                        <a:t>대표자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olidFill>
                            <a:srgbClr val="1D284A"/>
                          </a:solidFill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104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1D284A"/>
                          </a:solidFill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rPr>
                        <a:t>팀 수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olidFill>
                            <a:srgbClr val="1D284A"/>
                          </a:solidFill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104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1D284A"/>
                          </a:solidFill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rPr>
                        <a:t>사업 주소지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olidFill>
                            <a:srgbClr val="1D284A"/>
                          </a:solidFill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1044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rgbClr val="1D284A"/>
                          </a:solidFill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rPr>
                        <a:t>연락처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olidFill>
                            <a:srgbClr val="1D284A"/>
                          </a:solidFill>
                          <a:latin typeface="나눔스퀘어OTF Regular"/>
                          <a:ea typeface="나눔스퀘어OTF Regular"/>
                          <a:cs typeface="나눔스퀘어OTF Regular"/>
                          <a:sym typeface="나눔스퀘어OTF Regular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문제해결 - 니즈충족 Point"/>
          <p:cNvSpPr txBox="1"/>
          <p:nvPr/>
        </p:nvSpPr>
        <p:spPr>
          <a:xfrm>
            <a:off x="676200" y="624494"/>
            <a:ext cx="4407409" cy="534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30000"/>
              </a:lnSpc>
              <a:defRPr b="0" sz="3000">
                <a:solidFill>
                  <a:srgbClr val="1D284A"/>
                </a:solidFill>
                <a:latin typeface="나눔스퀘어OTF ExtraBold"/>
                <a:ea typeface="나눔스퀘어OTF ExtraBold"/>
                <a:cs typeface="나눔스퀘어OTF ExtraBold"/>
                <a:sym typeface="나눔스퀘어OTF ExtraBold"/>
              </a:defRPr>
            </a:lvl1pPr>
          </a:lstStyle>
          <a:p>
            <a:pPr/>
            <a:r>
              <a:t>문제해결 - 니즈충족 Point </a:t>
            </a:r>
          </a:p>
        </p:txBody>
      </p:sp>
      <p:sp>
        <p:nvSpPr>
          <p:cNvPr id="152" name="우리의 타깃 고객이 겪고 있는 문제 또는 가지고 있는 니즈는 무엇인지…"/>
          <p:cNvSpPr txBox="1"/>
          <p:nvPr/>
        </p:nvSpPr>
        <p:spPr>
          <a:xfrm>
            <a:off x="876021" y="1975853"/>
            <a:ext cx="11252759" cy="2983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96093" indent="-496093" algn="l">
              <a:lnSpc>
                <a:spcPct val="130000"/>
              </a:lnSpc>
              <a:buSzPct val="100000"/>
              <a:buAutoNum type="arabicPeriod" startAt="1"/>
              <a:defRPr b="0" sz="22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t>우리의 </a:t>
            </a:r>
            <a:r>
              <a:rPr>
                <a:latin typeface="나눔스퀘어OTF Bold"/>
                <a:ea typeface="나눔스퀘어OTF Bold"/>
                <a:cs typeface="나눔스퀘어OTF Bold"/>
                <a:sym typeface="나눔스퀘어OTF Bold"/>
              </a:rPr>
              <a:t>타깃 고객이 겪고 있는 문제 또는 가지고 있는 니즈</a:t>
            </a:r>
            <a:r>
              <a:t>는 무엇인지</a:t>
            </a:r>
          </a:p>
          <a:p>
            <a:pPr marL="496093" indent="-496093" algn="l">
              <a:lnSpc>
                <a:spcPct val="130000"/>
              </a:lnSpc>
              <a:buSzPct val="100000"/>
              <a:buAutoNum type="arabicPeriod" startAt="1"/>
              <a:defRPr b="0" sz="22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t>그 문제를 해결하거나 니즈를 충족하기 위해 </a:t>
            </a:r>
            <a:r>
              <a:rPr>
                <a:latin typeface="나눔스퀘어OTF Bold"/>
                <a:ea typeface="나눔스퀘어OTF Bold"/>
                <a:cs typeface="나눔스퀘어OTF Bold"/>
                <a:sym typeface="나눔스퀘어OTF Bold"/>
              </a:rPr>
              <a:t>시장에 나와 있는 솔루션(제품, 브랜드)들이 아직 못 하고 있는 점</a:t>
            </a:r>
            <a:r>
              <a:t>은 무엇인지</a:t>
            </a:r>
          </a:p>
          <a:p>
            <a:pPr marL="496093" indent="-496093" algn="l">
              <a:lnSpc>
                <a:spcPct val="130000"/>
              </a:lnSpc>
              <a:buSzPct val="100000"/>
              <a:buAutoNum type="arabicPeriod" startAt="1"/>
              <a:defRPr b="0" sz="22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rPr>
                <a:latin typeface="나눔스퀘어OTF Bold"/>
                <a:ea typeface="나눔스퀘어OTF Bold"/>
                <a:cs typeface="나눔스퀘어OTF Bold"/>
                <a:sym typeface="나눔스퀘어OTF Bold"/>
              </a:rPr>
              <a:t>우리 팀만이 해결하고 채울 수 있는 부분</a:t>
            </a:r>
            <a:r>
              <a:t>은 어떤 것인지</a:t>
            </a:r>
          </a:p>
          <a:p>
            <a:pPr marL="496093" indent="-496093" algn="l">
              <a:lnSpc>
                <a:spcPct val="130000"/>
              </a:lnSpc>
              <a:buSzPct val="100000"/>
              <a:buAutoNum type="arabicPeriod" startAt="1"/>
              <a:defRPr b="0" sz="22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t>그것을 통해 우리가 </a:t>
            </a:r>
            <a:r>
              <a:rPr>
                <a:latin typeface="나눔스퀘어OTF Bold"/>
                <a:ea typeface="나눔스퀘어OTF Bold"/>
                <a:cs typeface="나눔스퀘어OTF Bold"/>
                <a:sym typeface="나눔스퀘어OTF Bold"/>
              </a:rPr>
              <a:t>앞으로 만들고자 하는 변화</a:t>
            </a:r>
            <a:r>
              <a:t>는 어떤 것인지</a:t>
            </a:r>
          </a:p>
          <a:p>
            <a:pPr algn="l">
              <a:lnSpc>
                <a:spcPct val="130000"/>
              </a:lnSpc>
              <a:defRPr b="0" sz="22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  <a:p>
            <a:pPr algn="l">
              <a:lnSpc>
                <a:spcPct val="130000"/>
              </a:lnSpc>
              <a:defRPr b="0" sz="22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t>작성해주시면 됩니다.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시장 &amp; 고객 정의"/>
          <p:cNvSpPr txBox="1"/>
          <p:nvPr/>
        </p:nvSpPr>
        <p:spPr>
          <a:xfrm>
            <a:off x="676200" y="624494"/>
            <a:ext cx="2743201" cy="534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30000"/>
              </a:lnSpc>
              <a:defRPr b="0" sz="3000">
                <a:solidFill>
                  <a:srgbClr val="1D284A"/>
                </a:solidFill>
                <a:latin typeface="나눔스퀘어OTF ExtraBold"/>
                <a:ea typeface="나눔스퀘어OTF ExtraBold"/>
                <a:cs typeface="나눔스퀘어OTF ExtraBold"/>
                <a:sym typeface="나눔스퀘어OTF ExtraBold"/>
              </a:defRPr>
            </a:lvl1pPr>
          </a:lstStyle>
          <a:p>
            <a:pPr/>
            <a:r>
              <a:t>시장 &amp; 고객 정의</a:t>
            </a:r>
          </a:p>
        </p:txBody>
      </p:sp>
      <p:sp>
        <p:nvSpPr>
          <p:cNvPr id="155" name="우리가 목표로 하는 시장은 어디인가요? (규모를 산출할 수 있다면 함께 작성해주세요!)…"/>
          <p:cNvSpPr txBox="1"/>
          <p:nvPr/>
        </p:nvSpPr>
        <p:spPr>
          <a:xfrm>
            <a:off x="729368" y="1975853"/>
            <a:ext cx="11546064" cy="1703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96093" indent="-496093" algn="l">
              <a:lnSpc>
                <a:spcPct val="130000"/>
              </a:lnSpc>
              <a:buSzPct val="100000"/>
              <a:buAutoNum type="arabicPeriod" startAt="1"/>
              <a:defRPr b="0" sz="22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t>우리가 목표로 하는 시장은 어디인가요? (규모를 산출할 수 있다면 함께 작성해주세요!)</a:t>
            </a:r>
          </a:p>
          <a:p>
            <a:pPr marL="496093" indent="-496093" algn="l">
              <a:lnSpc>
                <a:spcPct val="130000"/>
              </a:lnSpc>
              <a:buSzPct val="100000"/>
              <a:buAutoNum type="arabicPeriod" startAt="1"/>
              <a:defRPr b="0" sz="22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t>우리의 타깃 고객은 누구인가요? (규모를 산출할 수 있다면 함께 작성해주세요!)</a:t>
            </a:r>
          </a:p>
          <a:p>
            <a:pPr algn="l">
              <a:lnSpc>
                <a:spcPct val="130000"/>
              </a:lnSpc>
              <a:defRPr b="0" sz="22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경쟁사 대비 차별점"/>
          <p:cNvSpPr txBox="1"/>
          <p:nvPr/>
        </p:nvSpPr>
        <p:spPr>
          <a:xfrm>
            <a:off x="676200" y="624494"/>
            <a:ext cx="3078481" cy="534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30000"/>
              </a:lnSpc>
              <a:defRPr b="0" sz="3000">
                <a:solidFill>
                  <a:srgbClr val="1D284A"/>
                </a:solidFill>
                <a:latin typeface="나눔스퀘어OTF ExtraBold"/>
                <a:ea typeface="나눔스퀘어OTF ExtraBold"/>
                <a:cs typeface="나눔스퀘어OTF ExtraBold"/>
                <a:sym typeface="나눔스퀘어OTF ExtraBold"/>
              </a:defRPr>
            </a:lvl1pPr>
          </a:lstStyle>
          <a:p>
            <a:pPr/>
            <a:r>
              <a:t>경쟁사 대비 차별점</a:t>
            </a:r>
          </a:p>
        </p:txBody>
      </p:sp>
      <p:sp>
        <p:nvSpPr>
          <p:cNvPr id="158" name="우리의 경쟁사는 누구이며,…"/>
          <p:cNvSpPr txBox="1"/>
          <p:nvPr/>
        </p:nvSpPr>
        <p:spPr>
          <a:xfrm>
            <a:off x="729368" y="1975853"/>
            <a:ext cx="11546064" cy="1703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96093" indent="-496093" algn="l">
              <a:lnSpc>
                <a:spcPct val="130000"/>
              </a:lnSpc>
              <a:buSzPct val="100000"/>
              <a:buAutoNum type="arabicPeriod" startAt="1"/>
              <a:defRPr b="0" sz="22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t>우리의 경쟁사는 누구이며,</a:t>
            </a:r>
          </a:p>
          <a:p>
            <a:pPr marL="496093" indent="-496093" algn="l">
              <a:lnSpc>
                <a:spcPct val="130000"/>
              </a:lnSpc>
              <a:buSzPct val="100000"/>
              <a:buAutoNum type="arabicPeriod" startAt="1"/>
              <a:defRPr b="0" sz="22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t>경쟁사 대비 우리 제품과 팀의 차별점(경쟁력)은 무엇인지</a:t>
            </a:r>
          </a:p>
          <a:p>
            <a:pPr algn="l">
              <a:lnSpc>
                <a:spcPct val="130000"/>
              </a:lnSpc>
              <a:defRPr b="0" sz="22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  <a:p>
            <a:pPr algn="l">
              <a:lnSpc>
                <a:spcPct val="130000"/>
              </a:lnSpc>
              <a:defRPr b="0" sz="22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t>작성해주시면 됩니다.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품 소개 및 비즈니스 모델"/>
          <p:cNvSpPr txBox="1"/>
          <p:nvPr/>
        </p:nvSpPr>
        <p:spPr>
          <a:xfrm>
            <a:off x="676200" y="624494"/>
            <a:ext cx="4309111" cy="534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30000"/>
              </a:lnSpc>
              <a:defRPr b="0" sz="3000">
                <a:solidFill>
                  <a:srgbClr val="1D284A"/>
                </a:solidFill>
                <a:latin typeface="나눔스퀘어OTF ExtraBold"/>
                <a:ea typeface="나눔스퀘어OTF ExtraBold"/>
                <a:cs typeface="나눔스퀘어OTF ExtraBold"/>
                <a:sym typeface="나눔스퀘어OTF ExtraBold"/>
              </a:defRPr>
            </a:lvl1pPr>
          </a:lstStyle>
          <a:p>
            <a:pPr/>
            <a:r>
              <a:t>제품 소개 및 비즈니스 모델</a:t>
            </a:r>
          </a:p>
        </p:txBody>
      </p:sp>
      <p:sp>
        <p:nvSpPr>
          <p:cNvPr id="161" name="제품을 간략히 소개해주세요.…"/>
          <p:cNvSpPr txBox="1"/>
          <p:nvPr/>
        </p:nvSpPr>
        <p:spPr>
          <a:xfrm>
            <a:off x="729368" y="1975853"/>
            <a:ext cx="11546064" cy="1276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96093" indent="-496093" algn="l">
              <a:lnSpc>
                <a:spcPct val="130000"/>
              </a:lnSpc>
              <a:buSzPct val="100000"/>
              <a:buAutoNum type="arabicPeriod" startAt="1"/>
              <a:defRPr b="0" sz="22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t>제품을 간략히 소개해주세요.</a:t>
            </a:r>
          </a:p>
          <a:p>
            <a:pPr lvl="1" indent="0" algn="l">
              <a:lnSpc>
                <a:spcPct val="130000"/>
              </a:lnSpc>
              <a:defRPr b="0" sz="22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t>      (e.g. 제품 특장점, 유통방식(냉동/냉장/상온), 가격대, 목표 판매채널 등)</a:t>
            </a:r>
          </a:p>
          <a:p>
            <a:pPr marL="496093" indent="-496093" algn="l">
              <a:lnSpc>
                <a:spcPct val="130000"/>
              </a:lnSpc>
              <a:buSzPct val="100000"/>
              <a:buAutoNum type="arabicPeriod" startAt="1"/>
              <a:defRPr b="0" sz="2200">
                <a:solidFill>
                  <a:srgbClr val="1D284A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t>해당 제품을 토대로 수익을 창출할 수 있는 방안 또는 목표가 있다면 작성해주세요.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