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14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xfrm>
            <a:off x="6341888" y="9296400"/>
            <a:ext cx="31425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스크린샷 2021-04-13 오후 6.31.24.png" descr="스크린샷 2021-04-13 오후 6.31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5083" y="3219954"/>
            <a:ext cx="4454634" cy="3313692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회사명 / 제출자 명"/>
          <p:cNvSpPr txBox="1"/>
          <p:nvPr/>
        </p:nvSpPr>
        <p:spPr>
          <a:xfrm>
            <a:off x="5338826" y="7503815"/>
            <a:ext cx="2327149" cy="48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회사명 / 제출자 명</a:t>
            </a:r>
          </a:p>
        </p:txBody>
      </p:sp>
      <p:sp>
        <p:nvSpPr>
          <p:cNvPr id="121" name="제품소개서"/>
          <p:cNvSpPr txBox="1"/>
          <p:nvPr/>
        </p:nvSpPr>
        <p:spPr>
          <a:xfrm>
            <a:off x="5492749" y="2432239"/>
            <a:ext cx="201930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000">
                <a:solidFill>
                  <a:srgbClr val="1D284A"/>
                </a:solidFill>
                <a:latin typeface="Adobe 고딕 Std B"/>
                <a:ea typeface="Adobe 고딕 Std B"/>
                <a:cs typeface="Adobe 고딕 Std B"/>
                <a:sym typeface="Adobe 고딕 Std B"/>
              </a:defRPr>
            </a:lvl1pPr>
          </a:lstStyle>
          <a:p>
            <a:pPr/>
            <a:r>
              <a:t>제품소개서</a:t>
            </a:r>
          </a:p>
        </p:txBody>
      </p:sp>
      <p:sp>
        <p:nvSpPr>
          <p:cNvPr id="122" name="선"/>
          <p:cNvSpPr/>
          <p:nvPr/>
        </p:nvSpPr>
        <p:spPr>
          <a:xfrm>
            <a:off x="5938140" y="3067396"/>
            <a:ext cx="1128520" cy="1"/>
          </a:xfrm>
          <a:prstGeom prst="line">
            <a:avLst/>
          </a:prstGeom>
          <a:ln w="25400">
            <a:solidFill>
              <a:srgbClr val="F6B15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3" name="(필요 시) 브랜드 로고로 대체"/>
          <p:cNvSpPr txBox="1"/>
          <p:nvPr/>
        </p:nvSpPr>
        <p:spPr>
          <a:xfrm>
            <a:off x="4746751" y="5933337"/>
            <a:ext cx="3511297" cy="48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(필요 시) 브랜드 로고로 대체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기존에 작성해 둔 제품 소개서가 있다면,…"/>
          <p:cNvSpPr txBox="1"/>
          <p:nvPr/>
        </p:nvSpPr>
        <p:spPr>
          <a:xfrm>
            <a:off x="1846580" y="4035044"/>
            <a:ext cx="9311641" cy="1683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 sz="3000">
                <a:solidFill>
                  <a:srgbClr val="1D284A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pPr>
            <a:r>
              <a:t>기존에 작성해 둔 제품 소개서가 있다면,</a:t>
            </a:r>
          </a:p>
          <a:p>
            <a:pPr>
              <a:lnSpc>
                <a:spcPct val="130000"/>
              </a:lnSpc>
              <a:defRPr b="0" sz="3000">
                <a:solidFill>
                  <a:srgbClr val="1D284A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pPr>
            <a:r>
              <a:t>빠진 내용은 없는지 참고하는 용도로 이 양식을 활용하세요!</a:t>
            </a:r>
          </a:p>
          <a:p>
            <a:pPr>
              <a:lnSpc>
                <a:spcPct val="130000"/>
              </a:lnSpc>
              <a:defRPr b="0" sz="3000">
                <a:solidFill>
                  <a:srgbClr val="1D284A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pPr>
            <a:r>
              <a:t>가지고 계신 제품소개서를 제출해주셔도 됩니다 :)</a:t>
            </a:r>
          </a:p>
        </p:txBody>
      </p:sp>
      <p:sp>
        <p:nvSpPr>
          <p:cNvPr id="126" name="선"/>
          <p:cNvSpPr/>
          <p:nvPr/>
        </p:nvSpPr>
        <p:spPr>
          <a:xfrm>
            <a:off x="5938140" y="3067396"/>
            <a:ext cx="1128520" cy="1"/>
          </a:xfrm>
          <a:prstGeom prst="line">
            <a:avLst/>
          </a:prstGeom>
          <a:ln w="25400">
            <a:solidFill>
              <a:srgbClr val="F6B15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01"/>
          <p:cNvSpPr txBox="1"/>
          <p:nvPr/>
        </p:nvSpPr>
        <p:spPr>
          <a:xfrm>
            <a:off x="876020" y="3075208"/>
            <a:ext cx="495301" cy="44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30000"/>
              </a:lnSpc>
              <a:defRPr b="0" sz="25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29" name="02"/>
          <p:cNvSpPr txBox="1"/>
          <p:nvPr/>
        </p:nvSpPr>
        <p:spPr>
          <a:xfrm>
            <a:off x="876020" y="3706310"/>
            <a:ext cx="495301" cy="44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30000"/>
              </a:lnSpc>
              <a:defRPr b="0" sz="25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30" name="03"/>
          <p:cNvSpPr txBox="1"/>
          <p:nvPr/>
        </p:nvSpPr>
        <p:spPr>
          <a:xfrm>
            <a:off x="876020" y="4337411"/>
            <a:ext cx="495301" cy="44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30000"/>
              </a:lnSpc>
              <a:defRPr b="0" sz="25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31" name="04"/>
          <p:cNvSpPr txBox="1"/>
          <p:nvPr/>
        </p:nvSpPr>
        <p:spPr>
          <a:xfrm>
            <a:off x="877496" y="4968513"/>
            <a:ext cx="495301" cy="44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30000"/>
              </a:lnSpc>
              <a:defRPr b="0" sz="25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r>
              <a:t>04</a:t>
            </a:r>
          </a:p>
        </p:txBody>
      </p:sp>
      <p:sp>
        <p:nvSpPr>
          <p:cNvPr id="132" name="05"/>
          <p:cNvSpPr txBox="1"/>
          <p:nvPr/>
        </p:nvSpPr>
        <p:spPr>
          <a:xfrm>
            <a:off x="878971" y="5599614"/>
            <a:ext cx="495301" cy="44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30000"/>
              </a:lnSpc>
              <a:defRPr b="0" sz="25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r>
              <a:t>05</a:t>
            </a:r>
          </a:p>
        </p:txBody>
      </p:sp>
      <p:sp>
        <p:nvSpPr>
          <p:cNvPr id="133" name="06"/>
          <p:cNvSpPr txBox="1"/>
          <p:nvPr/>
        </p:nvSpPr>
        <p:spPr>
          <a:xfrm>
            <a:off x="864796" y="6230716"/>
            <a:ext cx="495301" cy="44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30000"/>
              </a:lnSpc>
              <a:defRPr b="0" sz="25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r>
              <a:t>06</a:t>
            </a:r>
          </a:p>
        </p:txBody>
      </p:sp>
      <p:sp>
        <p:nvSpPr>
          <p:cNvPr id="134" name="브랜드 소개"/>
          <p:cNvSpPr txBox="1"/>
          <p:nvPr/>
        </p:nvSpPr>
        <p:spPr>
          <a:xfrm>
            <a:off x="1612396" y="3075208"/>
            <a:ext cx="1638301" cy="44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30000"/>
              </a:lnSpc>
              <a:defRPr b="0" sz="25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r>
              <a:t>브랜드 소개</a:t>
            </a:r>
          </a:p>
        </p:txBody>
      </p:sp>
      <p:sp>
        <p:nvSpPr>
          <p:cNvPr id="135" name="제품 소개"/>
          <p:cNvSpPr txBox="1"/>
          <p:nvPr/>
        </p:nvSpPr>
        <p:spPr>
          <a:xfrm>
            <a:off x="1612396" y="3706310"/>
            <a:ext cx="1349376" cy="44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30000"/>
              </a:lnSpc>
              <a:defRPr b="0" sz="25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r>
              <a:t>제품 소개</a:t>
            </a:r>
          </a:p>
        </p:txBody>
      </p:sp>
      <p:sp>
        <p:nvSpPr>
          <p:cNvPr id="136" name="제품 종류 및 특성"/>
          <p:cNvSpPr txBox="1"/>
          <p:nvPr/>
        </p:nvSpPr>
        <p:spPr>
          <a:xfrm>
            <a:off x="1612396" y="4337411"/>
            <a:ext cx="2374901" cy="44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30000"/>
              </a:lnSpc>
              <a:defRPr b="0" sz="25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r>
              <a:t>제품 종류 및 특성</a:t>
            </a:r>
          </a:p>
        </p:txBody>
      </p:sp>
      <p:sp>
        <p:nvSpPr>
          <p:cNvPr id="137" name="목표 판매방법"/>
          <p:cNvSpPr txBox="1"/>
          <p:nvPr/>
        </p:nvSpPr>
        <p:spPr>
          <a:xfrm>
            <a:off x="1613871" y="4968513"/>
            <a:ext cx="1927226" cy="44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30000"/>
              </a:lnSpc>
              <a:defRPr b="0" sz="25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r>
              <a:t>목표 판매방법</a:t>
            </a:r>
          </a:p>
        </p:txBody>
      </p:sp>
      <p:sp>
        <p:nvSpPr>
          <p:cNvPr id="138" name="배송 및 보관방법"/>
          <p:cNvSpPr txBox="1"/>
          <p:nvPr/>
        </p:nvSpPr>
        <p:spPr>
          <a:xfrm>
            <a:off x="1615346" y="5599614"/>
            <a:ext cx="2295526" cy="44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30000"/>
              </a:lnSpc>
              <a:defRPr b="0" sz="25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r>
              <a:t>배송 및 보관방법</a:t>
            </a:r>
          </a:p>
        </p:txBody>
      </p:sp>
      <p:sp>
        <p:nvSpPr>
          <p:cNvPr id="139" name="기타 특이사항"/>
          <p:cNvSpPr txBox="1"/>
          <p:nvPr/>
        </p:nvSpPr>
        <p:spPr>
          <a:xfrm>
            <a:off x="1601171" y="6230716"/>
            <a:ext cx="1927226" cy="44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30000"/>
              </a:lnSpc>
              <a:defRPr b="0" sz="25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r>
              <a:t>기타 특이사항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브랜드명 / 브랜드 소개를 간략히 작성해주세요."/>
          <p:cNvSpPr txBox="1"/>
          <p:nvPr/>
        </p:nvSpPr>
        <p:spPr>
          <a:xfrm>
            <a:off x="876021" y="1975853"/>
            <a:ext cx="11252759" cy="423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130000"/>
              </a:lnSpc>
              <a:defRPr b="0" sz="22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r>
              <a:t>브랜드명 / 브랜드 소개를 간략히 작성해주세요.</a:t>
            </a:r>
          </a:p>
        </p:txBody>
      </p:sp>
      <p:sp>
        <p:nvSpPr>
          <p:cNvPr id="142" name="브랜드 소개"/>
          <p:cNvSpPr txBox="1"/>
          <p:nvPr/>
        </p:nvSpPr>
        <p:spPr>
          <a:xfrm>
            <a:off x="676200" y="624494"/>
            <a:ext cx="1943101" cy="534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30000"/>
              </a:lnSpc>
              <a:defRPr b="0" sz="3000">
                <a:solidFill>
                  <a:srgbClr val="1D284A"/>
                </a:solidFill>
                <a:latin typeface="나눔스퀘어OTF ExtraBold"/>
                <a:ea typeface="나눔스퀘어OTF ExtraBold"/>
                <a:cs typeface="나눔스퀘어OTF ExtraBold"/>
                <a:sym typeface="나눔스퀘어OTF ExtraBold"/>
              </a:defRPr>
            </a:lvl1pPr>
          </a:lstStyle>
          <a:p>
            <a:pPr/>
            <a:r>
              <a:t>브랜드 소개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제품 소개"/>
          <p:cNvSpPr txBox="1"/>
          <p:nvPr/>
        </p:nvSpPr>
        <p:spPr>
          <a:xfrm>
            <a:off x="676200" y="624494"/>
            <a:ext cx="1596391" cy="534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30000"/>
              </a:lnSpc>
              <a:defRPr b="0" sz="3000">
                <a:solidFill>
                  <a:srgbClr val="1D284A"/>
                </a:solidFill>
                <a:latin typeface="나눔스퀘어OTF ExtraBold"/>
                <a:ea typeface="나눔스퀘어OTF ExtraBold"/>
                <a:cs typeface="나눔스퀘어OTF ExtraBold"/>
                <a:sym typeface="나눔스퀘어OTF ExtraBold"/>
              </a:defRPr>
            </a:lvl1pPr>
          </a:lstStyle>
          <a:p>
            <a:pPr/>
            <a:r>
              <a:t>제품 소개</a:t>
            </a:r>
          </a:p>
        </p:txBody>
      </p:sp>
      <p:sp>
        <p:nvSpPr>
          <p:cNvPr id="145" name="제품명 / 제품 소개(특장점 포함)를 간략히 작성해주세요."/>
          <p:cNvSpPr txBox="1"/>
          <p:nvPr/>
        </p:nvSpPr>
        <p:spPr>
          <a:xfrm>
            <a:off x="876021" y="1975853"/>
            <a:ext cx="11252759" cy="423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130000"/>
              </a:lnSpc>
              <a:defRPr b="0" sz="22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r>
              <a:t>제품명 / 제품 소개(특장점 포함)를 간략히 작성해주세요.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제품 종류 및 구성"/>
          <p:cNvSpPr txBox="1"/>
          <p:nvPr/>
        </p:nvSpPr>
        <p:spPr>
          <a:xfrm>
            <a:off x="676200" y="624494"/>
            <a:ext cx="2827021" cy="534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30000"/>
              </a:lnSpc>
              <a:defRPr b="0" sz="3000">
                <a:solidFill>
                  <a:srgbClr val="1D284A"/>
                </a:solidFill>
                <a:latin typeface="나눔스퀘어OTF ExtraBold"/>
                <a:ea typeface="나눔스퀘어OTF ExtraBold"/>
                <a:cs typeface="나눔스퀘어OTF ExtraBold"/>
                <a:sym typeface="나눔스퀘어OTF ExtraBold"/>
              </a:defRPr>
            </a:lvl1pPr>
          </a:lstStyle>
          <a:p>
            <a:pPr/>
            <a:r>
              <a:t>제품 종류 및 구성</a:t>
            </a:r>
          </a:p>
        </p:txBody>
      </p:sp>
      <p:sp>
        <p:nvSpPr>
          <p:cNvPr id="148" name="제품 용량, 가격, 구성 등의 스펙을 알려주세요."/>
          <p:cNvSpPr txBox="1"/>
          <p:nvPr/>
        </p:nvSpPr>
        <p:spPr>
          <a:xfrm>
            <a:off x="876021" y="1975853"/>
            <a:ext cx="11252759" cy="423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130000"/>
              </a:lnSpc>
              <a:defRPr b="0" sz="22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r>
              <a:t>제품 용량, 가격, 구성 등의 스펙을 알려주세요.</a:t>
            </a:r>
          </a:p>
        </p:txBody>
      </p:sp>
      <p:graphicFrame>
        <p:nvGraphicFramePr>
          <p:cNvPr id="149" name="표"/>
          <p:cNvGraphicFramePr/>
          <p:nvPr/>
        </p:nvGraphicFramePr>
        <p:xfrm>
          <a:off x="952500" y="3455701"/>
          <a:ext cx="11099800" cy="45895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2201963"/>
                <a:gridCol w="2784257"/>
                <a:gridCol w="3119817"/>
                <a:gridCol w="2993762"/>
              </a:tblGrid>
              <a:tr h="76491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1D284A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제품명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olidFill>
                            <a:srgbClr val="1D284A"/>
                          </a:solidFill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olidFill>
                            <a:srgbClr val="1D284A"/>
                          </a:solidFill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olidFill>
                            <a:srgbClr val="1D284A"/>
                          </a:solidFill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76491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1D284A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용량/규격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olidFill>
                            <a:srgbClr val="1D284A"/>
                          </a:solidFill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olidFill>
                            <a:srgbClr val="1D284A"/>
                          </a:solidFill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olidFill>
                            <a:srgbClr val="1D284A"/>
                          </a:solidFill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6491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1D284A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가격(납품/판매가)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olidFill>
                            <a:srgbClr val="1D284A"/>
                          </a:solidFill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olidFill>
                            <a:srgbClr val="1D284A"/>
                          </a:solidFill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olidFill>
                            <a:srgbClr val="1D284A"/>
                          </a:solidFill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6491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1D284A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제품 구성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olidFill>
                            <a:srgbClr val="1D284A"/>
                          </a:solidFill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olidFill>
                            <a:srgbClr val="1D284A"/>
                          </a:solidFill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olidFill>
                            <a:srgbClr val="1D284A"/>
                          </a:solidFill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6491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1D284A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원재료 구성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olidFill>
                            <a:srgbClr val="1D284A"/>
                          </a:solidFill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olidFill>
                            <a:srgbClr val="1D284A"/>
                          </a:solidFill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olidFill>
                            <a:srgbClr val="1D284A"/>
                          </a:solidFill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6491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1D284A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원재료비(%)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olidFill>
                            <a:srgbClr val="1D284A"/>
                          </a:solidFill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olidFill>
                            <a:srgbClr val="1D284A"/>
                          </a:solidFill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olidFill>
                            <a:srgbClr val="1D284A"/>
                          </a:solidFill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목표 판매방식"/>
          <p:cNvSpPr txBox="1"/>
          <p:nvPr/>
        </p:nvSpPr>
        <p:spPr>
          <a:xfrm>
            <a:off x="676200" y="624494"/>
            <a:ext cx="2289811" cy="534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30000"/>
              </a:lnSpc>
              <a:defRPr b="0" sz="3000">
                <a:solidFill>
                  <a:srgbClr val="1D284A"/>
                </a:solidFill>
                <a:latin typeface="나눔스퀘어OTF ExtraBold"/>
                <a:ea typeface="나눔스퀘어OTF ExtraBold"/>
                <a:cs typeface="나눔스퀘어OTF ExtraBold"/>
                <a:sym typeface="나눔스퀘어OTF ExtraBold"/>
              </a:defRPr>
            </a:lvl1pPr>
          </a:lstStyle>
          <a:p>
            <a:pPr/>
            <a:r>
              <a:t>목표 판매방식</a:t>
            </a:r>
          </a:p>
        </p:txBody>
      </p:sp>
      <p:sp>
        <p:nvSpPr>
          <p:cNvPr id="152" name="B2B, B2C를 포괄하여 제품을 출시, 판매하고자 하는 계획을 알려주세요."/>
          <p:cNvSpPr txBox="1"/>
          <p:nvPr/>
        </p:nvSpPr>
        <p:spPr>
          <a:xfrm>
            <a:off x="876021" y="1975853"/>
            <a:ext cx="11252759" cy="423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130000"/>
              </a:lnSpc>
              <a:defRPr b="0" sz="22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r>
              <a:t>B2B, B2C를 포괄하여 제품을 출시, 판매하고자 하는 계획을 알려주세요.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배송 및 보관방법"/>
          <p:cNvSpPr txBox="1"/>
          <p:nvPr/>
        </p:nvSpPr>
        <p:spPr>
          <a:xfrm>
            <a:off x="676200" y="624494"/>
            <a:ext cx="2731771" cy="534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30000"/>
              </a:lnSpc>
              <a:defRPr b="0" sz="3000">
                <a:solidFill>
                  <a:srgbClr val="1D284A"/>
                </a:solidFill>
                <a:latin typeface="나눔스퀘어OTF ExtraBold"/>
                <a:ea typeface="나눔스퀘어OTF ExtraBold"/>
                <a:cs typeface="나눔스퀘어OTF ExtraBold"/>
                <a:sym typeface="나눔스퀘어OTF ExtraBold"/>
              </a:defRPr>
            </a:lvl1pPr>
          </a:lstStyle>
          <a:p>
            <a:pPr/>
            <a:r>
              <a:t>배송 및 보관방법</a:t>
            </a:r>
          </a:p>
        </p:txBody>
      </p:sp>
      <p:sp>
        <p:nvSpPr>
          <p:cNvPr id="155" name="유통 방법(냉동/냉장/상온 등)과 보관방법 등을 설명해주세요."/>
          <p:cNvSpPr txBox="1"/>
          <p:nvPr/>
        </p:nvSpPr>
        <p:spPr>
          <a:xfrm>
            <a:off x="876021" y="1975853"/>
            <a:ext cx="11252759" cy="423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130000"/>
              </a:lnSpc>
              <a:defRPr b="0" sz="22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r>
              <a:t>유통 방법(냉동/냉장/상온 등)과 보관방법 등을 설명해주세요.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기타 특이사항"/>
          <p:cNvSpPr txBox="1"/>
          <p:nvPr/>
        </p:nvSpPr>
        <p:spPr>
          <a:xfrm>
            <a:off x="676200" y="624494"/>
            <a:ext cx="2289811" cy="534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30000"/>
              </a:lnSpc>
              <a:defRPr b="0" sz="3000">
                <a:solidFill>
                  <a:srgbClr val="1D284A"/>
                </a:solidFill>
                <a:latin typeface="나눔스퀘어OTF ExtraBold"/>
                <a:ea typeface="나눔스퀘어OTF ExtraBold"/>
                <a:cs typeface="나눔스퀘어OTF ExtraBold"/>
                <a:sym typeface="나눔스퀘어OTF ExtraBold"/>
              </a:defRPr>
            </a:lvl1pPr>
          </a:lstStyle>
          <a:p>
            <a:pPr/>
            <a:r>
              <a:t>기타 특이사항</a:t>
            </a:r>
          </a:p>
        </p:txBody>
      </p:sp>
      <p:sp>
        <p:nvSpPr>
          <p:cNvPr id="158" name="기타 특이사항이 있다면 알려주세요."/>
          <p:cNvSpPr txBox="1"/>
          <p:nvPr/>
        </p:nvSpPr>
        <p:spPr>
          <a:xfrm>
            <a:off x="876021" y="1975853"/>
            <a:ext cx="11252759" cy="423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130000"/>
              </a:lnSpc>
              <a:defRPr b="0" sz="22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r>
              <a:t>기타 특이사항이 있다면 알려주세요.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