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57" r:id="rId3"/>
    <p:sldId id="266" r:id="rId4"/>
    <p:sldId id="262" r:id="rId5"/>
    <p:sldId id="269" r:id="rId6"/>
    <p:sldId id="263" r:id="rId7"/>
    <p:sldId id="258" r:id="rId8"/>
    <p:sldId id="261" r:id="rId9"/>
    <p:sldId id="259" r:id="rId10"/>
    <p:sldId id="267" r:id="rId11"/>
    <p:sldId id="270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22C04-530C-47F2-9BA3-7B01E0926020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A6518-7DE4-4F10-B64C-E5B7F4C8D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2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9365B-C466-416C-942A-E1BD5CFF7860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FEDF-A1FC-4B44-BB96-0C5ED7F90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2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F5D7-D8DA-41B6-9005-D26396C65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3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2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6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0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5064" y="65313"/>
            <a:ext cx="1826936" cy="47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A629-F288-45CD-B60C-CB6D8F1B35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6352-FD98-4786-9C30-F7B08EBD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2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09388" y="764704"/>
            <a:ext cx="8951108" cy="1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55162" y="292007"/>
            <a:ext cx="669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PPT </a:t>
            </a:r>
            <a:r>
              <a:rPr lang="ko-KR" altLang="en-US" sz="2400" b="1" dirty="0"/>
              <a:t>작성 유의사항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본 슬라이드 삭제 후 제출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63552" y="1340768"/>
            <a:ext cx="8136904" cy="4968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279576" y="1772817"/>
            <a:ext cx="5860391" cy="677108"/>
            <a:chOff x="2279576" y="1772817"/>
            <a:chExt cx="5860391" cy="677108"/>
          </a:xfrm>
        </p:grpSpPr>
        <p:sp>
          <p:nvSpPr>
            <p:cNvPr id="8" name="직사각형 7"/>
            <p:cNvSpPr/>
            <p:nvPr/>
          </p:nvSpPr>
          <p:spPr>
            <a:xfrm>
              <a:off x="2279576" y="1876054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algn="ctr" defTabSz="1134381">
                <a:lnSpc>
                  <a:spcPct val="85000"/>
                </a:lnSpc>
                <a:buSzPct val="120000"/>
              </a:pPr>
              <a:endParaRPr lang="ko-KR" altLang="en-US" sz="2800" spc="-186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Dinmed" pitchFamily="2" charset="0"/>
                <a:ea typeface="Rix고딕 EB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67608" y="1772817"/>
              <a:ext cx="557235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각 </a:t>
              </a:r>
              <a:r>
                <a:rPr lang="ko-KR" altLang="en-US" sz="2000" b="1" dirty="0" err="1"/>
                <a:t>슬라이드별</a:t>
              </a:r>
              <a:r>
                <a:rPr lang="ko-KR" altLang="en-US" sz="2000" b="1" dirty="0"/>
                <a:t> 작성요령을 참고하여 내용 기재</a:t>
              </a:r>
              <a:endParaRPr lang="en-US" altLang="ko-KR" sz="2000" b="1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표지 및 목차를 제외하고 </a:t>
              </a:r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r>
                <a:rPr lang="ko-KR" altLang="en-US" dirty="0"/>
                <a:t>슬라이드 이내로 </a:t>
              </a:r>
              <a:r>
                <a:rPr lang="ko-KR" altLang="en-US" dirty="0" smtClean="0"/>
                <a:t>작성</a:t>
              </a:r>
              <a:endParaRPr lang="en-US" altLang="ko-KR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279576" y="3539859"/>
            <a:ext cx="7614076" cy="707886"/>
            <a:chOff x="2279576" y="2957344"/>
            <a:chExt cx="7614076" cy="707886"/>
          </a:xfrm>
        </p:grpSpPr>
        <p:sp>
          <p:nvSpPr>
            <p:cNvPr id="10" name="직사각형 9"/>
            <p:cNvSpPr/>
            <p:nvPr/>
          </p:nvSpPr>
          <p:spPr>
            <a:xfrm>
              <a:off x="2279576" y="3085908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algn="ctr" defTabSz="1134381">
                <a:lnSpc>
                  <a:spcPct val="85000"/>
                </a:lnSpc>
                <a:buSzPct val="120000"/>
              </a:pPr>
              <a:endParaRPr lang="ko-KR" altLang="en-US" sz="2800" spc="-186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Dinmed" pitchFamily="2" charset="0"/>
                <a:ea typeface="Rix고딕 EB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7608" y="2957344"/>
              <a:ext cx="73260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PPT </a:t>
              </a:r>
              <a:r>
                <a:rPr lang="ko-KR" altLang="en-US" sz="2000" b="1" dirty="0"/>
                <a:t>템플릿</a:t>
              </a:r>
              <a:r>
                <a:rPr lang="en-US" altLang="ko-KR" sz="2000" b="1" dirty="0"/>
                <a:t>(</a:t>
              </a:r>
              <a:r>
                <a:rPr lang="ko-KR" altLang="en-US" sz="2000" b="1" dirty="0"/>
                <a:t>디자인</a:t>
              </a:r>
              <a:r>
                <a:rPr lang="en-US" altLang="ko-KR" sz="2000" b="1" dirty="0"/>
                <a:t>) </a:t>
              </a:r>
              <a:r>
                <a:rPr lang="ko-KR" altLang="en-US" sz="2000" b="1" dirty="0"/>
                <a:t>변경은 가능하나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본 양식에 제안된 목차</a:t>
              </a:r>
              <a:r>
                <a:rPr lang="en-US" altLang="ko-KR" sz="2000" b="1" dirty="0"/>
                <a:t>, </a:t>
              </a:r>
            </a:p>
            <a:p>
              <a:r>
                <a:rPr lang="ko-KR" altLang="en-US" sz="2000" b="1" dirty="0"/>
                <a:t>작성순서는 변경 불가하며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애니메이션 등 효과 삽입 불가</a:t>
              </a:r>
              <a:endParaRPr lang="en-US" altLang="ko-KR" sz="20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79576" y="5060679"/>
            <a:ext cx="7949104" cy="421714"/>
            <a:chOff x="755576" y="5527566"/>
            <a:chExt cx="7949104" cy="421714"/>
          </a:xfrm>
        </p:grpSpPr>
        <p:sp>
          <p:nvSpPr>
            <p:cNvPr id="14" name="직사각형 13"/>
            <p:cNvSpPr/>
            <p:nvPr/>
          </p:nvSpPr>
          <p:spPr>
            <a:xfrm>
              <a:off x="755576" y="5586561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algn="ctr" defTabSz="1134381">
                <a:lnSpc>
                  <a:spcPct val="85000"/>
                </a:lnSpc>
                <a:buSzPct val="120000"/>
              </a:pPr>
              <a:endParaRPr lang="ko-KR" altLang="en-US" sz="2800" spc="-186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latin typeface="Dinmed" pitchFamily="2" charset="0"/>
                <a:ea typeface="Rix고딕 E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3608" y="5527566"/>
              <a:ext cx="766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본 슬라이드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및 각 </a:t>
              </a:r>
              <a:r>
                <a:rPr lang="ko-KR" altLang="en-US" sz="2000" b="1" dirty="0" err="1"/>
                <a:t>슬라이드별</a:t>
              </a:r>
              <a:r>
                <a:rPr lang="ko-KR" altLang="en-US" sz="2000" b="1" dirty="0"/>
                <a:t> 작성요령은 확인 후 삭제하고 제출</a:t>
              </a:r>
              <a:endParaRPr lang="en-US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8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488" y="745804"/>
            <a:ext cx="9020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ko-KR" altLang="en-US" sz="1400" b="1" dirty="0">
                <a:latin typeface="+mn-ea"/>
                <a:cs typeface="Arial" pitchFamily="34" charset="0"/>
              </a:rPr>
              <a:t>대표자 및 직원의 보유역량</a:t>
            </a:r>
            <a:endParaRPr lang="en-US" altLang="ko-KR" sz="1400" b="1" dirty="0">
              <a:latin typeface="+mn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595126" y="1091455"/>
            <a:ext cx="5715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</a:t>
            </a:r>
            <a:r>
              <a:rPr lang="en-US" altLang="ko-KR" sz="1200" i="1" dirty="0">
                <a:solidFill>
                  <a:srgbClr val="0000FF"/>
                </a:solidFill>
              </a:rPr>
              <a:t> </a:t>
            </a:r>
            <a:r>
              <a:rPr lang="ko-KR" altLang="en-US" sz="1200" i="1" dirty="0">
                <a:solidFill>
                  <a:srgbClr val="0000FF"/>
                </a:solidFill>
              </a:rPr>
              <a:t>대표자 및 팀원</a:t>
            </a:r>
            <a:r>
              <a:rPr lang="en-US" altLang="ko-KR" sz="1200" i="1" dirty="0">
                <a:solidFill>
                  <a:srgbClr val="0000FF"/>
                </a:solidFill>
              </a:rPr>
              <a:t>(</a:t>
            </a:r>
            <a:r>
              <a:rPr lang="ko-KR" altLang="en-US" sz="1200" i="1" dirty="0">
                <a:solidFill>
                  <a:srgbClr val="0000FF"/>
                </a:solidFill>
              </a:rPr>
              <a:t>업무파트너 포함</a:t>
            </a:r>
            <a:r>
              <a:rPr lang="en-US" altLang="ko-KR" sz="1200" i="1" dirty="0">
                <a:solidFill>
                  <a:srgbClr val="0000FF"/>
                </a:solidFill>
              </a:rPr>
              <a:t>) </a:t>
            </a:r>
            <a:r>
              <a:rPr lang="ko-KR" altLang="en-US" sz="1200" i="1" dirty="0">
                <a:solidFill>
                  <a:srgbClr val="0000FF"/>
                </a:solidFill>
              </a:rPr>
              <a:t>보유하고 있는 경험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기술력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노하우 등 기재</a:t>
            </a:r>
            <a:endParaRPr lang="en-US" altLang="ko-KR" sz="1200" i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13212" y="230876"/>
            <a:ext cx="1778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4</a:t>
            </a:r>
            <a:r>
              <a:rPr lang="en-US" altLang="ko-KR" sz="1600" b="1" dirty="0" smtClean="0"/>
              <a:t>. </a:t>
            </a:r>
            <a:r>
              <a:rPr lang="ko-KR" altLang="en-US" sz="1600" b="1" dirty="0"/>
              <a:t>팀 구성</a:t>
            </a:r>
            <a:r>
              <a:rPr lang="en-US" altLang="ko-KR" sz="1600" b="1" dirty="0"/>
              <a:t>(Team)</a:t>
            </a:r>
            <a:endParaRPr lang="ko-KR" altLang="en-US" sz="16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30659" y="634313"/>
            <a:ext cx="4431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0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D381433-37E9-4330-8B74-224640A8DB59}"/>
              </a:ext>
            </a:extLst>
          </p:cNvPr>
          <p:cNvSpPr/>
          <p:nvPr/>
        </p:nvSpPr>
        <p:spPr>
          <a:xfrm>
            <a:off x="0" y="838201"/>
            <a:ext cx="12192000" cy="3333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F75BE26-DE6F-4F6A-AAF0-AA27BD46C938}"/>
              </a:ext>
            </a:extLst>
          </p:cNvPr>
          <p:cNvSpPr txBox="1">
            <a:spLocks/>
          </p:cNvSpPr>
          <p:nvPr/>
        </p:nvSpPr>
        <p:spPr>
          <a:xfrm>
            <a:off x="0" y="2331244"/>
            <a:ext cx="12192000" cy="6541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5664994"/>
            <a:ext cx="3400425" cy="87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C4EA48-F90D-4CCC-BCB1-4790D9CAE25C}"/>
              </a:ext>
            </a:extLst>
          </p:cNvPr>
          <p:cNvSpPr txBox="1"/>
          <p:nvPr/>
        </p:nvSpPr>
        <p:spPr>
          <a:xfrm>
            <a:off x="123980" y="561202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’21</a:t>
            </a:r>
            <a:r>
              <a:rPr lang="ko-KR" altLang="en-US" sz="1200" b="1" dirty="0" smtClean="0"/>
              <a:t>년 청년식품창업</a:t>
            </a:r>
            <a:r>
              <a:rPr lang="en-US" altLang="ko-KR" sz="1200" b="1" dirty="0" smtClean="0"/>
              <a:t>Lab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기 </a:t>
            </a:r>
            <a:r>
              <a:rPr lang="ko-KR" altLang="en-US" sz="1200" b="1" dirty="0" smtClean="0"/>
              <a:t>서면평가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8044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381433-37E9-4330-8B74-224640A8DB59}"/>
              </a:ext>
            </a:extLst>
          </p:cNvPr>
          <p:cNvSpPr/>
          <p:nvPr/>
        </p:nvSpPr>
        <p:spPr>
          <a:xfrm>
            <a:off x="0" y="838201"/>
            <a:ext cx="12192000" cy="3333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75BE26-DE6F-4F6A-AAF0-AA27BD46C938}"/>
              </a:ext>
            </a:extLst>
          </p:cNvPr>
          <p:cNvSpPr txBox="1">
            <a:spLocks/>
          </p:cNvSpPr>
          <p:nvPr/>
        </p:nvSpPr>
        <p:spPr>
          <a:xfrm>
            <a:off x="1524000" y="1914684"/>
            <a:ext cx="9144000" cy="6541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아이템 명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399480F-6B35-44E6-978B-01B8D471176F}"/>
              </a:ext>
            </a:extLst>
          </p:cNvPr>
          <p:cNvSpPr txBox="1">
            <a:spLocks/>
          </p:cNvSpPr>
          <p:nvPr/>
        </p:nvSpPr>
        <p:spPr>
          <a:xfrm>
            <a:off x="1524000" y="2906246"/>
            <a:ext cx="9144000" cy="464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 smtClean="0">
                <a:latin typeface="+mn-ea"/>
                <a:ea typeface="+mn-ea"/>
              </a:rPr>
              <a:t>창업팀</a:t>
            </a:r>
            <a:r>
              <a:rPr lang="ko-KR" altLang="en-US" sz="2400" dirty="0" smtClean="0">
                <a:latin typeface="+mn-ea"/>
                <a:ea typeface="+mn-ea"/>
              </a:rPr>
              <a:t> 명</a:t>
            </a:r>
            <a:endParaRPr lang="ko-KR" altLang="en-US" sz="3000" b="1" dirty="0">
              <a:latin typeface="+mn-ea"/>
              <a:ea typeface="+mn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70FA9FA-01DA-4E4A-AFD5-74312F98FE52}"/>
              </a:ext>
            </a:extLst>
          </p:cNvPr>
          <p:cNvSpPr txBox="1">
            <a:spLocks/>
          </p:cNvSpPr>
          <p:nvPr/>
        </p:nvSpPr>
        <p:spPr>
          <a:xfrm>
            <a:off x="1524000" y="4405023"/>
            <a:ext cx="9144000" cy="446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latin typeface="+mn-ea"/>
                <a:ea typeface="+mn-ea"/>
              </a:rPr>
              <a:t>대표 </a:t>
            </a:r>
            <a:r>
              <a:rPr lang="en-US" altLang="ko-KR" sz="1800" dirty="0" smtClean="0">
                <a:latin typeface="+mn-ea"/>
                <a:ea typeface="+mn-ea"/>
              </a:rPr>
              <a:t>000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4EA48-F90D-4CCC-BCB1-4790D9CAE25C}"/>
              </a:ext>
            </a:extLst>
          </p:cNvPr>
          <p:cNvSpPr txBox="1"/>
          <p:nvPr/>
        </p:nvSpPr>
        <p:spPr>
          <a:xfrm>
            <a:off x="123980" y="561202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’21</a:t>
            </a:r>
            <a:r>
              <a:rPr lang="ko-KR" altLang="en-US" sz="1200" b="1" dirty="0" smtClean="0"/>
              <a:t>년 청년식품창업</a:t>
            </a:r>
            <a:r>
              <a:rPr lang="en-US" altLang="ko-KR" sz="1200" b="1" dirty="0" smtClean="0"/>
              <a:t>Lab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기 </a:t>
            </a:r>
            <a:r>
              <a:rPr lang="ko-KR" altLang="en-US" sz="1200" b="1" dirty="0" smtClean="0"/>
              <a:t>서면평가</a:t>
            </a: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52" y="5659910"/>
            <a:ext cx="34004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78010" y="1319917"/>
            <a:ext cx="10249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5250204" y="580733"/>
            <a:ext cx="169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목 차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417225" y="1877387"/>
            <a:ext cx="34458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1. </a:t>
            </a:r>
            <a:r>
              <a:rPr lang="ko-KR" altLang="en-US" sz="1500" b="1" dirty="0" smtClean="0"/>
              <a:t>문제인식</a:t>
            </a:r>
            <a:r>
              <a:rPr lang="en-US" altLang="ko-KR" sz="1500" b="1" dirty="0" smtClean="0"/>
              <a:t>(Problem) </a:t>
            </a:r>
            <a:r>
              <a:rPr lang="ko-KR" altLang="en-US" sz="1500" b="1" dirty="0" smtClean="0"/>
              <a:t>및 지원 필요성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417225" y="2991333"/>
            <a:ext cx="22733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2. </a:t>
            </a:r>
            <a:r>
              <a:rPr lang="ko-KR" altLang="en-US" sz="1500" b="1" dirty="0" smtClean="0"/>
              <a:t>실현가능성</a:t>
            </a:r>
            <a:r>
              <a:rPr lang="en-US" altLang="ko-KR" sz="1500" b="1" dirty="0" smtClean="0"/>
              <a:t>(Solution)</a:t>
            </a:r>
            <a:endParaRPr lang="ko-KR" altLang="en-US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417225" y="3942123"/>
            <a:ext cx="1568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3. </a:t>
            </a:r>
            <a:r>
              <a:rPr lang="ko-KR" altLang="en-US" sz="1500" b="1" dirty="0" smtClean="0"/>
              <a:t>사업추진전략</a:t>
            </a:r>
            <a:endParaRPr lang="ko-KR" altLang="en-US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417225" y="5446333"/>
            <a:ext cx="16773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4. </a:t>
            </a:r>
            <a:r>
              <a:rPr lang="ko-KR" altLang="en-US" sz="1500" b="1" dirty="0" smtClean="0"/>
              <a:t>팀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구성</a:t>
            </a:r>
            <a:r>
              <a:rPr lang="en-US" altLang="ko-KR" sz="1500" b="1" dirty="0" smtClean="0"/>
              <a:t>(Team)</a:t>
            </a:r>
            <a:endParaRPr lang="ko-KR" altLang="en-US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713840" y="220055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43056">
              <a:buSzPct val="120000"/>
            </a:pPr>
            <a:r>
              <a:rPr lang="ko-KR" altLang="en-US" sz="1200" dirty="0">
                <a:latin typeface="+mn-ea"/>
                <a:cs typeface="Arial" pitchFamily="34" charset="0"/>
              </a:rPr>
              <a:t>제품</a:t>
            </a:r>
            <a:r>
              <a:rPr lang="en-US" altLang="ko-KR" sz="1200" dirty="0">
                <a:latin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cs typeface="Arial" pitchFamily="34" charset="0"/>
              </a:rPr>
              <a:t>아이디어</a:t>
            </a:r>
            <a:r>
              <a:rPr lang="en-US" altLang="ko-KR" sz="1200" dirty="0">
                <a:latin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200" dirty="0">
                <a:latin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latin typeface="+mn-ea"/>
                <a:cs typeface="Arial" pitchFamily="34" charset="0"/>
              </a:rPr>
              <a:t>개발동기</a:t>
            </a:r>
            <a:endParaRPr lang="en-US" altLang="ko-KR" sz="1200" dirty="0" smtClean="0">
              <a:latin typeface="+mn-ea"/>
              <a:cs typeface="Arial" pitchFamily="34" charset="0"/>
            </a:endParaRPr>
          </a:p>
          <a:p>
            <a:pPr defTabSz="1043056">
              <a:buSzPct val="120000"/>
            </a:pPr>
            <a:r>
              <a:rPr lang="ko-KR" altLang="en-US" sz="1200" dirty="0" smtClean="0">
                <a:latin typeface="+mn-ea"/>
                <a:cs typeface="Arial" pitchFamily="34" charset="0"/>
              </a:rPr>
              <a:t>청년식품창업</a:t>
            </a:r>
            <a:r>
              <a:rPr lang="en-US" altLang="ko-KR" sz="1200" dirty="0" smtClean="0">
                <a:latin typeface="+mn-ea"/>
                <a:cs typeface="Arial" pitchFamily="34" charset="0"/>
              </a:rPr>
              <a:t>Lab</a:t>
            </a:r>
            <a:r>
              <a:rPr lang="ko-KR" altLang="en-US" sz="1200" dirty="0" smtClean="0">
                <a:latin typeface="+mn-ea"/>
                <a:cs typeface="Arial" pitchFamily="34" charset="0"/>
              </a:rPr>
              <a:t> 지원 필요성</a:t>
            </a:r>
            <a:endParaRPr lang="en-US" altLang="ko-KR" sz="1200" dirty="0">
              <a:latin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713840" y="3291934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43056">
              <a:buSzPct val="120000"/>
            </a:pPr>
            <a:r>
              <a:rPr lang="ko-KR" altLang="en-US" sz="1200" dirty="0">
                <a:latin typeface="+mn-ea"/>
                <a:cs typeface="Arial" pitchFamily="34" charset="0"/>
              </a:rPr>
              <a:t>제품</a:t>
            </a:r>
            <a:r>
              <a:rPr lang="en-US" altLang="ko-KR" sz="1200" dirty="0">
                <a:latin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cs typeface="Arial" pitchFamily="34" charset="0"/>
              </a:rPr>
              <a:t>아이디어</a:t>
            </a:r>
            <a:r>
              <a:rPr lang="en-US" altLang="ko-KR" sz="1200" dirty="0">
                <a:latin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cs typeface="Arial" pitchFamily="34" charset="0"/>
              </a:rPr>
              <a:t>의</a:t>
            </a:r>
            <a:r>
              <a:rPr lang="ko-KR" altLang="en-US" sz="1200" dirty="0">
                <a:latin typeface="+mn-ea"/>
                <a:cs typeface="Arial" pitchFamily="34" charset="0"/>
              </a:rPr>
              <a:t> 개발 </a:t>
            </a:r>
            <a:r>
              <a:rPr lang="ko-KR" altLang="en-US" sz="1200" dirty="0" smtClean="0">
                <a:latin typeface="+mn-ea"/>
                <a:cs typeface="Arial" pitchFamily="34" charset="0"/>
              </a:rPr>
              <a:t>방안</a:t>
            </a:r>
            <a:endParaRPr lang="en-US" altLang="ko-KR" sz="1200" dirty="0" smtClean="0">
              <a:latin typeface="+mn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713840" y="4232563"/>
            <a:ext cx="1316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43056">
              <a:lnSpc>
                <a:spcPct val="150000"/>
              </a:lnSpc>
              <a:buSzPct val="120000"/>
            </a:pPr>
            <a:r>
              <a:rPr lang="ko-KR" altLang="en-US" sz="1200" dirty="0" smtClean="0">
                <a:latin typeface="+mn-ea"/>
                <a:cs typeface="Arial" pitchFamily="34" charset="0"/>
              </a:rPr>
              <a:t>창업계획</a:t>
            </a:r>
            <a:r>
              <a:rPr lang="en-US" altLang="ko-KR" sz="1200" dirty="0" smtClean="0">
                <a:latin typeface="+mn-ea"/>
                <a:cs typeface="Arial" pitchFamily="34" charset="0"/>
              </a:rPr>
              <a:t>(</a:t>
            </a:r>
            <a:r>
              <a:rPr lang="ko-KR" altLang="en-US" sz="1200" dirty="0" smtClean="0">
                <a:latin typeface="+mn-ea"/>
                <a:cs typeface="Arial" pitchFamily="34" charset="0"/>
              </a:rPr>
              <a:t>안</a:t>
            </a:r>
            <a:r>
              <a:rPr lang="en-US" altLang="ko-KR" sz="1200" dirty="0" smtClean="0">
                <a:latin typeface="+mn-ea"/>
                <a:cs typeface="Arial" pitchFamily="34" charset="0"/>
              </a:rPr>
              <a:t>)</a:t>
            </a:r>
          </a:p>
          <a:p>
            <a:pPr defTabSz="1043056">
              <a:lnSpc>
                <a:spcPct val="150000"/>
              </a:lnSpc>
              <a:buSzPct val="120000"/>
            </a:pPr>
            <a:r>
              <a:rPr lang="ko-KR" altLang="en-US" sz="1200" dirty="0" smtClean="0">
                <a:latin typeface="+mn-ea"/>
                <a:cs typeface="Arial" pitchFamily="34" charset="0"/>
              </a:rPr>
              <a:t>사업화 계획</a:t>
            </a:r>
            <a:endParaRPr lang="en-US" altLang="ko-KR" sz="1200" dirty="0" smtClean="0">
              <a:latin typeface="+mn-ea"/>
              <a:cs typeface="Arial" pitchFamily="34" charset="0"/>
            </a:endParaRPr>
          </a:p>
          <a:p>
            <a:pPr defTabSz="1043056">
              <a:lnSpc>
                <a:spcPct val="150000"/>
              </a:lnSpc>
              <a:buSzPct val="120000"/>
            </a:pPr>
            <a:r>
              <a:rPr lang="ko-KR" altLang="en-US" sz="1200" dirty="0" smtClean="0">
                <a:latin typeface="+mn-ea"/>
                <a:cs typeface="Arial" pitchFamily="34" charset="0"/>
              </a:rPr>
              <a:t>사업비 </a:t>
            </a:r>
            <a:r>
              <a:rPr lang="ko-KR" altLang="en-US" sz="1200" dirty="0">
                <a:latin typeface="+mn-ea"/>
                <a:cs typeface="Arial" pitchFamily="34" charset="0"/>
              </a:rPr>
              <a:t>사용계획</a:t>
            </a:r>
            <a:endParaRPr lang="en-US" altLang="ko-KR" sz="1200" dirty="0">
              <a:latin typeface="+mn-ea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713840" y="5736773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43056">
              <a:buSzPct val="120000"/>
            </a:pPr>
            <a:r>
              <a:rPr lang="ko-KR" altLang="en-US" sz="1200" dirty="0">
                <a:latin typeface="+mn-ea"/>
                <a:cs typeface="Arial" pitchFamily="34" charset="0"/>
              </a:rPr>
              <a:t>대표자 및 직원의 보유역량</a:t>
            </a:r>
            <a:endParaRPr lang="en-US" altLang="ko-KR" sz="1200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13212" y="230876"/>
            <a:ext cx="221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문제인식</a:t>
            </a:r>
            <a:r>
              <a:rPr lang="en-US" altLang="ko-KR" sz="1600" b="1" dirty="0"/>
              <a:t>(Problem)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428488" y="745804"/>
            <a:ext cx="9020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ko-KR" altLang="en-US" sz="1400" b="1" dirty="0" smtClean="0">
                <a:latin typeface="+mn-ea"/>
                <a:cs typeface="Arial" pitchFamily="34" charset="0"/>
              </a:rPr>
              <a:t>제품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아이디어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400" b="1" dirty="0" smtClean="0">
                <a:latin typeface="+mn-ea"/>
                <a:cs typeface="Arial" pitchFamily="34" charset="0"/>
              </a:rPr>
              <a:t> 개발동기</a:t>
            </a:r>
            <a:endParaRPr lang="en-US" altLang="ko-KR" sz="1400" b="1" dirty="0">
              <a:latin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595126" y="1091455"/>
            <a:ext cx="10552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</a:t>
            </a:r>
            <a:r>
              <a:rPr lang="en-US" altLang="ko-KR" sz="1200" i="1" dirty="0">
                <a:solidFill>
                  <a:srgbClr val="0000FF"/>
                </a:solidFill>
              </a:rPr>
              <a:t> </a:t>
            </a:r>
            <a:r>
              <a:rPr lang="ko-KR" altLang="en-US" sz="1200" i="1" dirty="0">
                <a:solidFill>
                  <a:srgbClr val="0000FF"/>
                </a:solidFill>
              </a:rPr>
              <a:t>제품의 부재로 불편한 점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국내외 시장의 문제점을 혁신적으로 해결하기 위한 방안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개발</a:t>
            </a:r>
            <a:r>
              <a:rPr lang="en-US" altLang="ko-KR" sz="1200" i="1" dirty="0">
                <a:solidFill>
                  <a:srgbClr val="0000FF"/>
                </a:solidFill>
              </a:rPr>
              <a:t>(</a:t>
            </a:r>
            <a:r>
              <a:rPr lang="ko-KR" altLang="en-US" sz="1200" i="1" dirty="0">
                <a:solidFill>
                  <a:srgbClr val="0000FF"/>
                </a:solidFill>
              </a:rPr>
              <a:t>보유</a:t>
            </a:r>
            <a:r>
              <a:rPr lang="en-US" altLang="ko-KR" sz="1200" i="1" dirty="0">
                <a:solidFill>
                  <a:srgbClr val="0000FF"/>
                </a:solidFill>
              </a:rPr>
              <a:t>)</a:t>
            </a:r>
            <a:r>
              <a:rPr lang="ko-KR" altLang="en-US" sz="1200" i="1" dirty="0">
                <a:solidFill>
                  <a:srgbClr val="0000FF"/>
                </a:solidFill>
              </a:rPr>
              <a:t>하고 있는 제품</a:t>
            </a:r>
            <a:r>
              <a:rPr lang="en-US" altLang="ko-KR" sz="12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아이디어</a:t>
            </a:r>
            <a:r>
              <a:rPr lang="en-US" altLang="ko-KR" sz="12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에 대한 개발동기 </a:t>
            </a:r>
            <a:r>
              <a:rPr lang="ko-KR" altLang="en-US" sz="1200" i="1" dirty="0">
                <a:solidFill>
                  <a:srgbClr val="0000FF"/>
                </a:solidFill>
              </a:rPr>
              <a:t> 등을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기재</a:t>
            </a:r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</a:t>
            </a:r>
            <a:r>
              <a:rPr lang="en-US" altLang="ko-KR" sz="1200" i="1" dirty="0">
                <a:solidFill>
                  <a:srgbClr val="0000FF"/>
                </a:solidFill>
              </a:rPr>
              <a:t>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제품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아이디어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)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소개 및 개발단계</a:t>
            </a:r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endParaRPr lang="en-US" altLang="ko-KR" sz="1200" i="1" dirty="0">
              <a:solidFill>
                <a:srgbClr val="0000FF"/>
              </a:solidFill>
            </a:endParaRPr>
          </a:p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</a:t>
            </a:r>
            <a:r>
              <a:rPr lang="en-US" altLang="ko-KR" sz="1200" i="1" dirty="0">
                <a:solidFill>
                  <a:srgbClr val="0000FF"/>
                </a:solidFill>
              </a:rPr>
              <a:t>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기존 제품과의 차별성</a:t>
            </a:r>
            <a:endParaRPr lang="en-US" altLang="ko-KR" sz="1200" i="1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30659" y="634313"/>
            <a:ext cx="4431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13212" y="230876"/>
            <a:ext cx="221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문제인식</a:t>
            </a:r>
            <a:r>
              <a:rPr lang="en-US" altLang="ko-KR" sz="1600" b="1" dirty="0"/>
              <a:t>(Problem)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428488" y="745804"/>
            <a:ext cx="9020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ko-KR" altLang="en-US" sz="1400" b="1" dirty="0" smtClean="0">
                <a:latin typeface="+mn-ea"/>
                <a:cs typeface="Arial" pitchFamily="34" charset="0"/>
              </a:rPr>
              <a:t>청년식품창업</a:t>
            </a:r>
            <a:r>
              <a:rPr lang="en-US" altLang="ko-KR" sz="1400" b="1" dirty="0" smtClean="0">
                <a:latin typeface="+mn-ea"/>
                <a:cs typeface="Arial" pitchFamily="34" charset="0"/>
              </a:rPr>
              <a:t>Lab </a:t>
            </a:r>
            <a:r>
              <a:rPr lang="ko-KR" altLang="en-US" sz="1400" b="1" dirty="0" smtClean="0">
                <a:latin typeface="+mn-ea"/>
                <a:cs typeface="Arial" pitchFamily="34" charset="0"/>
              </a:rPr>
              <a:t>지원 필요성</a:t>
            </a:r>
            <a:endParaRPr lang="en-US" altLang="ko-KR" sz="1400" b="1" dirty="0">
              <a:latin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595126" y="1091455"/>
            <a:ext cx="84075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</a:t>
            </a:r>
            <a:r>
              <a:rPr lang="en-US" altLang="ko-KR" sz="1200" i="1" dirty="0">
                <a:solidFill>
                  <a:srgbClr val="0000FF"/>
                </a:solidFill>
              </a:rPr>
              <a:t> </a:t>
            </a:r>
            <a:r>
              <a:rPr lang="ko-KR" altLang="en-US" sz="1200" i="1" dirty="0">
                <a:solidFill>
                  <a:srgbClr val="0000FF"/>
                </a:solidFill>
              </a:rPr>
              <a:t>청년식품창업</a:t>
            </a:r>
            <a:r>
              <a:rPr lang="en-US" altLang="ko-KR" sz="1200" i="1" dirty="0">
                <a:solidFill>
                  <a:srgbClr val="0000FF"/>
                </a:solidFill>
              </a:rPr>
              <a:t>Lab </a:t>
            </a:r>
            <a:r>
              <a:rPr lang="ko-KR" altLang="en-US" sz="1200" i="1" dirty="0">
                <a:solidFill>
                  <a:srgbClr val="0000FF"/>
                </a:solidFill>
              </a:rPr>
              <a:t>프로그램을 통해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도움 받고자 </a:t>
            </a:r>
            <a:r>
              <a:rPr lang="ko-KR" altLang="en-US" sz="1200" i="1" dirty="0">
                <a:solidFill>
                  <a:srgbClr val="0000FF"/>
                </a:solidFill>
              </a:rPr>
              <a:t>하는 내용을 구체적으로 기술</a:t>
            </a:r>
            <a:endParaRPr lang="en-US" altLang="ko-KR" sz="1200" i="1" dirty="0">
              <a:solidFill>
                <a:srgbClr val="0000FF"/>
              </a:solidFill>
            </a:endParaRPr>
          </a:p>
          <a:p>
            <a:pPr fontAlgn="base" latinLnBrk="0"/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r>
              <a:rPr lang="en-US" altLang="ko-KR" sz="1200" i="1" dirty="0" smtClean="0">
                <a:solidFill>
                  <a:srgbClr val="0000FF"/>
                </a:solidFill>
              </a:rPr>
              <a:t>  </a:t>
            </a:r>
            <a:r>
              <a:rPr lang="en-US" altLang="ko-KR" sz="1200" i="1" dirty="0">
                <a:solidFill>
                  <a:srgbClr val="0000FF"/>
                </a:solidFill>
              </a:rPr>
              <a:t>-</a:t>
            </a:r>
            <a:r>
              <a:rPr lang="ko-KR" altLang="en-US" sz="1200" i="1" dirty="0">
                <a:solidFill>
                  <a:srgbClr val="0000FF"/>
                </a:solidFill>
              </a:rPr>
              <a:t>교육</a:t>
            </a:r>
            <a:r>
              <a:rPr lang="en-US" altLang="ko-KR" sz="1200" i="1" dirty="0">
                <a:solidFill>
                  <a:srgbClr val="0000FF"/>
                </a:solidFill>
              </a:rPr>
              <a:t>(</a:t>
            </a:r>
            <a:r>
              <a:rPr lang="ko-KR" altLang="en-US" sz="1200" i="1" dirty="0">
                <a:solidFill>
                  <a:srgbClr val="0000FF"/>
                </a:solidFill>
              </a:rPr>
              <a:t>식품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장비활용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창업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정부지원사업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기업경영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마케팅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디자인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지재권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회계 등</a:t>
            </a:r>
            <a:r>
              <a:rPr lang="en-US" altLang="ko-KR" sz="1200" i="1" dirty="0">
                <a:solidFill>
                  <a:srgbClr val="0000FF"/>
                </a:solidFill>
              </a:rPr>
              <a:t>)</a:t>
            </a:r>
          </a:p>
          <a:p>
            <a:pPr fontAlgn="base" latinLnBrk="0"/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r>
              <a:rPr lang="en-US" altLang="ko-KR" sz="1200" i="1" dirty="0" smtClean="0">
                <a:solidFill>
                  <a:srgbClr val="0000FF"/>
                </a:solidFill>
              </a:rPr>
              <a:t>  </a:t>
            </a:r>
            <a:r>
              <a:rPr lang="en-US" altLang="ko-KR" sz="1200" i="1" dirty="0">
                <a:solidFill>
                  <a:srgbClr val="0000FF"/>
                </a:solidFill>
              </a:rPr>
              <a:t>- </a:t>
            </a:r>
            <a:r>
              <a:rPr lang="ko-KR" altLang="en-US" sz="1200" i="1" dirty="0" err="1">
                <a:solidFill>
                  <a:srgbClr val="0000FF"/>
                </a:solidFill>
              </a:rPr>
              <a:t>멘토링</a:t>
            </a:r>
            <a:r>
              <a:rPr lang="en-US" altLang="ko-KR" sz="1200" i="1" dirty="0">
                <a:solidFill>
                  <a:srgbClr val="0000FF"/>
                </a:solidFill>
              </a:rPr>
              <a:t>(</a:t>
            </a:r>
            <a:r>
              <a:rPr lang="ko-KR" altLang="en-US" sz="1200" i="1" dirty="0">
                <a:solidFill>
                  <a:srgbClr val="0000FF"/>
                </a:solidFill>
              </a:rPr>
              <a:t>식품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장비 활용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창업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정부지원사업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기업경영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마케팅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디자인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지재권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회계 등</a:t>
            </a:r>
            <a:r>
              <a:rPr lang="en-US" altLang="ko-KR" sz="1200" i="1" dirty="0">
                <a:solidFill>
                  <a:srgbClr val="0000FF"/>
                </a:solidFill>
              </a:rPr>
              <a:t>)</a:t>
            </a:r>
          </a:p>
          <a:p>
            <a:pPr fontAlgn="base" latinLnBrk="0"/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r>
              <a:rPr lang="en-US" altLang="ko-KR" sz="1200" i="1" dirty="0" smtClean="0">
                <a:solidFill>
                  <a:srgbClr val="0000FF"/>
                </a:solidFill>
              </a:rPr>
              <a:t>  </a:t>
            </a:r>
            <a:r>
              <a:rPr lang="en-US" altLang="ko-KR" sz="1200" i="1" dirty="0">
                <a:solidFill>
                  <a:srgbClr val="0000FF"/>
                </a:solidFill>
              </a:rPr>
              <a:t>-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시제품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제작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창업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Lab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시제품제작소 사용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재료비 구매 지원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)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 등</a:t>
            </a:r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</a:rPr>
              <a:t>창업</a:t>
            </a:r>
            <a:r>
              <a:rPr lang="en-US" altLang="ko-KR" sz="1400" dirty="0" smtClean="0">
                <a:solidFill>
                  <a:srgbClr val="FF0000"/>
                </a:solidFill>
              </a:rPr>
              <a:t>Lab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선발기업</a:t>
            </a:r>
            <a:r>
              <a:rPr lang="ko-KR" altLang="en-US" sz="1400" dirty="0" smtClean="0">
                <a:solidFill>
                  <a:srgbClr val="FF0000"/>
                </a:solidFill>
              </a:rPr>
              <a:t> 혜택 중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식품진흥원</a:t>
            </a:r>
            <a:r>
              <a:rPr lang="ko-KR" altLang="en-US" sz="1400" dirty="0" smtClean="0">
                <a:solidFill>
                  <a:srgbClr val="FF0000"/>
                </a:solidFill>
              </a:rPr>
              <a:t> 내 각 지원센터의 활용은 미 포함임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별도 지원사업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30659" y="634313"/>
            <a:ext cx="4431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13212" y="230876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실현가능성</a:t>
            </a:r>
            <a:r>
              <a:rPr lang="en-US" altLang="ko-KR" sz="1600" b="1" dirty="0"/>
              <a:t>(Solution)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428488" y="745804"/>
            <a:ext cx="9020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ko-KR" altLang="en-US" sz="1400" b="1" dirty="0" smtClean="0">
                <a:latin typeface="+mn-ea"/>
                <a:cs typeface="Arial" pitchFamily="34" charset="0"/>
              </a:rPr>
              <a:t>제품</a:t>
            </a:r>
            <a:r>
              <a:rPr lang="en-US" altLang="ko-KR" sz="1400" b="1" dirty="0">
                <a:latin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cs typeface="Arial" pitchFamily="34" charset="0"/>
              </a:rPr>
              <a:t>아이디어</a:t>
            </a:r>
            <a:r>
              <a:rPr lang="en-US" altLang="ko-KR" sz="1400" b="1" dirty="0">
                <a:latin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cs typeface="Arial" pitchFamily="34" charset="0"/>
              </a:rPr>
              <a:t>의</a:t>
            </a:r>
            <a:r>
              <a:rPr lang="ko-KR" altLang="en-US" sz="1400" b="1" dirty="0">
                <a:latin typeface="+mn-ea"/>
                <a:cs typeface="Arial" pitchFamily="34" charset="0"/>
              </a:rPr>
              <a:t> 개발 방안</a:t>
            </a:r>
            <a:endParaRPr lang="en-US" altLang="ko-KR" sz="1400" b="1" dirty="0">
              <a:latin typeface="+mn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595126" y="1091455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</a:t>
            </a:r>
            <a:r>
              <a:rPr lang="en-US" altLang="ko-KR" sz="1200" i="1" dirty="0">
                <a:solidFill>
                  <a:srgbClr val="0000FF"/>
                </a:solidFill>
              </a:rPr>
              <a:t> 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청년식품창업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Lab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참여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계획안</a:t>
            </a:r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endParaRPr lang="en-US" altLang="ko-KR" sz="1200" i="1" dirty="0">
              <a:solidFill>
                <a:srgbClr val="0000FF"/>
              </a:solidFill>
            </a:endParaRPr>
          </a:p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 협약 기간 내 개발계획</a:t>
            </a:r>
            <a:r>
              <a:rPr lang="en-US" altLang="ko-KR" sz="1200" i="1" dirty="0">
                <a:solidFill>
                  <a:srgbClr val="0000FF"/>
                </a:solidFill>
              </a:rPr>
              <a:t>(</a:t>
            </a:r>
            <a:r>
              <a:rPr lang="ko-KR" altLang="en-US" sz="1200" i="1" dirty="0">
                <a:solidFill>
                  <a:srgbClr val="0000FF"/>
                </a:solidFill>
              </a:rPr>
              <a:t>목표 및 달성 방안</a:t>
            </a:r>
            <a:r>
              <a:rPr lang="en-US" altLang="ko-KR" sz="1200" i="1" dirty="0">
                <a:solidFill>
                  <a:srgbClr val="0000FF"/>
                </a:solidFill>
              </a:rPr>
              <a:t>)</a:t>
            </a:r>
          </a:p>
          <a:p>
            <a:pPr fontAlgn="base" latinLnBrk="0"/>
            <a:endParaRPr lang="en-US" altLang="ko-KR" sz="1200" i="1" dirty="0">
              <a:solidFill>
                <a:srgbClr val="0000FF"/>
              </a:solidFill>
            </a:endParaRPr>
          </a:p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</a:t>
            </a:r>
            <a:r>
              <a:rPr lang="en-US" altLang="ko-KR" sz="1200" i="1" dirty="0">
                <a:solidFill>
                  <a:srgbClr val="0000FF"/>
                </a:solidFill>
              </a:rPr>
              <a:t>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추진일정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i="1" dirty="0" err="1" smtClean="0">
                <a:solidFill>
                  <a:srgbClr val="0000FF"/>
                </a:solidFill>
              </a:rPr>
              <a:t>마일스톤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 사용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)</a:t>
            </a:r>
            <a:endParaRPr lang="en-US" altLang="ko-KR" sz="1200" i="1" dirty="0" smtClean="0">
              <a:solidFill>
                <a:srgbClr val="0000F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0659" y="634313"/>
            <a:ext cx="4431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488" y="745804"/>
            <a:ext cx="9020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ko-KR" altLang="en-US" sz="1400" b="1" dirty="0" smtClean="0">
                <a:latin typeface="+mn-ea"/>
                <a:cs typeface="Arial" pitchFamily="34" charset="0"/>
              </a:rPr>
              <a:t>창업 계획</a:t>
            </a:r>
            <a:r>
              <a:rPr lang="en-US" altLang="ko-KR" sz="1400" b="1" dirty="0" smtClean="0">
                <a:latin typeface="+mn-ea"/>
                <a:cs typeface="Arial" pitchFamily="34" charset="0"/>
              </a:rPr>
              <a:t>(</a:t>
            </a:r>
            <a:r>
              <a:rPr lang="ko-KR" altLang="en-US" sz="1400" b="1" dirty="0" smtClean="0">
                <a:latin typeface="+mn-ea"/>
                <a:cs typeface="Arial" pitchFamily="34" charset="0"/>
              </a:rPr>
              <a:t>안</a:t>
            </a:r>
            <a:r>
              <a:rPr lang="en-US" altLang="ko-KR" sz="1400" b="1" dirty="0" smtClean="0">
                <a:latin typeface="+mn-ea"/>
                <a:cs typeface="Arial" pitchFamily="34" charset="0"/>
              </a:rPr>
              <a:t>)</a:t>
            </a:r>
            <a:endParaRPr lang="en-US" altLang="ko-KR" sz="1400" b="1" dirty="0">
              <a:latin typeface="+mn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595126" y="1091455"/>
            <a:ext cx="3799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</a:t>
            </a:r>
            <a:r>
              <a:rPr lang="en-US" altLang="ko-KR" sz="1200" i="1" dirty="0">
                <a:solidFill>
                  <a:srgbClr val="0000FF"/>
                </a:solidFill>
              </a:rPr>
              <a:t>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제품출시</a:t>
            </a:r>
            <a:r>
              <a:rPr lang="en-US" altLang="ko-KR" sz="1200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판로</a:t>
            </a:r>
            <a:r>
              <a:rPr lang="en-US" altLang="ko-KR" sz="1200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</a:t>
            </a:r>
            <a:r>
              <a:rPr lang="en-US" altLang="ko-KR" sz="1200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인력 및 원료 수급 등의 계획</a:t>
            </a:r>
            <a:endParaRPr lang="en-US" altLang="ko-KR" sz="1200" i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13212" y="230876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사업추진전략</a:t>
            </a:r>
            <a:endParaRPr lang="ko-KR" altLang="en-US" sz="16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30659" y="634313"/>
            <a:ext cx="4431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488" y="745804"/>
            <a:ext cx="9020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ko-KR" altLang="en-US" sz="1400" b="1" dirty="0" smtClean="0">
                <a:latin typeface="+mn-ea"/>
                <a:cs typeface="Arial" pitchFamily="34" charset="0"/>
              </a:rPr>
              <a:t>사업화 계획</a:t>
            </a:r>
            <a:endParaRPr lang="en-US" altLang="ko-KR" sz="1400" b="1" dirty="0">
              <a:latin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595126" y="1091455"/>
            <a:ext cx="3369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1200" i="1" dirty="0">
                <a:solidFill>
                  <a:srgbClr val="0000FF"/>
                </a:solidFill>
              </a:rPr>
              <a:t>○</a:t>
            </a:r>
            <a:r>
              <a:rPr lang="en-US" altLang="ko-KR" sz="1200" i="1" dirty="0">
                <a:solidFill>
                  <a:srgbClr val="0000FF"/>
                </a:solidFill>
              </a:rPr>
              <a:t> </a:t>
            </a:r>
            <a:r>
              <a:rPr lang="ko-KR" altLang="en-US" sz="1200" i="1" dirty="0">
                <a:solidFill>
                  <a:srgbClr val="0000FF"/>
                </a:solidFill>
              </a:rPr>
              <a:t>주 소비자층</a:t>
            </a:r>
            <a:r>
              <a:rPr lang="en-US" altLang="ko-KR" sz="1200" i="1" dirty="0">
                <a:solidFill>
                  <a:srgbClr val="0000FF"/>
                </a:solidFill>
              </a:rPr>
              <a:t>, </a:t>
            </a:r>
            <a:r>
              <a:rPr lang="ko-KR" altLang="en-US" sz="1200" i="1" dirty="0">
                <a:solidFill>
                  <a:srgbClr val="0000FF"/>
                </a:solidFill>
              </a:rPr>
              <a:t>시장진출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전략</a:t>
            </a:r>
            <a:r>
              <a:rPr lang="en-US" altLang="ko-KR" sz="1200" i="1" dirty="0">
                <a:solidFill>
                  <a:srgbClr val="0000FF"/>
                </a:solidFill>
              </a:rPr>
              <a:t>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등 마케팅 계획</a:t>
            </a:r>
            <a:endParaRPr lang="ko-KR" altLang="en-US" sz="1200" i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13212" y="230876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 smtClean="0"/>
              <a:t>사업추진전략</a:t>
            </a:r>
            <a:endParaRPr lang="ko-KR" altLang="en-US" sz="16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30659" y="634313"/>
            <a:ext cx="4431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488" y="745804"/>
            <a:ext cx="9020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ko-KR" altLang="en-US" sz="1400" b="1" dirty="0">
                <a:latin typeface="+mn-ea"/>
                <a:cs typeface="Arial" pitchFamily="34" charset="0"/>
              </a:rPr>
              <a:t>사업비 사용계획</a:t>
            </a:r>
            <a:endParaRPr lang="en-US" altLang="ko-KR" sz="1400" b="1" dirty="0">
              <a:latin typeface="+mn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595126" y="1091455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1200" i="1" dirty="0" smtClean="0">
                <a:solidFill>
                  <a:srgbClr val="0000FF"/>
                </a:solidFill>
              </a:rPr>
              <a:t>○ 사업비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세부 사용 계획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표로 작성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)</a:t>
            </a:r>
            <a:endParaRPr lang="ko-KR" altLang="en-US" sz="1200" i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113212" y="230876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 smtClean="0"/>
              <a:t>사업추진전략</a:t>
            </a:r>
            <a:endParaRPr lang="ko-KR" altLang="en-US" sz="16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30659" y="634313"/>
            <a:ext cx="4431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CAABD-0E2D-4CD2-9478-A05C3AE1D477}"/>
              </a:ext>
            </a:extLst>
          </p:cNvPr>
          <p:cNvSpPr txBox="1"/>
          <p:nvPr/>
        </p:nvSpPr>
        <p:spPr>
          <a:xfrm>
            <a:off x="797402" y="1368454"/>
            <a:ext cx="6987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base" latinLnBrk="0">
              <a:buFontTx/>
              <a:buChar char="-"/>
            </a:pPr>
            <a:r>
              <a:rPr lang="ko-KR" altLang="en-US" sz="1200" i="1" dirty="0" smtClean="0">
                <a:solidFill>
                  <a:srgbClr val="0000FF"/>
                </a:solidFill>
              </a:rPr>
              <a:t>사업비 사용 가능 항목 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재료비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i="1" dirty="0" err="1" smtClean="0">
                <a:solidFill>
                  <a:srgbClr val="0000FF"/>
                </a:solidFill>
              </a:rPr>
              <a:t>장비사용료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시제품 </a:t>
            </a:r>
            <a:r>
              <a:rPr lang="ko-KR" altLang="en-US" sz="1200" i="1" dirty="0" err="1" smtClean="0">
                <a:solidFill>
                  <a:srgbClr val="0000FF"/>
                </a:solidFill>
              </a:rPr>
              <a:t>검사분석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 비용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멘토링 비용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교통비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(50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만원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))</a:t>
            </a:r>
          </a:p>
          <a:p>
            <a:pPr marL="171450" indent="-171450" fontAlgn="base" latinLnBrk="0">
              <a:buFontTx/>
              <a:buChar char="-"/>
            </a:pPr>
            <a:endParaRPr lang="en-US" altLang="ko-KR" sz="1200" i="1" dirty="0" smtClean="0">
              <a:solidFill>
                <a:srgbClr val="0000FF"/>
              </a:solidFill>
            </a:endParaRPr>
          </a:p>
          <a:p>
            <a:pPr fontAlgn="base" latinLnBrk="0"/>
            <a:r>
              <a:rPr lang="en-US" altLang="ko-KR" sz="1200" i="1" dirty="0" smtClean="0">
                <a:solidFill>
                  <a:srgbClr val="0000FF"/>
                </a:solidFill>
              </a:rPr>
              <a:t>- 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사업비 사용 불가 항목 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인건비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사무실 임차료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i="1" dirty="0" err="1" smtClean="0">
                <a:solidFill>
                  <a:srgbClr val="0000FF"/>
                </a:solidFill>
              </a:rPr>
              <a:t>자본성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 물품 </a:t>
            </a:r>
            <a:r>
              <a:rPr lang="ko-KR" altLang="en-US" sz="1200" i="1" dirty="0" err="1" smtClean="0">
                <a:solidFill>
                  <a:srgbClr val="0000FF"/>
                </a:solidFill>
              </a:rPr>
              <a:t>구매비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i="1" dirty="0" smtClean="0">
                <a:solidFill>
                  <a:srgbClr val="0000FF"/>
                </a:solidFill>
              </a:rPr>
              <a:t>장비구매 등</a:t>
            </a:r>
            <a:r>
              <a:rPr lang="en-US" altLang="ko-KR" sz="1200" i="1" dirty="0" smtClean="0">
                <a:solidFill>
                  <a:srgbClr val="0000FF"/>
                </a:solidFill>
              </a:rPr>
              <a:t>))</a:t>
            </a:r>
            <a:endParaRPr lang="ko-KR" altLang="en-US" sz="1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440</Words>
  <Application>Microsoft Office PowerPoint</Application>
  <PresentationFormat>와이드스크린</PresentationFormat>
  <Paragraphs>65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Dinmed</vt:lpstr>
      <vt:lpstr>Rix고딕 EB</vt:lpstr>
      <vt:lpstr>宋体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user</cp:lastModifiedBy>
  <cp:revision>35</cp:revision>
  <cp:lastPrinted>2020-02-14T09:55:36Z</cp:lastPrinted>
  <dcterms:created xsi:type="dcterms:W3CDTF">2019-08-09T03:14:58Z</dcterms:created>
  <dcterms:modified xsi:type="dcterms:W3CDTF">2021-04-08T01:29:58Z</dcterms:modified>
</cp:coreProperties>
</file>