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3"/>
  </p:notesMasterIdLst>
  <p:sldIdLst>
    <p:sldId id="257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4717"/>
  </p:normalViewPr>
  <p:slideViewPr>
    <p:cSldViewPr snapToGrid="0">
      <p:cViewPr>
        <p:scale>
          <a:sx n="50" d="100"/>
          <a:sy n="50" d="100"/>
        </p:scale>
        <p:origin x="29" y="-101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0A1A362-7DD5-404E-8700-32C903CD0BD6}" type="datetime1">
              <a:rPr lang="ko-KR" altLang="en-US"/>
              <a:pPr lvl="0">
                <a:defRPr/>
              </a:pPr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22B506A-1BCA-4217-927F-AFC067159AA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22B506A-1BCA-4217-927F-AFC067159AA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8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6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7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3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5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3E8-FB97-4F89-ABB0-00AC5E420728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3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C3E8-FB97-4F89-ABB0-00AC5E420728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664B5-4700-4FE4-BF1B-F79DA50FE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388" y="0"/>
            <a:ext cx="32400676" cy="431966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1584" y="2658683"/>
            <a:ext cx="23532604" cy="249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900" b="1" u="none" strike="noStrike" kern="3000">
                <a:solidFill>
                  <a:srgbClr val="BE3E4C"/>
                </a:solidFill>
                <a:latin typeface="NanumSquare Neo OTF Heavy"/>
                <a:ea typeface="NanumSquare Neo OTF Heavy"/>
              </a:rPr>
              <a:t>숙박시설의 욕실 및 화장실을 대상으로 </a:t>
            </a:r>
            <a:r>
              <a:rPr lang="en-US" altLang="ko-KR" sz="7900" b="1" u="none" strike="noStrike" kern="3000">
                <a:solidFill>
                  <a:srgbClr val="BE3E4C"/>
                </a:solidFill>
                <a:latin typeface="NanumSquare Neo OTF Heavy"/>
                <a:ea typeface="NanumSquare Neo OTF Heavy"/>
              </a:rPr>
              <a:t>SmartThings </a:t>
            </a:r>
            <a:r>
              <a:rPr lang="ko-KR" altLang="en-US" sz="7900" b="1" u="none" strike="noStrike" kern="3000">
                <a:solidFill>
                  <a:srgbClr val="BE3E4C"/>
                </a:solidFill>
                <a:latin typeface="NanumSquare Neo OTF Heavy"/>
                <a:ea typeface="NanumSquare Neo OTF Heavy"/>
              </a:rPr>
              <a:t>기기와 센서를 활용한 사고 예방 시스템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6785" y="4833330"/>
            <a:ext cx="3401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rgbClr val="BE3E4C"/>
                </a:solidFill>
                <a:latin typeface="NanumSquare Neo OTF ExtraBold"/>
                <a:ea typeface="NanumSquare Neo OTF ExtraBold"/>
              </a:rPr>
              <a:t>불이야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3680" y="2793694"/>
            <a:ext cx="34267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0" b="1">
                <a:solidFill>
                  <a:srgbClr val="BE3E4C">
                    <a:alpha val="38620"/>
                  </a:srgbClr>
                </a:solidFill>
                <a:latin typeface="NanumSquare Neo OTF Heavy"/>
                <a:ea typeface="NanumSquare Neo OTF Heavy"/>
              </a:rPr>
              <a:t>10</a:t>
            </a:r>
            <a:endParaRPr lang="ko-KR" altLang="en-US" sz="12000" b="1">
              <a:solidFill>
                <a:srgbClr val="BE3E4C">
                  <a:alpha val="38620"/>
                </a:srgbClr>
              </a:solidFill>
              <a:latin typeface="NanumSquare Neo OTF Heavy"/>
              <a:ea typeface="NanumSquare Neo OTF Heavy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3680" y="1220608"/>
            <a:ext cx="15049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u="none" strike="noStrike">
                <a:solidFill>
                  <a:schemeClr val="bg2">
                    <a:lumMod val="50000"/>
                  </a:schemeClr>
                </a:solidFill>
                <a:latin typeface="NanumSquare Neo OTF ExtraBold"/>
                <a:ea typeface="NanumSquare Neo OTF ExtraBold"/>
              </a:rPr>
              <a:t>2023 </a:t>
            </a:r>
            <a:r>
              <a:rPr lang="ko-KR" altLang="en-US" sz="4000" b="1" u="none" strike="noStrike">
                <a:solidFill>
                  <a:schemeClr val="bg2">
                    <a:lumMod val="50000"/>
                  </a:schemeClr>
                </a:solidFill>
                <a:latin typeface="NanumSquare Neo OTF ExtraBold"/>
                <a:ea typeface="NanumSquare Neo OTF ExtraBold"/>
              </a:rPr>
              <a:t>겨울 </a:t>
            </a:r>
            <a:r>
              <a:rPr lang="en-US" altLang="ko-KR" sz="4000" b="1" u="none" strike="noStrike">
                <a:solidFill>
                  <a:schemeClr val="bg2">
                    <a:lumMod val="50000"/>
                  </a:schemeClr>
                </a:solidFill>
                <a:latin typeface="NanumSquare Neo OTF ExtraBold"/>
                <a:ea typeface="NanumSquare Neo OTF ExtraBold"/>
              </a:rPr>
              <a:t>ICIP &amp; </a:t>
            </a:r>
            <a:r>
              <a:rPr lang="ko-KR" altLang="en-US" sz="4000" b="1" u="none" strike="noStrike">
                <a:solidFill>
                  <a:schemeClr val="bg2">
                    <a:lumMod val="50000"/>
                  </a:schemeClr>
                </a:solidFill>
                <a:latin typeface="NanumSquare Neo OTF ExtraBold"/>
                <a:ea typeface="NanumSquare Neo OTF ExtraBold"/>
              </a:rPr>
              <a:t>캡스톤디자인결과발표회</a:t>
            </a:r>
            <a:endParaRPr lang="ko-KR" altLang="en-US" sz="4000" b="1">
              <a:solidFill>
                <a:schemeClr val="bg2">
                  <a:lumMod val="50000"/>
                </a:schemeClr>
              </a:solidFill>
              <a:latin typeface="NanumSquare Neo OTF ExtraBold"/>
              <a:ea typeface="NanumSquare Neo OTF Extra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2574" y="8214732"/>
            <a:ext cx="28012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u="none" strike="noStrike" baseline="0">
                <a:solidFill>
                  <a:schemeClr val="bg1"/>
                </a:solidFill>
                <a:latin typeface="NanumSquare Neo OTF ExtraBold"/>
                <a:ea typeface="NanumSquare Neo OTF ExtraBold"/>
              </a:rPr>
              <a:t>과제 개요</a:t>
            </a:r>
            <a:endParaRPr lang="ko-KR" altLang="en-US" sz="4200" b="1">
              <a:solidFill>
                <a:schemeClr val="bg1"/>
              </a:solidFill>
              <a:latin typeface="NanumSquare Neo OTF ExtraBold"/>
              <a:ea typeface="NanumSquare Neo OTF Extra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3280" y="8159754"/>
            <a:ext cx="22510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700" b="0" i="0" u="none" strike="noStrike" dirty="0" err="1">
                <a:latin typeface="맑은 고딕"/>
                <a:ea typeface="맑은 고딕"/>
              </a:rPr>
              <a:t>SmartThings</a:t>
            </a:r>
            <a:r>
              <a:rPr sz="2700" b="0" i="0" u="none" strike="noStrike" dirty="0" err="1">
                <a:latin typeface="맑은 고딕"/>
              </a:rPr>
              <a:t>를</a:t>
            </a:r>
            <a:r>
              <a:rPr sz="2700" b="0" i="0" u="none" strike="noStrike" dirty="0">
                <a:latin typeface="맑은 고딕"/>
              </a:rPr>
              <a:t> </a:t>
            </a:r>
            <a:r>
              <a:rPr sz="2700" b="0" i="0" u="none" strike="noStrike" dirty="0" err="1">
                <a:latin typeface="맑은 고딕"/>
              </a:rPr>
              <a:t>이용한</a:t>
            </a:r>
            <a:r>
              <a:rPr lang="EN-US" sz="2700" b="0" i="0" u="none" strike="noStrike" dirty="0" err="1">
                <a:latin typeface="맑은 고딕"/>
                <a:ea typeface="맑은 고딕"/>
              </a:rPr>
              <a:t>Bathroom</a:t>
            </a:r>
            <a:r>
              <a:rPr lang="EN-US" sz="2700" b="0" i="0" u="none" strike="noStrike" dirty="0">
                <a:latin typeface="맑은 고딕"/>
                <a:ea typeface="맑은 고딕"/>
              </a:rPr>
              <a:t> Life Saver </a:t>
            </a:r>
            <a:r>
              <a:rPr lang="EN-US" sz="2700" b="0" i="0" u="none" strike="noStrike" dirty="0" err="1">
                <a:latin typeface="맑은 고딕"/>
                <a:ea typeface="맑은 고딕"/>
              </a:rPr>
              <a:t>System</a:t>
            </a:r>
            <a:r>
              <a:rPr sz="2700" b="0" i="0" u="none" strike="noStrike" dirty="0" err="1">
                <a:latin typeface="맑은 고딕"/>
              </a:rPr>
              <a:t>을</a:t>
            </a:r>
            <a:r>
              <a:rPr sz="2700" b="0" i="0" u="none" strike="noStrike" dirty="0">
                <a:latin typeface="맑은 고딕"/>
              </a:rPr>
              <a:t> </a:t>
            </a:r>
            <a:r>
              <a:rPr sz="2700" b="0" i="0" u="none" strike="noStrike" dirty="0" err="1">
                <a:latin typeface="맑은 고딕"/>
              </a:rPr>
              <a:t>구축하여</a:t>
            </a:r>
            <a:r>
              <a:rPr sz="2700" b="0" i="0" u="none" strike="noStrike" dirty="0">
                <a:latin typeface="맑은 고딕"/>
              </a:rPr>
              <a:t> </a:t>
            </a:r>
            <a:r>
              <a:rPr sz="2700" b="0" i="0" u="none" strike="noStrike" dirty="0" err="1">
                <a:latin typeface="맑은 고딕"/>
              </a:rPr>
              <a:t>화장실</a:t>
            </a:r>
            <a:r>
              <a:rPr sz="2700" b="0" i="0" u="none" strike="noStrike" dirty="0">
                <a:latin typeface="맑은 고딕"/>
              </a:rPr>
              <a:t> </a:t>
            </a:r>
            <a:r>
              <a:rPr sz="2700" b="0" i="0" u="none" strike="noStrike" dirty="0" err="1">
                <a:latin typeface="맑은 고딕"/>
              </a:rPr>
              <a:t>내부에서</a:t>
            </a:r>
            <a:r>
              <a:rPr sz="2700" b="0" i="0" u="none" strike="noStrike" dirty="0">
                <a:latin typeface="맑은 고딕"/>
              </a:rPr>
              <a:t> </a:t>
            </a:r>
            <a:r>
              <a:rPr sz="2700" b="0" i="0" u="none" strike="noStrike" dirty="0" err="1">
                <a:latin typeface="맑은 고딕"/>
              </a:rPr>
              <a:t>이상</a:t>
            </a:r>
            <a:r>
              <a:rPr sz="2700" b="0" i="0" u="none" strike="noStrike" dirty="0">
                <a:latin typeface="맑은 고딕"/>
              </a:rPr>
              <a:t> </a:t>
            </a:r>
            <a:r>
              <a:rPr sz="2700" b="0" i="0" u="none" strike="noStrike" dirty="0" err="1">
                <a:latin typeface="맑은 고딕"/>
              </a:rPr>
              <a:t>징후를</a:t>
            </a:r>
            <a:r>
              <a:rPr sz="2700" b="0" i="0" u="none" strike="noStrike" dirty="0">
                <a:latin typeface="맑은 고딕"/>
              </a:rPr>
              <a:t> </a:t>
            </a:r>
            <a:r>
              <a:rPr sz="2700" b="0" i="0" u="none" strike="noStrike" dirty="0" err="1">
                <a:latin typeface="맑은 고딕"/>
              </a:rPr>
              <a:t>감지하고</a:t>
            </a:r>
            <a:r>
              <a:rPr lang="EN-US" sz="2700" b="0" i="0" u="none" strike="noStrike" dirty="0">
                <a:latin typeface="맑은 고딕"/>
                <a:ea typeface="맑은 고딕"/>
              </a:rPr>
              <a:t>, </a:t>
            </a:r>
            <a:r>
              <a:rPr sz="2700" b="0" i="0" u="none" strike="noStrike" dirty="0" err="1">
                <a:latin typeface="맑은 고딕"/>
              </a:rPr>
              <a:t>긴급</a:t>
            </a:r>
            <a:r>
              <a:rPr sz="2700" b="0" i="0" u="none" strike="noStrike" dirty="0">
                <a:latin typeface="맑은 고딕"/>
              </a:rPr>
              <a:t> </a:t>
            </a:r>
            <a:r>
              <a:rPr sz="2700" b="0" i="0" u="none" strike="noStrike" dirty="0" err="1">
                <a:latin typeface="맑은 고딕"/>
              </a:rPr>
              <a:t>상황</a:t>
            </a:r>
            <a:r>
              <a:rPr sz="2700" b="0" i="0" u="none" strike="noStrike" dirty="0">
                <a:latin typeface="맑은 고딕"/>
              </a:rPr>
              <a:t> </a:t>
            </a:r>
            <a:r>
              <a:rPr sz="2700" b="0" i="0" u="none" strike="noStrike" dirty="0" err="1">
                <a:latin typeface="맑은 고딕"/>
              </a:rPr>
              <a:t>발생</a:t>
            </a:r>
            <a:r>
              <a:rPr sz="2700" b="0" i="0" u="none" strike="noStrike" dirty="0">
                <a:latin typeface="맑은 고딕"/>
              </a:rPr>
              <a:t> 시 </a:t>
            </a:r>
            <a:r>
              <a:rPr sz="2700" b="0" i="0" u="none" strike="noStrike" dirty="0" err="1">
                <a:latin typeface="맑은 고딕"/>
              </a:rPr>
              <a:t>즉각적으로</a:t>
            </a:r>
            <a:r>
              <a:rPr sz="2700" b="0" i="0" u="none" strike="noStrike" dirty="0">
                <a:latin typeface="맑은 고딕"/>
              </a:rPr>
              <a:t> </a:t>
            </a:r>
            <a:r>
              <a:rPr sz="2700" b="0" i="0" u="none" strike="noStrike" dirty="0" err="1">
                <a:latin typeface="맑은 고딕"/>
              </a:rPr>
              <a:t>관리자나</a:t>
            </a:r>
            <a:r>
              <a:rPr sz="2700" b="0" i="0" u="none" strike="noStrike" dirty="0">
                <a:latin typeface="맑은 고딕"/>
              </a:rPr>
              <a:t> </a:t>
            </a:r>
            <a:r>
              <a:rPr sz="2700" b="0" i="0" u="none" strike="noStrike" dirty="0" err="1">
                <a:latin typeface="맑은 고딕"/>
              </a:rPr>
              <a:t>응급</a:t>
            </a:r>
            <a:r>
              <a:rPr sz="2700" b="0" i="0" u="none" strike="noStrike" dirty="0">
                <a:latin typeface="맑은 고딕"/>
              </a:rPr>
              <a:t> </a:t>
            </a:r>
            <a:r>
              <a:rPr sz="2700" b="0" i="0" u="none" strike="noStrike" dirty="0" err="1">
                <a:latin typeface="맑은 고딕"/>
              </a:rPr>
              <a:t>서비스로</a:t>
            </a:r>
            <a:r>
              <a:rPr sz="2700" b="0" i="0" u="none" strike="noStrike" dirty="0">
                <a:latin typeface="맑은 고딕"/>
              </a:rPr>
              <a:t> </a:t>
            </a:r>
            <a:r>
              <a:rPr sz="2700" b="0" i="0" u="none" strike="noStrike" dirty="0" err="1">
                <a:latin typeface="맑은 고딕"/>
              </a:rPr>
              <a:t>연동</a:t>
            </a:r>
            <a:endParaRPr lang="ko-KR" altLang="en-US" sz="2700" kern="500" dirty="0">
              <a:latin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56785" y="6638592"/>
            <a:ext cx="27330792" cy="493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700" b="1" u="none" strike="noStrike" baseline="0" dirty="0">
                <a:solidFill>
                  <a:srgbClr val="1A1A1A"/>
                </a:solidFill>
                <a:latin typeface="NanumSquare Neo OTF Bold"/>
                <a:ea typeface="NanumSquare Neo OTF Bold"/>
              </a:rPr>
              <a:t>팀원</a:t>
            </a:r>
            <a:r>
              <a:rPr lang="ko-KR" altLang="en-US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: </a:t>
            </a:r>
            <a:r>
              <a:rPr lang="ko-KR" altLang="en-US" sz="2700" u="none" strike="noStrike" baseline="0" dirty="0" err="1">
                <a:solidFill>
                  <a:srgbClr val="1A1A1A"/>
                </a:solidFill>
                <a:latin typeface="NanumSquare Neo OTF Regular"/>
                <a:ea typeface="NanumSquare Neo OTF Regular"/>
              </a:rPr>
              <a:t>김환희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,</a:t>
            </a:r>
            <a:r>
              <a:rPr lang="ko-KR" altLang="en-US" sz="2700" u="none" strike="noStrike" baseline="0" dirty="0" err="1">
                <a:solidFill>
                  <a:srgbClr val="1A1A1A"/>
                </a:solidFill>
                <a:latin typeface="NanumSquare Neo OTF Regular"/>
                <a:ea typeface="NanumSquare Neo OTF Regular"/>
              </a:rPr>
              <a:t>김한얼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,</a:t>
            </a:r>
            <a:r>
              <a:rPr lang="ko-KR" altLang="en-US" sz="2700" u="none" strike="noStrike" baseline="0" dirty="0" err="1">
                <a:solidFill>
                  <a:srgbClr val="1A1A1A"/>
                </a:solidFill>
                <a:latin typeface="NanumSquare Neo OTF Regular"/>
                <a:ea typeface="NanumSquare Neo OTF Regular"/>
              </a:rPr>
              <a:t>한관우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,</a:t>
            </a:r>
            <a:r>
              <a:rPr lang="ko-KR" altLang="en-US" sz="2700" u="none" strike="noStrike" baseline="0" dirty="0" err="1">
                <a:solidFill>
                  <a:srgbClr val="1A1A1A"/>
                </a:solidFill>
                <a:latin typeface="NanumSquare Neo OTF Regular"/>
                <a:ea typeface="NanumSquare Neo OTF Regular"/>
              </a:rPr>
              <a:t>양동엽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,</a:t>
            </a:r>
            <a:r>
              <a:rPr lang="ko-KR" altLang="en-US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서윤재 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/ </a:t>
            </a:r>
            <a:r>
              <a:rPr lang="ko-KR" altLang="en-US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소속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: </a:t>
            </a:r>
            <a:r>
              <a:rPr lang="ko-KR" altLang="en-US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산업시스템공학과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,</a:t>
            </a:r>
            <a:r>
              <a:rPr lang="ko-KR" altLang="en-US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화공생물공학과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,</a:t>
            </a:r>
            <a:r>
              <a:rPr lang="ko-KR" altLang="en-US" sz="2700" u="none" strike="noStrike" baseline="0" dirty="0" err="1">
                <a:solidFill>
                  <a:srgbClr val="1A1A1A"/>
                </a:solidFill>
                <a:latin typeface="NanumSquare Neo OTF Regular"/>
                <a:ea typeface="NanumSquare Neo OTF Regular"/>
              </a:rPr>
              <a:t>에너지신소재공학과</a:t>
            </a:r>
            <a:r>
              <a:rPr lang="ko-KR" altLang="en-US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/ </a:t>
            </a:r>
            <a:r>
              <a:rPr lang="ko-KR" altLang="en-US" sz="2700" b="1" u="none" strike="noStrike" baseline="0" dirty="0">
                <a:solidFill>
                  <a:srgbClr val="1A1A1A"/>
                </a:solidFill>
                <a:latin typeface="NanumSquare Neo OTF Bold"/>
                <a:ea typeface="NanumSquare Neo OTF Bold"/>
              </a:rPr>
              <a:t>지도교수 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: </a:t>
            </a:r>
            <a:r>
              <a:rPr lang="ko-KR" altLang="en-US" sz="2700" u="none" strike="noStrike" baseline="0" dirty="0" err="1">
                <a:solidFill>
                  <a:srgbClr val="1A1A1A"/>
                </a:solidFill>
                <a:latin typeface="NanumSquare Neo OTF Regular"/>
                <a:ea typeface="NanumSquare Neo OTF Regular"/>
              </a:rPr>
              <a:t>한기용</a:t>
            </a:r>
            <a:r>
              <a:rPr lang="ko-KR" altLang="en-US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교수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(SW</a:t>
            </a:r>
            <a:r>
              <a:rPr lang="ko-KR" altLang="en-US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교육원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) / </a:t>
            </a:r>
            <a:r>
              <a:rPr lang="ko-KR" altLang="en-US" sz="2700" b="1" u="none" strike="noStrike" baseline="0" dirty="0" err="1">
                <a:solidFill>
                  <a:srgbClr val="1A1A1A"/>
                </a:solidFill>
                <a:latin typeface="NanumSquare Neo OTF Bold"/>
                <a:ea typeface="NanumSquare Neo OTF Bold"/>
              </a:rPr>
              <a:t>산업체멘토</a:t>
            </a:r>
            <a:r>
              <a:rPr lang="ko-KR" altLang="en-US" sz="2700" b="1" u="none" strike="noStrike" baseline="0" dirty="0">
                <a:solidFill>
                  <a:srgbClr val="1A1A1A"/>
                </a:solidFill>
                <a:latin typeface="NanumSquare Neo OTF Bold"/>
                <a:ea typeface="NanumSquare Neo OTF Bold"/>
              </a:rPr>
              <a:t> 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:</a:t>
            </a:r>
            <a:r>
              <a:rPr lang="ko-KR" altLang="en-US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김지영</a:t>
            </a:r>
            <a:r>
              <a:rPr lang="en-US" altLang="ko-KR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(</a:t>
            </a:r>
            <a:r>
              <a:rPr lang="ko-KR" altLang="en-US" sz="2700" u="none" strike="noStrike" baseline="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사회보장정보원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76271" y="38189148"/>
            <a:ext cx="4270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bg2">
                    <a:lumMod val="50000"/>
                  </a:schemeClr>
                </a:solidFill>
                <a:latin typeface="NanumSquare Neo OTF ExtraBold"/>
                <a:ea typeface="NanumSquare Neo OTF ExtraBold"/>
              </a:rPr>
              <a:t>산학협력</a:t>
            </a:r>
            <a:r>
              <a:rPr lang="en-US" altLang="ko-KR" sz="3200" b="1">
                <a:solidFill>
                  <a:schemeClr val="bg2">
                    <a:lumMod val="50000"/>
                  </a:schemeClr>
                </a:solidFill>
                <a:latin typeface="NanumSquare Neo OTF ExtraBold"/>
                <a:ea typeface="NanumSquare Neo OTF ExtraBold"/>
              </a:rPr>
              <a:t>/</a:t>
            </a:r>
            <a:r>
              <a:rPr lang="ko-KR" altLang="en-US" sz="3200" b="1">
                <a:solidFill>
                  <a:schemeClr val="bg2">
                    <a:lumMod val="50000"/>
                  </a:schemeClr>
                </a:solidFill>
                <a:latin typeface="NanumSquare Neo OTF ExtraBold"/>
                <a:ea typeface="NanumSquare Neo OTF ExtraBold"/>
              </a:rPr>
              <a:t> 팀원 역할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803096" y="39201272"/>
            <a:ext cx="1292228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>
                <a:latin typeface="NanumSquare Neo OTF Regular"/>
                <a:ea typeface="NanumSquare Neo OTF Regular"/>
              </a:rPr>
              <a:t>미니프로그램 설계구조제시</a:t>
            </a:r>
          </a:p>
          <a:p>
            <a:pPr lvl="0">
              <a:defRPr/>
            </a:pPr>
            <a:r>
              <a:rPr lang="ko-KR" altLang="en-US" sz="2100">
                <a:latin typeface="NanumSquare Neo OTF Regular"/>
                <a:ea typeface="NanumSquare Neo OTF Regular"/>
              </a:rPr>
              <a:t>개발툴 </a:t>
            </a:r>
            <a:r>
              <a:rPr lang="en-US" altLang="ko-KR" sz="2100">
                <a:latin typeface="NanumSquare Neo OTF Regular"/>
                <a:ea typeface="NanumSquare Neo OTF Regular"/>
              </a:rPr>
              <a:t>API </a:t>
            </a:r>
            <a:r>
              <a:rPr lang="ko-KR" altLang="en-US" sz="2100">
                <a:latin typeface="NanumSquare Neo OTF Regular"/>
                <a:ea typeface="NanumSquare Neo OTF Regular"/>
              </a:rPr>
              <a:t>및 </a:t>
            </a:r>
            <a:r>
              <a:rPr lang="en-US" altLang="ko-KR" sz="2100">
                <a:latin typeface="NanumSquare Neo OTF Regular"/>
                <a:ea typeface="NanumSquare Neo OTF Regular"/>
              </a:rPr>
              <a:t>DB </a:t>
            </a:r>
            <a:r>
              <a:rPr lang="ko-KR" altLang="en-US" sz="2100">
                <a:latin typeface="NanumSquare Neo OTF Regular"/>
                <a:ea typeface="NanumSquare Neo OTF Regular"/>
              </a:rPr>
              <a:t>추천 및 피드백</a:t>
            </a:r>
          </a:p>
          <a:p>
            <a:pPr lvl="0">
              <a:defRPr/>
            </a:pPr>
            <a:r>
              <a:rPr lang="ko-KR" altLang="en-US" sz="2100">
                <a:latin typeface="NanumSquare Neo OTF Regular"/>
                <a:ea typeface="NanumSquare Neo OTF Regular"/>
              </a:rPr>
              <a:t>미니프로그램 발생 정지이슈 피드백</a:t>
            </a:r>
            <a:endParaRPr lang="en-US" altLang="ko-KR" sz="2100">
              <a:latin typeface="NanumSquare Neo OTF Regular"/>
              <a:ea typeface="NanumSquare Neo OTF Regular"/>
            </a:endParaRPr>
          </a:p>
        </p:txBody>
      </p:sp>
      <p:cxnSp>
        <p:nvCxnSpPr>
          <p:cNvPr id="34" name="직선 연결선[R] 33"/>
          <p:cNvCxnSpPr/>
          <p:nvPr/>
        </p:nvCxnSpPr>
        <p:spPr>
          <a:xfrm>
            <a:off x="2656838" y="2086708"/>
            <a:ext cx="27330792" cy="0"/>
          </a:xfrm>
          <a:prstGeom prst="line">
            <a:avLst/>
          </a:prstGeom>
          <a:ln w="98425">
            <a:solidFill>
              <a:srgbClr val="BE3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/>
          <p:cNvCxnSpPr/>
          <p:nvPr/>
        </p:nvCxnSpPr>
        <p:spPr>
          <a:xfrm>
            <a:off x="2656838" y="6404708"/>
            <a:ext cx="27330792" cy="0"/>
          </a:xfrm>
          <a:prstGeom prst="line">
            <a:avLst/>
          </a:prstGeom>
          <a:ln w="98425">
            <a:solidFill>
              <a:srgbClr val="BE3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/>
          <p:cNvCxnSpPr/>
          <p:nvPr/>
        </p:nvCxnSpPr>
        <p:spPr>
          <a:xfrm>
            <a:off x="6057900" y="2489200"/>
            <a:ext cx="0" cy="3501982"/>
          </a:xfrm>
          <a:prstGeom prst="line">
            <a:avLst/>
          </a:prstGeom>
          <a:ln w="38100">
            <a:solidFill>
              <a:srgbClr val="BE3E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62574" y="10555595"/>
            <a:ext cx="37016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00" b="1" u="none" strike="noStrike" baseline="0">
                <a:solidFill>
                  <a:schemeClr val="bg1"/>
                </a:solidFill>
                <a:latin typeface="NanumSquare Neo OTF ExtraBold"/>
                <a:ea typeface="NanumSquare Neo OTF ExtraBold"/>
              </a:rPr>
              <a:t>과제 수행 목표</a:t>
            </a:r>
          </a:p>
          <a:p>
            <a:pPr lvl="0">
              <a:defRPr/>
            </a:pPr>
            <a:r>
              <a:rPr lang="ko-KR" altLang="en-US" sz="4200" b="1">
                <a:solidFill>
                  <a:schemeClr val="bg1"/>
                </a:solidFill>
                <a:latin typeface="NanumSquare Neo OTF ExtraBold"/>
                <a:ea typeface="NanumSquare Neo OTF ExtraBold"/>
              </a:rPr>
              <a:t>및 필요성</a:t>
            </a:r>
            <a:endParaRPr lang="en-US" altLang="ko-KR" sz="4200" b="1">
              <a:solidFill>
                <a:schemeClr val="bg1"/>
              </a:solidFill>
              <a:latin typeface="NanumSquare Neo OTF ExtraBold"/>
              <a:ea typeface="NanumSquare Neo OTF Extra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62574" y="17377020"/>
            <a:ext cx="37016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ore-KR" altLang="en-US" sz="4200" b="1" u="none" strike="noStrike" baseline="0">
                <a:solidFill>
                  <a:schemeClr val="bg1"/>
                </a:solidFill>
                <a:latin typeface="NanumSquare Neo OTF ExtraBold"/>
                <a:ea typeface="NanumSquare Neo OTF ExtraBold"/>
              </a:rPr>
              <a:t>진행과정</a:t>
            </a:r>
            <a:endParaRPr lang="en-US" altLang="ko-KR" sz="4200" b="1">
              <a:solidFill>
                <a:schemeClr val="bg1"/>
              </a:solidFill>
              <a:latin typeface="NanumSquare Neo OTF ExtraBold"/>
              <a:ea typeface="NanumSquare Neo OTF Extra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62574" y="24363036"/>
            <a:ext cx="37016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ore-KR" altLang="en-US" sz="4200" b="1" u="none" strike="noStrike" baseline="0">
                <a:solidFill>
                  <a:schemeClr val="bg1"/>
                </a:solidFill>
                <a:latin typeface="NanumSquare Neo OTF ExtraBold"/>
                <a:ea typeface="NanumSquare Neo OTF ExtraBold"/>
              </a:rPr>
              <a:t>과제결과</a:t>
            </a:r>
            <a:endParaRPr lang="en-US" altLang="ko-KR" sz="4200" b="1">
              <a:solidFill>
                <a:schemeClr val="bg1"/>
              </a:solidFill>
              <a:latin typeface="NanumSquare Neo OTF ExtraBold"/>
              <a:ea typeface="NanumSquare Neo OTF ExtraBold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58163" y="10207057"/>
            <a:ext cx="22212468" cy="929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b="1" u="none" strike="noStrike" kern="500">
                <a:solidFill>
                  <a:schemeClr val="tx1"/>
                </a:solidFill>
                <a:latin typeface="맑은 고딕"/>
              </a:rPr>
              <a:t>1. 개발</a:t>
            </a:r>
            <a:r>
              <a:rPr lang="ko-KR" altLang="en-US" sz="2300" b="1" u="none" strike="noStrike" kern="500">
                <a:solidFill>
                  <a:schemeClr val="tx1"/>
                </a:solidFill>
                <a:latin typeface="맑은 고딕"/>
              </a:rPr>
              <a:t> 목표 및 </a:t>
            </a:r>
            <a:r>
              <a:rPr lang="en-US" altLang="ko-KR" sz="2300" b="1" u="none" strike="noStrike" kern="500">
                <a:solidFill>
                  <a:schemeClr val="tx1"/>
                </a:solidFill>
                <a:latin typeface="맑은 고딕"/>
              </a:rPr>
              <a:t>필요성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b="1" u="none" strike="noStrike" kern="500">
                <a:solidFill>
                  <a:schemeClr val="tx1"/>
                </a:solidFill>
                <a:latin typeface="맑은 고딕"/>
              </a:rPr>
              <a:t>1-1 개발 목표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u="none" strike="noStrike" kern="500">
                <a:solidFill>
                  <a:schemeClr val="tx1"/>
                </a:solidFill>
                <a:latin typeface="맑은 고딕"/>
              </a:rPr>
              <a:t>1) 사회적 위험도 증가에 맞춘 서비스 개발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u="none" strike="noStrike" kern="500">
                <a:solidFill>
                  <a:schemeClr val="tx1"/>
                </a:solidFill>
                <a:latin typeface="맑은 고딕"/>
              </a:rPr>
              <a:t>2)  SmartThings에 연동되는 센서와 가전으로 세이버 플랫폼 구축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u="none" strike="noStrike" kern="500">
                <a:solidFill>
                  <a:schemeClr val="tx1"/>
                </a:solidFill>
                <a:latin typeface="맑은 고딕"/>
              </a:rPr>
              <a:t>3)  자살 예방부터 사고사 방지, 상황 대처까지 유연한 활용방안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u="none" strike="noStrike" kern="500">
                <a:solidFill>
                  <a:schemeClr val="tx1"/>
                </a:solidFill>
                <a:latin typeface="맑은 고딕"/>
              </a:rPr>
              <a:t>4)  사생활 침해를 고려한 공학적 설계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2300" b="1" u="none" strike="noStrike" kern="500">
              <a:solidFill>
                <a:schemeClr val="tx1"/>
              </a:solidFill>
              <a:latin typeface="맑은 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b="1" u="none" strike="noStrike" kern="500">
                <a:solidFill>
                  <a:schemeClr val="tx1"/>
                </a:solidFill>
                <a:latin typeface="맑은 고딕"/>
              </a:rPr>
              <a:t>1-2</a:t>
            </a:r>
            <a:r>
              <a:rPr lang="ko-KR" altLang="en-US" sz="2300" b="1" u="none" strike="noStrike" kern="500">
                <a:solidFill>
                  <a:schemeClr val="tx1"/>
                </a:solidFill>
                <a:latin typeface="맑은 고딕"/>
              </a:rPr>
              <a:t> 필요성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u="none" strike="noStrike" kern="500">
                <a:solidFill>
                  <a:srgbClr val="1A1A1A"/>
                </a:solidFill>
                <a:latin typeface="맑은 고딕"/>
              </a:rPr>
              <a:t>1)</a:t>
            </a:r>
            <a:r>
              <a:rPr lang="ko-KR" altLang="en-US" sz="2300" u="none" strike="noStrike" kern="500">
                <a:solidFill>
                  <a:srgbClr val="1A1A1A"/>
                </a:solidFill>
                <a:latin typeface="맑은 고딕"/>
              </a:rPr>
              <a:t> </a:t>
            </a:r>
            <a:r>
              <a:rPr lang="en-US" altLang="ko-KR" sz="2300" u="none" strike="noStrike" kern="500">
                <a:solidFill>
                  <a:srgbClr val="1A1A1A"/>
                </a:solidFill>
                <a:latin typeface="맑은 고딕"/>
              </a:rPr>
              <a:t>도박 중독 환자의 급증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u="none" strike="noStrike" kern="500">
                <a:solidFill>
                  <a:srgbClr val="1A1A1A"/>
                </a:solidFill>
                <a:latin typeface="맑은 고딕"/>
              </a:rPr>
              <a:t>2)</a:t>
            </a:r>
            <a:r>
              <a:rPr lang="ko-KR" altLang="en-US" sz="2300" u="none" strike="noStrike" kern="500">
                <a:solidFill>
                  <a:srgbClr val="1A1A1A"/>
                </a:solidFill>
                <a:latin typeface="맑은 고딕"/>
              </a:rPr>
              <a:t> </a:t>
            </a:r>
            <a:r>
              <a:rPr lang="en-US" altLang="ko-KR" sz="2300" u="none" strike="noStrike" kern="500">
                <a:solidFill>
                  <a:srgbClr val="1A1A1A"/>
                </a:solidFill>
                <a:latin typeface="맑은 고딕"/>
              </a:rPr>
              <a:t>코로나19와 경제적 분위기로 인한 우울증 환자의 증가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u="none" strike="noStrike" kern="500">
                <a:solidFill>
                  <a:srgbClr val="1A1A1A"/>
                </a:solidFill>
                <a:latin typeface="맑은 고딕"/>
              </a:rPr>
              <a:t>3)</a:t>
            </a:r>
            <a:r>
              <a:rPr lang="ko-KR" altLang="en-US" sz="2300" u="none" strike="noStrike" kern="500">
                <a:solidFill>
                  <a:srgbClr val="1A1A1A"/>
                </a:solidFill>
                <a:latin typeface="맑은 고딕"/>
              </a:rPr>
              <a:t> </a:t>
            </a:r>
            <a:r>
              <a:rPr lang="en-US" altLang="ko-KR" sz="2300" u="none" strike="noStrike" kern="500">
                <a:solidFill>
                  <a:srgbClr val="1A1A1A"/>
                </a:solidFill>
                <a:latin typeface="맑은 고딕"/>
              </a:rPr>
              <a:t>지속적으로 발생하는 숙박업소의 낙상사고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2100" u="none" strike="noStrike" kern="500">
              <a:solidFill>
                <a:srgbClr val="1A1A1A"/>
              </a:solidFill>
              <a:latin typeface="맑은 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2100" u="none" strike="noStrike" kern="500">
              <a:solidFill>
                <a:srgbClr val="1A1A1A"/>
              </a:solidFill>
              <a:latin typeface="맑은 고딕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2700" u="none" strike="noStrike" kern="500">
              <a:solidFill>
                <a:srgbClr val="1A1A1A"/>
              </a:solidFill>
              <a:latin typeface="NanumSquare Neo OTF Regular"/>
              <a:ea typeface="NanumSquare Neo OTF Regular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2700" u="none" strike="noStrike" kern="500">
              <a:solidFill>
                <a:srgbClr val="1A1A1A"/>
              </a:solidFill>
              <a:latin typeface="NanumSquare Neo OTF Regular"/>
              <a:ea typeface="NanumSquare Neo OTF Regular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2700" u="none" strike="noStrike" kern="500">
              <a:solidFill>
                <a:srgbClr val="1A1A1A"/>
              </a:solidFill>
              <a:latin typeface="NanumSquare Neo OTF Regular"/>
              <a:ea typeface="NanumSquare Neo OTF Regular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endParaRPr lang="ko-KR" altLang="en-US" sz="2700" kern="500">
              <a:latin typeface="NanumSquare Neo OTF Regular"/>
              <a:ea typeface="NanumSquare Neo OTF Regula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05247" y="17009368"/>
            <a:ext cx="11258720" cy="6394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2.</a:t>
            </a:r>
            <a:r>
              <a:rPr lang="ko-KR" altLang="en-US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기획과정</a:t>
            </a:r>
            <a:r>
              <a:rPr lang="en-US" altLang="ko-KR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(</a:t>
            </a:r>
            <a:r>
              <a:rPr lang="ko-KR" altLang="en-US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아이디어 도출 및 구체화 과정 등</a:t>
            </a:r>
            <a:r>
              <a:rPr lang="en-US" altLang="ko-KR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)</a:t>
            </a:r>
            <a:endParaRPr lang="en-US" altLang="ko-KR" sz="2300" u="none" strike="noStrike" kern="500" dirty="0">
              <a:solidFill>
                <a:srgbClr val="1A1A1A"/>
              </a:solidFill>
              <a:latin typeface="NanumSquare Neo OTF Regular"/>
              <a:ea typeface="NanumSquare Neo OTF Regular"/>
            </a:endParaRPr>
          </a:p>
          <a:p>
            <a:pPr marL="0" indent="0" algn="l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선행사례를 통해 아이디어 도출 및 구체화</a:t>
            </a:r>
          </a:p>
          <a:p>
            <a:pPr marL="0" indent="0" algn="l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2.1</a:t>
            </a:r>
            <a:r>
              <a:rPr lang="ko-KR" altLang="en-US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공급기관 </a:t>
            </a:r>
            <a:r>
              <a:rPr lang="ko-KR" altLang="en-US" sz="2300" b="1" u="none" strike="noStrike" kern="500" dirty="0" err="1">
                <a:solidFill>
                  <a:srgbClr val="1A1A1A"/>
                </a:solidFill>
                <a:latin typeface="NanumSquare Neo OTF Regular"/>
                <a:ea typeface="NanumSquare Neo OTF Regular"/>
              </a:rPr>
              <a:t>모넷</a:t>
            </a:r>
            <a:r>
              <a:rPr lang="ko-KR" altLang="en-US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코리아</a:t>
            </a:r>
            <a:endParaRPr lang="ko-KR" altLang="en-US" sz="2300" u="none" strike="noStrike" kern="500" dirty="0">
              <a:solidFill>
                <a:srgbClr val="1A1A1A"/>
              </a:solidFill>
              <a:latin typeface="NanumSquare Neo OTF Regular"/>
              <a:ea typeface="NanumSquare Neo OTF Regular"/>
            </a:endParaRPr>
          </a:p>
          <a:p>
            <a:pPr marL="0" indent="0" algn="l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개요</a:t>
            </a:r>
            <a:r>
              <a:rPr lang="en-US" altLang="ko-KR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:</a:t>
            </a: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호텔 객실내 센서설치를 통한 </a:t>
            </a:r>
            <a:r>
              <a:rPr lang="en-US" altLang="ko-KR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IOT</a:t>
            </a: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관리 시스템 제공</a:t>
            </a:r>
          </a:p>
          <a:p>
            <a:pPr marL="0" indent="0" algn="l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기능</a:t>
            </a:r>
            <a:r>
              <a:rPr lang="en-US" altLang="ko-KR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:</a:t>
            </a:r>
            <a:r>
              <a:rPr lang="ko-KR" altLang="en-US" sz="2300" u="none" strike="noStrike" kern="500" dirty="0" err="1">
                <a:solidFill>
                  <a:srgbClr val="1A1A1A"/>
                </a:solidFill>
                <a:latin typeface="NanumSquare Neo OTF Regular"/>
                <a:ea typeface="NanumSquare Neo OTF Regular"/>
              </a:rPr>
              <a:t>물감지</a:t>
            </a:r>
            <a:r>
              <a:rPr lang="en-US" altLang="ko-KR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</a:t>
            </a: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퍽 센서를 통해 누수 발생시 경고 가능， 도어센서를 통해 침입감지시 </a:t>
            </a:r>
            <a:r>
              <a:rPr lang="ko-KR" altLang="en-US" sz="2300" u="none" strike="noStrike" kern="500" dirty="0" err="1">
                <a:solidFill>
                  <a:srgbClr val="1A1A1A"/>
                </a:solidFill>
                <a:latin typeface="NanumSquare Neo OTF Regular"/>
                <a:ea typeface="NanumSquare Neo OTF Regular"/>
              </a:rPr>
              <a:t>경고，공기질</a:t>
            </a: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센서를 통해 꽃가루</a:t>
            </a:r>
            <a:r>
              <a:rPr lang="en-US" altLang="ko-KR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,</a:t>
            </a: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바이러스 등을 감지하여 공기 관리</a:t>
            </a:r>
          </a:p>
          <a:p>
            <a:pPr marL="0" indent="0" algn="l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2.2</a:t>
            </a:r>
            <a:r>
              <a:rPr lang="ko-KR" altLang="en-US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공급기관</a:t>
            </a:r>
            <a:r>
              <a:rPr lang="en-US" altLang="ko-KR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:</a:t>
            </a:r>
            <a:r>
              <a:rPr lang="ko-KR" altLang="en-US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</a:t>
            </a:r>
            <a:r>
              <a:rPr lang="ko-KR" altLang="en-US" sz="2300" b="1" u="none" strike="noStrike" kern="500" dirty="0" err="1">
                <a:solidFill>
                  <a:srgbClr val="1A1A1A"/>
                </a:solidFill>
                <a:latin typeface="NanumSquare Neo OTF Regular"/>
                <a:ea typeface="NanumSquare Neo OTF Regular"/>
              </a:rPr>
              <a:t>더엠알</a:t>
            </a:r>
            <a:r>
              <a:rPr lang="ko-KR" altLang="en-US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</a:t>
            </a:r>
            <a:r>
              <a:rPr lang="ko-KR" altLang="en-US" sz="2300" b="1" u="none" strike="noStrike" kern="500" dirty="0" err="1">
                <a:solidFill>
                  <a:srgbClr val="1A1A1A"/>
                </a:solidFill>
                <a:latin typeface="NanumSquare Neo OTF Regular"/>
                <a:ea typeface="NanumSquare Neo OTF Regular"/>
              </a:rPr>
              <a:t>네트웍스</a:t>
            </a:r>
            <a:endParaRPr lang="ko-KR" altLang="en-US" sz="2300" u="none" strike="noStrike" kern="500" dirty="0">
              <a:solidFill>
                <a:srgbClr val="1A1A1A"/>
              </a:solidFill>
              <a:latin typeface="NanumSquare Neo OTF Regular"/>
              <a:ea typeface="NanumSquare Neo OTF Regular"/>
            </a:endParaRPr>
          </a:p>
          <a:p>
            <a:pPr marL="0" indent="0" algn="l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개요</a:t>
            </a:r>
            <a:r>
              <a:rPr lang="en-US" altLang="ko-KR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:</a:t>
            </a: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호텔 </a:t>
            </a:r>
            <a:r>
              <a:rPr lang="ko-KR" altLang="en-US" sz="2300" u="none" strike="noStrike" kern="500" dirty="0" err="1">
                <a:solidFill>
                  <a:srgbClr val="1A1A1A"/>
                </a:solidFill>
                <a:latin typeface="NanumSquare Neo OTF Regular"/>
                <a:ea typeface="NanumSquare Neo OTF Regular"/>
              </a:rPr>
              <a:t>키텍을</a:t>
            </a: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활용한 </a:t>
            </a:r>
            <a:r>
              <a:rPr lang="en-US" altLang="ko-KR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IOT</a:t>
            </a: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서비스 제공</a:t>
            </a:r>
          </a:p>
          <a:p>
            <a:pPr marL="0" indent="0" algn="l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기능</a:t>
            </a:r>
            <a:r>
              <a:rPr lang="en-US" altLang="ko-KR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:</a:t>
            </a: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</a:t>
            </a:r>
            <a:r>
              <a:rPr lang="ko-KR" altLang="en-US" sz="2300" u="none" strike="noStrike" kern="500" dirty="0" err="1">
                <a:solidFill>
                  <a:srgbClr val="1A1A1A"/>
                </a:solidFill>
                <a:latin typeface="NanumSquare Neo OTF Regular"/>
                <a:ea typeface="NanumSquare Neo OTF Regular"/>
              </a:rPr>
              <a:t>스마트앱을</a:t>
            </a: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활용한 실시간 객실 체크 서비스</a:t>
            </a:r>
          </a:p>
          <a:p>
            <a:pPr marL="0" indent="0" algn="l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다양한 센서를 활용한 객실 자동 에너지 절감 시스템</a:t>
            </a:r>
          </a:p>
          <a:p>
            <a:pPr marL="0" indent="0" algn="l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-&gt;</a:t>
            </a:r>
            <a:r>
              <a:rPr lang="ko-KR" altLang="en-US" sz="2300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</a:t>
            </a:r>
            <a:r>
              <a:rPr lang="ko-KR" altLang="en-US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두 사례 모두 관리자 위주의 시스템이며 사용자의 안전을 위한 시스템 구축이 부족함</a:t>
            </a:r>
          </a:p>
          <a:p>
            <a:pPr marL="0" indent="0" algn="l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2.3</a:t>
            </a:r>
            <a:r>
              <a:rPr lang="ko-KR" altLang="en-US" sz="2300" b="1" u="none" strike="noStrike" kern="500" dirty="0">
                <a:solidFill>
                  <a:srgbClr val="1A1A1A"/>
                </a:solidFill>
                <a:latin typeface="NanumSquare Neo OTF Regular"/>
                <a:ea typeface="NanumSquare Neo OTF Regular"/>
              </a:rPr>
              <a:t> 서비스 설계 프로세스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62574" y="34137884"/>
            <a:ext cx="37016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ore-KR" altLang="en-US" sz="4200" b="1" u="none" strike="noStrike" baseline="0">
                <a:solidFill>
                  <a:schemeClr val="bg1"/>
                </a:solidFill>
                <a:latin typeface="NanumSquare Neo OTF ExtraBold"/>
                <a:ea typeface="NanumSquare Neo OTF ExtraBold"/>
              </a:rPr>
              <a:t>활용방안</a:t>
            </a:r>
            <a:r>
              <a:rPr lang="ko-KR" altLang="en-US" sz="4200" b="1" u="none" strike="noStrike" baseline="0">
                <a:solidFill>
                  <a:schemeClr val="bg1"/>
                </a:solidFill>
                <a:latin typeface="NanumSquare Neo OTF ExtraBold"/>
                <a:ea typeface="NanumSquare Neo OTF ExtraBold"/>
              </a:rPr>
              <a:t> 및</a:t>
            </a:r>
          </a:p>
          <a:p>
            <a:pPr lvl="0">
              <a:defRPr/>
            </a:pPr>
            <a:r>
              <a:rPr lang="ko-KR" altLang="en-US" sz="4200" b="1">
                <a:solidFill>
                  <a:schemeClr val="bg1"/>
                </a:solidFill>
                <a:latin typeface="NanumSquare Neo OTF ExtraBold"/>
                <a:ea typeface="NanumSquare Neo OTF ExtraBold"/>
              </a:rPr>
              <a:t>기대효과</a:t>
            </a:r>
            <a:endParaRPr lang="en-US" altLang="ko-KR" sz="4200" b="1">
              <a:solidFill>
                <a:schemeClr val="bg1"/>
              </a:solidFill>
              <a:latin typeface="NanumSquare Neo OTF ExtraBold"/>
              <a:ea typeface="NanumSquare Neo OTF Extra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25762" y="24296928"/>
            <a:ext cx="22510128" cy="65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700" kern="500" dirty="0">
                <a:latin typeface="NanumSquare Neo OTF Regular"/>
                <a:ea typeface="NanumSquare Neo OTF Regular"/>
              </a:rPr>
              <a:t>그림</a:t>
            </a:r>
            <a:r>
              <a:rPr lang="en-US" altLang="ko-KR" sz="2700" kern="500" dirty="0">
                <a:latin typeface="NanumSquare Neo OTF Regular"/>
                <a:ea typeface="NanumSquare Neo OTF Regular"/>
              </a:rPr>
              <a:t>1  –  </a:t>
            </a:r>
            <a:r>
              <a:rPr lang="ko-KR" altLang="en-US" sz="2700" kern="500" dirty="0">
                <a:latin typeface="NanumSquare Neo OTF Regular"/>
                <a:ea typeface="NanumSquare Neo OTF Regular"/>
              </a:rPr>
              <a:t>데이터베이스 </a:t>
            </a:r>
            <a:r>
              <a:rPr lang="en-US" altLang="ko-KR" sz="2700" kern="500" dirty="0">
                <a:latin typeface="NanumSquare Neo OTF Regular"/>
                <a:ea typeface="NanumSquare Neo OTF Regular"/>
              </a:rPr>
              <a:t>risk </a:t>
            </a:r>
            <a:r>
              <a:rPr lang="ko-KR" altLang="en-US" sz="2700" kern="500" dirty="0">
                <a:latin typeface="NanumSquare Neo OTF Regular"/>
                <a:ea typeface="NanumSquare Neo OTF Regular"/>
              </a:rPr>
              <a:t>판단 테이블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43280" y="34252148"/>
            <a:ext cx="22510128" cy="255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700" kern="500">
                <a:latin typeface="NanumSquare Neo OTF Regular"/>
                <a:ea typeface="NanumSquare Neo OTF Regular"/>
              </a:rPr>
              <a:t>숙박업소의 시설 내부의 동작 이상을 감지하여 사고 발생 빈도의 감소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700" kern="500">
                <a:latin typeface="NanumSquare Neo OTF Regular"/>
                <a:ea typeface="NanumSquare Neo OTF Regular"/>
              </a:rPr>
              <a:t>긴급 대응 시간의 단축으로 골든 타임 확보에 용이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700" kern="500">
                <a:latin typeface="NanumSquare Neo OTF Regular"/>
                <a:ea typeface="NanumSquare Neo OTF Regular"/>
              </a:rPr>
              <a:t>도박 중독이나 우울증과 같은 정신 질환으로 인한 자살 시도를 조기에 발견 및 상황 대처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700" kern="500">
                <a:latin typeface="NanumSquare Neo OTF Regular"/>
                <a:ea typeface="NanumSquare Neo OTF Regular"/>
              </a:rPr>
              <a:t>고객에게 안전한 환경을 제공으로 숙박업체에 대한 고객 만족도와 이미지 향상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60427" y="38827996"/>
            <a:ext cx="10582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dirty="0" err="1">
                <a:latin typeface="NanumSquare Neo OTF Regular"/>
                <a:ea typeface="NanumSquare Neo OTF Regular"/>
              </a:rPr>
              <a:t>김환희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: </a:t>
            </a:r>
            <a:r>
              <a:rPr lang="ko-KR" altLang="en-US" sz="2100" dirty="0">
                <a:latin typeface="NanumSquare Neo OTF Regular"/>
                <a:ea typeface="NanumSquare Neo OTF Regular"/>
              </a:rPr>
              <a:t>팀장프로젝트 일정 및 진행 관리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, </a:t>
            </a:r>
            <a:r>
              <a:rPr lang="ko-KR" altLang="en-US" sz="2100" dirty="0">
                <a:latin typeface="NanumSquare Neo OTF Regular"/>
                <a:ea typeface="NanumSquare Neo OTF Regular"/>
              </a:rPr>
              <a:t>데이터 수집 및 데이터 </a:t>
            </a:r>
            <a:r>
              <a:rPr lang="ko-KR" altLang="en-US" sz="2100" dirty="0" err="1">
                <a:latin typeface="NanumSquare Neo OTF Regular"/>
                <a:ea typeface="NanumSquare Neo OTF Regular"/>
              </a:rPr>
              <a:t>전처리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/</a:t>
            </a:r>
            <a:r>
              <a:rPr lang="ko-KR" altLang="en-US" sz="2100" dirty="0" err="1">
                <a:latin typeface="NanumSquare Neo OTF Regular"/>
                <a:ea typeface="NanumSquare Neo OTF Regular"/>
              </a:rPr>
              <a:t>라벨링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, </a:t>
            </a:r>
            <a:r>
              <a:rPr lang="ko-KR" altLang="en-US" sz="2100" dirty="0">
                <a:latin typeface="NanumSquare Neo OTF Regular"/>
                <a:ea typeface="NanumSquare Neo OTF Regular"/>
              </a:rPr>
              <a:t>최종발표</a:t>
            </a:r>
            <a:endParaRPr lang="en-US" altLang="ko-KR" sz="2100" dirty="0">
              <a:latin typeface="NanumSquare Neo OTF Regular"/>
              <a:ea typeface="NanumSquare Neo OTF Regular"/>
            </a:endParaRPr>
          </a:p>
          <a:p>
            <a:pPr lvl="0">
              <a:defRPr/>
            </a:pPr>
            <a:r>
              <a:rPr lang="ko-KR" altLang="en-US" sz="2100" dirty="0" err="1">
                <a:latin typeface="NanumSquare Neo OTF Regular"/>
                <a:ea typeface="NanumSquare Neo OTF Regular"/>
              </a:rPr>
              <a:t>김한얼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: </a:t>
            </a:r>
            <a:r>
              <a:rPr lang="ko-KR" altLang="en-US" sz="2100" dirty="0">
                <a:latin typeface="NanumSquare Neo OTF Regular"/>
                <a:ea typeface="NanumSquare Neo OTF Regular"/>
              </a:rPr>
              <a:t>팀원데이터 수집 및 데이터 </a:t>
            </a:r>
            <a:r>
              <a:rPr lang="ko-KR" altLang="en-US" sz="2100" dirty="0" err="1">
                <a:latin typeface="NanumSquare Neo OTF Regular"/>
                <a:ea typeface="NanumSquare Neo OTF Regular"/>
              </a:rPr>
              <a:t>전처리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/</a:t>
            </a:r>
            <a:r>
              <a:rPr lang="ko-KR" altLang="en-US" sz="2100" dirty="0" err="1">
                <a:latin typeface="NanumSquare Neo OTF Regular"/>
                <a:ea typeface="NanumSquare Neo OTF Regular"/>
              </a:rPr>
              <a:t>라벨링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, </a:t>
            </a:r>
            <a:r>
              <a:rPr lang="ko-KR" altLang="en-US" sz="2100" dirty="0">
                <a:latin typeface="NanumSquare Neo OTF Regular"/>
                <a:ea typeface="NanumSquare Neo OTF Regular"/>
              </a:rPr>
              <a:t>모델 구현 및 학습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, </a:t>
            </a:r>
          </a:p>
          <a:p>
            <a:pPr lvl="0">
              <a:defRPr/>
            </a:pPr>
            <a:r>
              <a:rPr lang="ko-KR" altLang="en-US" sz="2100" dirty="0">
                <a:latin typeface="NanumSquare Neo OTF Regular"/>
                <a:ea typeface="NanumSquare Neo OTF Regular"/>
              </a:rPr>
              <a:t>              제안서 발표</a:t>
            </a:r>
          </a:p>
          <a:p>
            <a:pPr lvl="0">
              <a:defRPr/>
            </a:pPr>
            <a:r>
              <a:rPr lang="ko-KR" altLang="en-US" sz="2100" dirty="0" err="1">
                <a:latin typeface="NanumSquare Neo OTF Regular"/>
                <a:ea typeface="NanumSquare Neo OTF Regular"/>
              </a:rPr>
              <a:t>한관우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:</a:t>
            </a:r>
            <a:r>
              <a:rPr lang="ko-KR" altLang="en-US" sz="2100" dirty="0">
                <a:latin typeface="NanumSquare Neo OTF Regular"/>
                <a:ea typeface="NanumSquare Neo OTF Regular"/>
              </a:rPr>
              <a:t> 설계 프로세스 흐름도 작성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,</a:t>
            </a:r>
            <a:r>
              <a:rPr lang="ko-KR" altLang="en-US" sz="2100" dirty="0">
                <a:latin typeface="NanumSquare Neo OTF Regular"/>
                <a:ea typeface="NanumSquare Neo OTF Regular"/>
              </a:rPr>
              <a:t> 최종 발표 자료 제작</a:t>
            </a:r>
          </a:p>
          <a:p>
            <a:pPr lvl="0">
              <a:defRPr/>
            </a:pPr>
            <a:r>
              <a:rPr lang="ko-KR" altLang="en-US" sz="2100" dirty="0" err="1">
                <a:latin typeface="NanumSquare Neo OTF Regular"/>
                <a:ea typeface="NanumSquare Neo OTF Regular"/>
              </a:rPr>
              <a:t>양동엽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:</a:t>
            </a:r>
            <a:r>
              <a:rPr lang="ko-KR" altLang="en-US" sz="2100" dirty="0">
                <a:latin typeface="NanumSquare Neo OTF Regular"/>
                <a:ea typeface="NanumSquare Neo OTF Regular"/>
              </a:rPr>
              <a:t> 설계 프로세스 흐름도 작성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,</a:t>
            </a:r>
            <a:r>
              <a:rPr lang="ko-KR" altLang="en-US" sz="2100" dirty="0">
                <a:latin typeface="NanumSquare Neo OTF Regular"/>
                <a:ea typeface="NanumSquare Neo OTF Regular"/>
              </a:rPr>
              <a:t> 최종 발표 자료 제작</a:t>
            </a:r>
          </a:p>
          <a:p>
            <a:pPr lvl="0">
              <a:defRPr/>
            </a:pPr>
            <a:r>
              <a:rPr lang="ko-KR" altLang="en-US" sz="2100" dirty="0">
                <a:latin typeface="NanumSquare Neo OTF Regular"/>
                <a:ea typeface="NanumSquare Neo OTF Regular"/>
              </a:rPr>
              <a:t>서윤재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:</a:t>
            </a:r>
            <a:r>
              <a:rPr lang="ko-KR" altLang="en-US" sz="2100" dirty="0">
                <a:latin typeface="NanumSquare Neo OTF Regular"/>
                <a:ea typeface="NanumSquare Neo OTF Regular"/>
              </a:rPr>
              <a:t> 설계 프로세스 흐름도 작성</a:t>
            </a:r>
            <a:r>
              <a:rPr lang="en-US" altLang="ko-KR" sz="2100" dirty="0">
                <a:latin typeface="NanumSquare Neo OTF Regular"/>
                <a:ea typeface="NanumSquare Neo OTF Regular"/>
              </a:rPr>
              <a:t>,</a:t>
            </a:r>
            <a:r>
              <a:rPr lang="ko-KR" altLang="en-US" sz="2100" dirty="0">
                <a:latin typeface="NanumSquare Neo OTF Regular"/>
                <a:ea typeface="NanumSquare Neo OTF Regular"/>
              </a:rPr>
              <a:t> 최종 발표 자료 제작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803096" y="38189148"/>
            <a:ext cx="4270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ore-KR" altLang="en-US" sz="3200" b="1">
                <a:solidFill>
                  <a:schemeClr val="bg2">
                    <a:lumMod val="50000"/>
                  </a:schemeClr>
                </a:solidFill>
                <a:latin typeface="NanumSquare Neo OTF ExtraBold"/>
                <a:ea typeface="NanumSquare Neo OTF ExtraBold"/>
              </a:rPr>
              <a:t>멘토</a:t>
            </a:r>
            <a:r>
              <a:rPr lang="ko-KR" altLang="en-US" sz="3200" b="1">
                <a:solidFill>
                  <a:schemeClr val="bg2">
                    <a:lumMod val="50000"/>
                  </a:schemeClr>
                </a:solidFill>
                <a:latin typeface="NanumSquare Neo OTF ExtraBold"/>
                <a:ea typeface="NanumSquare Neo OTF ExtraBold"/>
              </a:rPr>
              <a:t> 역할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180826" y="17044376"/>
            <a:ext cx="11542470" cy="60205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BDC0AA-A7FD-4913-AA46-4DFE4F284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346" y="28300763"/>
            <a:ext cx="7211465" cy="4019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DC8486-E43D-47E9-81AE-2105298A1A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62" y="28300763"/>
            <a:ext cx="4686706" cy="40160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98C2DD-3B89-4868-9E9D-EB703E0EE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052" y="24154615"/>
            <a:ext cx="4591257" cy="81622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1420237-C0A5-4794-89F7-3714BD8EBE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236" y="24154615"/>
            <a:ext cx="4591257" cy="81622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B7DC68A-BD04-4597-915D-2E151B9A656F}"/>
              </a:ext>
            </a:extLst>
          </p:cNvPr>
          <p:cNvSpPr txBox="1"/>
          <p:nvPr/>
        </p:nvSpPr>
        <p:spPr>
          <a:xfrm>
            <a:off x="6925762" y="25123878"/>
            <a:ext cx="22510128" cy="65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700" kern="500" dirty="0">
                <a:latin typeface="NanumSquare Neo OTF Regular"/>
                <a:ea typeface="NanumSquare Neo OTF Regular"/>
              </a:rPr>
              <a:t>그림</a:t>
            </a:r>
            <a:r>
              <a:rPr lang="en-US" altLang="ko-KR" sz="2700" kern="500" dirty="0">
                <a:latin typeface="NanumSquare Neo OTF Regular"/>
                <a:ea typeface="NanumSquare Neo OTF Regular"/>
              </a:rPr>
              <a:t>2 – </a:t>
            </a:r>
            <a:r>
              <a:rPr lang="ko-KR" altLang="en-US" sz="2700" kern="500" dirty="0">
                <a:latin typeface="NanumSquare Neo OTF Regular"/>
                <a:ea typeface="NanumSquare Neo OTF Regular"/>
              </a:rPr>
              <a:t>응급서비스 구현 알고리즘 코드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338A31-B56D-4004-9158-B798CC016613}"/>
              </a:ext>
            </a:extLst>
          </p:cNvPr>
          <p:cNvSpPr txBox="1"/>
          <p:nvPr/>
        </p:nvSpPr>
        <p:spPr>
          <a:xfrm>
            <a:off x="6879126" y="25950828"/>
            <a:ext cx="22510128" cy="65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700" kern="500" dirty="0">
                <a:latin typeface="NanumSquare Neo OTF Regular"/>
                <a:ea typeface="NanumSquare Neo OTF Regular"/>
              </a:rPr>
              <a:t>그림</a:t>
            </a:r>
            <a:r>
              <a:rPr lang="en-US" altLang="ko-KR" sz="2700" kern="500" dirty="0">
                <a:latin typeface="NanumSquare Neo OTF Regular"/>
                <a:ea typeface="NanumSquare Neo OTF Regular"/>
              </a:rPr>
              <a:t>3  –  </a:t>
            </a:r>
            <a:r>
              <a:rPr lang="ko-KR" altLang="en-US" sz="2700" kern="500" dirty="0">
                <a:latin typeface="NanumSquare Neo OTF Regular"/>
                <a:ea typeface="NanumSquare Neo OTF Regular"/>
              </a:rPr>
              <a:t>위험도가 낮을 때 화면 구성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F3D9BC-F6BC-4B90-9058-6180C056F39F}"/>
              </a:ext>
            </a:extLst>
          </p:cNvPr>
          <p:cNvSpPr txBox="1"/>
          <p:nvPr/>
        </p:nvSpPr>
        <p:spPr>
          <a:xfrm>
            <a:off x="6879126" y="26708173"/>
            <a:ext cx="22510128" cy="655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700" kern="500" dirty="0">
                <a:latin typeface="NanumSquare Neo OTF Regular"/>
                <a:ea typeface="NanumSquare Neo OTF Regular"/>
              </a:rPr>
              <a:t>그림</a:t>
            </a:r>
            <a:r>
              <a:rPr lang="en-US" altLang="ko-KR" sz="2700" kern="500" dirty="0">
                <a:latin typeface="NanumSquare Neo OTF Regular"/>
                <a:ea typeface="NanumSquare Neo OTF Regular"/>
              </a:rPr>
              <a:t>4  –  </a:t>
            </a:r>
            <a:r>
              <a:rPr lang="ko-KR" altLang="en-US" sz="2700" kern="500" dirty="0">
                <a:latin typeface="NanumSquare Neo OTF Regular"/>
                <a:ea typeface="NanumSquare Neo OTF Regular"/>
              </a:rPr>
              <a:t>응급 서비스를 요구할 때 화면 구성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D37FB6-35EE-4E95-A02E-2B6A7BB5BED9}"/>
              </a:ext>
            </a:extLst>
          </p:cNvPr>
          <p:cNvSpPr txBox="1"/>
          <p:nvPr/>
        </p:nvSpPr>
        <p:spPr>
          <a:xfrm>
            <a:off x="8634795" y="32386747"/>
            <a:ext cx="105130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2000" kern="500" dirty="0">
                <a:latin typeface="NanumSquare Neo OTF Regular"/>
                <a:ea typeface="NanumSquare Neo OTF Regular"/>
              </a:rPr>
              <a:t>그림 </a:t>
            </a:r>
            <a:r>
              <a:rPr lang="en-US" altLang="ko-KR" sz="2000" kern="500" dirty="0">
                <a:latin typeface="NanumSquare Neo OTF Regular"/>
                <a:ea typeface="NanumSquare Neo OTF Regular"/>
              </a:rPr>
              <a:t>1</a:t>
            </a:r>
            <a:endParaRPr lang="ko-KR" altLang="en-US" sz="2000" kern="500" dirty="0">
              <a:latin typeface="NanumSquare Neo OTF Regular"/>
              <a:ea typeface="NanumSquare Neo OTF Regular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91D73-4D9F-4CEE-89D1-FE66B1A4D4CC}"/>
              </a:ext>
            </a:extLst>
          </p:cNvPr>
          <p:cNvSpPr txBox="1"/>
          <p:nvPr/>
        </p:nvSpPr>
        <p:spPr>
          <a:xfrm>
            <a:off x="15039427" y="32328689"/>
            <a:ext cx="105130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2000" kern="500" dirty="0">
                <a:latin typeface="NanumSquare Neo OTF Regular"/>
                <a:ea typeface="NanumSquare Neo OTF Regular"/>
              </a:rPr>
              <a:t>그림 </a:t>
            </a:r>
            <a:r>
              <a:rPr lang="en-US" altLang="ko-KR" sz="2000" kern="500" dirty="0">
                <a:latin typeface="NanumSquare Neo OTF Regular"/>
                <a:ea typeface="NanumSquare Neo OTF Regular"/>
              </a:rPr>
              <a:t>2</a:t>
            </a:r>
            <a:endParaRPr lang="ko-KR" altLang="en-US" sz="2000" kern="500" dirty="0">
              <a:latin typeface="NanumSquare Neo OTF Regular"/>
              <a:ea typeface="NanumSquare Neo OTF Regular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D8B877-01DB-4C77-86B0-F9563126F179}"/>
              </a:ext>
            </a:extLst>
          </p:cNvPr>
          <p:cNvSpPr txBox="1"/>
          <p:nvPr/>
        </p:nvSpPr>
        <p:spPr>
          <a:xfrm>
            <a:off x="21300072" y="32413038"/>
            <a:ext cx="105130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2000" kern="500" dirty="0">
                <a:latin typeface="NanumSquare Neo OTF Regular"/>
                <a:ea typeface="NanumSquare Neo OTF Regular"/>
              </a:rPr>
              <a:t>그림 </a:t>
            </a:r>
            <a:r>
              <a:rPr lang="en-US" altLang="ko-KR" sz="2000" kern="500" dirty="0">
                <a:latin typeface="NanumSquare Neo OTF Regular"/>
                <a:ea typeface="NanumSquare Neo OTF Regular"/>
              </a:rPr>
              <a:t>3</a:t>
            </a:r>
            <a:endParaRPr lang="ko-KR" altLang="en-US" sz="2000" kern="500" dirty="0">
              <a:latin typeface="NanumSquare Neo OTF Regular"/>
              <a:ea typeface="NanumSquare Neo OTF Regular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1955C0-9912-4598-BCEB-5603660D795D}"/>
              </a:ext>
            </a:extLst>
          </p:cNvPr>
          <p:cNvSpPr txBox="1"/>
          <p:nvPr/>
        </p:nvSpPr>
        <p:spPr>
          <a:xfrm>
            <a:off x="26324029" y="32413039"/>
            <a:ext cx="1051302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ko-KR" altLang="en-US" sz="2000" kern="500" dirty="0">
                <a:latin typeface="NanumSquare Neo OTF Regular"/>
                <a:ea typeface="NanumSquare Neo OTF Regular"/>
              </a:rPr>
              <a:t>그림 </a:t>
            </a:r>
            <a:r>
              <a:rPr lang="en-US" altLang="ko-KR" sz="2000" kern="500" dirty="0">
                <a:latin typeface="NanumSquare Neo OTF Regular"/>
                <a:ea typeface="NanumSquare Neo OTF Regular"/>
              </a:rPr>
              <a:t>4</a:t>
            </a:r>
            <a:endParaRPr lang="ko-KR" altLang="en-US" sz="2000" kern="500" dirty="0">
              <a:latin typeface="NanumSquare Neo OTF Regular"/>
              <a:ea typeface="NanumSquare Neo OTF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431</Words>
  <Application>Microsoft Office PowerPoint</Application>
  <PresentationFormat>사용자 지정</PresentationFormat>
  <Paragraphs>63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NanumSquare Neo OTF Bold</vt:lpstr>
      <vt:lpstr>NanumSquare Neo OTF ExtraBold</vt:lpstr>
      <vt:lpstr>NanumSquare Neo OTF Heavy</vt:lpstr>
      <vt:lpstr>NanumSquare Neo OTF Regular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tbvj6</cp:lastModifiedBy>
  <cp:revision>80</cp:revision>
  <dcterms:created xsi:type="dcterms:W3CDTF">2023-10-31T00:56:38Z</dcterms:created>
  <dcterms:modified xsi:type="dcterms:W3CDTF">2024-06-20T10:51:44Z</dcterms:modified>
  <cp:version/>
</cp:coreProperties>
</file>