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9" r:id="rId4"/>
    <p:sldId id="278" r:id="rId5"/>
    <p:sldId id="260" r:id="rId6"/>
    <p:sldId id="258" r:id="rId7"/>
    <p:sldId id="275" r:id="rId8"/>
    <p:sldId id="259" r:id="rId9"/>
    <p:sldId id="270" r:id="rId10"/>
    <p:sldId id="271" r:id="rId11"/>
    <p:sldId id="272" r:id="rId12"/>
    <p:sldId id="273" r:id="rId13"/>
    <p:sldId id="276" r:id="rId14"/>
    <p:sldId id="274" r:id="rId15"/>
    <p:sldId id="284" r:id="rId16"/>
    <p:sldId id="257" r:id="rId17"/>
    <p:sldId id="279" r:id="rId18"/>
    <p:sldId id="280" r:id="rId19"/>
    <p:sldId id="281" r:id="rId20"/>
    <p:sldId id="282" r:id="rId21"/>
    <p:sldId id="283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4E9E8-2969-40EE-B9C1-EBDA4FDB1E7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960C-0A1A-4541-B0C9-511167E0A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8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E960C-0A1A-4541-B0C9-511167E0A9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10AC3-DA01-572A-E5A7-C8565249C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F52B8-8BDB-9DC4-9239-7F628BD29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56C5F-DACB-FFA9-86CC-9922B3FA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03270-E8AB-8E12-E3A4-B661C1A1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E3EE5-F3F1-C015-36C3-0BDD656C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6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79E1F-1DD5-2617-7803-5A4B5357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7BA33-E607-9564-5BF6-16529D785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4DF1A-94BA-F3EB-AFCC-C7A5220C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206B9-6375-DE62-70CC-255DB17D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56EC5-2EEB-F1DB-B781-B05B53DB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0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FFC139-4FA5-7933-0F03-EA15B0000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56897-9320-0715-2DC0-52C2A8E1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F9D6-89BC-6C28-D3BF-3E1AF518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DBA3D-04F7-EC18-4156-1882CED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5B2B5-8CFB-0889-D7A9-51B0EE43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0C57-7B81-A3D6-578A-DDF439F0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FBAFB-E77B-F058-FD5E-DCEC96E4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9DB99-141B-BF30-5D77-C2C6AE0E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8A6CB-C132-CD65-B6A1-67957FF2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63CE-A00C-D9EF-0DD6-B02346CB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2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2102D-A3E0-8EA2-5668-5FFCE686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1474D-E9C9-424D-399F-9569A1AC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62E5C-51EF-B98A-7E5E-DB9DD7B1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BA401-E10E-03C2-3FB4-A2150277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13CFD-DC16-61F7-1A90-B18D079C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552F3-F38B-F3ED-BFED-D3B75855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66044-4CB4-2B7B-7B2E-B2070DD79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77D455-B4C8-AFDC-2BAA-9EFEEB35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5D4E5-C2EF-A6FB-D943-C319E1E9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C1D78-E323-DF67-7383-0909CD4D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71096-36F8-0783-8CDF-4BF0E054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2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D79B-02F7-6971-381F-15E8D3D8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C17C5-1A89-D5EA-6991-9B236478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46BA9-D656-D0B8-2B62-0878ABC0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6E809-2E1E-1538-DA24-FDF48392B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64F1F2-C1EE-3043-8924-C70B108E6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73B26-C327-29B0-DA97-7F822CA7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569B3-7C85-B66A-B168-010E30B5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86A900-36CA-0477-7469-E31F2CE1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5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A788-DA57-B1EE-DB50-B1EFEF72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23CBEE-FF33-2054-95CB-39532939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04003A-3B55-56AA-5A86-36B6353C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022035-AF4C-1212-E54C-D5C7C9EA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5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DFCAE1-578E-9A30-BCC2-FBB529C7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36899D-E14C-41BB-7B49-6E79DD19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91FF09-4D9A-B15E-9CF2-F16678E6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7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E2B16-DB8B-1CC9-8FB5-04D4DAA2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27DA-FF83-CFED-72EA-D5814DB1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B34B03-FD57-E62A-1497-8961E614E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09DDB-2461-8CE7-8DB5-675FA85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018AE-3D7A-4096-0EDB-F3BF6310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5CBAE-ABE0-658A-0057-A80D3654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94733-AE42-5A9E-BF7E-624D04E4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04A8F3-35B7-1A23-5BD3-75B8B6C6C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32D10-2B00-E752-A7DE-6F3A03F5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286DD-06F2-E7B7-FFD7-8E4C123D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44B95-4873-5CF7-7386-E011B97F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559F0-C481-3365-B42D-37F3B8F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0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206921-162A-E9A6-C034-2FFBB6ED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C3541-A5F0-8D4C-3DBF-665519E3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7FD3-0D1F-15F0-98DB-35A5F8153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9EAC3-EED5-4C07-B05C-E221C0674C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8E571-BFAB-6648-8FDD-E7AB9FD4A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02914-71D1-90B5-4B72-F0B6111B8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6A7B6-9D0C-493D-90E9-CBE134408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B29DB-8765-077D-E81F-AA3FB2FE5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345" y="1041400"/>
            <a:ext cx="9273309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질문 답변 선별 </a:t>
            </a:r>
            <a:r>
              <a:rPr lang="en-US" altLang="ko-KR" sz="4000" dirty="0"/>
              <a:t>&amp; </a:t>
            </a:r>
            <a:br>
              <a:rPr lang="en-US" altLang="ko-KR" sz="4000" dirty="0"/>
            </a:br>
            <a:r>
              <a:rPr lang="ko-KR" altLang="en-US" sz="4000" dirty="0" err="1"/>
              <a:t>모두의노코드</a:t>
            </a:r>
            <a:r>
              <a:rPr lang="ko-KR" altLang="en-US" sz="4000" dirty="0"/>
              <a:t> 검색 엔진 성능 실험 기록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9C607A-FB0B-9EB8-7FF8-4F63B86D8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2107"/>
          </a:xfrm>
        </p:spPr>
        <p:txBody>
          <a:bodyPr/>
          <a:lstStyle/>
          <a:p>
            <a:r>
              <a:rPr lang="en-US" altLang="ko-KR" dirty="0"/>
              <a:t>https://github.com/Kimhansav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48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E9735-5F93-35C2-9D65-67E9D463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 err="1"/>
              <a:t>bespin</a:t>
            </a:r>
            <a:r>
              <a:rPr lang="en-US" altLang="ko-KR" sz="3000" b="1" dirty="0"/>
              <a:t>-global/klue-roberta-small-3i4k-intent-classification</a:t>
            </a:r>
            <a:br>
              <a:rPr lang="en-US" altLang="ko-KR" sz="3000" b="1" dirty="0"/>
            </a:br>
            <a:r>
              <a:rPr lang="en-US" altLang="ko-KR" sz="3000" b="1" dirty="0"/>
              <a:t>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6BF7C-7966-FA31-04BB-CFB7BDF28320}"/>
              </a:ext>
            </a:extLst>
          </p:cNvPr>
          <p:cNvSpPr txBox="1"/>
          <p:nvPr/>
        </p:nvSpPr>
        <p:spPr>
          <a:xfrm>
            <a:off x="332509" y="983088"/>
            <a:ext cx="1119447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GELU</a:t>
            </a:r>
            <a:r>
              <a:rPr lang="ko-KR" altLang="en-US" dirty="0"/>
              <a:t>를 활성화 층으로 추가했을 때 평균 테스트 성능과 활성화 층을 추가하지 않았을 때 평균 테스트 성능의 차이는 다음과 같습니다</a:t>
            </a:r>
            <a:r>
              <a:rPr lang="en-US" altLang="ko-KR" dirty="0"/>
              <a:t>. </a:t>
            </a:r>
            <a:r>
              <a:rPr lang="ko-KR" altLang="en-US" dirty="0"/>
              <a:t>테스트 데이터셋의 차이가 존재해 각 실험마다 성능 차이를 비교하지 않고 평균 성능의 차이를 비교했습니다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D6B96-915B-3515-000D-AB115529CACC}"/>
              </a:ext>
            </a:extLst>
          </p:cNvPr>
          <p:cNvSpPr txBox="1"/>
          <p:nvPr/>
        </p:nvSpPr>
        <p:spPr>
          <a:xfrm>
            <a:off x="332509" y="5993629"/>
            <a:ext cx="1119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최종 질문의 평균 </a:t>
            </a:r>
            <a:r>
              <a:rPr lang="en-US" altLang="ko-KR" dirty="0"/>
              <a:t>precision</a:t>
            </a:r>
            <a:r>
              <a:rPr lang="ko-KR" altLang="en-US" dirty="0"/>
              <a:t>을 제외하고 모든 경우에서 테스트 성능이 증가했습니다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precision</a:t>
            </a:r>
            <a:r>
              <a:rPr lang="ko-KR" altLang="en-US" dirty="0"/>
              <a:t>보다 </a:t>
            </a:r>
            <a:r>
              <a:rPr lang="en-US" altLang="ko-KR" dirty="0"/>
              <a:t>accuracy, recall, f1</a:t>
            </a:r>
            <a:r>
              <a:rPr lang="ko-KR" altLang="en-US" dirty="0"/>
              <a:t>의 값이 크게 증가했습니다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9632DDD-16B2-AD0F-E1E4-FE1464B66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07" y="2415506"/>
            <a:ext cx="6181386" cy="34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6DFF5F-EDFB-2469-AEC3-E13F225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beomi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kcbert</a:t>
            </a:r>
            <a:r>
              <a:rPr lang="en-US" altLang="ko-KR" sz="3000" b="1" dirty="0"/>
              <a:t>-base(text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39BB9-87D3-A8FA-4B7A-2D73F94D0FFB}"/>
              </a:ext>
            </a:extLst>
          </p:cNvPr>
          <p:cNvSpPr txBox="1"/>
          <p:nvPr/>
        </p:nvSpPr>
        <p:spPr>
          <a:xfrm>
            <a:off x="498764" y="983088"/>
            <a:ext cx="1119447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bespin</a:t>
            </a:r>
            <a:r>
              <a:rPr lang="en-US" altLang="ko-KR" dirty="0"/>
              <a:t>-global/klue-roberta-small-3i4k-intent-classification</a:t>
            </a:r>
            <a:r>
              <a:rPr lang="ko-KR" altLang="en-US" dirty="0"/>
              <a:t>이 타겟 도메인의 데이터를 </a:t>
            </a:r>
            <a:r>
              <a:rPr lang="ko-KR" altLang="en-US" dirty="0" err="1"/>
              <a:t>토큰화한</a:t>
            </a:r>
            <a:r>
              <a:rPr lang="ko-KR" altLang="en-US" dirty="0"/>
              <a:t> 결과를 살펴보니</a:t>
            </a:r>
            <a:r>
              <a:rPr lang="en-US" altLang="ko-KR" dirty="0"/>
              <a:t>, </a:t>
            </a:r>
            <a:r>
              <a:rPr lang="ko-KR" altLang="en-US" dirty="0" err="1"/>
              <a:t>토크나이저가</a:t>
            </a:r>
            <a:r>
              <a:rPr lang="ko-KR" altLang="en-US" dirty="0"/>
              <a:t> 타겟 도메인의 단어를 인식하지 못한다는 것을 확인했습니다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인터넷 글에서 자주 발생하는 오타 문제 등을 같이 해결하기 위해 네이버 댓글 데이터를 학습한 </a:t>
            </a:r>
            <a:r>
              <a:rPr lang="en-US" altLang="ko-KR" dirty="0" err="1"/>
              <a:t>KcBERT</a:t>
            </a:r>
            <a:r>
              <a:rPr lang="ko-KR" altLang="en-US" dirty="0"/>
              <a:t>를 타겟 도메인의 데이터로 추가 학습시키기로 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테스트 결과를 통해 학습 데이터의 개수가 적을 때 </a:t>
            </a:r>
            <a:r>
              <a:rPr lang="en-US" altLang="ko-KR" dirty="0" err="1"/>
              <a:t>StratifiedKFold</a:t>
            </a:r>
            <a:r>
              <a:rPr lang="ko-KR" altLang="en-US" dirty="0"/>
              <a:t>를 이용할 경우 테스트 성능을 향상시킬 수 있을지</a:t>
            </a:r>
            <a:r>
              <a:rPr lang="en-US" altLang="ko-KR" dirty="0"/>
              <a:t>, </a:t>
            </a:r>
            <a:r>
              <a:rPr lang="en-US" altLang="ko-KR" dirty="0" err="1"/>
              <a:t>StratifiedKFold</a:t>
            </a:r>
            <a:r>
              <a:rPr lang="ko-KR" altLang="en-US" dirty="0"/>
              <a:t>를 적용한 뒤 성능을 테스트할 경우 그렇지 않은 경우보다 결과를 신뢰할 수 있는지</a:t>
            </a:r>
            <a:r>
              <a:rPr lang="en-US" altLang="ko-KR" dirty="0"/>
              <a:t>, </a:t>
            </a:r>
            <a:r>
              <a:rPr lang="ko-KR" altLang="en-US" dirty="0"/>
              <a:t>타겟 도메인의 지식을 학습시킬 경우 성능이 어떻게 변화할지 등의 경향성을 확인했습니다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984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148A6F-2D62-BB89-5317-E7A8623B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beomi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kcbert</a:t>
            </a:r>
            <a:r>
              <a:rPr lang="en-US" altLang="ko-KR" sz="3000" b="1" dirty="0"/>
              <a:t>-base(text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4A46-6C50-FE7F-5D22-3180ED195DD0}"/>
              </a:ext>
            </a:extLst>
          </p:cNvPr>
          <p:cNvSpPr txBox="1"/>
          <p:nvPr/>
        </p:nvSpPr>
        <p:spPr>
          <a:xfrm>
            <a:off x="332508" y="983088"/>
            <a:ext cx="11074401" cy="1611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- </a:t>
            </a:r>
            <a:r>
              <a:rPr lang="ko-KR" altLang="en-US" sz="1700" dirty="0"/>
              <a:t>테스트 데이터셋 </a:t>
            </a:r>
            <a:r>
              <a:rPr lang="en-US" altLang="ko-KR" sz="1700" dirty="0"/>
              <a:t>: </a:t>
            </a:r>
            <a:r>
              <a:rPr lang="ko-KR" altLang="en-US" sz="1700" dirty="0"/>
              <a:t>앞의 </a:t>
            </a:r>
            <a:r>
              <a:rPr lang="en-US" altLang="ko-KR" sz="1700" dirty="0"/>
              <a:t>klue-roberta-small-3i4k-intent-classification </a:t>
            </a:r>
            <a:r>
              <a:rPr lang="ko-KR" altLang="en-US" sz="1700" dirty="0"/>
              <a:t>테스트와 마찬가지로 최종 질문 선별 데이터셋의 </a:t>
            </a:r>
            <a:r>
              <a:rPr lang="en-US" altLang="ko-KR" sz="1700" dirty="0"/>
              <a:t>3407</a:t>
            </a:r>
            <a:r>
              <a:rPr lang="ko-KR" altLang="en-US" sz="1700" dirty="0"/>
              <a:t>개 데이터 중 </a:t>
            </a:r>
            <a:r>
              <a:rPr lang="en-US" altLang="ko-KR" sz="1700" dirty="0"/>
              <a:t>10%</a:t>
            </a:r>
            <a:r>
              <a:rPr lang="ko-KR" altLang="en-US" sz="1700" dirty="0"/>
              <a:t>를 테스트 데이터로 선정했습니다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테스트 데이터를 랜덤추출하기 때문에 이에 의한 변동을 줄이기 위해 실험을 </a:t>
            </a:r>
            <a:r>
              <a:rPr lang="en-US" altLang="ko-KR" sz="1700" dirty="0"/>
              <a:t>3</a:t>
            </a:r>
            <a:r>
              <a:rPr lang="ko-KR" altLang="en-US" sz="1700" dirty="0"/>
              <a:t>회 진행했습니다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앞의 테스트에서 </a:t>
            </a:r>
            <a:r>
              <a:rPr lang="en-US" altLang="ko-KR" sz="1700" dirty="0"/>
              <a:t>3407</a:t>
            </a:r>
            <a:r>
              <a:rPr lang="ko-KR" altLang="en-US" sz="1700" dirty="0"/>
              <a:t>개 데이터로 학습한 것이 가장 성능이 좋았기 때문에 이 실험에서 </a:t>
            </a:r>
            <a:r>
              <a:rPr lang="en-US" altLang="ko-KR" sz="1700" dirty="0"/>
              <a:t>3407</a:t>
            </a:r>
            <a:r>
              <a:rPr lang="ko-KR" altLang="en-US" sz="1700" dirty="0"/>
              <a:t>개의 데이터로 학습하는 것을 디폴트로 설정했습니다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4C063-589C-7C30-C39C-BAD14F909467}"/>
              </a:ext>
            </a:extLst>
          </p:cNvPr>
          <p:cNvSpPr txBox="1"/>
          <p:nvPr/>
        </p:nvSpPr>
        <p:spPr>
          <a:xfrm>
            <a:off x="332507" y="2849109"/>
            <a:ext cx="11647057" cy="2788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/>
              <a:t>실험 방법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err="1"/>
              <a:t>beomi</a:t>
            </a:r>
            <a:r>
              <a:rPr lang="en-US" altLang="ko-KR" sz="1700" dirty="0"/>
              <a:t>/</a:t>
            </a:r>
            <a:r>
              <a:rPr lang="en-US" altLang="ko-KR" sz="1700" dirty="0" err="1"/>
              <a:t>kcbert</a:t>
            </a:r>
            <a:r>
              <a:rPr lang="en-US" altLang="ko-KR" sz="1700" dirty="0"/>
              <a:t>-base</a:t>
            </a:r>
            <a:r>
              <a:rPr lang="ko-KR" altLang="en-US" sz="1700" dirty="0"/>
              <a:t>를 타겟 도메인 데이터로 </a:t>
            </a:r>
            <a:r>
              <a:rPr lang="en-US" altLang="ko-KR" sz="1700" dirty="0"/>
              <a:t>MLM</a:t>
            </a:r>
            <a:r>
              <a:rPr lang="ko-KR" altLang="en-US" sz="1700" dirty="0"/>
              <a:t>을 통해 학습한 모델이 기본 모델이며 여러 방법으로 </a:t>
            </a:r>
            <a:r>
              <a:rPr lang="ko-KR" altLang="en-US" sz="1700" dirty="0" err="1"/>
              <a:t>파인튜닝합니다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1. </a:t>
            </a:r>
            <a:r>
              <a:rPr lang="ko-KR" altLang="en-US" sz="1700" dirty="0"/>
              <a:t>최종 질문 선별 </a:t>
            </a:r>
            <a:r>
              <a:rPr lang="en-US" altLang="ko-KR" sz="1700" dirty="0"/>
              <a:t>3407</a:t>
            </a:r>
            <a:r>
              <a:rPr lang="ko-KR" altLang="en-US" sz="1700" dirty="0"/>
              <a:t>개 데이터 중 </a:t>
            </a:r>
            <a:r>
              <a:rPr lang="en-US" altLang="ko-KR" sz="1700" dirty="0"/>
              <a:t>10%</a:t>
            </a:r>
            <a:r>
              <a:rPr lang="ko-KR" altLang="en-US" sz="1700" dirty="0"/>
              <a:t>를 랜덤으로 추출해 공통 테스트 데이터로 분리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2. </a:t>
            </a:r>
            <a:r>
              <a:rPr lang="ko-KR" altLang="en-US" sz="1700" dirty="0"/>
              <a:t>기본 모델로 초기화 </a:t>
            </a:r>
            <a:r>
              <a:rPr lang="en-US" altLang="ko-KR" sz="1700" dirty="0"/>
              <a:t>-&gt; </a:t>
            </a:r>
            <a:r>
              <a:rPr lang="ko-KR" altLang="en-US" sz="1700" dirty="0"/>
              <a:t>최종 질문 선별 데이터셋으로 훈련 </a:t>
            </a:r>
            <a:r>
              <a:rPr lang="en-US" altLang="ko-KR" sz="1700" dirty="0"/>
              <a:t>-&gt; </a:t>
            </a:r>
            <a:r>
              <a:rPr lang="ko-KR" altLang="en-US" sz="1700" dirty="0"/>
              <a:t>공통 테스트 데이터로 평가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3. </a:t>
            </a:r>
            <a:r>
              <a:rPr lang="ko-KR" altLang="en-US" sz="1700" dirty="0"/>
              <a:t>기본 모델로 초기화 </a:t>
            </a:r>
            <a:r>
              <a:rPr lang="en-US" altLang="ko-KR" sz="1700" dirty="0"/>
              <a:t>-&gt; (</a:t>
            </a:r>
            <a:r>
              <a:rPr lang="ko-KR" altLang="en-US" sz="1700" dirty="0"/>
              <a:t>최종 질문 선별 데이터셋</a:t>
            </a:r>
            <a:r>
              <a:rPr lang="en-US" altLang="ko-KR" sz="1700" dirty="0"/>
              <a:t> + </a:t>
            </a:r>
            <a:r>
              <a:rPr lang="en-US" altLang="ko-KR" sz="1700" dirty="0" err="1"/>
              <a:t>StratifiedKFold</a:t>
            </a:r>
            <a:r>
              <a:rPr lang="en-US" altLang="ko-KR" sz="1700" dirty="0"/>
              <a:t>, k = 2, 3, 4, 5)</a:t>
            </a:r>
            <a:r>
              <a:rPr lang="ko-KR" altLang="en-US" sz="1700" dirty="0"/>
              <a:t>로 훈련 </a:t>
            </a:r>
            <a:r>
              <a:rPr lang="en-US" altLang="ko-KR" sz="1700" dirty="0"/>
              <a:t>-&gt; </a:t>
            </a:r>
            <a:r>
              <a:rPr lang="ko-KR" altLang="en-US" sz="1700" dirty="0"/>
              <a:t>공통 테스트 데이터로 평가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이 과정을 </a:t>
            </a:r>
            <a:r>
              <a:rPr lang="en-US" altLang="ko-KR" sz="1700" dirty="0"/>
              <a:t>3</a:t>
            </a:r>
            <a:r>
              <a:rPr lang="ko-KR" altLang="en-US" sz="1700" dirty="0"/>
              <a:t>회 반복합니다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4654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148A6F-2D62-BB89-5317-E7A8623B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beomi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kcbert</a:t>
            </a:r>
            <a:r>
              <a:rPr lang="en-US" altLang="ko-KR" sz="3000" b="1" dirty="0"/>
              <a:t>-base(text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4A46-6C50-FE7F-5D22-3180ED195DD0}"/>
              </a:ext>
            </a:extLst>
          </p:cNvPr>
          <p:cNvSpPr txBox="1"/>
          <p:nvPr/>
        </p:nvSpPr>
        <p:spPr>
          <a:xfrm>
            <a:off x="332508" y="983088"/>
            <a:ext cx="108989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학습 시 설정한 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710A6F-E2B9-6F06-CC25-440E9B60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78" y="2058835"/>
            <a:ext cx="3699627" cy="43050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3FF67B-E10B-FEB6-2491-F86806E9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23" y="2058835"/>
            <a:ext cx="5199581" cy="4576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5422D-73B4-27DD-AA82-35AC05C24BFA}"/>
              </a:ext>
            </a:extLst>
          </p:cNvPr>
          <p:cNvSpPr txBox="1"/>
          <p:nvPr/>
        </p:nvSpPr>
        <p:spPr>
          <a:xfrm>
            <a:off x="1394691" y="1560945"/>
            <a:ext cx="2512291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StratifiedKFold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B30DF-DB01-9445-7583-C8C16CD34ACA}"/>
              </a:ext>
            </a:extLst>
          </p:cNvPr>
          <p:cNvSpPr txBox="1"/>
          <p:nvPr/>
        </p:nvSpPr>
        <p:spPr>
          <a:xfrm>
            <a:off x="6314559" y="1565624"/>
            <a:ext cx="526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StratifiedKFold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, </a:t>
            </a:r>
            <a:r>
              <a:rPr lang="en-US" altLang="ko-KR" dirty="0" err="1"/>
              <a:t>n_splits</a:t>
            </a:r>
            <a:r>
              <a:rPr lang="ko-KR" altLang="en-US" dirty="0"/>
              <a:t>를 통해 </a:t>
            </a:r>
            <a:r>
              <a:rPr lang="en-US" altLang="ko-KR" dirty="0"/>
              <a:t>fold </a:t>
            </a:r>
            <a:r>
              <a:rPr lang="ko-KR" altLang="en-US" dirty="0"/>
              <a:t>수 조정</a:t>
            </a:r>
          </a:p>
        </p:txBody>
      </p:sp>
    </p:spTree>
    <p:extLst>
      <p:ext uri="{BB962C8B-B14F-4D97-AF65-F5344CB8AC3E}">
        <p14:creationId xmlns:p14="http://schemas.microsoft.com/office/powerpoint/2010/main" val="244723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148A6F-2D62-BB89-5317-E7A8623B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beomi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kcbert</a:t>
            </a:r>
            <a:r>
              <a:rPr lang="en-US" altLang="ko-KR" sz="3000" b="1" dirty="0"/>
              <a:t>-base(text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pic>
        <p:nvPicPr>
          <p:cNvPr id="3" name="그림 2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FCF7EC77-0E3B-B13F-FECA-1C0D7D5B5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1957724"/>
            <a:ext cx="3799856" cy="2710242"/>
          </a:xfrm>
          <a:prstGeom prst="rect">
            <a:avLst/>
          </a:prstGeom>
        </p:spPr>
      </p:pic>
      <p:pic>
        <p:nvPicPr>
          <p:cNvPr id="8" name="그림 7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5A0BCF6A-3A29-40DB-D462-DC082C4E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91" y="1955580"/>
            <a:ext cx="3799856" cy="2615993"/>
          </a:xfrm>
          <a:prstGeom prst="rect">
            <a:avLst/>
          </a:prstGeom>
        </p:spPr>
      </p:pic>
      <p:pic>
        <p:nvPicPr>
          <p:cNvPr id="10" name="그림 9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23879837-3BFB-F118-8327-46E3E1158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72" y="1955580"/>
            <a:ext cx="3799855" cy="2618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D33871-97AD-A672-5837-BA953CDA8AF3}"/>
              </a:ext>
            </a:extLst>
          </p:cNvPr>
          <p:cNvSpPr txBox="1"/>
          <p:nvPr/>
        </p:nvSpPr>
        <p:spPr>
          <a:xfrm>
            <a:off x="332509" y="983088"/>
            <a:ext cx="112129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테스트 결과는 다음과 같습니다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값에서 </a:t>
            </a:r>
            <a:r>
              <a:rPr lang="en-US" altLang="ko-KR" dirty="0"/>
              <a:t>1 fold</a:t>
            </a:r>
            <a:r>
              <a:rPr lang="ko-KR" altLang="en-US" dirty="0"/>
              <a:t>가 </a:t>
            </a:r>
            <a:r>
              <a:rPr lang="en-US" altLang="ko-KR" dirty="0" err="1"/>
              <a:t>StratifiedKFold</a:t>
            </a:r>
            <a:r>
              <a:rPr lang="ko-KR" altLang="en-US" dirty="0"/>
              <a:t>를 적용하지 않은 경우를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CD258-6838-D4EF-B22E-AA652DF728C6}"/>
              </a:ext>
            </a:extLst>
          </p:cNvPr>
          <p:cNvSpPr txBox="1"/>
          <p:nvPr/>
        </p:nvSpPr>
        <p:spPr>
          <a:xfrm>
            <a:off x="440855" y="4759973"/>
            <a:ext cx="11194472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적용했을 때 테스트 성능이 감소한 경우도 존재했습니다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적용하지 않았을 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0.87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0.93</a:t>
            </a:r>
            <a:r>
              <a:rPr lang="ko-KR" altLang="en-US" sz="1600" dirty="0"/>
              <a:t>까지 측정되었습니다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적용한 경우 </a:t>
            </a:r>
            <a:r>
              <a:rPr lang="en-US" altLang="ko-KR" sz="1600" dirty="0"/>
              <a:t>k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일 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0.895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0.91</a:t>
            </a:r>
            <a:r>
              <a:rPr lang="ko-KR" altLang="en-US" sz="1600" dirty="0"/>
              <a:t>까지</a:t>
            </a:r>
            <a:r>
              <a:rPr lang="en-US" altLang="ko-KR" sz="1600" dirty="0"/>
              <a:t>, k =3</a:t>
            </a:r>
            <a:r>
              <a:rPr lang="ko-KR" altLang="en-US" sz="1600" dirty="0"/>
              <a:t>일</a:t>
            </a:r>
            <a:r>
              <a:rPr lang="en-US" altLang="ko-KR" sz="1600" dirty="0"/>
              <a:t> </a:t>
            </a:r>
            <a:r>
              <a:rPr lang="ko-KR" altLang="en-US" sz="1600" dirty="0"/>
              <a:t>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0.9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0.92</a:t>
            </a:r>
            <a:r>
              <a:rPr lang="ko-KR" altLang="en-US" sz="1600" dirty="0"/>
              <a:t>까지 </a:t>
            </a:r>
            <a:r>
              <a:rPr lang="en-US" altLang="ko-KR" sz="1600" dirty="0"/>
              <a:t>, k = 4</a:t>
            </a:r>
            <a:r>
              <a:rPr lang="ko-KR" altLang="en-US" sz="1600" dirty="0"/>
              <a:t>일 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0.91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0.92</a:t>
            </a:r>
            <a:r>
              <a:rPr lang="ko-KR" altLang="en-US" sz="1600" dirty="0"/>
              <a:t>까지</a:t>
            </a:r>
            <a:r>
              <a:rPr lang="en-US" altLang="ko-KR" sz="1600" dirty="0"/>
              <a:t>, k = 5</a:t>
            </a:r>
            <a:r>
              <a:rPr lang="ko-KR" altLang="en-US" sz="1600" dirty="0"/>
              <a:t>일 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0.895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0.91</a:t>
            </a:r>
            <a:r>
              <a:rPr lang="ko-KR" altLang="en-US" sz="1600" dirty="0"/>
              <a:t>까지 측정되었고 모두 </a:t>
            </a: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적용하지 않았을 때보다 범위가 좁았습니다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88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E9735-5F93-35C2-9D65-67E9D463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beomi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kcbert</a:t>
            </a:r>
            <a:r>
              <a:rPr lang="en-US" altLang="ko-KR" sz="3000" b="1" dirty="0"/>
              <a:t>-base(text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6BF7C-7966-FA31-04BB-CFB7BDF28320}"/>
              </a:ext>
            </a:extLst>
          </p:cNvPr>
          <p:cNvSpPr txBox="1"/>
          <p:nvPr/>
        </p:nvSpPr>
        <p:spPr>
          <a:xfrm>
            <a:off x="332509" y="983088"/>
            <a:ext cx="1119447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klue-roberta-small-3i4k-intent-classification</a:t>
            </a:r>
            <a:r>
              <a:rPr lang="ko-KR" altLang="en-US" dirty="0"/>
              <a:t>을 사용했을 때 평균 테스트 성능과 </a:t>
            </a:r>
            <a:r>
              <a:rPr lang="en-US" altLang="ko-KR" dirty="0" err="1"/>
              <a:t>kcbert</a:t>
            </a:r>
            <a:r>
              <a:rPr lang="en-US" altLang="ko-KR" dirty="0"/>
              <a:t>-base</a:t>
            </a:r>
            <a:r>
              <a:rPr lang="ko-KR" altLang="en-US" dirty="0"/>
              <a:t>를 사용했을 때 평균 테스트 성능의 차이는 다음과 같습니다</a:t>
            </a:r>
            <a:r>
              <a:rPr lang="en-US" altLang="ko-KR" dirty="0"/>
              <a:t>. </a:t>
            </a:r>
            <a:r>
              <a:rPr lang="ko-KR" altLang="en-US" dirty="0"/>
              <a:t>테스트 데이터셋의 차이가 존재해 각 실험마다 성능 차이를 비교하지 않고 </a:t>
            </a:r>
            <a:r>
              <a:rPr lang="en-US" altLang="ko-KR" dirty="0" err="1"/>
              <a:t>StratifiedKFold</a:t>
            </a:r>
            <a:r>
              <a:rPr lang="ko-KR" altLang="en-US" dirty="0"/>
              <a:t>를 적용하지 않은 경우에 대해서 평균 성능의 차이를 비교했습니다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F883DFA-EBC9-2F75-520A-5AE56261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02" y="2358044"/>
            <a:ext cx="5408196" cy="3248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B9C3-949E-92F0-CBFF-87489F8E0C42}"/>
              </a:ext>
            </a:extLst>
          </p:cNvPr>
          <p:cNvSpPr txBox="1"/>
          <p:nvPr/>
        </p:nvSpPr>
        <p:spPr>
          <a:xfrm>
            <a:off x="332509" y="5993629"/>
            <a:ext cx="1119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Roberta </a:t>
            </a:r>
            <a:r>
              <a:rPr lang="ko-KR" altLang="en-US" dirty="0"/>
              <a:t>모델 대신 타겟 도메인에 적응시킨 </a:t>
            </a:r>
            <a:r>
              <a:rPr lang="en-US" altLang="ko-KR" dirty="0" err="1"/>
              <a:t>Kcbert</a:t>
            </a:r>
            <a:r>
              <a:rPr lang="ko-KR" altLang="en-US" dirty="0"/>
              <a:t>를 사용했을 때 테스트 성능이 더 낮았습니다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precision</a:t>
            </a:r>
            <a:r>
              <a:rPr lang="ko-KR" altLang="en-US" dirty="0"/>
              <a:t>보다 </a:t>
            </a:r>
            <a:r>
              <a:rPr lang="en-US" altLang="ko-KR" dirty="0"/>
              <a:t>accuracy, recall, f1</a:t>
            </a:r>
            <a:r>
              <a:rPr lang="ko-KR" altLang="en-US" dirty="0"/>
              <a:t>의 값이 크게 감소했습니다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40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C9505-56BE-B4F8-82F3-209A149A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 err="1"/>
              <a:t>pongjin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roberta_with_kornli</a:t>
            </a:r>
            <a:r>
              <a:rPr lang="en-US" altLang="ko-KR" sz="3000" b="1" dirty="0"/>
              <a:t>(zero-shot classification, </a:t>
            </a:r>
            <a:r>
              <a:rPr lang="ko-KR" altLang="en-US" sz="3000" b="1" dirty="0"/>
              <a:t>답변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A8133-48C8-701E-7F44-62D89CBA2544}"/>
              </a:ext>
            </a:extLst>
          </p:cNvPr>
          <p:cNvSpPr txBox="1"/>
          <p:nvPr/>
        </p:nvSpPr>
        <p:spPr>
          <a:xfrm>
            <a:off x="332510" y="983088"/>
            <a:ext cx="1089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테스트 데이터셋 </a:t>
            </a:r>
            <a:r>
              <a:rPr lang="en-US" altLang="ko-KR" dirty="0"/>
              <a:t>: </a:t>
            </a:r>
            <a:r>
              <a:rPr lang="ko-KR" altLang="en-US" dirty="0"/>
              <a:t>최종 답변 선별 데이터셋의 </a:t>
            </a:r>
            <a:r>
              <a:rPr lang="en-US" altLang="ko-KR" dirty="0"/>
              <a:t>5824</a:t>
            </a:r>
            <a:r>
              <a:rPr lang="ko-KR" altLang="en-US" dirty="0"/>
              <a:t>개 데이터 중 </a:t>
            </a:r>
            <a:r>
              <a:rPr lang="en-US" altLang="ko-KR" dirty="0"/>
              <a:t>10%</a:t>
            </a:r>
            <a:r>
              <a:rPr lang="ko-KR" altLang="en-US" dirty="0"/>
              <a:t>를 테스트 데이터로 선정했습니다</a:t>
            </a:r>
            <a:r>
              <a:rPr lang="en-US" altLang="ko-KR" dirty="0"/>
              <a:t>. </a:t>
            </a:r>
            <a:r>
              <a:rPr lang="ko-KR" altLang="en-US" dirty="0"/>
              <a:t>테스트 데이터를 랜덤추출하기 때문에 이에 의한 변동을 줄이기 위해 실험을 </a:t>
            </a:r>
            <a:r>
              <a:rPr lang="en-US" altLang="ko-KR" dirty="0"/>
              <a:t>5</a:t>
            </a:r>
            <a:r>
              <a:rPr lang="ko-KR" altLang="en-US" dirty="0"/>
              <a:t>회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DB1DF-E389-A324-8238-749AE30135E4}"/>
              </a:ext>
            </a:extLst>
          </p:cNvPr>
          <p:cNvSpPr txBox="1"/>
          <p:nvPr/>
        </p:nvSpPr>
        <p:spPr>
          <a:xfrm>
            <a:off x="332510" y="1735563"/>
            <a:ext cx="1089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실험 방법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최종 답변 선별 </a:t>
            </a:r>
            <a:r>
              <a:rPr lang="en-US" altLang="ko-KR" dirty="0"/>
              <a:t>5824</a:t>
            </a:r>
            <a:r>
              <a:rPr lang="ko-KR" altLang="en-US" dirty="0"/>
              <a:t>개 데이터 중 </a:t>
            </a:r>
            <a:r>
              <a:rPr lang="en-US" altLang="ko-KR" dirty="0"/>
              <a:t>10%</a:t>
            </a:r>
            <a:r>
              <a:rPr lang="ko-KR" altLang="en-US" dirty="0"/>
              <a:t>를 랜덤으로 추출해 테스트 데이터로 분리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 데이터로 성능 평가</a:t>
            </a:r>
          </a:p>
          <a:p>
            <a:r>
              <a:rPr lang="ko-KR" altLang="en-US" dirty="0"/>
              <a:t>이 과정을 </a:t>
            </a:r>
            <a:r>
              <a:rPr lang="en-US" altLang="ko-KR" dirty="0"/>
              <a:t>5</a:t>
            </a:r>
            <a:r>
              <a:rPr lang="ko-KR" altLang="en-US" dirty="0"/>
              <a:t>회 반복합니다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D809A-DCCE-EB46-399E-1D07EB79C9EA}"/>
              </a:ext>
            </a:extLst>
          </p:cNvPr>
          <p:cNvSpPr txBox="1"/>
          <p:nvPr/>
        </p:nvSpPr>
        <p:spPr>
          <a:xfrm>
            <a:off x="332509" y="3042036"/>
            <a:ext cx="1089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시</a:t>
            </a:r>
            <a:r>
              <a:rPr lang="en-US" altLang="ko-KR" dirty="0"/>
              <a:t> </a:t>
            </a:r>
            <a:r>
              <a:rPr lang="ko-KR" altLang="en-US" dirty="0"/>
              <a:t>설정된 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다음과 같습니다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D3382-11BF-2CAD-A036-474B805B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1" y="3691707"/>
            <a:ext cx="8969517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C9505-56BE-B4F8-82F3-209A149A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 err="1"/>
              <a:t>pongjin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roberta_with_kornli</a:t>
            </a:r>
            <a:r>
              <a:rPr lang="en-US" altLang="ko-KR" sz="3000" b="1" dirty="0"/>
              <a:t>(zero-shot classification, </a:t>
            </a:r>
            <a:r>
              <a:rPr lang="ko-KR" altLang="en-US" sz="3000" b="1" dirty="0"/>
              <a:t>답변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pic>
        <p:nvPicPr>
          <p:cNvPr id="5" name="내용 개체 틀 4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8E4ABF05-3F15-5CD0-5675-6B88E927C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465" y="1825455"/>
            <a:ext cx="4875069" cy="28063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DB1DF-E389-A324-8238-749AE30135E4}"/>
              </a:ext>
            </a:extLst>
          </p:cNvPr>
          <p:cNvSpPr txBox="1"/>
          <p:nvPr/>
        </p:nvSpPr>
        <p:spPr>
          <a:xfrm>
            <a:off x="332508" y="1181382"/>
            <a:ext cx="1089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테스트 결과는 다음과 같습니다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F7CDA-AF73-23C3-1C20-F43A2D10DDAB}"/>
              </a:ext>
            </a:extLst>
          </p:cNvPr>
          <p:cNvSpPr txBox="1"/>
          <p:nvPr/>
        </p:nvSpPr>
        <p:spPr>
          <a:xfrm>
            <a:off x="332508" y="4906540"/>
            <a:ext cx="1089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계산된 </a:t>
            </a:r>
            <a:r>
              <a:rPr lang="en-US" altLang="ko-KR" dirty="0"/>
              <a:t>F1 score</a:t>
            </a:r>
            <a:r>
              <a:rPr lang="ko-KR" altLang="en-US" dirty="0"/>
              <a:t>는 약 </a:t>
            </a:r>
            <a:r>
              <a:rPr lang="en-US" altLang="ko-KR" dirty="0"/>
              <a:t>0.78</a:t>
            </a:r>
            <a:r>
              <a:rPr lang="ko-KR" altLang="en-US" dirty="0"/>
              <a:t>부터 약 </a:t>
            </a:r>
            <a:r>
              <a:rPr lang="en-US" altLang="ko-KR" dirty="0"/>
              <a:t>0.805</a:t>
            </a:r>
            <a:r>
              <a:rPr lang="ko-KR" altLang="en-US" dirty="0" err="1"/>
              <a:t>까지입니다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123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6DFF5F-EDFB-2469-AEC3-E13F225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beomi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kcbert</a:t>
            </a:r>
            <a:r>
              <a:rPr lang="en-US" altLang="ko-KR" sz="3000" b="1" dirty="0"/>
              <a:t>-base(text classification, </a:t>
            </a:r>
            <a:r>
              <a:rPr lang="ko-KR" altLang="en-US" sz="3000" b="1" dirty="0"/>
              <a:t>답변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39BB9-87D3-A8FA-4B7A-2D73F94D0FFB}"/>
              </a:ext>
            </a:extLst>
          </p:cNvPr>
          <p:cNvSpPr txBox="1"/>
          <p:nvPr/>
        </p:nvSpPr>
        <p:spPr>
          <a:xfrm>
            <a:off x="498764" y="983088"/>
            <a:ext cx="1119447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질문 선별 작업과 마찬가지로</a:t>
            </a:r>
            <a:r>
              <a:rPr lang="en-US" altLang="ko-KR" dirty="0"/>
              <a:t>, </a:t>
            </a:r>
            <a:r>
              <a:rPr lang="ko-KR" altLang="en-US" dirty="0"/>
              <a:t>인터넷 글에서 자주 발생하는 오타 문제 등을 같이 해결하기 위해 네이버 댓글 데이터를 학습한 </a:t>
            </a:r>
            <a:r>
              <a:rPr lang="en-US" altLang="ko-KR" dirty="0" err="1"/>
              <a:t>KcBERT</a:t>
            </a:r>
            <a:r>
              <a:rPr lang="ko-KR" altLang="en-US" dirty="0"/>
              <a:t>를 타겟 도메인의 데이터로 추가 학습시켰습니다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테스트 결과를 통해 학습 데이터의 개수가 적을 때 </a:t>
            </a:r>
            <a:r>
              <a:rPr lang="en-US" altLang="ko-KR" dirty="0" err="1"/>
              <a:t>StratifiedKFold</a:t>
            </a:r>
            <a:r>
              <a:rPr lang="ko-KR" altLang="en-US" dirty="0"/>
              <a:t>를 이용할 경우 테스트 성능을 향상시킬 수 있을지</a:t>
            </a:r>
            <a:r>
              <a:rPr lang="en-US" altLang="ko-KR" dirty="0"/>
              <a:t>, </a:t>
            </a:r>
            <a:r>
              <a:rPr lang="en-US" altLang="ko-KR" dirty="0" err="1"/>
              <a:t>StratifiedKFold</a:t>
            </a:r>
            <a:r>
              <a:rPr lang="ko-KR" altLang="en-US" dirty="0"/>
              <a:t>를 적용한 뒤 성능을 테스트할 경우 그렇지 않은 경우보다 결과를 신뢰할 수 있는지</a:t>
            </a:r>
            <a:r>
              <a:rPr lang="en-US" altLang="ko-KR" dirty="0"/>
              <a:t>, </a:t>
            </a:r>
            <a:r>
              <a:rPr lang="ko-KR" altLang="en-US" dirty="0"/>
              <a:t>타겟 도메인의 지식을 학습시킬 경우 성능이 어떻게 변화할지 등의 경향성을 확인했습니다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180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148A6F-2D62-BB89-5317-E7A8623B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beomi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kcbert</a:t>
            </a:r>
            <a:r>
              <a:rPr lang="en-US" altLang="ko-KR" sz="3000" b="1" dirty="0"/>
              <a:t>-base(text classification, </a:t>
            </a:r>
            <a:r>
              <a:rPr lang="ko-KR" altLang="en-US" sz="3000" b="1" dirty="0"/>
              <a:t>답변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4A46-6C50-FE7F-5D22-3180ED195DD0}"/>
              </a:ext>
            </a:extLst>
          </p:cNvPr>
          <p:cNvSpPr txBox="1"/>
          <p:nvPr/>
        </p:nvSpPr>
        <p:spPr>
          <a:xfrm>
            <a:off x="332508" y="983088"/>
            <a:ext cx="11074401" cy="121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- </a:t>
            </a:r>
            <a:r>
              <a:rPr lang="ko-KR" altLang="en-US" sz="1700" dirty="0"/>
              <a:t>테스트 데이터셋 </a:t>
            </a:r>
            <a:r>
              <a:rPr lang="en-US" altLang="ko-KR" sz="1700" dirty="0"/>
              <a:t>: </a:t>
            </a:r>
            <a:r>
              <a:rPr lang="ko-KR" altLang="en-US" sz="1700" dirty="0"/>
              <a:t>앞의 </a:t>
            </a:r>
            <a:r>
              <a:rPr lang="en-US" altLang="ko-KR" sz="1700" dirty="0" err="1"/>
              <a:t>pongjin</a:t>
            </a:r>
            <a:r>
              <a:rPr lang="en-US" altLang="ko-KR" sz="1700" dirty="0"/>
              <a:t>/</a:t>
            </a:r>
            <a:r>
              <a:rPr lang="en-US" altLang="ko-KR" sz="1700" dirty="0" err="1"/>
              <a:t>Roberta_with_kornli</a:t>
            </a:r>
            <a:r>
              <a:rPr lang="en-US" altLang="ko-KR" sz="1700" dirty="0"/>
              <a:t> </a:t>
            </a:r>
            <a:r>
              <a:rPr lang="ko-KR" altLang="en-US" sz="1700" dirty="0"/>
              <a:t>테스트와 마찬가지로 최종 답변 선별 데이터셋의 </a:t>
            </a:r>
            <a:r>
              <a:rPr lang="en-US" altLang="ko-KR" sz="1700" dirty="0"/>
              <a:t>5824</a:t>
            </a:r>
            <a:r>
              <a:rPr lang="ko-KR" altLang="en-US" sz="1700" dirty="0"/>
              <a:t>개 데이터 중 </a:t>
            </a:r>
            <a:r>
              <a:rPr lang="en-US" altLang="ko-KR" sz="1700" dirty="0"/>
              <a:t>10%</a:t>
            </a:r>
            <a:r>
              <a:rPr lang="ko-KR" altLang="en-US" sz="1700" dirty="0"/>
              <a:t>를 테스트 데이터로 선정했습니다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테스트 데이터를 랜덤추출하기 때문에 이에 의한 변동을 줄이기 위해 실험을 </a:t>
            </a:r>
            <a:r>
              <a:rPr lang="en-US" altLang="ko-KR" sz="1700" dirty="0"/>
              <a:t>3</a:t>
            </a:r>
            <a:r>
              <a:rPr lang="ko-KR" altLang="en-US" sz="1700" dirty="0"/>
              <a:t>회 진행했습니다</a:t>
            </a:r>
            <a:r>
              <a:rPr lang="en-US" altLang="ko-KR" sz="1700" dirty="0"/>
              <a:t>. </a:t>
            </a:r>
            <a:endParaRPr lang="ko-KR" alt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4C063-589C-7C30-C39C-BAD14F909467}"/>
              </a:ext>
            </a:extLst>
          </p:cNvPr>
          <p:cNvSpPr txBox="1"/>
          <p:nvPr/>
        </p:nvSpPr>
        <p:spPr>
          <a:xfrm>
            <a:off x="332507" y="2849109"/>
            <a:ext cx="11647057" cy="2788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/>
              <a:t>실험 방법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err="1"/>
              <a:t>beomi</a:t>
            </a:r>
            <a:r>
              <a:rPr lang="en-US" altLang="ko-KR" sz="1700" dirty="0"/>
              <a:t>/</a:t>
            </a:r>
            <a:r>
              <a:rPr lang="en-US" altLang="ko-KR" sz="1700" dirty="0" err="1"/>
              <a:t>kcbert</a:t>
            </a:r>
            <a:r>
              <a:rPr lang="en-US" altLang="ko-KR" sz="1700" dirty="0"/>
              <a:t>-base</a:t>
            </a:r>
            <a:r>
              <a:rPr lang="ko-KR" altLang="en-US" sz="1700" dirty="0"/>
              <a:t>를 타겟 도메인 데이터로 </a:t>
            </a:r>
            <a:r>
              <a:rPr lang="en-US" altLang="ko-KR" sz="1700" dirty="0"/>
              <a:t>MLM</a:t>
            </a:r>
            <a:r>
              <a:rPr lang="ko-KR" altLang="en-US" sz="1700" dirty="0"/>
              <a:t>을 통해 학습한 모델이 기본 모델이며 여러 방법으로 </a:t>
            </a:r>
            <a:r>
              <a:rPr lang="ko-KR" altLang="en-US" sz="1700" dirty="0" err="1"/>
              <a:t>파인튜닝합니다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1. </a:t>
            </a:r>
            <a:r>
              <a:rPr lang="ko-KR" altLang="en-US" sz="1700" dirty="0"/>
              <a:t>최종 답변 선별 데이터셋의 </a:t>
            </a:r>
            <a:r>
              <a:rPr lang="en-US" altLang="ko-KR" sz="1700" dirty="0"/>
              <a:t>5824</a:t>
            </a:r>
            <a:r>
              <a:rPr lang="ko-KR" altLang="en-US" sz="1700" dirty="0"/>
              <a:t>개 데이터 중 </a:t>
            </a:r>
            <a:r>
              <a:rPr lang="en-US" altLang="ko-KR" sz="1700" dirty="0"/>
              <a:t>10%</a:t>
            </a:r>
            <a:r>
              <a:rPr lang="ko-KR" altLang="en-US" sz="1700" dirty="0"/>
              <a:t>를 랜덤으로 추출해 공통 테스트 데이터로 분리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2. </a:t>
            </a:r>
            <a:r>
              <a:rPr lang="ko-KR" altLang="en-US" sz="1700" dirty="0"/>
              <a:t>기본 모델로 초기화 </a:t>
            </a:r>
            <a:r>
              <a:rPr lang="en-US" altLang="ko-KR" sz="1700" dirty="0"/>
              <a:t>-&gt; </a:t>
            </a:r>
            <a:r>
              <a:rPr lang="ko-KR" altLang="en-US" sz="1700" dirty="0"/>
              <a:t>최종 답변 선별 데이터셋으로 훈련 </a:t>
            </a:r>
            <a:r>
              <a:rPr lang="en-US" altLang="ko-KR" sz="1700" dirty="0"/>
              <a:t>-&gt; </a:t>
            </a:r>
            <a:r>
              <a:rPr lang="ko-KR" altLang="en-US" sz="1700" dirty="0"/>
              <a:t>공통 테스트 데이터로 평가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3. </a:t>
            </a:r>
            <a:r>
              <a:rPr lang="ko-KR" altLang="en-US" sz="1700" dirty="0"/>
              <a:t>기본 모델로 초기화 </a:t>
            </a:r>
            <a:r>
              <a:rPr lang="en-US" altLang="ko-KR" sz="1700" dirty="0"/>
              <a:t>-&gt; (</a:t>
            </a:r>
            <a:r>
              <a:rPr lang="ko-KR" altLang="en-US" sz="1700" dirty="0"/>
              <a:t>최종 답변 선별 데이터셋</a:t>
            </a:r>
            <a:r>
              <a:rPr lang="en-US" altLang="ko-KR" sz="1700" dirty="0"/>
              <a:t> + </a:t>
            </a:r>
            <a:r>
              <a:rPr lang="en-US" altLang="ko-KR" sz="1700" dirty="0" err="1"/>
              <a:t>StratifiedKFold</a:t>
            </a:r>
            <a:r>
              <a:rPr lang="en-US" altLang="ko-KR" sz="1700" dirty="0"/>
              <a:t>, k = 2, 3, 4, 5)</a:t>
            </a:r>
            <a:r>
              <a:rPr lang="ko-KR" altLang="en-US" sz="1700" dirty="0"/>
              <a:t>로 훈련 </a:t>
            </a:r>
            <a:r>
              <a:rPr lang="en-US" altLang="ko-KR" sz="1700" dirty="0"/>
              <a:t>-&gt; </a:t>
            </a:r>
            <a:r>
              <a:rPr lang="ko-KR" altLang="en-US" sz="1700" dirty="0"/>
              <a:t>공통 테스트 데이터로 평가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이 과정을 </a:t>
            </a:r>
            <a:r>
              <a:rPr lang="en-US" altLang="ko-KR" sz="1700" dirty="0"/>
              <a:t>3</a:t>
            </a:r>
            <a:r>
              <a:rPr lang="ko-KR" altLang="en-US" sz="1700" dirty="0"/>
              <a:t>회 반복합니다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91701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FD5B-C689-4086-7EA4-3201DFC6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336"/>
            <a:ext cx="10515600" cy="650875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데이터셋 개요</a:t>
            </a:r>
            <a:r>
              <a:rPr lang="en-US" altLang="ko-KR" sz="3500" dirty="0"/>
              <a:t>(README</a:t>
            </a:r>
            <a:r>
              <a:rPr lang="ko-KR" altLang="en-US" sz="3500" dirty="0"/>
              <a:t>에 추가 설명</a:t>
            </a:r>
            <a:r>
              <a:rPr lang="en-US" altLang="ko-KR" sz="3500" dirty="0"/>
              <a:t>)</a:t>
            </a:r>
            <a:endParaRPr lang="ko-KR" altLang="en-US" sz="3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25F1F-DE3B-7B37-DF5D-9F597547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44"/>
            <a:ext cx="10515600" cy="4597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커뮤니티 질문 선별 데이터셋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전체 </a:t>
            </a:r>
            <a:r>
              <a:rPr lang="en-US" altLang="ko-KR" sz="1800" b="1" dirty="0"/>
              <a:t>681</a:t>
            </a:r>
            <a:r>
              <a:rPr lang="ko-KR" altLang="en-US" sz="1800" b="1" dirty="0"/>
              <a:t>개</a:t>
            </a:r>
            <a:r>
              <a:rPr lang="en-US" altLang="ko-KR" sz="1800" b="1" dirty="0"/>
              <a:t>)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모두의노코드</a:t>
            </a:r>
            <a:r>
              <a:rPr lang="ko-KR" altLang="en-US" sz="1800" dirty="0"/>
              <a:t> 커뮤니티 게시글 중 질문답변 게시글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빌더로그</a:t>
            </a:r>
            <a:r>
              <a:rPr lang="ko-KR" altLang="en-US" sz="1800" dirty="0"/>
              <a:t> 게시글을 사용해서 제작한 </a:t>
            </a:r>
            <a:r>
              <a:rPr lang="ko-KR" altLang="en-US" sz="1800" dirty="0" err="1"/>
              <a:t>데이터셋입니다</a:t>
            </a:r>
            <a:r>
              <a:rPr lang="en-US" altLang="ko-KR" sz="1800" dirty="0"/>
              <a:t>. Bubble.io </a:t>
            </a:r>
            <a:r>
              <a:rPr lang="ko-KR" altLang="en-US" sz="1800" dirty="0"/>
              <a:t>도메인의 내용을 충분히 담고 있으며 질문인 것과 질문이 아닌 것을 구별하기 쉬운 데이터로 판단한 것들입니다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최종 질문 선별 데이터셋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전체 </a:t>
            </a:r>
            <a:r>
              <a:rPr lang="en-US" altLang="ko-KR" sz="1800" b="1" dirty="0"/>
              <a:t>3407</a:t>
            </a:r>
            <a:r>
              <a:rPr lang="ko-KR" altLang="en-US" sz="1800" b="1" dirty="0"/>
              <a:t>개</a:t>
            </a:r>
            <a:r>
              <a:rPr lang="en-US" altLang="ko-KR" sz="1800" b="1" dirty="0"/>
              <a:t>) </a:t>
            </a:r>
            <a:r>
              <a:rPr lang="en-US" altLang="ko-KR" sz="1800" dirty="0"/>
              <a:t>: </a:t>
            </a:r>
            <a:r>
              <a:rPr lang="ko-KR" altLang="en-US" sz="1800" dirty="0"/>
              <a:t>커뮤니티 질문 선별 데이터셋과 카카오톡 대화내용 중 직접 질문을 선별한 데이터를 결합한 </a:t>
            </a:r>
            <a:r>
              <a:rPr lang="ko-KR" altLang="en-US" sz="1800" dirty="0" err="1"/>
              <a:t>데이터셋입니다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최종 답변 선별 데이터셋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전체 </a:t>
            </a:r>
            <a:r>
              <a:rPr lang="en-US" altLang="ko-KR" sz="1800" b="1" dirty="0"/>
              <a:t>5824</a:t>
            </a:r>
            <a:r>
              <a:rPr lang="ko-KR" altLang="en-US" sz="1800" b="1" dirty="0"/>
              <a:t>개</a:t>
            </a:r>
            <a:r>
              <a:rPr lang="en-US" altLang="ko-KR" sz="1800" b="1" dirty="0"/>
              <a:t>) </a:t>
            </a:r>
            <a:r>
              <a:rPr lang="en-US" altLang="ko-KR" sz="1800" dirty="0"/>
              <a:t>: </a:t>
            </a:r>
            <a:r>
              <a:rPr lang="ko-KR" altLang="en-US" sz="1800" dirty="0"/>
              <a:t>카카오톡 대화내용 중 직접 질문과 이에 대한 답변을 선별한 데이터</a:t>
            </a:r>
            <a:r>
              <a:rPr lang="en-US" altLang="ko-KR" sz="1800" dirty="0"/>
              <a:t>, </a:t>
            </a:r>
            <a:r>
              <a:rPr lang="ko-KR" altLang="en-US" sz="1800" dirty="0"/>
              <a:t>커뮤니티 질문답변 게시글 데이터를 결합한 </a:t>
            </a:r>
            <a:r>
              <a:rPr lang="ko-KR" altLang="en-US" sz="1800" dirty="0" err="1"/>
              <a:t>데이터셋입니다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대화의 문맥을 살리기 위해 답변으로 선별된 경우 질문 뒤에 답변을 쌓아가는 식으로 데이터를 구성했습니다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05265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148A6F-2D62-BB89-5317-E7A8623B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beomi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kcbert</a:t>
            </a:r>
            <a:r>
              <a:rPr lang="en-US" altLang="ko-KR" sz="3000" b="1" dirty="0"/>
              <a:t>-base(text classification, </a:t>
            </a:r>
            <a:r>
              <a:rPr lang="ko-KR" altLang="en-US" sz="3000" b="1" dirty="0"/>
              <a:t>답변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4A46-6C50-FE7F-5D22-3180ED195DD0}"/>
              </a:ext>
            </a:extLst>
          </p:cNvPr>
          <p:cNvSpPr txBox="1"/>
          <p:nvPr/>
        </p:nvSpPr>
        <p:spPr>
          <a:xfrm>
            <a:off x="332508" y="983088"/>
            <a:ext cx="108989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학습 시 설정한 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5422D-73B4-27DD-AA82-35AC05C24BFA}"/>
              </a:ext>
            </a:extLst>
          </p:cNvPr>
          <p:cNvSpPr txBox="1"/>
          <p:nvPr/>
        </p:nvSpPr>
        <p:spPr>
          <a:xfrm>
            <a:off x="1394691" y="1560945"/>
            <a:ext cx="2512291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StratifiedKFold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B30DF-DB01-9445-7583-C8C16CD34ACA}"/>
              </a:ext>
            </a:extLst>
          </p:cNvPr>
          <p:cNvSpPr txBox="1"/>
          <p:nvPr/>
        </p:nvSpPr>
        <p:spPr>
          <a:xfrm>
            <a:off x="6314559" y="1565624"/>
            <a:ext cx="526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StratifiedKFold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, </a:t>
            </a:r>
            <a:r>
              <a:rPr lang="en-US" altLang="ko-KR" dirty="0" err="1"/>
              <a:t>n_splits</a:t>
            </a:r>
            <a:r>
              <a:rPr lang="ko-KR" altLang="en-US" dirty="0"/>
              <a:t>를 통해 </a:t>
            </a:r>
            <a:r>
              <a:rPr lang="en-US" altLang="ko-KR" dirty="0"/>
              <a:t>fold </a:t>
            </a:r>
            <a:r>
              <a:rPr lang="ko-KR" altLang="en-US" dirty="0"/>
              <a:t>수 조정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C235-6A97-27DD-CFFB-A48EAC79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6" y="2058835"/>
            <a:ext cx="3908760" cy="42445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BBDFB9-8754-8E3A-E935-555D4B71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11" y="2048210"/>
            <a:ext cx="5232640" cy="44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85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148A6F-2D62-BB89-5317-E7A8623B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beomi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kcbert</a:t>
            </a:r>
            <a:r>
              <a:rPr lang="en-US" altLang="ko-KR" sz="3000" b="1" dirty="0"/>
              <a:t>-base(text classification, </a:t>
            </a:r>
            <a:r>
              <a:rPr lang="ko-KR" altLang="en-US" sz="3000" b="1" dirty="0"/>
              <a:t>답변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33871-97AD-A672-5837-BA953CDA8AF3}"/>
              </a:ext>
            </a:extLst>
          </p:cNvPr>
          <p:cNvSpPr txBox="1"/>
          <p:nvPr/>
        </p:nvSpPr>
        <p:spPr>
          <a:xfrm>
            <a:off x="332509" y="983088"/>
            <a:ext cx="112129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테스트 결과는 다음과 같습니다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값에서 </a:t>
            </a:r>
            <a:r>
              <a:rPr lang="en-US" altLang="ko-KR" dirty="0"/>
              <a:t>1 fold</a:t>
            </a:r>
            <a:r>
              <a:rPr lang="ko-KR" altLang="en-US" dirty="0"/>
              <a:t>가 </a:t>
            </a:r>
            <a:r>
              <a:rPr lang="en-US" altLang="ko-KR" dirty="0" err="1"/>
              <a:t>StratifiedKFold</a:t>
            </a:r>
            <a:r>
              <a:rPr lang="ko-KR" altLang="en-US" dirty="0"/>
              <a:t>를 적용하지 않은 경우를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A2E65348-2468-890C-6952-E02AC054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" y="1945091"/>
            <a:ext cx="3730811" cy="2671714"/>
          </a:xfrm>
          <a:prstGeom prst="rect">
            <a:avLst/>
          </a:prstGeom>
        </p:spPr>
      </p:pic>
      <p:pic>
        <p:nvPicPr>
          <p:cNvPr id="7" name="그림 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8A4CFA8A-D8FE-E90D-D6A6-4CA32A481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77" y="1945092"/>
            <a:ext cx="3847810" cy="2671713"/>
          </a:xfrm>
          <a:prstGeom prst="rect">
            <a:avLst/>
          </a:prstGeom>
        </p:spPr>
      </p:pic>
      <p:pic>
        <p:nvPicPr>
          <p:cNvPr id="13" name="그림 12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B88757C4-D025-FB7A-C8F3-F7A900189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25" y="1945091"/>
            <a:ext cx="3954356" cy="26718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87ACC7-12AF-2AF9-615B-3EF714BC0BF5}"/>
              </a:ext>
            </a:extLst>
          </p:cNvPr>
          <p:cNvSpPr txBox="1"/>
          <p:nvPr/>
        </p:nvSpPr>
        <p:spPr>
          <a:xfrm>
            <a:off x="498764" y="4736035"/>
            <a:ext cx="11194472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적용했을 때 테스트 성능이 감소한 경우도 존재했습니다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적용하지 않았을 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0.845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0.89</a:t>
            </a:r>
            <a:r>
              <a:rPr lang="ko-KR" altLang="en-US" sz="1600" dirty="0"/>
              <a:t>까지 측정되었습니다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적용한 경우 </a:t>
            </a:r>
            <a:r>
              <a:rPr lang="en-US" altLang="ko-KR" sz="1600" dirty="0"/>
              <a:t>k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일 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0.865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0.895</a:t>
            </a:r>
            <a:r>
              <a:rPr lang="ko-KR" altLang="en-US" sz="1600" dirty="0"/>
              <a:t>까지</a:t>
            </a:r>
            <a:r>
              <a:rPr lang="en-US" altLang="ko-KR" sz="1600" dirty="0"/>
              <a:t>, k =3</a:t>
            </a:r>
            <a:r>
              <a:rPr lang="ko-KR" altLang="en-US" sz="1600" dirty="0"/>
              <a:t>일</a:t>
            </a:r>
            <a:r>
              <a:rPr lang="en-US" altLang="ko-KR" sz="1600" dirty="0"/>
              <a:t> </a:t>
            </a:r>
            <a:r>
              <a:rPr lang="ko-KR" altLang="en-US" sz="1600" dirty="0"/>
              <a:t>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0.86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0.895</a:t>
            </a:r>
            <a:r>
              <a:rPr lang="ko-KR" altLang="en-US" sz="1600" dirty="0"/>
              <a:t>까지 </a:t>
            </a:r>
            <a:r>
              <a:rPr lang="en-US" altLang="ko-KR" sz="1600" dirty="0"/>
              <a:t>, k = 4</a:t>
            </a:r>
            <a:r>
              <a:rPr lang="ko-KR" altLang="en-US" sz="1600" dirty="0"/>
              <a:t>일 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0.875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0.88</a:t>
            </a:r>
            <a:r>
              <a:rPr lang="ko-KR" altLang="en-US" sz="1600" dirty="0"/>
              <a:t>까지</a:t>
            </a:r>
            <a:r>
              <a:rPr lang="en-US" altLang="ko-KR" sz="1600" dirty="0"/>
              <a:t>, k = 5</a:t>
            </a:r>
            <a:r>
              <a:rPr lang="ko-KR" altLang="en-US" sz="1600" dirty="0"/>
              <a:t>일 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0.87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0.88</a:t>
            </a:r>
            <a:r>
              <a:rPr lang="ko-KR" altLang="en-US" sz="1600" dirty="0"/>
              <a:t>까지 측정되었고 모두 </a:t>
            </a: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적용하지 않았을 때보다 범위가 좁았습니다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72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401D-7845-EB1B-4DAD-2A5CF423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8"/>
            <a:ext cx="10515600" cy="657430"/>
          </a:xfrm>
        </p:spPr>
        <p:txBody>
          <a:bodyPr>
            <a:normAutofit/>
          </a:bodyPr>
          <a:lstStyle/>
          <a:p>
            <a:r>
              <a:rPr lang="ko-KR" altLang="en-US" sz="3500"/>
              <a:t>성능 테스트 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FAD8E-CDDD-F4D0-4BB0-FE46DB5E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klue-roberta-small-3i4k-intent-classification</a:t>
            </a:r>
            <a:r>
              <a:rPr lang="ko-KR" altLang="en-US" sz="1600" dirty="0"/>
              <a:t>과 마찬가지로 </a:t>
            </a:r>
            <a:r>
              <a:rPr lang="en-US" altLang="ko-KR" sz="1600" dirty="0" err="1"/>
              <a:t>kcbert</a:t>
            </a:r>
            <a:r>
              <a:rPr lang="en-US" altLang="ko-KR" sz="1600" dirty="0"/>
              <a:t>-base</a:t>
            </a:r>
            <a:r>
              <a:rPr lang="ko-KR" altLang="en-US" sz="1600" dirty="0"/>
              <a:t>로 질문 선별</a:t>
            </a:r>
            <a:r>
              <a:rPr lang="en-US" altLang="ko-KR" sz="1600" dirty="0"/>
              <a:t>, </a:t>
            </a:r>
            <a:r>
              <a:rPr lang="ko-KR" altLang="en-US" sz="1600" dirty="0"/>
              <a:t>답변 선별을 수행할 때 </a:t>
            </a:r>
            <a:r>
              <a:rPr lang="en-US" altLang="ko-KR" sz="1600" dirty="0"/>
              <a:t>pooler </a:t>
            </a:r>
            <a:r>
              <a:rPr lang="ko-KR" altLang="en-US" sz="1600" dirty="0"/>
              <a:t>층의 </a:t>
            </a:r>
            <a:r>
              <a:rPr lang="en-US" altLang="ko-KR" sz="1600" dirty="0"/>
              <a:t>tanh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gelu</a:t>
            </a:r>
            <a:r>
              <a:rPr lang="ko-KR" altLang="en-US" sz="1600" dirty="0"/>
              <a:t>로 바꾼 뒤 성능 변화를 확인할 필요가 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그럼에도 불구하고 </a:t>
            </a:r>
            <a:r>
              <a:rPr lang="en-US" altLang="ko-KR" sz="1600" dirty="0"/>
              <a:t>domain adaptation</a:t>
            </a:r>
            <a:r>
              <a:rPr lang="ko-KR" altLang="en-US" sz="1600" dirty="0"/>
              <a:t>을 적용한 </a:t>
            </a:r>
            <a:r>
              <a:rPr lang="en-US" altLang="ko-KR" sz="1600" dirty="0" err="1"/>
              <a:t>kcbert</a:t>
            </a:r>
            <a:r>
              <a:rPr lang="en-US" altLang="ko-KR" sz="1600" dirty="0"/>
              <a:t>-base</a:t>
            </a:r>
            <a:r>
              <a:rPr lang="ko-KR" altLang="en-US" sz="1600" dirty="0"/>
              <a:t>가 </a:t>
            </a:r>
            <a:r>
              <a:rPr lang="en-US" altLang="ko-KR" sz="1600" dirty="0"/>
              <a:t>klue-roberta-small-3i4k-intent-classification</a:t>
            </a:r>
            <a:r>
              <a:rPr lang="ko-KR" altLang="en-US" sz="1600" dirty="0"/>
              <a:t>과 확실한 성능 차이를 내지 못한다면 </a:t>
            </a:r>
            <a:r>
              <a:rPr lang="en-US" altLang="ko-KR" sz="1600" dirty="0"/>
              <a:t>3i4k </a:t>
            </a:r>
            <a:r>
              <a:rPr lang="ko-KR" altLang="en-US" sz="1600" dirty="0"/>
              <a:t>데이터셋으로도 추가 학습할 필요가 있습니다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Kcbert</a:t>
            </a:r>
            <a:r>
              <a:rPr lang="en-US" altLang="ko-KR" sz="1600" dirty="0"/>
              <a:t>-base</a:t>
            </a:r>
            <a:r>
              <a:rPr lang="ko-KR" altLang="en-US" sz="1600" dirty="0"/>
              <a:t>의 답변 선별 능력을 테스트했을 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가 </a:t>
            </a:r>
            <a:r>
              <a:rPr lang="en-US" altLang="ko-KR" sz="1600" dirty="0"/>
              <a:t>0.9</a:t>
            </a:r>
            <a:r>
              <a:rPr lang="ko-KR" altLang="en-US" sz="1600" dirty="0"/>
              <a:t>보다 낮은 경우가 많았습니다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아직 성능을 높일 여지는 많다고 예상되며</a:t>
            </a:r>
            <a:r>
              <a:rPr lang="en-US" altLang="ko-KR" sz="1600" dirty="0"/>
              <a:t>, </a:t>
            </a:r>
            <a:r>
              <a:rPr lang="ko-KR" altLang="en-US" sz="1600" dirty="0"/>
              <a:t>그 중에서도 데이터셋의 특징을 고려해야 한다고 생각합니다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Kcbert</a:t>
            </a:r>
            <a:r>
              <a:rPr lang="en-US" altLang="ko-KR" sz="1600" dirty="0"/>
              <a:t>-base</a:t>
            </a:r>
            <a:r>
              <a:rPr lang="ko-KR" altLang="en-US" sz="1600" dirty="0"/>
              <a:t>의 </a:t>
            </a:r>
            <a:r>
              <a:rPr lang="en-US" altLang="ko-KR" sz="1600" dirty="0"/>
              <a:t>max length</a:t>
            </a:r>
            <a:r>
              <a:rPr lang="ko-KR" altLang="en-US" sz="1600" dirty="0"/>
              <a:t>가 </a:t>
            </a:r>
            <a:r>
              <a:rPr lang="en-US" altLang="ko-KR" sz="1600" dirty="0"/>
              <a:t>300</a:t>
            </a:r>
            <a:r>
              <a:rPr lang="ko-KR" altLang="en-US" sz="1600" dirty="0"/>
              <a:t>인 것을 고려해서 학습 데이터셋을 제작했는데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질문</a:t>
            </a:r>
            <a:r>
              <a:rPr lang="en-US" altLang="ko-KR" sz="1600" dirty="0"/>
              <a:t>-</a:t>
            </a:r>
            <a:r>
              <a:rPr lang="ko-KR" altLang="en-US" sz="1600" dirty="0"/>
              <a:t>답변 쌍의 토큰화 길이가 </a:t>
            </a:r>
            <a:r>
              <a:rPr lang="en-US" altLang="ko-KR" sz="1600" dirty="0"/>
              <a:t>300</a:t>
            </a:r>
            <a:r>
              <a:rPr lang="ko-KR" altLang="en-US" sz="1600" dirty="0"/>
              <a:t>이 넘는 경우가 많았기 때문에 </a:t>
            </a:r>
            <a:r>
              <a:rPr lang="en-US" altLang="ko-KR" sz="1600" dirty="0"/>
              <a:t>truncation </a:t>
            </a:r>
            <a:r>
              <a:rPr lang="ko-KR" altLang="en-US" sz="1600" dirty="0"/>
              <a:t>등으로 인한 손실이 많이 발생했을 것으로 예상됩니다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해결하기 위해 </a:t>
            </a:r>
            <a:r>
              <a:rPr lang="en-US" altLang="ko-KR" sz="1600" dirty="0" err="1"/>
              <a:t>Longformer</a:t>
            </a:r>
            <a:r>
              <a:rPr lang="ko-KR" altLang="en-US" sz="1600" dirty="0"/>
              <a:t>와 같은 방법 등을 도입한 후 데이터셋을 개선하는 것을 고려할 수 있습니다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395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FD5B-C689-4086-7EA4-3201DFC6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336"/>
            <a:ext cx="10515600" cy="650875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평가 지표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25F1F-DE3B-7B37-DF5D-9F597547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44"/>
            <a:ext cx="10515600" cy="45975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평가 지표로는 </a:t>
            </a:r>
            <a:r>
              <a:rPr lang="en-US" altLang="ko-KR" sz="1800" dirty="0"/>
              <a:t>Accuracy, Weighted Precision, Weighted Recall, Weighted F1</a:t>
            </a:r>
            <a:r>
              <a:rPr lang="ko-KR" altLang="en-US" sz="1800" dirty="0"/>
              <a:t>을 사용했습니다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Weighted</a:t>
            </a:r>
            <a:r>
              <a:rPr lang="ko-KR" altLang="en-US" sz="1800" dirty="0"/>
              <a:t>를 적용한 이유는 </a:t>
            </a:r>
            <a:r>
              <a:rPr lang="en-US" altLang="ko-KR" sz="1800" dirty="0"/>
              <a:t>Positive sample</a:t>
            </a:r>
            <a:r>
              <a:rPr lang="ko-KR" altLang="en-US" sz="1800" dirty="0"/>
              <a:t>과 </a:t>
            </a:r>
            <a:r>
              <a:rPr lang="en-US" altLang="ko-KR" sz="1800" dirty="0"/>
              <a:t>Negative sample</a:t>
            </a:r>
            <a:r>
              <a:rPr lang="ko-KR" altLang="en-US" sz="1800" dirty="0"/>
              <a:t>의 개수 차이가 존재했기 때문입니다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커뮤니티 질문 선별 데이터셋의 경우 </a:t>
            </a:r>
            <a:r>
              <a:rPr lang="en-US" altLang="ko-KR" sz="1800" dirty="0"/>
              <a:t>Positive sample</a:t>
            </a:r>
            <a:r>
              <a:rPr lang="ko-KR" altLang="en-US" sz="1800" dirty="0"/>
              <a:t>이 </a:t>
            </a:r>
            <a:r>
              <a:rPr lang="en-US" altLang="ko-KR" sz="1800" dirty="0"/>
              <a:t>331</a:t>
            </a:r>
            <a:r>
              <a:rPr lang="ko-KR" altLang="en-US" sz="1800" dirty="0"/>
              <a:t>개</a:t>
            </a:r>
            <a:r>
              <a:rPr lang="en-US" altLang="ko-KR" sz="1800" dirty="0"/>
              <a:t>, Negative sample</a:t>
            </a:r>
            <a:r>
              <a:rPr lang="ko-KR" altLang="en-US" sz="1800" dirty="0"/>
              <a:t>이 </a:t>
            </a:r>
            <a:r>
              <a:rPr lang="en-US" altLang="ko-KR" sz="1800" dirty="0"/>
              <a:t>350</a:t>
            </a:r>
            <a:r>
              <a:rPr lang="ko-KR" altLang="en-US" sz="1800" dirty="0"/>
              <a:t>개입니다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최종 질문 선별 데이터셋의 경우 </a:t>
            </a:r>
            <a:r>
              <a:rPr lang="en-US" altLang="ko-KR" sz="1800" dirty="0"/>
              <a:t>Positive</a:t>
            </a:r>
            <a:r>
              <a:rPr lang="ko-KR" altLang="en-US" sz="1800" dirty="0"/>
              <a:t> </a:t>
            </a:r>
            <a:r>
              <a:rPr lang="en-US" altLang="ko-KR" sz="1800" dirty="0"/>
              <a:t>sample</a:t>
            </a:r>
            <a:r>
              <a:rPr lang="ko-KR" altLang="en-US" sz="1800" dirty="0"/>
              <a:t>이 </a:t>
            </a:r>
            <a:r>
              <a:rPr lang="en-US" altLang="ko-KR" sz="1800" dirty="0"/>
              <a:t>844</a:t>
            </a:r>
            <a:r>
              <a:rPr lang="ko-KR" altLang="en-US" sz="1800" dirty="0"/>
              <a:t>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Negative sample</a:t>
            </a:r>
            <a:r>
              <a:rPr lang="ko-KR" altLang="en-US" sz="1800" dirty="0"/>
              <a:t>이 </a:t>
            </a:r>
            <a:r>
              <a:rPr lang="en-US" altLang="ko-KR" sz="1800" dirty="0"/>
              <a:t>2563</a:t>
            </a:r>
            <a:r>
              <a:rPr lang="ko-KR" altLang="en-US" sz="1800" dirty="0"/>
              <a:t>개입니다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최종 답변 선별 데이터셋의 경우 </a:t>
            </a:r>
            <a:r>
              <a:rPr lang="en-US" altLang="ko-KR" sz="1800" dirty="0"/>
              <a:t>Positive sample</a:t>
            </a:r>
            <a:r>
              <a:rPr lang="ko-KR" altLang="en-US" sz="1800" dirty="0"/>
              <a:t>이</a:t>
            </a:r>
            <a:r>
              <a:rPr lang="en-US" altLang="ko-KR" sz="1800" dirty="0"/>
              <a:t> 708</a:t>
            </a:r>
            <a:r>
              <a:rPr lang="ko-KR" altLang="en-US" sz="1800" dirty="0"/>
              <a:t>개</a:t>
            </a:r>
            <a:r>
              <a:rPr lang="en-US" altLang="ko-KR" sz="1800" dirty="0"/>
              <a:t>, Negative sample</a:t>
            </a:r>
            <a:r>
              <a:rPr lang="ko-KR" altLang="en-US" sz="1800" dirty="0"/>
              <a:t>이 </a:t>
            </a:r>
            <a:r>
              <a:rPr lang="en-US" altLang="ko-KR" sz="1800" dirty="0"/>
              <a:t>5116</a:t>
            </a:r>
            <a:r>
              <a:rPr lang="ko-KR" altLang="en-US" sz="1800" dirty="0"/>
              <a:t>개입니다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19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FD5B-C689-4086-7EA4-3201DFC6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336"/>
            <a:ext cx="10515600" cy="650875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테스트한 모델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25F1F-DE3B-7B37-DF5D-9F597547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44"/>
            <a:ext cx="10515600" cy="45975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테스트한 모델은 </a:t>
            </a:r>
            <a:r>
              <a:rPr lang="en-US" altLang="ko-KR" sz="1800" dirty="0" err="1"/>
              <a:t>bespin</a:t>
            </a:r>
            <a:r>
              <a:rPr lang="en-US" altLang="ko-KR" sz="1800" dirty="0"/>
              <a:t>-global/klue-roberta-small-3i4k-intent-classification, </a:t>
            </a:r>
            <a:r>
              <a:rPr lang="en-US" altLang="ko-KR" sz="1800" dirty="0" err="1"/>
              <a:t>beomi</a:t>
            </a:r>
            <a:r>
              <a:rPr lang="en-US" altLang="ko-KR" sz="1800" dirty="0"/>
              <a:t>/</a:t>
            </a:r>
            <a:r>
              <a:rPr lang="en-US" altLang="ko-KR" sz="1800" dirty="0" err="1"/>
              <a:t>kcbert</a:t>
            </a:r>
            <a:r>
              <a:rPr lang="en-US" altLang="ko-KR" sz="1800" dirty="0"/>
              <a:t>-base, </a:t>
            </a:r>
            <a:r>
              <a:rPr lang="en-US" altLang="ko-KR" sz="1800" dirty="0" err="1"/>
              <a:t>pongjin</a:t>
            </a:r>
            <a:r>
              <a:rPr lang="en-US" altLang="ko-KR" sz="1800" dirty="0"/>
              <a:t>/</a:t>
            </a:r>
            <a:r>
              <a:rPr lang="en-US" altLang="ko-KR" sz="1800" dirty="0" err="1"/>
              <a:t>roberta_with_kornli</a:t>
            </a:r>
            <a:r>
              <a:rPr lang="ko-KR" altLang="en-US" sz="1800" dirty="0"/>
              <a:t>가 있습니다</a:t>
            </a:r>
            <a:r>
              <a:rPr lang="en-US" altLang="ko-KR" sz="18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/>
              <a:t>bespin</a:t>
            </a:r>
            <a:r>
              <a:rPr lang="en-US" altLang="ko-KR" sz="1800" dirty="0"/>
              <a:t>-global/klue-roberta-small-3i4k-intent-classification </a:t>
            </a:r>
            <a:r>
              <a:rPr lang="ko-KR" altLang="en-US" sz="1800" dirty="0"/>
              <a:t>모델은 </a:t>
            </a:r>
            <a:r>
              <a:rPr lang="en-US" altLang="ko-KR" sz="1800" dirty="0"/>
              <a:t>Text classification </a:t>
            </a:r>
            <a:r>
              <a:rPr lang="ko-KR" altLang="en-US" sz="1800" dirty="0"/>
              <a:t>태스크를 통해 질문 선별 작업에 사용했습니다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/>
              <a:t>beomi</a:t>
            </a:r>
            <a:r>
              <a:rPr lang="en-US" altLang="ko-KR" sz="1800" dirty="0"/>
              <a:t>/</a:t>
            </a:r>
            <a:r>
              <a:rPr lang="en-US" altLang="ko-KR" sz="1800" dirty="0" err="1"/>
              <a:t>kcbert</a:t>
            </a:r>
            <a:r>
              <a:rPr lang="en-US" altLang="ko-KR" sz="1800" dirty="0"/>
              <a:t>-base </a:t>
            </a:r>
            <a:r>
              <a:rPr lang="ko-KR" altLang="en-US" sz="1800" dirty="0"/>
              <a:t>모델은 이를 타겟 도메인에 대해 적응시킨 뒤 </a:t>
            </a:r>
            <a:r>
              <a:rPr lang="en-US" altLang="ko-KR" sz="1800" dirty="0"/>
              <a:t>Text classification </a:t>
            </a:r>
            <a:r>
              <a:rPr lang="ko-KR" altLang="en-US" sz="1800" dirty="0"/>
              <a:t>태스크를 통해 질문 선별 작업</a:t>
            </a:r>
            <a:r>
              <a:rPr lang="en-US" altLang="ko-KR" sz="1800" dirty="0"/>
              <a:t>, </a:t>
            </a:r>
            <a:r>
              <a:rPr lang="ko-KR" altLang="en-US" sz="1800" dirty="0"/>
              <a:t>답변 선별 작업에 사용했습니다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/>
              <a:t>pongjin</a:t>
            </a:r>
            <a:r>
              <a:rPr lang="en-US" altLang="ko-KR" sz="1800" dirty="0"/>
              <a:t>/</a:t>
            </a:r>
            <a:r>
              <a:rPr lang="en-US" altLang="ko-KR" sz="1800" dirty="0" err="1"/>
              <a:t>roberta_with_kornli</a:t>
            </a:r>
            <a:r>
              <a:rPr lang="en-US" altLang="ko-KR" sz="1800" dirty="0"/>
              <a:t> </a:t>
            </a:r>
            <a:r>
              <a:rPr lang="ko-KR" altLang="en-US" sz="1800" dirty="0"/>
              <a:t>모델은 </a:t>
            </a:r>
            <a:r>
              <a:rPr lang="en-US" altLang="ko-KR" sz="1800" dirty="0"/>
              <a:t>Zero-shot classification </a:t>
            </a:r>
            <a:r>
              <a:rPr lang="ko-KR" altLang="en-US" sz="1800" dirty="0"/>
              <a:t>태스크를 통해 답변 선별 작업에 사용했습니다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91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6DFF5F-EDFB-2469-AEC3-E13F225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 err="1"/>
              <a:t>bespin</a:t>
            </a:r>
            <a:r>
              <a:rPr lang="en-US" altLang="ko-KR" sz="3000" b="1" dirty="0"/>
              <a:t>-global/klue-roberta-small-3i4k-intent-classification</a:t>
            </a:r>
            <a:br>
              <a:rPr lang="en-US" altLang="ko-KR" sz="3000" b="1" dirty="0"/>
            </a:br>
            <a:r>
              <a:rPr lang="en-US" altLang="ko-KR" sz="3000" b="1" dirty="0"/>
              <a:t>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39BB9-87D3-A8FA-4B7A-2D73F94D0FFB}"/>
              </a:ext>
            </a:extLst>
          </p:cNvPr>
          <p:cNvSpPr txBox="1"/>
          <p:nvPr/>
        </p:nvSpPr>
        <p:spPr>
          <a:xfrm>
            <a:off x="332509" y="1310332"/>
            <a:ext cx="1119447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모델을 선정한 후 출력 형태를 질문 선별 작업에 맞추기 위해 구조를 간단히 변경했습니다</a:t>
            </a:r>
            <a:r>
              <a:rPr lang="en-US" altLang="ko-KR" dirty="0"/>
              <a:t>. </a:t>
            </a:r>
            <a:r>
              <a:rPr lang="ko-KR" altLang="en-US" dirty="0"/>
              <a:t>기존 모델의 마지막 층은 </a:t>
            </a:r>
            <a:r>
              <a:rPr lang="en-US" altLang="ko-KR" dirty="0"/>
              <a:t>Linear(</a:t>
            </a:r>
            <a:r>
              <a:rPr lang="en-US" altLang="ko-KR" dirty="0" err="1"/>
              <a:t>in_features</a:t>
            </a:r>
            <a:r>
              <a:rPr lang="en-US" altLang="ko-KR" dirty="0"/>
              <a:t>=768, </a:t>
            </a:r>
            <a:r>
              <a:rPr lang="en-US" altLang="ko-KR" dirty="0" err="1"/>
              <a:t>out_features</a:t>
            </a:r>
            <a:r>
              <a:rPr lang="en-US" altLang="ko-KR" dirty="0"/>
              <a:t>=7, bias = True)</a:t>
            </a:r>
            <a:r>
              <a:rPr lang="ko-KR" altLang="en-US" dirty="0"/>
              <a:t>였고</a:t>
            </a:r>
            <a:r>
              <a:rPr lang="en-US" altLang="ko-KR" dirty="0"/>
              <a:t>, </a:t>
            </a:r>
            <a:r>
              <a:rPr lang="ko-KR" altLang="en-US" dirty="0"/>
              <a:t>이를 질문이다</a:t>
            </a:r>
            <a:r>
              <a:rPr lang="en-US" altLang="ko-KR" dirty="0"/>
              <a:t>, </a:t>
            </a:r>
            <a:r>
              <a:rPr lang="ko-KR" altLang="en-US" dirty="0"/>
              <a:t>질문이 </a:t>
            </a:r>
            <a:r>
              <a:rPr lang="ko-KR" altLang="en-US" dirty="0" err="1"/>
              <a:t>아니다로</a:t>
            </a:r>
            <a:r>
              <a:rPr lang="ko-KR" altLang="en-US" dirty="0"/>
              <a:t> 구별하는 역할을 하도록 이 뒤에 </a:t>
            </a:r>
            <a:r>
              <a:rPr lang="en-US" altLang="ko-KR" dirty="0" err="1"/>
              <a:t>nn.Linear</a:t>
            </a:r>
            <a:r>
              <a:rPr lang="en-US" altLang="ko-KR" dirty="0"/>
              <a:t>(7,2)</a:t>
            </a:r>
            <a:r>
              <a:rPr lang="ko-KR" altLang="en-US" dirty="0"/>
              <a:t>를 추가했습니다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테스트 결과를 통해 학습 데이터의 개수가 적을 때 </a:t>
            </a:r>
            <a:r>
              <a:rPr lang="en-US" altLang="ko-KR" dirty="0" err="1"/>
              <a:t>StratifiedKFold</a:t>
            </a:r>
            <a:r>
              <a:rPr lang="ko-KR" altLang="en-US" dirty="0"/>
              <a:t>를 이용할 경우 테스트 성능을 향상시킬 수 있을지</a:t>
            </a:r>
            <a:r>
              <a:rPr lang="en-US" altLang="ko-KR" dirty="0"/>
              <a:t>, </a:t>
            </a:r>
            <a:r>
              <a:rPr lang="ko-KR" altLang="en-US" dirty="0"/>
              <a:t>어떤 데이터로 학습시킬 때 성능을 크게 높일 수 있을지</a:t>
            </a:r>
            <a:r>
              <a:rPr lang="en-US" altLang="ko-KR" dirty="0"/>
              <a:t>, </a:t>
            </a:r>
            <a:r>
              <a:rPr lang="ko-KR" altLang="en-US" dirty="0"/>
              <a:t>별도의 활성화 함수를 추가한다면 성능이 어떻게 변화할지 등의 경향성을 확인했습니다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424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148A6F-2D62-BB89-5317-E7A8623B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 err="1"/>
              <a:t>bespin</a:t>
            </a:r>
            <a:r>
              <a:rPr lang="en-US" altLang="ko-KR" sz="3000" b="1" dirty="0"/>
              <a:t>-global/klue-roberta-small-3i4k-intent-classification</a:t>
            </a:r>
            <a:br>
              <a:rPr lang="en-US" altLang="ko-KR" sz="3000" b="1" dirty="0"/>
            </a:br>
            <a:r>
              <a:rPr lang="en-US" altLang="ko-KR" sz="3000" b="1" dirty="0"/>
              <a:t>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4A46-6C50-FE7F-5D22-3180ED195DD0}"/>
              </a:ext>
            </a:extLst>
          </p:cNvPr>
          <p:cNvSpPr txBox="1"/>
          <p:nvPr/>
        </p:nvSpPr>
        <p:spPr>
          <a:xfrm>
            <a:off x="332507" y="1899758"/>
            <a:ext cx="10898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테스트 데이터셋 </a:t>
            </a:r>
            <a:r>
              <a:rPr lang="en-US" altLang="ko-KR" dirty="0"/>
              <a:t>: </a:t>
            </a:r>
            <a:r>
              <a:rPr lang="ko-KR" altLang="en-US" dirty="0"/>
              <a:t>최종 질문 선별 데이터셋의 </a:t>
            </a:r>
            <a:r>
              <a:rPr lang="en-US" altLang="ko-KR" dirty="0"/>
              <a:t>3407</a:t>
            </a:r>
            <a:r>
              <a:rPr lang="ko-KR" altLang="en-US" dirty="0"/>
              <a:t>개 데이터 중 </a:t>
            </a:r>
            <a:r>
              <a:rPr lang="en-US" altLang="ko-KR" dirty="0"/>
              <a:t>10%</a:t>
            </a:r>
            <a:r>
              <a:rPr lang="ko-KR" altLang="en-US" dirty="0"/>
              <a:t>를 테스트 데이터로 선정했습니다</a:t>
            </a:r>
            <a:r>
              <a:rPr lang="en-US" altLang="ko-KR" dirty="0"/>
              <a:t>. </a:t>
            </a:r>
            <a:r>
              <a:rPr lang="ko-KR" altLang="en-US" dirty="0"/>
              <a:t>테스트 데이터를 랜덤추출하기 때문에 이에 의한 변동을 줄이기 위해 실험을 </a:t>
            </a:r>
            <a:r>
              <a:rPr lang="en-US" altLang="ko-KR" dirty="0"/>
              <a:t>3</a:t>
            </a:r>
            <a:r>
              <a:rPr lang="ko-KR" altLang="en-US" dirty="0"/>
              <a:t>회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4C063-589C-7C30-C39C-BAD14F909467}"/>
              </a:ext>
            </a:extLst>
          </p:cNvPr>
          <p:cNvSpPr txBox="1"/>
          <p:nvPr/>
        </p:nvSpPr>
        <p:spPr>
          <a:xfrm>
            <a:off x="332508" y="2769548"/>
            <a:ext cx="1119447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실험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bespin</a:t>
            </a:r>
            <a:r>
              <a:rPr lang="en-US" altLang="ko-KR" dirty="0"/>
              <a:t>-global/klue-roberta-small-3i4k-intent-classification</a:t>
            </a:r>
            <a:r>
              <a:rPr lang="ko-KR" altLang="en-US" dirty="0"/>
              <a:t>이 기본 모델이며 여러 방법으로 </a:t>
            </a:r>
            <a:r>
              <a:rPr lang="ko-KR" altLang="en-US" dirty="0" err="1"/>
              <a:t>파인튜닝합니다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최종 질문 선별 </a:t>
            </a:r>
            <a:r>
              <a:rPr lang="en-US" altLang="ko-KR" dirty="0"/>
              <a:t>3407</a:t>
            </a:r>
            <a:r>
              <a:rPr lang="ko-KR" altLang="en-US" dirty="0"/>
              <a:t>개 데이터 중 </a:t>
            </a:r>
            <a:r>
              <a:rPr lang="en-US" altLang="ko-KR" dirty="0"/>
              <a:t>10%</a:t>
            </a:r>
            <a:r>
              <a:rPr lang="ko-KR" altLang="en-US" dirty="0"/>
              <a:t>를 랜덤으로 추출해 공통 테스트 데이터로 분리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2. 681</a:t>
            </a:r>
            <a:r>
              <a:rPr lang="ko-KR" altLang="en-US" dirty="0"/>
              <a:t>개의 커뮤니티 질문 선별 데이터셋 준비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기본 모델로 초기화 </a:t>
            </a:r>
            <a:r>
              <a:rPr lang="en-US" altLang="ko-KR" dirty="0"/>
              <a:t>-&gt; </a:t>
            </a:r>
            <a:r>
              <a:rPr lang="ko-KR" altLang="en-US" dirty="0"/>
              <a:t>커뮤니티 질문 선별 데이터셋</a:t>
            </a:r>
            <a:r>
              <a:rPr lang="en-US" altLang="ko-KR" dirty="0"/>
              <a:t>(</a:t>
            </a:r>
            <a:r>
              <a:rPr lang="ko-KR" altLang="en-US" dirty="0"/>
              <a:t>으로 훈련 </a:t>
            </a:r>
            <a:r>
              <a:rPr lang="en-US" altLang="ko-KR" dirty="0"/>
              <a:t>-&gt; </a:t>
            </a:r>
            <a:r>
              <a:rPr lang="ko-KR" altLang="en-US" dirty="0"/>
              <a:t>공통 테스트 데이터로 평가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기본 모델로 초기화 </a:t>
            </a:r>
            <a:r>
              <a:rPr lang="en-US" altLang="ko-KR" dirty="0"/>
              <a:t>-&gt; (</a:t>
            </a:r>
            <a:r>
              <a:rPr lang="ko-KR" altLang="en-US" dirty="0"/>
              <a:t>커뮤니티 질문 선별 데이터셋</a:t>
            </a:r>
            <a:r>
              <a:rPr lang="en-US" altLang="ko-KR" dirty="0"/>
              <a:t> + </a:t>
            </a:r>
            <a:r>
              <a:rPr lang="en-US" altLang="ko-KR" dirty="0" err="1"/>
              <a:t>StratifiedKFold</a:t>
            </a:r>
            <a:r>
              <a:rPr lang="en-US" altLang="ko-KR" dirty="0"/>
              <a:t>, k = 5)</a:t>
            </a:r>
            <a:r>
              <a:rPr lang="ko-KR" altLang="en-US" dirty="0"/>
              <a:t>로 훈련 </a:t>
            </a:r>
            <a:r>
              <a:rPr lang="en-US" altLang="ko-KR" dirty="0"/>
              <a:t>-&gt; </a:t>
            </a:r>
            <a:r>
              <a:rPr lang="ko-KR" altLang="en-US" dirty="0"/>
              <a:t>공통 테스트 데이터로 평가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기본 모델로 초기화 </a:t>
            </a:r>
            <a:r>
              <a:rPr lang="en-US" altLang="ko-KR" dirty="0"/>
              <a:t>-&gt; </a:t>
            </a:r>
            <a:r>
              <a:rPr lang="ko-KR" altLang="en-US" dirty="0"/>
              <a:t>최종 선별 질문 데이터셋의 나머지 </a:t>
            </a:r>
            <a:r>
              <a:rPr lang="en-US" altLang="ko-KR" dirty="0"/>
              <a:t>90%</a:t>
            </a:r>
            <a:r>
              <a:rPr lang="ko-KR" altLang="en-US" dirty="0"/>
              <a:t>로 훈련 </a:t>
            </a:r>
            <a:r>
              <a:rPr lang="en-US" altLang="ko-KR" dirty="0"/>
              <a:t>-&gt; </a:t>
            </a:r>
            <a:r>
              <a:rPr lang="ko-KR" altLang="en-US" dirty="0"/>
              <a:t>공통 테스트 데이터로 평가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 과정을 </a:t>
            </a:r>
            <a:r>
              <a:rPr lang="en-US" altLang="ko-KR" dirty="0"/>
              <a:t>3</a:t>
            </a:r>
            <a:r>
              <a:rPr lang="ko-KR" altLang="en-US" dirty="0"/>
              <a:t>회 반복합니다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EFB3B-5168-DA19-FFFF-684A54340DC1}"/>
              </a:ext>
            </a:extLst>
          </p:cNvPr>
          <p:cNvSpPr txBox="1"/>
          <p:nvPr/>
        </p:nvSpPr>
        <p:spPr>
          <a:xfrm>
            <a:off x="332506" y="1237717"/>
            <a:ext cx="108989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먼저 별도의 활성화 함수를 추가하지 않은 경우를 실험했고</a:t>
            </a:r>
            <a:r>
              <a:rPr lang="en-US" altLang="ko-KR" dirty="0"/>
              <a:t>, </a:t>
            </a:r>
            <a:r>
              <a:rPr lang="ko-KR" altLang="en-US" dirty="0"/>
              <a:t>다음과 같은 과정을 거쳤습니다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8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148A6F-2D62-BB89-5317-E7A8623B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 err="1"/>
              <a:t>bespin</a:t>
            </a:r>
            <a:r>
              <a:rPr lang="en-US" altLang="ko-KR" sz="3000" b="1" dirty="0"/>
              <a:t>-global/klue-roberta-small-3i4k-intent-classification</a:t>
            </a:r>
            <a:br>
              <a:rPr lang="en-US" altLang="ko-KR" sz="3000" b="1" dirty="0"/>
            </a:br>
            <a:r>
              <a:rPr lang="en-US" altLang="ko-KR" sz="3000" b="1" dirty="0"/>
              <a:t>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EFB3B-5168-DA19-FFFF-684A54340DC1}"/>
              </a:ext>
            </a:extLst>
          </p:cNvPr>
          <p:cNvSpPr txBox="1"/>
          <p:nvPr/>
        </p:nvSpPr>
        <p:spPr>
          <a:xfrm>
            <a:off x="332508" y="983088"/>
            <a:ext cx="108989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학습 시 설정한 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31339A-80BB-355C-4D3A-18C58036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2028508"/>
            <a:ext cx="3317845" cy="40397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35AAF-2CDE-EDA0-8435-C3D6D6E9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920" y="2028508"/>
            <a:ext cx="4435652" cy="3769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76CB97-A6BF-FD1A-0E3E-6DC46735D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139" y="2028508"/>
            <a:ext cx="3539410" cy="4039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FB1C06-B3A8-B42E-18CC-D3CB69E2F490}"/>
              </a:ext>
            </a:extLst>
          </p:cNvPr>
          <p:cNvSpPr txBox="1"/>
          <p:nvPr/>
        </p:nvSpPr>
        <p:spPr>
          <a:xfrm>
            <a:off x="545938" y="1544816"/>
            <a:ext cx="289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커뮤니티 질문 선별 데이터셋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93F0A-072B-3568-B9A9-A422A6D17C8D}"/>
              </a:ext>
            </a:extLst>
          </p:cNvPr>
          <p:cNvSpPr txBox="1"/>
          <p:nvPr/>
        </p:nvSpPr>
        <p:spPr>
          <a:xfrm>
            <a:off x="3777607" y="1544816"/>
            <a:ext cx="4408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커뮤니티 질문 선별 데이터셋</a:t>
            </a:r>
            <a:r>
              <a:rPr lang="en-US" altLang="ko-KR" sz="1600" dirty="0"/>
              <a:t>+</a:t>
            </a:r>
            <a:r>
              <a:rPr lang="en-US" altLang="ko-KR" sz="1600" dirty="0" err="1"/>
              <a:t>StratifiedKFold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E8A8B-828A-BA9B-D7CC-E65002C40EB7}"/>
              </a:ext>
            </a:extLst>
          </p:cNvPr>
          <p:cNvSpPr txBox="1"/>
          <p:nvPr/>
        </p:nvSpPr>
        <p:spPr>
          <a:xfrm>
            <a:off x="8818676" y="1544816"/>
            <a:ext cx="247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최종 질문 선별 데이터셋</a:t>
            </a:r>
          </a:p>
        </p:txBody>
      </p:sp>
    </p:spTree>
    <p:extLst>
      <p:ext uri="{BB962C8B-B14F-4D97-AF65-F5344CB8AC3E}">
        <p14:creationId xmlns:p14="http://schemas.microsoft.com/office/powerpoint/2010/main" val="6857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E9735-5F93-35C2-9D65-67E9D463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 err="1"/>
              <a:t>bespin</a:t>
            </a:r>
            <a:r>
              <a:rPr lang="en-US" altLang="ko-KR" sz="3000" b="1" dirty="0"/>
              <a:t>-global/klue-roberta-small-3i4k-intent-classification</a:t>
            </a:r>
            <a:br>
              <a:rPr lang="en-US" altLang="ko-KR" sz="3000" b="1" dirty="0"/>
            </a:br>
            <a:r>
              <a:rPr lang="en-US" altLang="ko-KR" sz="3000" b="1" dirty="0"/>
              <a:t>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6BF7C-7966-FA31-04BB-CFB7BDF28320}"/>
              </a:ext>
            </a:extLst>
          </p:cNvPr>
          <p:cNvSpPr txBox="1"/>
          <p:nvPr/>
        </p:nvSpPr>
        <p:spPr>
          <a:xfrm>
            <a:off x="332509" y="983088"/>
            <a:ext cx="111944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활성화 층을 추가하지 않았을 때 테스트 결과는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9EED9A59-8871-A34D-98D4-71D195168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1437380"/>
            <a:ext cx="3894507" cy="2657738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0AA8ACD-F804-4B7E-D1C7-444EBED3D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21" y="1437380"/>
            <a:ext cx="3565358" cy="2651740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1C95766-CC7C-4D1B-6851-8734ECEBE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435" y="1437380"/>
            <a:ext cx="3724685" cy="2657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5D6B96-915B-3515-000D-AB115529CACC}"/>
              </a:ext>
            </a:extLst>
          </p:cNvPr>
          <p:cNvSpPr txBox="1"/>
          <p:nvPr/>
        </p:nvSpPr>
        <p:spPr>
          <a:xfrm>
            <a:off x="332509" y="4404957"/>
            <a:ext cx="11194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StratifiedKFold</a:t>
            </a:r>
            <a:r>
              <a:rPr lang="ko-KR" altLang="en-US" dirty="0"/>
              <a:t>를 적용했을 때 테스트 성능이 감소한 경우도 존재했습니다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StratifiedKFold</a:t>
            </a:r>
            <a:r>
              <a:rPr lang="ko-KR" altLang="en-US" dirty="0"/>
              <a:t>를 적용하지 않았을 때 </a:t>
            </a:r>
            <a:r>
              <a:rPr lang="en-US" altLang="ko-KR" dirty="0"/>
              <a:t>F1 score</a:t>
            </a:r>
            <a:r>
              <a:rPr lang="ko-KR" altLang="en-US" dirty="0"/>
              <a:t>는 약 </a:t>
            </a:r>
            <a:r>
              <a:rPr lang="en-US" altLang="ko-KR" dirty="0"/>
              <a:t>0.8</a:t>
            </a:r>
            <a:r>
              <a:rPr lang="ko-KR" altLang="en-US" dirty="0"/>
              <a:t>부터 약 </a:t>
            </a:r>
            <a:r>
              <a:rPr lang="en-US" altLang="ko-KR" dirty="0"/>
              <a:t>0.9</a:t>
            </a:r>
            <a:r>
              <a:rPr lang="ko-KR" altLang="en-US" dirty="0"/>
              <a:t>까지 측정되었고</a:t>
            </a:r>
            <a:r>
              <a:rPr lang="en-US" altLang="ko-KR" dirty="0"/>
              <a:t>, </a:t>
            </a:r>
            <a:r>
              <a:rPr lang="en-US" altLang="ko-KR" dirty="0" err="1"/>
              <a:t>StratifiedKFold</a:t>
            </a:r>
            <a:r>
              <a:rPr lang="ko-KR" altLang="en-US" dirty="0"/>
              <a:t>를 적용한 경우 </a:t>
            </a:r>
            <a:r>
              <a:rPr lang="en-US" altLang="ko-KR" dirty="0"/>
              <a:t>F1 score</a:t>
            </a:r>
            <a:r>
              <a:rPr lang="ko-KR" altLang="en-US" dirty="0"/>
              <a:t>는 약 </a:t>
            </a:r>
            <a:r>
              <a:rPr lang="en-US" altLang="ko-KR" dirty="0"/>
              <a:t>0.84</a:t>
            </a:r>
            <a:r>
              <a:rPr lang="ko-KR" altLang="en-US" dirty="0"/>
              <a:t>부터 약 </a:t>
            </a:r>
            <a:r>
              <a:rPr lang="en-US" altLang="ko-KR" dirty="0"/>
              <a:t>0.895</a:t>
            </a:r>
            <a:r>
              <a:rPr lang="ko-KR" altLang="en-US" dirty="0"/>
              <a:t>까지 더 좁게 측정되었습니다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데이터셋의 절대적인 크기를 늘린 경우</a:t>
            </a:r>
            <a:r>
              <a:rPr lang="en-US" altLang="ko-KR" dirty="0"/>
              <a:t>(3066)</a:t>
            </a:r>
            <a:r>
              <a:rPr lang="ko-KR" altLang="en-US" dirty="0"/>
              <a:t> 모두 </a:t>
            </a:r>
            <a:r>
              <a:rPr lang="en-US" altLang="ko-KR" dirty="0"/>
              <a:t>681</a:t>
            </a:r>
            <a:r>
              <a:rPr lang="ko-KR" altLang="en-US" dirty="0"/>
              <a:t>개의 데이터를 학습한 경우나 이에 </a:t>
            </a:r>
            <a:r>
              <a:rPr lang="en-US" altLang="ko-KR" dirty="0" err="1"/>
              <a:t>StratifiedKFold</a:t>
            </a:r>
            <a:r>
              <a:rPr lang="ko-KR" altLang="en-US" dirty="0"/>
              <a:t>를 추가로 적용한 경우에 비해 테스트 성능이 높았습니다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451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E9735-5F93-35C2-9D65-67E9D463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30613"/>
            <a:ext cx="10898907" cy="752475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 err="1"/>
              <a:t>bespin</a:t>
            </a:r>
            <a:r>
              <a:rPr lang="en-US" altLang="ko-KR" sz="3000" b="1" dirty="0"/>
              <a:t>-global/klue-roberta-small-3i4k-intent-classification</a:t>
            </a:r>
            <a:br>
              <a:rPr lang="en-US" altLang="ko-KR" sz="3000" b="1" dirty="0"/>
            </a:br>
            <a:r>
              <a:rPr lang="en-US" altLang="ko-KR" sz="3000" b="1" dirty="0"/>
              <a:t>(text classification, </a:t>
            </a:r>
            <a:r>
              <a:rPr lang="ko-KR" altLang="en-US" sz="3000" b="1" dirty="0"/>
              <a:t>질문 선별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6BF7C-7966-FA31-04BB-CFB7BDF28320}"/>
              </a:ext>
            </a:extLst>
          </p:cNvPr>
          <p:cNvSpPr txBox="1"/>
          <p:nvPr/>
        </p:nvSpPr>
        <p:spPr>
          <a:xfrm>
            <a:off x="332509" y="1709057"/>
            <a:ext cx="111944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GELU</a:t>
            </a:r>
            <a:r>
              <a:rPr lang="ko-KR" altLang="en-US" dirty="0"/>
              <a:t>를 활성화 층으로 추가했을 때 테스트 결과는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97D07DF1-5C0E-5423-BF71-5F741642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10" y="2236472"/>
            <a:ext cx="3421117" cy="2490372"/>
          </a:xfrm>
          <a:prstGeom prst="rect">
            <a:avLst/>
          </a:prstGeom>
        </p:spPr>
      </p:pic>
      <p:pic>
        <p:nvPicPr>
          <p:cNvPr id="7" name="그림 6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E597DA01-7C84-4ACD-2405-C757DABEB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13" y="2236472"/>
            <a:ext cx="3719173" cy="2490372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85E23CF-BDB6-22AC-F3B8-5D4264A89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5" y="2236472"/>
            <a:ext cx="3937769" cy="24903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9ABF01-A606-206D-5A17-30D52FA5B99C}"/>
              </a:ext>
            </a:extLst>
          </p:cNvPr>
          <p:cNvSpPr txBox="1"/>
          <p:nvPr/>
        </p:nvSpPr>
        <p:spPr>
          <a:xfrm>
            <a:off x="332509" y="1082364"/>
            <a:ext cx="1119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이후 추가한 </a:t>
            </a:r>
            <a:r>
              <a:rPr lang="en-US" altLang="ko-KR" dirty="0" err="1"/>
              <a:t>nn.Linear</a:t>
            </a:r>
            <a:r>
              <a:rPr lang="en-US" altLang="ko-KR" dirty="0"/>
              <a:t>(7,2)</a:t>
            </a:r>
            <a:r>
              <a:rPr lang="ko-KR" altLang="en-US" dirty="0"/>
              <a:t>의 바로 앞에 </a:t>
            </a:r>
            <a:r>
              <a:rPr lang="en-US" altLang="ko-KR" dirty="0"/>
              <a:t>GELU</a:t>
            </a:r>
            <a:r>
              <a:rPr lang="ko-KR" altLang="en-US" dirty="0"/>
              <a:t>를 추가해 </a:t>
            </a:r>
            <a:r>
              <a:rPr lang="en-US" altLang="ko-KR" dirty="0"/>
              <a:t>Linear(768,7)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지난 뒤 레이블 간의 패턴을 학습하게 했습니다</a:t>
            </a:r>
            <a:r>
              <a:rPr lang="en-US" altLang="ko-KR" dirty="0"/>
              <a:t>. </a:t>
            </a:r>
            <a:r>
              <a:rPr lang="ko-KR" altLang="en-US" dirty="0"/>
              <a:t>이것 외의 실험 방법은 활성화 함수를 추가하지 않은 경우와 동일합니다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9E83C-1E6D-E6D7-90C3-AA8123D616D5}"/>
              </a:ext>
            </a:extLst>
          </p:cNvPr>
          <p:cNvSpPr txBox="1"/>
          <p:nvPr/>
        </p:nvSpPr>
        <p:spPr>
          <a:xfrm>
            <a:off x="440855" y="4759973"/>
            <a:ext cx="11194472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적용했을 때 테스트 성능이 감소한 경우도 존재했습니다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적용하지 않았을 때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0.88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0.895</a:t>
            </a:r>
            <a:r>
              <a:rPr lang="ko-KR" altLang="en-US" sz="1600" dirty="0"/>
              <a:t>까지 측정되었고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StratifiedKFold</a:t>
            </a:r>
            <a:r>
              <a:rPr lang="ko-KR" altLang="en-US" sz="1600" dirty="0"/>
              <a:t>를 적용한 경우 </a:t>
            </a:r>
            <a:r>
              <a:rPr lang="en-US" altLang="ko-KR" sz="1600" dirty="0"/>
              <a:t>F1 score</a:t>
            </a:r>
            <a:r>
              <a:rPr lang="ko-KR" altLang="en-US" sz="1600" dirty="0"/>
              <a:t>는 약 </a:t>
            </a:r>
            <a:r>
              <a:rPr lang="en-US" altLang="ko-KR" sz="1600" dirty="0"/>
              <a:t>0.86</a:t>
            </a:r>
            <a:r>
              <a:rPr lang="ko-KR" altLang="en-US" sz="1600" dirty="0"/>
              <a:t>부터 약 </a:t>
            </a:r>
            <a:r>
              <a:rPr lang="en-US" altLang="ko-KR" sz="1600" dirty="0"/>
              <a:t>0.915</a:t>
            </a:r>
            <a:r>
              <a:rPr lang="ko-KR" altLang="en-US" sz="1600" dirty="0"/>
              <a:t>까지 더 넓게 측정되었습니다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데이터셋의 절대적인 크기를 늘린 경우</a:t>
            </a:r>
            <a:r>
              <a:rPr lang="en-US" altLang="ko-KR" sz="1600" dirty="0"/>
              <a:t>(3066)</a:t>
            </a:r>
            <a:r>
              <a:rPr lang="ko-KR" altLang="en-US" sz="1600" dirty="0"/>
              <a:t> 모두 </a:t>
            </a:r>
            <a:r>
              <a:rPr lang="en-US" altLang="ko-KR" sz="1600" dirty="0"/>
              <a:t>681</a:t>
            </a:r>
            <a:r>
              <a:rPr lang="ko-KR" altLang="en-US" sz="1600" dirty="0"/>
              <a:t>개의 데이터를 학습한 경우나 이에 </a:t>
            </a:r>
            <a:r>
              <a:rPr lang="en-US" altLang="ko-KR" sz="1600" dirty="0" err="1"/>
              <a:t>StratifiedKFold</a:t>
            </a:r>
            <a:r>
              <a:rPr lang="ko-KR" altLang="en-US" sz="1600" dirty="0"/>
              <a:t>를 추가로 적용한 경우에 비해 테스트 성능이 높았습니다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259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2012</Words>
  <Application>Microsoft Office PowerPoint</Application>
  <PresentationFormat>와이드스크린</PresentationFormat>
  <Paragraphs>117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질문 답변 선별 &amp;  모두의노코드 검색 엔진 성능 실험 기록</vt:lpstr>
      <vt:lpstr>데이터셋 개요(README에 추가 설명)</vt:lpstr>
      <vt:lpstr>평가 지표 개요</vt:lpstr>
      <vt:lpstr>테스트한 모델 개요</vt:lpstr>
      <vt:lpstr>bespin-global/klue-roberta-small-3i4k-intent-classification (text classification, 질문 선별)</vt:lpstr>
      <vt:lpstr>bespin-global/klue-roberta-small-3i4k-intent-classification (text classification, 질문 선별)</vt:lpstr>
      <vt:lpstr>bespin-global/klue-roberta-small-3i4k-intent-classification (text classification, 질문 선별)</vt:lpstr>
      <vt:lpstr>bespin-global/klue-roberta-small-3i4k-intent-classification (text classification, 질문 선별)</vt:lpstr>
      <vt:lpstr>bespin-global/klue-roberta-small-3i4k-intent-classification (text classification, 질문 선별)</vt:lpstr>
      <vt:lpstr>bespin-global/klue-roberta-small-3i4k-intent-classification (text classification, 질문 선별)</vt:lpstr>
      <vt:lpstr>beomi/kcbert-base(text classification, 질문 선별)</vt:lpstr>
      <vt:lpstr>beomi/kcbert-base(text classification, 질문 선별)</vt:lpstr>
      <vt:lpstr>beomi/kcbert-base(text classification, 질문 선별)</vt:lpstr>
      <vt:lpstr>beomi/kcbert-base(text classification, 질문 선별)</vt:lpstr>
      <vt:lpstr>beomi/kcbert-base(text classification, 질문 선별)</vt:lpstr>
      <vt:lpstr>pongjin/roberta_with_kornli(zero-shot classification, 답변 선별)</vt:lpstr>
      <vt:lpstr>pongjin/roberta_with_kornli(zero-shot classification, 답변 선별)</vt:lpstr>
      <vt:lpstr>beomi/kcbert-base(text classification, 답변 선별)</vt:lpstr>
      <vt:lpstr>beomi/kcbert-base(text classification, 답변 선별)</vt:lpstr>
      <vt:lpstr>beomi/kcbert-base(text classification, 답변 선별)</vt:lpstr>
      <vt:lpstr>beomi/kcbert-base(text classification, 답변 선별)</vt:lpstr>
      <vt:lpstr>성능 테스트 피드백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 PP</dc:creator>
  <cp:lastModifiedBy>AP PP</cp:lastModifiedBy>
  <cp:revision>69</cp:revision>
  <dcterms:created xsi:type="dcterms:W3CDTF">2024-06-27T01:41:29Z</dcterms:created>
  <dcterms:modified xsi:type="dcterms:W3CDTF">2024-06-30T03:19:13Z</dcterms:modified>
</cp:coreProperties>
</file>