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67" r:id="rId4"/>
    <p:sldId id="269" r:id="rId5"/>
    <p:sldId id="268" r:id="rId6"/>
    <p:sldId id="272" r:id="rId7"/>
    <p:sldId id="258" r:id="rId8"/>
    <p:sldId id="275" r:id="rId9"/>
    <p:sldId id="273" r:id="rId10"/>
    <p:sldId id="276" r:id="rId11"/>
    <p:sldId id="271" r:id="rId12"/>
    <p:sldId id="260" r:id="rId13"/>
    <p:sldId id="259" r:id="rId14"/>
    <p:sldId id="279" r:id="rId15"/>
    <p:sldId id="277" r:id="rId16"/>
    <p:sldId id="280" r:id="rId17"/>
    <p:sldId id="282" r:id="rId18"/>
    <p:sldId id="278" r:id="rId19"/>
    <p:sldId id="283" r:id="rId20"/>
    <p:sldId id="281" r:id="rId21"/>
    <p:sldId id="284" r:id="rId22"/>
    <p:sldId id="285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23C"/>
    <a:srgbClr val="676D74"/>
    <a:srgbClr val="485563"/>
    <a:srgbClr val="50D5B7"/>
    <a:srgbClr val="067D68"/>
    <a:srgbClr val="535A62"/>
    <a:srgbClr val="7C8187"/>
    <a:srgbClr val="3D454E"/>
    <a:srgbClr val="EFFA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2670" autoAdjust="0"/>
  </p:normalViewPr>
  <p:slideViewPr>
    <p:cSldViewPr snapToGrid="0" showGuides="1">
      <p:cViewPr varScale="1">
        <p:scale>
          <a:sx n="62" d="100"/>
          <a:sy n="62" d="100"/>
        </p:scale>
        <p:origin x="1459" y="53"/>
      </p:cViewPr>
      <p:guideLst>
        <p:guide pos="551"/>
        <p:guide pos="7129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41A6D-1B6D-43E7-912C-B08DEB14C05E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EE82-DE07-4958-BCEB-8A3E29FD0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5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서버의 역할은 크게 세가지이다</a:t>
            </a:r>
            <a:r>
              <a:rPr lang="en-US" altLang="ko-KR" dirty="0"/>
              <a:t>.</a:t>
            </a:r>
            <a:r>
              <a:rPr lang="ko-KR" altLang="en-US" dirty="0"/>
              <a:t> 첫째로 </a:t>
            </a:r>
            <a:r>
              <a:rPr lang="en-US" altLang="ko-KR" dirty="0"/>
              <a:t>http </a:t>
            </a:r>
            <a:r>
              <a:rPr lang="ko-KR" altLang="en-US" dirty="0"/>
              <a:t>통신으로 분리수거 기기와 데이터 송</a:t>
            </a:r>
            <a:r>
              <a:rPr lang="en-US" altLang="ko-KR" dirty="0"/>
              <a:t>/</a:t>
            </a:r>
            <a:r>
              <a:rPr lang="ko-KR" altLang="en-US" dirty="0"/>
              <a:t>수신을 진행한다</a:t>
            </a:r>
            <a:r>
              <a:rPr lang="en-US" altLang="ko-KR" dirty="0"/>
              <a:t>.</a:t>
            </a:r>
            <a:r>
              <a:rPr lang="ko-KR" altLang="en-US" dirty="0"/>
              <a:t> 받은 데이터를 데이터베이스에 저장하고</a:t>
            </a:r>
            <a:r>
              <a:rPr lang="en-US" altLang="ko-KR" dirty="0"/>
              <a:t>, </a:t>
            </a:r>
            <a:r>
              <a:rPr lang="ko-KR" altLang="en-US" dirty="0"/>
              <a:t>해당 값에 맞게 분리수거 기기에 결과값을 보내준다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안드로이드와 실시간으로 소켓통신을 진행한다</a:t>
            </a:r>
            <a:r>
              <a:rPr lang="en-US" altLang="ko-KR" dirty="0"/>
              <a:t>. </a:t>
            </a:r>
            <a:r>
              <a:rPr lang="ko-KR" altLang="en-US" dirty="0" err="1"/>
              <a:t>통신중</a:t>
            </a:r>
            <a:r>
              <a:rPr lang="ko-KR" altLang="en-US" dirty="0"/>
              <a:t> 전달되는 값은 분리수거 보관함의 내용물의 개수이다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값은 안드로이드에 보관함의 내용물이 어느정도 </a:t>
            </a:r>
            <a:r>
              <a:rPr lang="ko-KR" altLang="en-US" dirty="0" err="1"/>
              <a:t>찻는지</a:t>
            </a:r>
            <a:r>
              <a:rPr lang="ko-KR" altLang="en-US" dirty="0"/>
              <a:t> 디스플레이 </a:t>
            </a:r>
            <a:r>
              <a:rPr lang="ko-KR" altLang="en-US" dirty="0" err="1"/>
              <a:t>하는데에</a:t>
            </a:r>
            <a:r>
              <a:rPr lang="ko-KR" altLang="en-US" dirty="0"/>
              <a:t>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세번째는 안드로이드와 서버의 </a:t>
            </a:r>
            <a:r>
              <a:rPr lang="en-US" altLang="ko-KR" dirty="0"/>
              <a:t>http </a:t>
            </a:r>
            <a:r>
              <a:rPr lang="ko-KR" altLang="en-US" dirty="0"/>
              <a:t>통신으로서 안드로이드에서 보관함의 최대용량을 세팅하고 </a:t>
            </a:r>
            <a:r>
              <a:rPr lang="en-US" altLang="ko-KR" dirty="0"/>
              <a:t>webserver</a:t>
            </a:r>
            <a:r>
              <a:rPr lang="ko-KR" altLang="en-US" dirty="0"/>
              <a:t>에 </a:t>
            </a:r>
            <a:r>
              <a:rPr lang="en-US" altLang="ko-KR" dirty="0"/>
              <a:t>http get </a:t>
            </a:r>
            <a:r>
              <a:rPr lang="ko-KR" altLang="en-US" dirty="0"/>
              <a:t>메소드 </a:t>
            </a:r>
            <a:r>
              <a:rPr lang="en-US" altLang="ko-KR" dirty="0" err="1"/>
              <a:t>url</a:t>
            </a:r>
            <a:r>
              <a:rPr lang="ko-KR" altLang="en-US" dirty="0"/>
              <a:t>로 요청을 보내게 되면 서버에서 </a:t>
            </a:r>
            <a:r>
              <a:rPr lang="ko-KR" altLang="en-US" dirty="0" err="1"/>
              <a:t>해당값을</a:t>
            </a:r>
            <a:r>
              <a:rPr lang="ko-KR" altLang="en-US" dirty="0"/>
              <a:t> 데이터베이스에 저장한다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EE82-DE07-4958-BCEB-8A3E29FD0E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안드로이드와의 </a:t>
            </a:r>
            <a:r>
              <a:rPr lang="ko-KR" altLang="en-US" dirty="0" err="1"/>
              <a:t>웹소켓</a:t>
            </a:r>
            <a:r>
              <a:rPr lang="ko-KR" altLang="en-US" dirty="0"/>
              <a:t> 통신을 보면 다음과 같다</a:t>
            </a:r>
            <a:r>
              <a:rPr lang="en-US" altLang="ko-KR" dirty="0"/>
              <a:t>. </a:t>
            </a:r>
            <a:r>
              <a:rPr lang="ko-KR" altLang="en-US" dirty="0"/>
              <a:t>안드로이드에서 서버의 </a:t>
            </a:r>
            <a:r>
              <a:rPr lang="en-US" altLang="ko-KR" dirty="0" err="1"/>
              <a:t>uri</a:t>
            </a:r>
            <a:r>
              <a:rPr lang="ko-KR" altLang="en-US" dirty="0"/>
              <a:t>로 소켓</a:t>
            </a:r>
            <a:r>
              <a:rPr lang="en-US" altLang="ko-KR" dirty="0"/>
              <a:t>connect</a:t>
            </a:r>
            <a:r>
              <a:rPr lang="ko-KR" altLang="en-US" dirty="0"/>
              <a:t>을 하면 서버에선 위의 값을 받고 해당 메시지에 데이터베이스의 보관함 </a:t>
            </a:r>
            <a:r>
              <a:rPr lang="ko-KR" altLang="en-US" dirty="0" err="1"/>
              <a:t>콜렉션의</a:t>
            </a:r>
            <a:r>
              <a:rPr lang="ko-KR" altLang="en-US" dirty="0"/>
              <a:t> 내용을 담아서 다시 안드로이드로 보내준다</a:t>
            </a:r>
            <a:r>
              <a:rPr lang="en-US" altLang="ko-KR" dirty="0"/>
              <a:t>.</a:t>
            </a:r>
            <a:r>
              <a:rPr lang="ko-KR" altLang="en-US" dirty="0"/>
              <a:t> 이 과정을 반복하면서 서버에선 계속 보관함의 개수를 보내주고 안드로이드에선 해당 내용을 </a:t>
            </a:r>
            <a:r>
              <a:rPr lang="ko-KR" altLang="en-US" dirty="0" err="1"/>
              <a:t>디스플레이한다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EE82-DE07-4958-BCEB-8A3E29FD0E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1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안드로이드와의 </a:t>
            </a:r>
            <a:r>
              <a:rPr lang="en-US" altLang="ko-KR" dirty="0"/>
              <a:t>Http </a:t>
            </a:r>
            <a:r>
              <a:rPr lang="ko-KR" altLang="en-US" dirty="0"/>
              <a:t>통신을 하는 서버의 코드내용은 다음과 같다</a:t>
            </a:r>
            <a:r>
              <a:rPr lang="en-US" altLang="ko-KR" dirty="0"/>
              <a:t>. </a:t>
            </a:r>
            <a:r>
              <a:rPr lang="ko-KR" altLang="en-US" dirty="0"/>
              <a:t>라우터를 이용해 </a:t>
            </a:r>
            <a:r>
              <a:rPr lang="en-US" altLang="ko-KR" dirty="0"/>
              <a:t>/android/modify </a:t>
            </a:r>
            <a:r>
              <a:rPr lang="ko-KR" altLang="en-US" dirty="0"/>
              <a:t>링크로 요청이 들어오면 데이터베이스안의 특정 보관함 내용의 현재 값을 </a:t>
            </a:r>
            <a:r>
              <a:rPr lang="en-US" altLang="ko-KR" dirty="0"/>
              <a:t>0</a:t>
            </a:r>
            <a:r>
              <a:rPr lang="ko-KR" altLang="en-US" dirty="0"/>
              <a:t>으로 초기화한다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/android/</a:t>
            </a:r>
            <a:r>
              <a:rPr lang="en-US" altLang="ko-KR" dirty="0" err="1"/>
              <a:t>getSettingMax</a:t>
            </a:r>
            <a:r>
              <a:rPr lang="en-US" altLang="ko-KR" dirty="0"/>
              <a:t> </a:t>
            </a:r>
            <a:r>
              <a:rPr lang="ko-KR" altLang="en-US" dirty="0"/>
              <a:t>링크로 요청이 들어오면 안드로이드에서 받은 값으로 데이터베이스의 보관함의 </a:t>
            </a:r>
            <a:r>
              <a:rPr lang="en-US" altLang="ko-KR" dirty="0"/>
              <a:t>max</a:t>
            </a:r>
            <a:r>
              <a:rPr lang="ko-KR" altLang="en-US" dirty="0"/>
              <a:t>용량을 세팅한다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EE82-DE07-4958-BCEB-8A3E29FD0E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3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하드웨어와 </a:t>
            </a:r>
            <a:r>
              <a:rPr lang="en-US" altLang="ko-KR" dirty="0"/>
              <a:t>http </a:t>
            </a:r>
            <a:r>
              <a:rPr lang="ko-KR" altLang="en-US" dirty="0"/>
              <a:t>통신을 하는 코드이다</a:t>
            </a:r>
            <a:r>
              <a:rPr lang="en-US" altLang="ko-KR" dirty="0"/>
              <a:t>. </a:t>
            </a:r>
            <a:r>
              <a:rPr lang="ko-KR" altLang="en-US" dirty="0"/>
              <a:t>분리수거 기기에서 </a:t>
            </a:r>
            <a:r>
              <a:rPr lang="en-US" altLang="ko-KR" dirty="0"/>
              <a:t>/recycle/check </a:t>
            </a:r>
            <a:r>
              <a:rPr lang="en-US" altLang="ko-KR" dirty="0" err="1"/>
              <a:t>url</a:t>
            </a:r>
            <a:r>
              <a:rPr lang="ko-KR" altLang="en-US" dirty="0"/>
              <a:t>로 센서 데이터를 보내오면 해당 내용을 </a:t>
            </a:r>
            <a:r>
              <a:rPr lang="ko-KR" altLang="en-US" dirty="0" err="1"/>
              <a:t>파싱해서</a:t>
            </a:r>
            <a:r>
              <a:rPr lang="ko-KR" altLang="en-US" dirty="0"/>
              <a:t> 데이터베이스의 </a:t>
            </a:r>
            <a:r>
              <a:rPr lang="en-US" altLang="ko-KR" dirty="0"/>
              <a:t>metal</a:t>
            </a:r>
            <a:r>
              <a:rPr lang="ko-KR" altLang="en-US" dirty="0"/>
              <a:t>값과 </a:t>
            </a:r>
            <a:r>
              <a:rPr lang="en-US" altLang="ko-KR" dirty="0"/>
              <a:t>sound</a:t>
            </a:r>
            <a:r>
              <a:rPr lang="ko-KR" altLang="en-US" dirty="0"/>
              <a:t>값을 갱신한다</a:t>
            </a:r>
            <a:r>
              <a:rPr lang="en-US" altLang="ko-KR" dirty="0"/>
              <a:t>. </a:t>
            </a:r>
            <a:r>
              <a:rPr lang="ko-KR" altLang="en-US" dirty="0"/>
              <a:t>그리고 다시 </a:t>
            </a:r>
            <a:r>
              <a:rPr lang="en-US" altLang="ko-KR" dirty="0"/>
              <a:t>/recycle/</a:t>
            </a:r>
            <a:r>
              <a:rPr lang="en-US" altLang="ko-KR" dirty="0" err="1"/>
              <a:t>sendvalue</a:t>
            </a:r>
            <a:r>
              <a:rPr lang="ko-KR" altLang="en-US" dirty="0"/>
              <a:t>로 데이터 요청이 들어오면 분리수거 기기에 어떤 물체인지 보내준다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EE82-DE07-4958-BCEB-8A3E29FD0EE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안드로이드는 서버와 </a:t>
            </a:r>
            <a:r>
              <a:rPr lang="en-US" altLang="ko-KR" dirty="0"/>
              <a:t>Http</a:t>
            </a:r>
            <a:r>
              <a:rPr lang="ko-KR" altLang="en-US" dirty="0"/>
              <a:t>통신으로 보관함 용량 세팅 정보를 세팅하고 </a:t>
            </a:r>
            <a:r>
              <a:rPr lang="en-US" altLang="ko-KR" dirty="0"/>
              <a:t>web socket</a:t>
            </a:r>
            <a:r>
              <a:rPr lang="ko-KR" altLang="en-US" dirty="0"/>
              <a:t>으로 보관함 용량을 실시간으로 확인 받는다</a:t>
            </a:r>
            <a:r>
              <a:rPr lang="en-US" altLang="ko-KR" dirty="0"/>
              <a:t>. </a:t>
            </a:r>
            <a:r>
              <a:rPr lang="ko-KR" altLang="en-US" dirty="0"/>
              <a:t>또한 분리수거 기기와 블루투스 통신으로 초음파센서 </a:t>
            </a:r>
            <a:r>
              <a:rPr lang="ko-KR" altLang="en-US" dirty="0" err="1"/>
              <a:t>경보값을</a:t>
            </a:r>
            <a:r>
              <a:rPr lang="ko-KR" altLang="en-US" dirty="0"/>
              <a:t> 받아오고 경보 알람을 울린다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EE82-DE07-4958-BCEB-8A3E29FD0E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7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어플리케이션의 </a:t>
            </a:r>
            <a:r>
              <a:rPr lang="ko-KR" altLang="en-US" dirty="0" err="1"/>
              <a:t>메인화면의</a:t>
            </a:r>
            <a:r>
              <a:rPr lang="ko-KR" altLang="en-US" dirty="0"/>
              <a:t> 코드와 인터페이스이다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Init() </a:t>
            </a:r>
            <a:r>
              <a:rPr lang="ko-KR" altLang="en-US" dirty="0"/>
              <a:t>함수는 </a:t>
            </a:r>
            <a:r>
              <a:rPr lang="en-US" altLang="ko-KR" dirty="0" err="1"/>
              <a:t>datainit</a:t>
            </a:r>
            <a:r>
              <a:rPr lang="en-US" altLang="ko-KR" dirty="0"/>
              <a:t>()</a:t>
            </a:r>
            <a:r>
              <a:rPr lang="ko-KR" altLang="en-US" dirty="0"/>
              <a:t>함수에서 만든 데이터 형식을 서버와 소켓 통신하는 역할이고</a:t>
            </a:r>
            <a:endParaRPr lang="en-US" altLang="ko-KR" dirty="0"/>
          </a:p>
          <a:p>
            <a:r>
              <a:rPr lang="en-US" altLang="ko-KR" dirty="0" err="1"/>
              <a:t>Onstart</a:t>
            </a:r>
            <a:r>
              <a:rPr lang="en-US" altLang="ko-KR" dirty="0"/>
              <a:t>() </a:t>
            </a:r>
            <a:r>
              <a:rPr lang="ko-KR" altLang="en-US" dirty="0"/>
              <a:t>에선 블루투스 통신으로 하드웨어와 통신을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EE82-DE07-4958-BCEB-8A3E29FD0E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4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버튼을 클릭하면 메시지 팝업이 나오고 보관함의 내용을 </a:t>
            </a:r>
            <a:r>
              <a:rPr lang="ko-KR" altLang="en-US" dirty="0" err="1"/>
              <a:t>비울수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EE82-DE07-4958-BCEB-8A3E29FD0E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0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하단의 용량 세팅 버튼을 클릭하면 보관함 용량 </a:t>
            </a:r>
            <a:r>
              <a:rPr lang="ko-KR" altLang="en-US" dirty="0" err="1"/>
              <a:t>세팅할수있는</a:t>
            </a:r>
            <a:r>
              <a:rPr lang="ko-KR" altLang="en-US" dirty="0"/>
              <a:t> 팝업이 나오고 </a:t>
            </a:r>
            <a:endParaRPr lang="en-US" altLang="ko-KR" dirty="0"/>
          </a:p>
          <a:p>
            <a:r>
              <a:rPr lang="ko-KR" altLang="en-US" dirty="0"/>
              <a:t>보관함의 용량을 </a:t>
            </a:r>
            <a:r>
              <a:rPr lang="ko-KR" altLang="en-US" dirty="0" err="1"/>
              <a:t>변경할수있다</a:t>
            </a:r>
            <a:r>
              <a:rPr lang="en-US" altLang="ko-KR" dirty="0"/>
              <a:t>. </a:t>
            </a:r>
            <a:r>
              <a:rPr lang="ko-KR" altLang="en-US" dirty="0" err="1"/>
              <a:t>메인화면의</a:t>
            </a:r>
            <a:r>
              <a:rPr lang="ko-KR" altLang="en-US" dirty="0"/>
              <a:t> 그림은 보관함 용량의 비율에 따라 게이지가 채워진다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연결 버튼 </a:t>
            </a:r>
            <a:r>
              <a:rPr lang="ko-KR" altLang="en-US" dirty="0" err="1"/>
              <a:t>클릭시</a:t>
            </a:r>
            <a:r>
              <a:rPr lang="ko-KR" altLang="en-US" dirty="0"/>
              <a:t> 분리수거 블루투스 연결화면이 나오고 </a:t>
            </a:r>
            <a:r>
              <a:rPr lang="en-US" altLang="ko-KR" dirty="0"/>
              <a:t>Project</a:t>
            </a:r>
            <a:r>
              <a:rPr lang="ko-KR" altLang="en-US" dirty="0"/>
              <a:t>와 </a:t>
            </a:r>
            <a:r>
              <a:rPr lang="ko-KR" altLang="en-US" dirty="0" err="1"/>
              <a:t>연결시</a:t>
            </a:r>
            <a:r>
              <a:rPr lang="ko-KR" altLang="en-US" dirty="0"/>
              <a:t> 분리수거 기기와 연결된다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사용법과 주의사항 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EE82-DE07-4958-BCEB-8A3E29FD0EE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3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D64A-7390-47E3-8DBF-C4FEF7BFC6C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FDA286-5FF6-4725-9116-7ED25B98AA51}"/>
              </a:ext>
            </a:extLst>
          </p:cNvPr>
          <p:cNvSpPr txBox="1"/>
          <p:nvPr/>
        </p:nvSpPr>
        <p:spPr>
          <a:xfrm>
            <a:off x="3814568" y="3711384"/>
            <a:ext cx="4009432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분리수거 장치</a:t>
            </a:r>
            <a:endParaRPr lang="en-US" altLang="ko-KR" sz="36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1" name="그래픽 19">
            <a:extLst>
              <a:ext uri="{FF2B5EF4-FFF2-40B4-BE49-F238E27FC236}">
                <a16:creationId xmlns:a16="http://schemas.microsoft.com/office/drawing/2014/main" id="{4CF6AF9F-4A7F-48AA-A2FD-07F46B420E57}"/>
              </a:ext>
            </a:extLst>
          </p:cNvPr>
          <p:cNvGrpSpPr/>
          <p:nvPr/>
        </p:nvGrpSpPr>
        <p:grpSpPr>
          <a:xfrm>
            <a:off x="5819284" y="1875817"/>
            <a:ext cx="425273" cy="458985"/>
            <a:chOff x="5334000" y="2051050"/>
            <a:chExt cx="1524000" cy="152400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7848E2F-DDA9-4965-91E8-91331D0B3DDD}"/>
                </a:ext>
              </a:extLst>
            </p:cNvPr>
            <p:cNvSpPr/>
            <p:nvPr/>
          </p:nvSpPr>
          <p:spPr>
            <a:xfrm>
              <a:off x="5334000" y="2305050"/>
              <a:ext cx="1524000" cy="1016000"/>
            </a:xfrm>
            <a:custGeom>
              <a:avLst/>
              <a:gdLst>
                <a:gd name="connsiteX0" fmla="*/ 1294791 w 1524000"/>
                <a:gd name="connsiteY0" fmla="*/ 411328 h 1016000"/>
                <a:gd name="connsiteX1" fmla="*/ 865759 w 1524000"/>
                <a:gd name="connsiteY1" fmla="*/ 0 h 1016000"/>
                <a:gd name="connsiteX2" fmla="*/ 511531 w 1524000"/>
                <a:gd name="connsiteY2" fmla="*/ 178003 h 1016000"/>
                <a:gd name="connsiteX3" fmla="*/ 505689 w 1524000"/>
                <a:gd name="connsiteY3" fmla="*/ 175412 h 1016000"/>
                <a:gd name="connsiteX4" fmla="*/ 490347 w 1524000"/>
                <a:gd name="connsiteY4" fmla="*/ 168580 h 1016000"/>
                <a:gd name="connsiteX5" fmla="*/ 481635 w 1524000"/>
                <a:gd name="connsiteY5" fmla="*/ 165379 h 1016000"/>
                <a:gd name="connsiteX6" fmla="*/ 465912 w 1524000"/>
                <a:gd name="connsiteY6" fmla="*/ 160528 h 1016000"/>
                <a:gd name="connsiteX7" fmla="*/ 457149 w 1524000"/>
                <a:gd name="connsiteY7" fmla="*/ 158267 h 1016000"/>
                <a:gd name="connsiteX8" fmla="*/ 439699 w 1524000"/>
                <a:gd name="connsiteY8" fmla="*/ 155092 h 1016000"/>
                <a:gd name="connsiteX9" fmla="*/ 432029 w 1524000"/>
                <a:gd name="connsiteY9" fmla="*/ 153924 h 1016000"/>
                <a:gd name="connsiteX10" fmla="*/ 406400 w 1524000"/>
                <a:gd name="connsiteY10" fmla="*/ 152400 h 1016000"/>
                <a:gd name="connsiteX11" fmla="*/ 177800 w 1524000"/>
                <a:gd name="connsiteY11" fmla="*/ 381000 h 1016000"/>
                <a:gd name="connsiteX12" fmla="*/ 178206 w 1524000"/>
                <a:gd name="connsiteY12" fmla="*/ 390576 h 1016000"/>
                <a:gd name="connsiteX13" fmla="*/ 178206 w 1524000"/>
                <a:gd name="connsiteY13" fmla="*/ 390677 h 1016000"/>
                <a:gd name="connsiteX14" fmla="*/ 0 w 1524000"/>
                <a:gd name="connsiteY14" fmla="*/ 689712 h 1016000"/>
                <a:gd name="connsiteX15" fmla="*/ 326263 w 1524000"/>
                <a:gd name="connsiteY15" fmla="*/ 1016000 h 1016000"/>
                <a:gd name="connsiteX16" fmla="*/ 948766 w 1524000"/>
                <a:gd name="connsiteY16" fmla="*/ 1016000 h 1016000"/>
                <a:gd name="connsiteX17" fmla="*/ 956666 w 1524000"/>
                <a:gd name="connsiteY17" fmla="*/ 1015644 h 1016000"/>
                <a:gd name="connsiteX18" fmla="*/ 958240 w 1524000"/>
                <a:gd name="connsiteY18" fmla="*/ 1015441 h 1016000"/>
                <a:gd name="connsiteX19" fmla="*/ 961644 w 1524000"/>
                <a:gd name="connsiteY19" fmla="*/ 1015644 h 1016000"/>
                <a:gd name="connsiteX20" fmla="*/ 969493 w 1524000"/>
                <a:gd name="connsiteY20" fmla="*/ 1016000 h 1016000"/>
                <a:gd name="connsiteX21" fmla="*/ 1218489 w 1524000"/>
                <a:gd name="connsiteY21" fmla="*/ 1016000 h 1016000"/>
                <a:gd name="connsiteX22" fmla="*/ 1524000 w 1524000"/>
                <a:gd name="connsiteY22" fmla="*/ 710489 h 1016000"/>
                <a:gd name="connsiteX23" fmla="*/ 1294791 w 1524000"/>
                <a:gd name="connsiteY23" fmla="*/ 411328 h 1016000"/>
                <a:gd name="connsiteX24" fmla="*/ 1218489 w 1524000"/>
                <a:gd name="connsiteY24" fmla="*/ 965200 h 1016000"/>
                <a:gd name="connsiteX25" fmla="*/ 969493 w 1524000"/>
                <a:gd name="connsiteY25" fmla="*/ 965200 h 1016000"/>
                <a:gd name="connsiteX26" fmla="*/ 965073 w 1524000"/>
                <a:gd name="connsiteY26" fmla="*/ 964971 h 1016000"/>
                <a:gd name="connsiteX27" fmla="*/ 958190 w 1524000"/>
                <a:gd name="connsiteY27" fmla="*/ 964692 h 1016000"/>
                <a:gd name="connsiteX28" fmla="*/ 953160 w 1524000"/>
                <a:gd name="connsiteY28" fmla="*/ 964971 h 1016000"/>
                <a:gd name="connsiteX29" fmla="*/ 948766 w 1524000"/>
                <a:gd name="connsiteY29" fmla="*/ 965200 h 1016000"/>
                <a:gd name="connsiteX30" fmla="*/ 326263 w 1524000"/>
                <a:gd name="connsiteY30" fmla="*/ 965200 h 1016000"/>
                <a:gd name="connsiteX31" fmla="*/ 50800 w 1524000"/>
                <a:gd name="connsiteY31" fmla="*/ 689712 h 1016000"/>
                <a:gd name="connsiteX32" fmla="*/ 214198 w 1524000"/>
                <a:gd name="connsiteY32" fmla="*/ 429285 h 1016000"/>
                <a:gd name="connsiteX33" fmla="*/ 228600 w 1524000"/>
                <a:gd name="connsiteY33" fmla="*/ 422402 h 1016000"/>
                <a:gd name="connsiteX34" fmla="*/ 228600 w 1524000"/>
                <a:gd name="connsiteY34" fmla="*/ 406400 h 1016000"/>
                <a:gd name="connsiteX35" fmla="*/ 228981 w 1524000"/>
                <a:gd name="connsiteY35" fmla="*/ 396596 h 1016000"/>
                <a:gd name="connsiteX36" fmla="*/ 229210 w 1524000"/>
                <a:gd name="connsiteY36" fmla="*/ 392532 h 1016000"/>
                <a:gd name="connsiteX37" fmla="*/ 228905 w 1524000"/>
                <a:gd name="connsiteY37" fmla="*/ 387198 h 1016000"/>
                <a:gd name="connsiteX38" fmla="*/ 228600 w 1524000"/>
                <a:gd name="connsiteY38" fmla="*/ 381000 h 1016000"/>
                <a:gd name="connsiteX39" fmla="*/ 406400 w 1524000"/>
                <a:gd name="connsiteY39" fmla="*/ 203200 h 1016000"/>
                <a:gd name="connsiteX40" fmla="*/ 429692 w 1524000"/>
                <a:gd name="connsiteY40" fmla="*/ 204902 h 1016000"/>
                <a:gd name="connsiteX41" fmla="*/ 435610 w 1524000"/>
                <a:gd name="connsiteY41" fmla="*/ 205816 h 1016000"/>
                <a:gd name="connsiteX42" fmla="*/ 455651 w 1524000"/>
                <a:gd name="connsiteY42" fmla="*/ 210312 h 1016000"/>
                <a:gd name="connsiteX43" fmla="*/ 458343 w 1524000"/>
                <a:gd name="connsiteY43" fmla="*/ 210998 h 1016000"/>
                <a:gd name="connsiteX44" fmla="*/ 479552 w 1524000"/>
                <a:gd name="connsiteY44" fmla="*/ 219151 h 1016000"/>
                <a:gd name="connsiteX45" fmla="*/ 484886 w 1524000"/>
                <a:gd name="connsiteY45" fmla="*/ 221717 h 1016000"/>
                <a:gd name="connsiteX46" fmla="*/ 502717 w 1524000"/>
                <a:gd name="connsiteY46" fmla="*/ 231775 h 1016000"/>
                <a:gd name="connsiteX47" fmla="*/ 584200 w 1524000"/>
                <a:gd name="connsiteY47" fmla="*/ 381000 h 1016000"/>
                <a:gd name="connsiteX48" fmla="*/ 609600 w 1524000"/>
                <a:gd name="connsiteY48" fmla="*/ 406400 h 1016000"/>
                <a:gd name="connsiteX49" fmla="*/ 635000 w 1524000"/>
                <a:gd name="connsiteY49" fmla="*/ 381000 h 1016000"/>
                <a:gd name="connsiteX50" fmla="*/ 553720 w 1524000"/>
                <a:gd name="connsiteY50" fmla="*/ 206477 h 1016000"/>
                <a:gd name="connsiteX51" fmla="*/ 865759 w 1524000"/>
                <a:gd name="connsiteY51" fmla="*/ 50800 h 1016000"/>
                <a:gd name="connsiteX52" fmla="*/ 1242898 w 1524000"/>
                <a:gd name="connsiteY52" fmla="*/ 403555 h 1016000"/>
                <a:gd name="connsiteX53" fmla="*/ 1139190 w 1524000"/>
                <a:gd name="connsiteY53" fmla="*/ 406705 h 1016000"/>
                <a:gd name="connsiteX54" fmla="*/ 1117905 w 1524000"/>
                <a:gd name="connsiteY54" fmla="*/ 435635 h 1016000"/>
                <a:gd name="connsiteX55" fmla="*/ 1142975 w 1524000"/>
                <a:gd name="connsiteY55" fmla="*/ 457225 h 1016000"/>
                <a:gd name="connsiteX56" fmla="*/ 1146810 w 1524000"/>
                <a:gd name="connsiteY56" fmla="*/ 456921 h 1016000"/>
                <a:gd name="connsiteX57" fmla="*/ 1265784 w 1524000"/>
                <a:gd name="connsiteY57" fmla="*/ 456870 h 1016000"/>
                <a:gd name="connsiteX58" fmla="*/ 1473200 w 1524000"/>
                <a:gd name="connsiteY58" fmla="*/ 710489 h 1016000"/>
                <a:gd name="connsiteX59" fmla="*/ 1218489 w 1524000"/>
                <a:gd name="connsiteY59" fmla="*/ 9652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24000" h="1016000">
                  <a:moveTo>
                    <a:pt x="1294791" y="411328"/>
                  </a:moveTo>
                  <a:cubicBezTo>
                    <a:pt x="1281354" y="182728"/>
                    <a:pt x="1092911" y="0"/>
                    <a:pt x="865759" y="0"/>
                  </a:cubicBezTo>
                  <a:cubicBezTo>
                    <a:pt x="727837" y="0"/>
                    <a:pt x="594284" y="67640"/>
                    <a:pt x="511531" y="178003"/>
                  </a:cubicBezTo>
                  <a:cubicBezTo>
                    <a:pt x="509626" y="177013"/>
                    <a:pt x="507619" y="176327"/>
                    <a:pt x="505689" y="175412"/>
                  </a:cubicBezTo>
                  <a:cubicBezTo>
                    <a:pt x="500659" y="172974"/>
                    <a:pt x="495554" y="170663"/>
                    <a:pt x="490347" y="168580"/>
                  </a:cubicBezTo>
                  <a:cubicBezTo>
                    <a:pt x="487451" y="167437"/>
                    <a:pt x="484556" y="166395"/>
                    <a:pt x="481635" y="165379"/>
                  </a:cubicBezTo>
                  <a:cubicBezTo>
                    <a:pt x="476479" y="163576"/>
                    <a:pt x="471246" y="161976"/>
                    <a:pt x="465912" y="160528"/>
                  </a:cubicBezTo>
                  <a:cubicBezTo>
                    <a:pt x="462991" y="159741"/>
                    <a:pt x="460096" y="158928"/>
                    <a:pt x="457149" y="158267"/>
                  </a:cubicBezTo>
                  <a:cubicBezTo>
                    <a:pt x="451434" y="156972"/>
                    <a:pt x="445592" y="155981"/>
                    <a:pt x="439699" y="155092"/>
                  </a:cubicBezTo>
                  <a:cubicBezTo>
                    <a:pt x="437134" y="154711"/>
                    <a:pt x="434619" y="154203"/>
                    <a:pt x="432029" y="153924"/>
                  </a:cubicBezTo>
                  <a:cubicBezTo>
                    <a:pt x="423596" y="152984"/>
                    <a:pt x="415061" y="152400"/>
                    <a:pt x="406400" y="152400"/>
                  </a:cubicBezTo>
                  <a:cubicBezTo>
                    <a:pt x="280340" y="152400"/>
                    <a:pt x="177800" y="254940"/>
                    <a:pt x="177800" y="381000"/>
                  </a:cubicBezTo>
                  <a:cubicBezTo>
                    <a:pt x="177800" y="384226"/>
                    <a:pt x="178003" y="387401"/>
                    <a:pt x="178206" y="390576"/>
                  </a:cubicBezTo>
                  <a:lnTo>
                    <a:pt x="178206" y="390677"/>
                  </a:lnTo>
                  <a:cubicBezTo>
                    <a:pt x="72568" y="448285"/>
                    <a:pt x="0" y="568935"/>
                    <a:pt x="0" y="689712"/>
                  </a:cubicBezTo>
                  <a:cubicBezTo>
                    <a:pt x="0" y="869620"/>
                    <a:pt x="146355" y="1016000"/>
                    <a:pt x="326263" y="1016000"/>
                  </a:cubicBezTo>
                  <a:lnTo>
                    <a:pt x="948766" y="1016000"/>
                  </a:lnTo>
                  <a:cubicBezTo>
                    <a:pt x="951408" y="1016000"/>
                    <a:pt x="954024" y="1015848"/>
                    <a:pt x="956666" y="1015644"/>
                  </a:cubicBezTo>
                  <a:lnTo>
                    <a:pt x="958240" y="1015441"/>
                  </a:lnTo>
                  <a:lnTo>
                    <a:pt x="961644" y="1015644"/>
                  </a:lnTo>
                  <a:cubicBezTo>
                    <a:pt x="964235" y="1015848"/>
                    <a:pt x="966826" y="1016000"/>
                    <a:pt x="969493" y="1016000"/>
                  </a:cubicBezTo>
                  <a:lnTo>
                    <a:pt x="1218489" y="1016000"/>
                  </a:lnTo>
                  <a:cubicBezTo>
                    <a:pt x="1386942" y="1016000"/>
                    <a:pt x="1524000" y="878942"/>
                    <a:pt x="1524000" y="710489"/>
                  </a:cubicBezTo>
                  <a:cubicBezTo>
                    <a:pt x="1524000" y="571068"/>
                    <a:pt x="1426794" y="446024"/>
                    <a:pt x="1294791" y="411328"/>
                  </a:cubicBezTo>
                  <a:close/>
                  <a:moveTo>
                    <a:pt x="1218489" y="965200"/>
                  </a:moveTo>
                  <a:lnTo>
                    <a:pt x="969493" y="965200"/>
                  </a:lnTo>
                  <a:cubicBezTo>
                    <a:pt x="967994" y="965200"/>
                    <a:pt x="966546" y="965073"/>
                    <a:pt x="965073" y="964971"/>
                  </a:cubicBezTo>
                  <a:lnTo>
                    <a:pt x="958190" y="964692"/>
                  </a:lnTo>
                  <a:lnTo>
                    <a:pt x="953160" y="964971"/>
                  </a:lnTo>
                  <a:cubicBezTo>
                    <a:pt x="951713" y="965073"/>
                    <a:pt x="950239" y="965200"/>
                    <a:pt x="948766" y="965200"/>
                  </a:cubicBezTo>
                  <a:lnTo>
                    <a:pt x="326263" y="965200"/>
                  </a:lnTo>
                  <a:cubicBezTo>
                    <a:pt x="174371" y="965200"/>
                    <a:pt x="50800" y="841629"/>
                    <a:pt x="50800" y="689712"/>
                  </a:cubicBezTo>
                  <a:cubicBezTo>
                    <a:pt x="50800" y="584200"/>
                    <a:pt x="119507" y="474675"/>
                    <a:pt x="214198" y="429285"/>
                  </a:cubicBezTo>
                  <a:lnTo>
                    <a:pt x="228600" y="422402"/>
                  </a:lnTo>
                  <a:lnTo>
                    <a:pt x="228600" y="406400"/>
                  </a:lnTo>
                  <a:cubicBezTo>
                    <a:pt x="228600" y="403174"/>
                    <a:pt x="228803" y="399898"/>
                    <a:pt x="228981" y="396596"/>
                  </a:cubicBezTo>
                  <a:lnTo>
                    <a:pt x="229210" y="392532"/>
                  </a:lnTo>
                  <a:lnTo>
                    <a:pt x="228905" y="387198"/>
                  </a:lnTo>
                  <a:cubicBezTo>
                    <a:pt x="228752" y="385140"/>
                    <a:pt x="228600" y="383083"/>
                    <a:pt x="228600" y="381000"/>
                  </a:cubicBezTo>
                  <a:cubicBezTo>
                    <a:pt x="228600" y="282981"/>
                    <a:pt x="308381" y="203200"/>
                    <a:pt x="406400" y="203200"/>
                  </a:cubicBezTo>
                  <a:cubicBezTo>
                    <a:pt x="414249" y="203200"/>
                    <a:pt x="421996" y="203886"/>
                    <a:pt x="429692" y="204902"/>
                  </a:cubicBezTo>
                  <a:cubicBezTo>
                    <a:pt x="431673" y="205156"/>
                    <a:pt x="433654" y="205486"/>
                    <a:pt x="435610" y="205816"/>
                  </a:cubicBezTo>
                  <a:cubicBezTo>
                    <a:pt x="442392" y="206934"/>
                    <a:pt x="449072" y="208407"/>
                    <a:pt x="455651" y="210312"/>
                  </a:cubicBezTo>
                  <a:cubicBezTo>
                    <a:pt x="456540" y="210566"/>
                    <a:pt x="457454" y="210744"/>
                    <a:pt x="458343" y="210998"/>
                  </a:cubicBezTo>
                  <a:cubicBezTo>
                    <a:pt x="465582" y="213208"/>
                    <a:pt x="472643" y="216002"/>
                    <a:pt x="479552" y="219151"/>
                  </a:cubicBezTo>
                  <a:cubicBezTo>
                    <a:pt x="481355" y="219964"/>
                    <a:pt x="483108" y="220853"/>
                    <a:pt x="484886" y="221717"/>
                  </a:cubicBezTo>
                  <a:cubicBezTo>
                    <a:pt x="490982" y="224739"/>
                    <a:pt x="496951" y="228041"/>
                    <a:pt x="502717" y="231775"/>
                  </a:cubicBezTo>
                  <a:cubicBezTo>
                    <a:pt x="551663" y="263474"/>
                    <a:pt x="584200" y="318465"/>
                    <a:pt x="584200" y="381000"/>
                  </a:cubicBezTo>
                  <a:cubicBezTo>
                    <a:pt x="584200" y="395046"/>
                    <a:pt x="595554" y="406400"/>
                    <a:pt x="609600" y="406400"/>
                  </a:cubicBezTo>
                  <a:cubicBezTo>
                    <a:pt x="623646" y="406400"/>
                    <a:pt x="635000" y="395046"/>
                    <a:pt x="635000" y="381000"/>
                  </a:cubicBezTo>
                  <a:cubicBezTo>
                    <a:pt x="635000" y="311048"/>
                    <a:pt x="603352" y="248437"/>
                    <a:pt x="553720" y="206477"/>
                  </a:cubicBezTo>
                  <a:cubicBezTo>
                    <a:pt x="626542" y="111227"/>
                    <a:pt x="746455" y="50800"/>
                    <a:pt x="865759" y="50800"/>
                  </a:cubicBezTo>
                  <a:cubicBezTo>
                    <a:pt x="1062482" y="50800"/>
                    <a:pt x="1225855" y="206629"/>
                    <a:pt x="1242898" y="403555"/>
                  </a:cubicBezTo>
                  <a:cubicBezTo>
                    <a:pt x="1216939" y="401726"/>
                    <a:pt x="1178077" y="400787"/>
                    <a:pt x="1139190" y="406705"/>
                  </a:cubicBezTo>
                  <a:cubicBezTo>
                    <a:pt x="1125322" y="408813"/>
                    <a:pt x="1115797" y="421767"/>
                    <a:pt x="1117905" y="435635"/>
                  </a:cubicBezTo>
                  <a:cubicBezTo>
                    <a:pt x="1119810" y="448208"/>
                    <a:pt x="1130630" y="457225"/>
                    <a:pt x="1142975" y="457225"/>
                  </a:cubicBezTo>
                  <a:cubicBezTo>
                    <a:pt x="1144245" y="457225"/>
                    <a:pt x="1145540" y="457124"/>
                    <a:pt x="1146810" y="456921"/>
                  </a:cubicBezTo>
                  <a:cubicBezTo>
                    <a:pt x="1203376" y="448361"/>
                    <a:pt x="1262329" y="456387"/>
                    <a:pt x="1265784" y="456870"/>
                  </a:cubicBezTo>
                  <a:cubicBezTo>
                    <a:pt x="1384046" y="479349"/>
                    <a:pt x="1473200" y="588289"/>
                    <a:pt x="1473200" y="710489"/>
                  </a:cubicBezTo>
                  <a:cubicBezTo>
                    <a:pt x="1473200" y="850925"/>
                    <a:pt x="1358925" y="965200"/>
                    <a:pt x="1218489" y="9652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4219933" y="4393681"/>
            <a:ext cx="3215945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2020-1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컴퓨터공학종합설계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001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분반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AA622-F1A4-4A67-8B5F-F0817ACF8B7F}"/>
              </a:ext>
            </a:extLst>
          </p:cNvPr>
          <p:cNvSpPr txBox="1"/>
          <p:nvPr/>
        </p:nvSpPr>
        <p:spPr>
          <a:xfrm>
            <a:off x="3621081" y="439368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6C69D-FDFA-496F-9CC3-BE688603CF26}"/>
              </a:ext>
            </a:extLst>
          </p:cNvPr>
          <p:cNvSpPr txBox="1"/>
          <p:nvPr/>
        </p:nvSpPr>
        <p:spPr>
          <a:xfrm>
            <a:off x="7800362" y="439368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2BEC2-4ACE-4637-B5F3-3B3B6B7267A8}"/>
              </a:ext>
            </a:extLst>
          </p:cNvPr>
          <p:cNvSpPr txBox="1"/>
          <p:nvPr/>
        </p:nvSpPr>
        <p:spPr>
          <a:xfrm>
            <a:off x="9242995" y="5000001"/>
            <a:ext cx="2138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AppleMango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조장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12151368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김재연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조원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12151375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김현석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12151397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방민호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64335-0D30-4F74-9EFF-BDE3AD57903E}"/>
              </a:ext>
            </a:extLst>
          </p:cNvPr>
          <p:cNvSpPr txBox="1"/>
          <p:nvPr/>
        </p:nvSpPr>
        <p:spPr>
          <a:xfrm>
            <a:off x="9362114" y="4723002"/>
            <a:ext cx="2019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교수님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 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신병석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교수님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770FD0-8435-45EB-A2EA-FCDA5442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10" y="385337"/>
            <a:ext cx="1579874" cy="15245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09D86B-9BA3-45A2-AE0F-E0421094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284" y="369538"/>
            <a:ext cx="1579874" cy="1540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E3C697-15E9-4F25-9EA1-969690B63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10" y="1958052"/>
            <a:ext cx="1579874" cy="1556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C165AF-5F73-4B32-9BA2-A1228F99A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284" y="1952315"/>
            <a:ext cx="1579874" cy="15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489673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노이즈 제거 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High-Pass Filter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4091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979755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00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D62916-F31E-4757-ABEF-FE4085CEDCB2}"/>
              </a:ext>
            </a:extLst>
          </p:cNvPr>
          <p:cNvGrpSpPr/>
          <p:nvPr/>
        </p:nvGrpSpPr>
        <p:grpSpPr>
          <a:xfrm>
            <a:off x="3945910" y="3037633"/>
            <a:ext cx="4300180" cy="543960"/>
            <a:chOff x="3941545" y="3157062"/>
            <a:chExt cx="4300180" cy="5439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0E25A2-680D-446D-AB48-A69CFFA2F9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54EBBB-583D-4163-97EE-F9CA45F0F70F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6CA923D-0B55-4235-A07A-2FE98C1D667A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501056-CB62-4DD5-B064-FE81B3529E47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1F4D130-8422-47ED-8729-92B58E16ECE1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E296E7-58BF-4B96-A7B6-00301B8FB185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D1425E7-9CAF-47EF-91C9-C76665449CDE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7552C2-F1D3-4E4B-9DA6-8F960ACB597F}"/>
                </a:ext>
              </a:extLst>
            </p:cNvPr>
            <p:cNvSpPr txBox="1"/>
            <p:nvPr/>
          </p:nvSpPr>
          <p:spPr>
            <a:xfrm>
              <a:off x="5128848" y="3217807"/>
              <a:ext cx="1952779" cy="402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다음 목차입니다</a:t>
              </a:r>
              <a:r>
                <a:rPr lang="en-US" altLang="ko-KR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.</a:t>
              </a: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D2F4B365-AEA9-4397-955B-4948826FBD24}"/>
              </a:ext>
            </a:extLst>
          </p:cNvPr>
          <p:cNvSpPr/>
          <p:nvPr/>
        </p:nvSpPr>
        <p:spPr>
          <a:xfrm>
            <a:off x="5159081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31263A-60FD-4539-8D24-E8E7325803F2}"/>
              </a:ext>
            </a:extLst>
          </p:cNvPr>
          <p:cNvSpPr/>
          <p:nvPr/>
        </p:nvSpPr>
        <p:spPr>
          <a:xfrm>
            <a:off x="5593190" y="2652585"/>
            <a:ext cx="137400" cy="137400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3070B93-92FC-408A-926A-BD551435BC8E}"/>
              </a:ext>
            </a:extLst>
          </p:cNvPr>
          <p:cNvSpPr/>
          <p:nvPr/>
        </p:nvSpPr>
        <p:spPr>
          <a:xfrm>
            <a:off x="602729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FADC7F1-1CFA-4CE1-88DA-7E225B2D939C}"/>
              </a:ext>
            </a:extLst>
          </p:cNvPr>
          <p:cNvSpPr/>
          <p:nvPr/>
        </p:nvSpPr>
        <p:spPr>
          <a:xfrm>
            <a:off x="6461408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C52AE0-38F7-4F39-8F4D-BAF467DAEF3C}"/>
              </a:ext>
            </a:extLst>
          </p:cNvPr>
          <p:cNvSpPr/>
          <p:nvPr/>
        </p:nvSpPr>
        <p:spPr>
          <a:xfrm>
            <a:off x="689551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2672526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전체 구성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16000">
                    <a:srgbClr val="067D68"/>
                  </a:gs>
                  <a:gs pos="100000">
                    <a:srgbClr val="50D5B7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구동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7BD47A-1C9C-42E7-8301-B127AAD20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69391"/>
              </p:ext>
            </p:extLst>
          </p:nvPr>
        </p:nvGraphicFramePr>
        <p:xfrm>
          <a:off x="6920753" y="2887638"/>
          <a:ext cx="5106782" cy="349935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41711">
                  <a:extLst>
                    <a:ext uri="{9D8B030D-6E8A-4147-A177-3AD203B41FA5}">
                      <a16:colId xmlns:a16="http://schemas.microsoft.com/office/drawing/2014/main" val="236129556"/>
                    </a:ext>
                  </a:extLst>
                </a:gridCol>
                <a:gridCol w="3565071">
                  <a:extLst>
                    <a:ext uri="{9D8B030D-6E8A-4147-A177-3AD203B41FA5}">
                      <a16:colId xmlns:a16="http://schemas.microsoft.com/office/drawing/2014/main" val="1044873248"/>
                    </a:ext>
                  </a:extLst>
                </a:gridCol>
              </a:tblGrid>
              <a:tr h="3275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제목</a:t>
                      </a:r>
                      <a:endParaRPr lang="ko-KR" sz="1100" b="1" kern="100" dirty="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설명</a:t>
                      </a:r>
                      <a:endParaRPr lang="ko-KR" sz="1100" b="1" kern="10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596745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센서 값 저장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결과값 도출</a:t>
                      </a:r>
                      <a:endParaRPr lang="ko-KR" sz="1100" b="1" kern="100" dirty="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서버에 전달된 데이터를 저장하고 데이터베이스내용에 따라 결과값을 도출한다</a:t>
                      </a:r>
                      <a:r>
                        <a:rPr lang="en-US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..</a:t>
                      </a:r>
                      <a:endParaRPr lang="ko-KR" sz="1100" b="1" kern="100" dirty="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7832072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경보 값 전달</a:t>
                      </a:r>
                      <a:endParaRPr lang="ko-KR" sz="1100" b="1" kern="10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Bluetooth </a:t>
                      </a: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통신으로 실시간으로 투입구의 초음파 센서를 확인해 안드로이드에 알맞은 데이터를 보낸다</a:t>
                      </a:r>
                      <a:r>
                        <a:rPr lang="en-US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.</a:t>
                      </a:r>
                      <a:endParaRPr lang="ko-KR" sz="1100" b="1" kern="100" dirty="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404112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사용법 디스플레이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경보 알림</a:t>
                      </a:r>
                      <a:endParaRPr lang="ko-KR" sz="1100" b="1" kern="10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기계 외부에 부착된 디스플레이에 관련 정보나 주의문을 출력한다</a:t>
                      </a:r>
                      <a:r>
                        <a:rPr lang="en-US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.</a:t>
                      </a:r>
                      <a:endParaRPr lang="ko-KR" sz="1100" b="1" kern="100" dirty="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727533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결과값 전달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센서 값 전달</a:t>
                      </a:r>
                      <a:endParaRPr lang="ko-KR" sz="1100" b="1" kern="10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센서로 얻은 정보를 서버에 보내면 그에 맞는 결과를 주고</a:t>
                      </a:r>
                      <a:r>
                        <a:rPr lang="en-US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, </a:t>
                      </a: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기계가 동작될 수 있게 한다</a:t>
                      </a:r>
                      <a:r>
                        <a:rPr lang="en-US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.</a:t>
                      </a:r>
                      <a:endParaRPr lang="ko-KR" sz="1100" b="1" kern="100" dirty="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87930"/>
                  </a:ext>
                </a:extLst>
              </a:tr>
              <a:tr h="28135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분리수거 할 물체 전달</a:t>
                      </a:r>
                      <a:endParaRPr lang="ko-KR" sz="1100" b="1" kern="10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사용자가 기계 투입구에 물체를 넣는다</a:t>
                      </a:r>
                      <a:endParaRPr lang="ko-KR" sz="1100" b="1" kern="100" dirty="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137186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보관함 용량 정보 전달</a:t>
                      </a:r>
                      <a:endParaRPr lang="ko-KR" sz="1100" b="1" kern="10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현재 보관함의 용량을 서버에서 수시로 확인해 결과값을 </a:t>
                      </a:r>
                      <a:r>
                        <a:rPr lang="ko-KR" sz="1100" b="1" kern="10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디스플레이한다</a:t>
                      </a:r>
                      <a:r>
                        <a:rPr lang="en-US" sz="1100" b="1" kern="10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.</a:t>
                      </a:r>
                      <a:endParaRPr lang="ko-KR" sz="1100" b="1" kern="100" dirty="0">
                        <a:effectLst/>
                        <a:latin typeface="Aharoni" panose="02010803020104030203" pitchFamily="2" charset="-79"/>
                        <a:ea typeface="맑은 고딕" panose="020B0503020000020004" pitchFamily="50" charset="-127"/>
                        <a:cs typeface="Aharoni" panose="02010803020104030203" pitchFamily="2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82533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8568B252-0881-4E09-8E23-5BF6B9D7DD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465" y="1535652"/>
            <a:ext cx="6576994" cy="49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9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097771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Arduino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NodeMCU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100000">
                    <a:srgbClr val="067D68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48231" y="925772"/>
            <a:ext cx="111761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하드웨어 설명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01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097771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Hardware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Arduino &amp;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NodeMCU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100000">
                    <a:srgbClr val="067D68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5684669" y="3289891"/>
            <a:ext cx="822661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구현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4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241494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Software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Server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CA6F818-D3CF-4F0E-93CA-C535AA361167}"/>
              </a:ext>
            </a:extLst>
          </p:cNvPr>
          <p:cNvSpPr/>
          <p:nvPr/>
        </p:nvSpPr>
        <p:spPr>
          <a:xfrm>
            <a:off x="4734831" y="3483214"/>
            <a:ext cx="2759242" cy="2582779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Web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Server</a:t>
            </a:r>
            <a:endParaRPr lang="ko-KR" altLang="en-US" sz="28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E5F6A5-B740-4725-80BC-398030484180}"/>
              </a:ext>
            </a:extLst>
          </p:cNvPr>
          <p:cNvSpPr/>
          <p:nvPr/>
        </p:nvSpPr>
        <p:spPr>
          <a:xfrm>
            <a:off x="5451246" y="1571959"/>
            <a:ext cx="1326412" cy="1102659"/>
          </a:xfrm>
          <a:prstGeom prst="ellips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05EAC6-856F-49F9-A54F-938604778D24}"/>
              </a:ext>
            </a:extLst>
          </p:cNvPr>
          <p:cNvSpPr/>
          <p:nvPr/>
        </p:nvSpPr>
        <p:spPr>
          <a:xfrm>
            <a:off x="700444" y="4133725"/>
            <a:ext cx="2013285" cy="17245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안드로이드</a:t>
            </a:r>
            <a:endParaRPr lang="en-US" altLang="ko-KR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03EB74-686A-4882-AFE4-27E7A35EB87D}"/>
              </a:ext>
            </a:extLst>
          </p:cNvPr>
          <p:cNvSpPr/>
          <p:nvPr/>
        </p:nvSpPr>
        <p:spPr>
          <a:xfrm>
            <a:off x="9637059" y="3912340"/>
            <a:ext cx="2013285" cy="1724526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분리수거</a:t>
            </a:r>
            <a:endParaRPr lang="en-US" altLang="ko-KR" b="1" dirty="0"/>
          </a:p>
          <a:p>
            <a:pPr algn="ctr"/>
            <a:r>
              <a:rPr lang="ko-KR" altLang="en-US" b="1" dirty="0"/>
              <a:t>기기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A9CAC9-22BB-4F23-AC5E-DF429BCB5B9A}"/>
              </a:ext>
            </a:extLst>
          </p:cNvPr>
          <p:cNvCxnSpPr>
            <a:cxnSpLocks/>
          </p:cNvCxnSpPr>
          <p:nvPr/>
        </p:nvCxnSpPr>
        <p:spPr>
          <a:xfrm>
            <a:off x="7494073" y="5202722"/>
            <a:ext cx="2205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801837-43D5-416B-AEE9-A4FFCD2B8004}"/>
              </a:ext>
            </a:extLst>
          </p:cNvPr>
          <p:cNvCxnSpPr>
            <a:cxnSpLocks/>
          </p:cNvCxnSpPr>
          <p:nvPr/>
        </p:nvCxnSpPr>
        <p:spPr>
          <a:xfrm flipH="1">
            <a:off x="7494073" y="4386276"/>
            <a:ext cx="22057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E4FD7E-F6A1-4E4F-AC73-883F9298899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114452" y="2828039"/>
            <a:ext cx="0" cy="6551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017339-E9F9-4009-AB4E-A7AF2B2D04A2}"/>
              </a:ext>
            </a:extLst>
          </p:cNvPr>
          <p:cNvSpPr txBox="1"/>
          <p:nvPr/>
        </p:nvSpPr>
        <p:spPr>
          <a:xfrm>
            <a:off x="6233453" y="2708648"/>
            <a:ext cx="2205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센서 값 저장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결과값 가져오기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보관함 용량 세팅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보관함 현재 값 가져오기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DDF7B-19CF-4281-9E9F-7F68CCA13763}"/>
              </a:ext>
            </a:extLst>
          </p:cNvPr>
          <p:cNvSpPr txBox="1"/>
          <p:nvPr/>
        </p:nvSpPr>
        <p:spPr>
          <a:xfrm>
            <a:off x="7781758" y="3858413"/>
            <a:ext cx="180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센서 값 전달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요청</a:t>
            </a:r>
            <a:r>
              <a:rPr lang="en-US" altLang="ko-KR" sz="1200" b="1" dirty="0"/>
              <a:t>(Http post)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B8CA2F-BB9E-4AA0-996B-59214012C046}"/>
              </a:ext>
            </a:extLst>
          </p:cNvPr>
          <p:cNvSpPr txBox="1"/>
          <p:nvPr/>
        </p:nvSpPr>
        <p:spPr>
          <a:xfrm>
            <a:off x="7636752" y="5301927"/>
            <a:ext cx="1857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결과값 전달</a:t>
            </a:r>
            <a:r>
              <a:rPr lang="en-US" altLang="ko-KR" sz="1200" b="1" dirty="0"/>
              <a:t>(Http get)</a:t>
            </a:r>
            <a:endParaRPr lang="ko-KR" altLang="en-US" sz="12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35F549-73DB-4AEB-BBBF-603638E6A11B}"/>
              </a:ext>
            </a:extLst>
          </p:cNvPr>
          <p:cNvSpPr/>
          <p:nvPr/>
        </p:nvSpPr>
        <p:spPr>
          <a:xfrm>
            <a:off x="7945713" y="4515756"/>
            <a:ext cx="1239703" cy="4930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D7AF8E-DEBA-437A-99C2-700504DBCF9F}"/>
              </a:ext>
            </a:extLst>
          </p:cNvPr>
          <p:cNvSpPr/>
          <p:nvPr/>
        </p:nvSpPr>
        <p:spPr>
          <a:xfrm>
            <a:off x="2900837" y="3124146"/>
            <a:ext cx="1575586" cy="650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socket </a:t>
            </a:r>
            <a:r>
              <a:rPr lang="ko-KR" altLang="en-US" dirty="0"/>
              <a:t>통신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043ED9-4092-47AE-AE0A-E4AF7EF76A31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2418890" y="4386276"/>
            <a:ext cx="24130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8B012-8BED-4DFC-B990-78A2F7574546}"/>
              </a:ext>
            </a:extLst>
          </p:cNvPr>
          <p:cNvSpPr txBox="1"/>
          <p:nvPr/>
        </p:nvSpPr>
        <p:spPr>
          <a:xfrm>
            <a:off x="2930114" y="3807456"/>
            <a:ext cx="151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보관함 용량 정보 전달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소켓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ABDFB8-0E0A-4E7E-A783-3EC84E47E97F}"/>
              </a:ext>
            </a:extLst>
          </p:cNvPr>
          <p:cNvCxnSpPr>
            <a:cxnSpLocks/>
          </p:cNvCxnSpPr>
          <p:nvPr/>
        </p:nvCxnSpPr>
        <p:spPr>
          <a:xfrm>
            <a:off x="2554941" y="5477435"/>
            <a:ext cx="237564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1CA5A9-5411-44C7-B494-E2FDED8EE36D}"/>
              </a:ext>
            </a:extLst>
          </p:cNvPr>
          <p:cNvSpPr txBox="1"/>
          <p:nvPr/>
        </p:nvSpPr>
        <p:spPr>
          <a:xfrm>
            <a:off x="2975173" y="4942310"/>
            <a:ext cx="13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보관함 용량 세팅 정보 </a:t>
            </a:r>
            <a:r>
              <a:rPr lang="en-US" altLang="ko-KR" sz="1200" b="1" dirty="0"/>
              <a:t>(Http)</a:t>
            </a:r>
            <a:endParaRPr lang="ko-KR" altLang="en-US" sz="1200" b="1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115CECA-6D0E-4D16-8620-31B81DBBFC36}"/>
              </a:ext>
            </a:extLst>
          </p:cNvPr>
          <p:cNvSpPr/>
          <p:nvPr/>
        </p:nvSpPr>
        <p:spPr>
          <a:xfrm>
            <a:off x="3097056" y="5556875"/>
            <a:ext cx="1239703" cy="4930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83147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241494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Software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Server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E4960-0002-4D1C-AF02-E1FFE66C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5" y="2379365"/>
            <a:ext cx="5380186" cy="390939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903E16-F198-4AA0-BD05-7080E7E34686}"/>
              </a:ext>
            </a:extLst>
          </p:cNvPr>
          <p:cNvSpPr/>
          <p:nvPr/>
        </p:nvSpPr>
        <p:spPr>
          <a:xfrm>
            <a:off x="5544707" y="1257066"/>
            <a:ext cx="1575586" cy="650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socket </a:t>
            </a:r>
            <a:r>
              <a:rPr lang="ko-KR" altLang="en-US" dirty="0"/>
              <a:t>통신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2839B-D71F-4B33-A752-E3CCDB70E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981" y="2384969"/>
            <a:ext cx="4930567" cy="2088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AC41E-666C-489E-859D-100A65C491C0}"/>
              </a:ext>
            </a:extLst>
          </p:cNvPr>
          <p:cNvSpPr txBox="1"/>
          <p:nvPr/>
        </p:nvSpPr>
        <p:spPr>
          <a:xfrm>
            <a:off x="4596715" y="2010033"/>
            <a:ext cx="136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545F2-7219-4CE1-9675-B5DAEAD25785}"/>
              </a:ext>
            </a:extLst>
          </p:cNvPr>
          <p:cNvSpPr txBox="1"/>
          <p:nvPr/>
        </p:nvSpPr>
        <p:spPr>
          <a:xfrm>
            <a:off x="8031893" y="2010033"/>
            <a:ext cx="391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Models/numberOfRecycleds.js(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675054-FED7-4365-8EF0-430B9DE39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981" y="4789025"/>
            <a:ext cx="4930567" cy="1889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BF22B7-03C0-43BF-8D76-004E25335697}"/>
              </a:ext>
            </a:extLst>
          </p:cNvPr>
          <p:cNvSpPr txBox="1"/>
          <p:nvPr/>
        </p:nvSpPr>
        <p:spPr>
          <a:xfrm>
            <a:off x="8031892" y="4497628"/>
            <a:ext cx="430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r>
              <a:rPr lang="ko-KR" altLang="en-US" dirty="0"/>
              <a:t>에서 전달하는 데이터형식</a:t>
            </a:r>
          </a:p>
        </p:txBody>
      </p:sp>
    </p:spTree>
    <p:extLst>
      <p:ext uri="{BB962C8B-B14F-4D97-AF65-F5344CB8AC3E}">
        <p14:creationId xmlns:p14="http://schemas.microsoft.com/office/powerpoint/2010/main" val="9994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241494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Software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Server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1DB88A2-2178-4173-9943-370A226BFB04}"/>
              </a:ext>
            </a:extLst>
          </p:cNvPr>
          <p:cNvSpPr/>
          <p:nvPr/>
        </p:nvSpPr>
        <p:spPr>
          <a:xfrm>
            <a:off x="4797015" y="1761210"/>
            <a:ext cx="2802880" cy="47829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9A41BD-558C-4E1A-A0F9-3B35B556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2" y="2429730"/>
            <a:ext cx="4329498" cy="585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9C0768-53DF-401C-A1FB-48658C981461}"/>
              </a:ext>
            </a:extLst>
          </p:cNvPr>
          <p:cNvSpPr txBox="1"/>
          <p:nvPr/>
        </p:nvSpPr>
        <p:spPr>
          <a:xfrm>
            <a:off x="3799993" y="2059920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CE8D4-F3E8-422E-8AAC-6E75C61B9BA3}"/>
              </a:ext>
            </a:extLst>
          </p:cNvPr>
          <p:cNvSpPr txBox="1"/>
          <p:nvPr/>
        </p:nvSpPr>
        <p:spPr>
          <a:xfrm>
            <a:off x="9812108" y="2043214"/>
            <a:ext cx="220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routes/countRoute.js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6ED477-AA17-436D-86CA-0D0951A42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015" y="2412546"/>
            <a:ext cx="7216765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241494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Software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Server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2CC953-132F-4747-AA77-D56FA000024C}"/>
              </a:ext>
            </a:extLst>
          </p:cNvPr>
          <p:cNvSpPr/>
          <p:nvPr/>
        </p:nvSpPr>
        <p:spPr>
          <a:xfrm>
            <a:off x="4488096" y="1538384"/>
            <a:ext cx="2802880" cy="47829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분리수거 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7827B2-F34E-46A2-BD97-C64ABDB95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90" y="2592517"/>
            <a:ext cx="4526121" cy="478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3736E-9A7C-4F6A-B7ED-70F2764BDD5B}"/>
              </a:ext>
            </a:extLst>
          </p:cNvPr>
          <p:cNvSpPr txBox="1"/>
          <p:nvPr/>
        </p:nvSpPr>
        <p:spPr>
          <a:xfrm>
            <a:off x="3973282" y="2239509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DDCB7-055C-425A-8DB3-1709B6FA2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0" y="5177482"/>
            <a:ext cx="4401757" cy="926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8CAAFF-C1FE-49D8-9E99-6858E530D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41506"/>
            <a:ext cx="5486400" cy="4327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32D6D5-794F-4ABA-B054-0C629D83441A}"/>
              </a:ext>
            </a:extLst>
          </p:cNvPr>
          <p:cNvSpPr txBox="1"/>
          <p:nvPr/>
        </p:nvSpPr>
        <p:spPr>
          <a:xfrm>
            <a:off x="9380728" y="1972174"/>
            <a:ext cx="220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routes/countRoute.js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C0CEA-3559-4126-A5FF-3CD777D55016}"/>
              </a:ext>
            </a:extLst>
          </p:cNvPr>
          <p:cNvSpPr txBox="1"/>
          <p:nvPr/>
        </p:nvSpPr>
        <p:spPr>
          <a:xfrm>
            <a:off x="2611869" y="4808150"/>
            <a:ext cx="220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routes/countRoute.js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7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363322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Software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Android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0B34D8F-5DB3-4BC4-867F-E50B8AA2B8C6}"/>
              </a:ext>
            </a:extLst>
          </p:cNvPr>
          <p:cNvSpPr/>
          <p:nvPr/>
        </p:nvSpPr>
        <p:spPr>
          <a:xfrm>
            <a:off x="1330089" y="3652061"/>
            <a:ext cx="1914347" cy="1724526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Web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Server</a:t>
            </a:r>
            <a:endParaRPr lang="ko-KR" altLang="en-US" sz="28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072642A-7DCD-43B3-8972-D45104E65AD8}"/>
              </a:ext>
            </a:extLst>
          </p:cNvPr>
          <p:cNvSpPr/>
          <p:nvPr/>
        </p:nvSpPr>
        <p:spPr>
          <a:xfrm>
            <a:off x="878607" y="3032010"/>
            <a:ext cx="1326412" cy="1102659"/>
          </a:xfrm>
          <a:prstGeom prst="ellips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A574CFB-6671-4C1F-8962-B47A392CC884}"/>
              </a:ext>
            </a:extLst>
          </p:cNvPr>
          <p:cNvSpPr/>
          <p:nvPr/>
        </p:nvSpPr>
        <p:spPr>
          <a:xfrm>
            <a:off x="5019083" y="2839387"/>
            <a:ext cx="2877417" cy="253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안드로이드</a:t>
            </a:r>
            <a:endParaRPr lang="en-US" altLang="ko-KR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F5F5BEC-26D0-4B9B-A0A1-71D5EB31FDF1}"/>
              </a:ext>
            </a:extLst>
          </p:cNvPr>
          <p:cNvSpPr/>
          <p:nvPr/>
        </p:nvSpPr>
        <p:spPr>
          <a:xfrm>
            <a:off x="9606548" y="3245724"/>
            <a:ext cx="2013285" cy="1724526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분리수거</a:t>
            </a:r>
            <a:endParaRPr lang="en-US" altLang="ko-KR" b="1" dirty="0"/>
          </a:p>
          <a:p>
            <a:pPr algn="ctr"/>
            <a:r>
              <a:rPr lang="ko-KR" altLang="en-US" b="1" dirty="0"/>
              <a:t>기기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C34B6F-B4BB-4718-890B-54E9E094F64A}"/>
              </a:ext>
            </a:extLst>
          </p:cNvPr>
          <p:cNvSpPr txBox="1"/>
          <p:nvPr/>
        </p:nvSpPr>
        <p:spPr>
          <a:xfrm>
            <a:off x="8037947" y="4375824"/>
            <a:ext cx="142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경보 값 전달</a:t>
            </a:r>
            <a:endParaRPr lang="en-US" altLang="ko-KR" sz="12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1FDB463-A667-412F-B653-F0C2885CCCF9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7896500" y="4107987"/>
            <a:ext cx="171004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7CB51AF-E75C-4DE9-A463-BB3AB51E6F47}"/>
              </a:ext>
            </a:extLst>
          </p:cNvPr>
          <p:cNvSpPr/>
          <p:nvPr/>
        </p:nvSpPr>
        <p:spPr>
          <a:xfrm>
            <a:off x="8100530" y="3409738"/>
            <a:ext cx="1247121" cy="484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Bluetooth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7D58B2-E4AB-440F-BD7A-E11A8F80B21E}"/>
              </a:ext>
            </a:extLst>
          </p:cNvPr>
          <p:cNvSpPr/>
          <p:nvPr/>
        </p:nvSpPr>
        <p:spPr>
          <a:xfrm>
            <a:off x="3246201" y="2839387"/>
            <a:ext cx="1239703" cy="49303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EBE2861-FED7-4F3A-8A23-BB996F81E1D5}"/>
              </a:ext>
            </a:extLst>
          </p:cNvPr>
          <p:cNvCxnSpPr>
            <a:cxnSpLocks/>
          </p:cNvCxnSpPr>
          <p:nvPr/>
        </p:nvCxnSpPr>
        <p:spPr>
          <a:xfrm>
            <a:off x="3142483" y="4970250"/>
            <a:ext cx="212536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D1986D-10D7-462C-8EE6-33E2E54ABB44}"/>
              </a:ext>
            </a:extLst>
          </p:cNvPr>
          <p:cNvSpPr txBox="1"/>
          <p:nvPr/>
        </p:nvSpPr>
        <p:spPr>
          <a:xfrm>
            <a:off x="3438722" y="5035473"/>
            <a:ext cx="151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보관함 용량 정보 전달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소켓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E9C7AA-2A93-4A45-9EEA-C8EB5E100102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2964086" y="3894383"/>
            <a:ext cx="2054997" cy="102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D9F8B69-E6D3-4576-A0DE-6ECC6D16C8CD}"/>
              </a:ext>
            </a:extLst>
          </p:cNvPr>
          <p:cNvSpPr txBox="1"/>
          <p:nvPr/>
        </p:nvSpPr>
        <p:spPr>
          <a:xfrm>
            <a:off x="3244436" y="3397645"/>
            <a:ext cx="13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보관함 용량 세팅 정보 </a:t>
            </a:r>
            <a:r>
              <a:rPr lang="en-US" altLang="ko-KR" sz="1200" b="1" dirty="0"/>
              <a:t>(Http)</a:t>
            </a:r>
            <a:endParaRPr lang="ko-KR" altLang="en-US" sz="1200" b="1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EB6D2C4-141D-4E6A-8D13-D92AA3758A63}"/>
              </a:ext>
            </a:extLst>
          </p:cNvPr>
          <p:cNvSpPr/>
          <p:nvPr/>
        </p:nvSpPr>
        <p:spPr>
          <a:xfrm>
            <a:off x="3380168" y="5562360"/>
            <a:ext cx="1575586" cy="650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socket </a:t>
            </a:r>
            <a:r>
              <a:rPr lang="ko-KR" altLang="en-US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60008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4C425-DD11-4799-84FF-9C4F7C2ABC88}"/>
              </a:ext>
            </a:extLst>
          </p:cNvPr>
          <p:cNvSpPr txBox="1"/>
          <p:nvPr/>
        </p:nvSpPr>
        <p:spPr>
          <a:xfrm>
            <a:off x="5683281" y="1166490"/>
            <a:ext cx="82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INDEX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C136E3-73AA-4449-8589-72C5DF9E0C35}"/>
              </a:ext>
            </a:extLst>
          </p:cNvPr>
          <p:cNvCxnSpPr>
            <a:cxnSpLocks/>
          </p:cNvCxnSpPr>
          <p:nvPr/>
        </p:nvCxnSpPr>
        <p:spPr>
          <a:xfrm flipH="1">
            <a:off x="5772238" y="1706665"/>
            <a:ext cx="647509" cy="0"/>
          </a:xfrm>
          <a:prstGeom prst="line">
            <a:avLst/>
          </a:prstGeom>
          <a:ln w="28575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1D8DCD-1297-4E94-B8CD-F5FCBEEE11C2}"/>
              </a:ext>
            </a:extLst>
          </p:cNvPr>
          <p:cNvSpPr txBox="1"/>
          <p:nvPr/>
        </p:nvSpPr>
        <p:spPr>
          <a:xfrm>
            <a:off x="4937374" y="2247437"/>
            <a:ext cx="2317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이유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FFT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알고리즘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노이즈 제거 알고리즘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arenR" startAt="3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동작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Hardware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B85820-2A12-40B0-ACD4-0EDF426C6F5F}"/>
              </a:ext>
            </a:extLst>
          </p:cNvPr>
          <p:cNvSpPr/>
          <p:nvPr/>
        </p:nvSpPr>
        <p:spPr>
          <a:xfrm>
            <a:off x="4430080" y="863645"/>
            <a:ext cx="3331816" cy="5075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2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363322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Software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Android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C0998-B64B-48AB-A0E0-35431E5325E1}"/>
              </a:ext>
            </a:extLst>
          </p:cNvPr>
          <p:cNvSpPr txBox="1"/>
          <p:nvPr/>
        </p:nvSpPr>
        <p:spPr>
          <a:xfrm>
            <a:off x="5684669" y="3289891"/>
            <a:ext cx="822661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구현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D8643-630A-455F-8A8C-EF2167BB1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50" y="465556"/>
            <a:ext cx="3490372" cy="6205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25C50B-9265-4D94-B9C4-666AAE0F6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74" y="2028568"/>
            <a:ext cx="7174900" cy="41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1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363322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Software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Android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8B3C85-B07A-49D7-A1E2-B2BD713A9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1" y="1749582"/>
            <a:ext cx="2802024" cy="4981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023DFB-33BD-4EB9-9C0F-E6684DA07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728" y="1689173"/>
            <a:ext cx="2652189" cy="50417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CB18F3-C694-452B-BF8D-A24BC3CC6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787" y="1689171"/>
            <a:ext cx="2652190" cy="5041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770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363322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Software</a:t>
            </a: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Android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3289" y="408598"/>
            <a:ext cx="3978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44302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동작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867271C-DD64-4F9A-AFE3-78E559EF8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9" y="1687936"/>
            <a:ext cx="2836032" cy="5041834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356B12B-B7AF-494D-B75C-8A8D0E011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53" y="1687936"/>
            <a:ext cx="2836032" cy="5041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A3AE753-E49F-4E86-B602-F65AA664F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1" y="1687936"/>
            <a:ext cx="2836032" cy="5041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494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C4860B1-ED39-43BC-A980-F31F066BE54A}"/>
              </a:ext>
            </a:extLst>
          </p:cNvPr>
          <p:cNvSpPr txBox="1"/>
          <p:nvPr/>
        </p:nvSpPr>
        <p:spPr>
          <a:xfrm>
            <a:off x="5057896" y="3145845"/>
            <a:ext cx="2076209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9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감사합니다 </a:t>
            </a: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9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  <a:endParaRPr lang="en-US" altLang="ko-KR" sz="28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676D74"/>
                  </a:gs>
                  <a:gs pos="100000">
                    <a:srgbClr val="29323C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5B7AC0-0B9A-4B83-83B8-15CC7C70F282}"/>
              </a:ext>
            </a:extLst>
          </p:cNvPr>
          <p:cNvCxnSpPr>
            <a:cxnSpLocks/>
          </p:cNvCxnSpPr>
          <p:nvPr/>
        </p:nvCxnSpPr>
        <p:spPr>
          <a:xfrm>
            <a:off x="5117259" y="2833687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2D75E2-1EDD-47AF-A343-7F6F9E30F915}"/>
              </a:ext>
            </a:extLst>
          </p:cNvPr>
          <p:cNvCxnSpPr>
            <a:cxnSpLocks/>
          </p:cNvCxnSpPr>
          <p:nvPr/>
        </p:nvCxnSpPr>
        <p:spPr>
          <a:xfrm>
            <a:off x="5117259" y="4024312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0" y="879151"/>
            <a:ext cx="10443321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분리수거에 투입된 인력들을 효율적으로 대체할 수 있는 방법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772760" y="1518404"/>
            <a:ext cx="7993735" cy="129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현재 우리 나라에서는 분리수거라는 쓰레기를 분류하여 버리고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분류된 쓰레기들을 재활용하기 위해서 많은 방법을 고민하고 있다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분리수거라는 행동은 매우 귀찮고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물질의 재질을 잘 모른다면 어려운 활동이다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이유들로 인해서 분리 수거함 앞을 지키시면서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사람들이 분리수거를 잘 하는지 확인하시면서 잘못된 분류시에는 그 물건을 재 분류하는 일을 해주시는 감사한 분들이 계신다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위에서 말했던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차적 분류를 자동으로 할 수 있는 기계가 있다면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쓰레기를 버리는 사람에게도 편리하고 쓰레기의 처리를 위해서 지자체에서 사용하는 비용이나 인력적 측면에서도 이익이 많을 것이라는 생각에서 주제를 선정하였다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78518" y="408598"/>
            <a:ext cx="36740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주제 선정 이유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인천 서구, '클린하우스'는 이제 '클린매니저'에게 - 1">
            <a:extLst>
              <a:ext uri="{FF2B5EF4-FFF2-40B4-BE49-F238E27FC236}">
                <a16:creationId xmlns:a16="http://schemas.microsoft.com/office/drawing/2014/main" id="{A1A1DC39-09E9-4C05-BDAF-23A46576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8" y="3429000"/>
            <a:ext cx="4286250" cy="268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336539-4276-4C52-8D8B-0DE58BEA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83" y="3429002"/>
            <a:ext cx="4398042" cy="26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1F43AFC-863B-4E56-A4EC-3A9E241FA1DF}"/>
              </a:ext>
            </a:extLst>
          </p:cNvPr>
          <p:cNvSpPr txBox="1"/>
          <p:nvPr/>
        </p:nvSpPr>
        <p:spPr>
          <a:xfrm>
            <a:off x="4262116" y="6112585"/>
            <a:ext cx="1015021" cy="24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출처 </a:t>
            </a:r>
            <a:r>
              <a:rPr lang="en-US" altLang="ko-KR" sz="1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연합뉴스</a:t>
            </a:r>
            <a:endParaRPr lang="en-US" altLang="ko-KR" sz="10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D19F58-D869-4224-A0BE-2ACBEF1F8EB7}"/>
              </a:ext>
            </a:extLst>
          </p:cNvPr>
          <p:cNvSpPr txBox="1"/>
          <p:nvPr/>
        </p:nvSpPr>
        <p:spPr>
          <a:xfrm>
            <a:off x="8825904" y="6112585"/>
            <a:ext cx="1015021" cy="24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출처 </a:t>
            </a:r>
            <a:r>
              <a:rPr lang="en-US" altLang="ko-KR" sz="1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제주일보</a:t>
            </a:r>
            <a:endParaRPr lang="en-US" altLang="ko-KR" sz="10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92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D62916-F31E-4757-ABEF-FE4085CEDCB2}"/>
              </a:ext>
            </a:extLst>
          </p:cNvPr>
          <p:cNvGrpSpPr/>
          <p:nvPr/>
        </p:nvGrpSpPr>
        <p:grpSpPr>
          <a:xfrm>
            <a:off x="3945910" y="3037633"/>
            <a:ext cx="4300180" cy="543960"/>
            <a:chOff x="3941545" y="3157062"/>
            <a:chExt cx="4300180" cy="5439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0E25A2-680D-446D-AB48-A69CFFA2F9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54EBBB-583D-4163-97EE-F9CA45F0F70F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6CA923D-0B55-4235-A07A-2FE98C1D667A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501056-CB62-4DD5-B064-FE81B3529E47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1F4D130-8422-47ED-8729-92B58E16ECE1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E296E7-58BF-4B96-A7B6-00301B8FB185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D1425E7-9CAF-47EF-91C9-C76665449CDE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7552C2-F1D3-4E4B-9DA6-8F960ACB597F}"/>
                </a:ext>
              </a:extLst>
            </p:cNvPr>
            <p:cNvSpPr txBox="1"/>
            <p:nvPr/>
          </p:nvSpPr>
          <p:spPr>
            <a:xfrm>
              <a:off x="5128848" y="3217807"/>
              <a:ext cx="1952779" cy="402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다음 목차입니다</a:t>
              </a:r>
              <a:r>
                <a:rPr lang="en-US" altLang="ko-KR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.</a:t>
              </a: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D2F4B365-AEA9-4397-955B-4948826FBD24}"/>
              </a:ext>
            </a:extLst>
          </p:cNvPr>
          <p:cNvSpPr/>
          <p:nvPr/>
        </p:nvSpPr>
        <p:spPr>
          <a:xfrm>
            <a:off x="5159081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31263A-60FD-4539-8D24-E8E7325803F2}"/>
              </a:ext>
            </a:extLst>
          </p:cNvPr>
          <p:cNvSpPr/>
          <p:nvPr/>
        </p:nvSpPr>
        <p:spPr>
          <a:xfrm>
            <a:off x="5593190" y="2652585"/>
            <a:ext cx="137400" cy="137400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3070B93-92FC-408A-926A-BD551435BC8E}"/>
              </a:ext>
            </a:extLst>
          </p:cNvPr>
          <p:cNvSpPr/>
          <p:nvPr/>
        </p:nvSpPr>
        <p:spPr>
          <a:xfrm>
            <a:off x="602729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FADC7F1-1CFA-4CE1-88DA-7E225B2D939C}"/>
              </a:ext>
            </a:extLst>
          </p:cNvPr>
          <p:cNvSpPr/>
          <p:nvPr/>
        </p:nvSpPr>
        <p:spPr>
          <a:xfrm>
            <a:off x="6461408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C52AE0-38F7-4F39-8F4D-BAF467DAEF3C}"/>
              </a:ext>
            </a:extLst>
          </p:cNvPr>
          <p:cNvSpPr/>
          <p:nvPr/>
        </p:nvSpPr>
        <p:spPr>
          <a:xfrm>
            <a:off x="689551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2871235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FFT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Fast Fourier Transform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3850480" y="899860"/>
            <a:ext cx="6190221" cy="68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FFT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DFT(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이산 푸리에 변환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그 역변환을 빠르게 연산하는 알고리즘이다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DFT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에서는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O(n^2)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연산이 필요하지만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FFT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이용하면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O(n log n)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연산만으로 가능하다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푸리에 변환으로 소리 데이터를 주파수의 데이터로 변환이 가능하다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4091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979755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970360-CC03-4431-8705-9F8C62C88537}"/>
              </a:ext>
            </a:extLst>
          </p:cNvPr>
          <p:cNvSpPr txBox="1"/>
          <p:nvPr/>
        </p:nvSpPr>
        <p:spPr>
          <a:xfrm>
            <a:off x="772761" y="5745724"/>
            <a:ext cx="4745724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마이크 모듈을 통해서 시간에 따른 소리 값을 입력 받고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값을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FFT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알고리즘을 통해서 주파수에 대한 값으로 변환한다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E65698-B0ED-457C-85C9-51C5FAB82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0" y="1913832"/>
            <a:ext cx="5726880" cy="3299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D000CE-362A-4CAE-96D0-100A198E2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9582"/>
            <a:ext cx="4702863" cy="3463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BF8DD2-FD41-46D6-BAB7-BAA193935FA9}"/>
              </a:ext>
            </a:extLst>
          </p:cNvPr>
          <p:cNvSpPr txBox="1"/>
          <p:nvPr/>
        </p:nvSpPr>
        <p:spPr>
          <a:xfrm>
            <a:off x="6096000" y="5717465"/>
            <a:ext cx="4745724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악기별로 음색이 다른 것을 확인할 수 있는 예제입니다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31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844416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FFT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468021" y="1936425"/>
            <a:ext cx="1460656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분석하는 부분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4091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979755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15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192541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노이즈 제거 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Kalman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Filter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5438274" y="925772"/>
            <a:ext cx="5980965" cy="6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잡음이 포함되어 있는 측정치를 바탕으로 선형 역학계의 상태를 추정하는 재귀 필터이다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과거에 수행한 측정 값을 바탕으로 현재의 상태 변수의 결합 분포를 추정하며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예측과 업데이트의 두 단계로 이루어진다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4091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979755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9B8583-B795-46B0-ADE0-ACBB8C09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1" y="1990725"/>
            <a:ext cx="39243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888E50-F1D6-429D-8625-64B18CFD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90725"/>
            <a:ext cx="39243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87BD2D2-E7E0-4261-8764-4680953C382E}"/>
              </a:ext>
            </a:extLst>
          </p:cNvPr>
          <p:cNvSpPr txBox="1"/>
          <p:nvPr/>
        </p:nvSpPr>
        <p:spPr>
          <a:xfrm>
            <a:off x="878607" y="5470368"/>
            <a:ext cx="7206614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예측 값과 실측 값을 입력하고 알고리즘을 통해서 예측 값을 수정하며 노이즈를 줄이는 알고리즘이다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알고리즘을 통해서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아두이노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센서가 가지는 불안정한 값을 보정해준다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341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192541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노이즈 제거 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Kalman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Filter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4091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979755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69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3489673" cy="870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노이즈 제거 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High-Pass Filter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알고리즘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5345140" y="1036148"/>
            <a:ext cx="5703806" cy="48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값 이상의 컷오프 주파수를 설정해서 그 주파수 보다 낮은 값은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읽어 내지 않고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물질 분류에 필요한 높은 주파수에 값을 찾아내는 알고리즘이다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64091" y="408598"/>
            <a:ext cx="39626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979755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10D141-B818-48C0-866C-0A268BF66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29" y="2083720"/>
            <a:ext cx="36385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5E7E8A9-B78E-4DB6-B148-881B96B7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2" y="2083720"/>
            <a:ext cx="5114692" cy="317182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3CF02EE-6F28-4A11-AAA1-BFE21FD3CE46}"/>
              </a:ext>
            </a:extLst>
          </p:cNvPr>
          <p:cNvSpPr txBox="1"/>
          <p:nvPr/>
        </p:nvSpPr>
        <p:spPr>
          <a:xfrm>
            <a:off x="772762" y="5682743"/>
            <a:ext cx="5660122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저주파와 고주파가 섞인 혼합파가 흐른다면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의해서 고주파만 분리가 가능하다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</a:t>
            </a:r>
            <a:r>
              <a:rPr lang="ko-KR" altLang="en-US" sz="12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캐패시터에서는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직류는 통과하지 못하고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교류만 통과시키기 때문에 작동한다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1B45BE-584F-427C-8D3A-6A5CEE106073}"/>
              </a:ext>
            </a:extLst>
          </p:cNvPr>
          <p:cNvSpPr txBox="1"/>
          <p:nvPr/>
        </p:nvSpPr>
        <p:spPr>
          <a:xfrm>
            <a:off x="6788929" y="5581177"/>
            <a:ext cx="4135745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높은 주파수에서만 반응을 하는 것을 볼 수 있다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50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1023</Words>
  <Application>Microsoft Office PowerPoint</Application>
  <PresentationFormat>와이드스크린</PresentationFormat>
  <Paragraphs>199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G마켓 산스 Bold</vt:lpstr>
      <vt:lpstr>G마켓 산스 Medium</vt:lpstr>
      <vt:lpstr>나눔고딕</vt:lpstr>
      <vt:lpstr>맑은 고딕</vt:lpstr>
      <vt:lpstr>타이포_쌍문동 B</vt:lpstr>
      <vt:lpstr>Aharoni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Kim Hyeonsuk</cp:lastModifiedBy>
  <cp:revision>49</cp:revision>
  <dcterms:created xsi:type="dcterms:W3CDTF">2019-11-16T09:55:32Z</dcterms:created>
  <dcterms:modified xsi:type="dcterms:W3CDTF">2020-06-22T08:09:32Z</dcterms:modified>
</cp:coreProperties>
</file>