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69" r:id="rId4"/>
    <p:sldId id="283" r:id="rId5"/>
    <p:sldId id="290" r:id="rId6"/>
    <p:sldId id="284" r:id="rId7"/>
    <p:sldId id="289" r:id="rId8"/>
    <p:sldId id="291" r:id="rId9"/>
    <p:sldId id="285" r:id="rId10"/>
    <p:sldId id="286" r:id="rId11"/>
    <p:sldId id="287" r:id="rId12"/>
    <p:sldId id="28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Impact" panose="020B0806030902050204" pitchFamily="34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둥근헤드라인" panose="02030504000101010101" pitchFamily="18" charset="-127"/>
      <p:regular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4556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D42C73-0E3F-4D3F-B2E5-39E60597D9FE}" type="datetimeFigureOut">
              <a:rPr lang="ko-KR" altLang="en-US"/>
              <a:pPr>
                <a:defRPr/>
              </a:pPr>
              <a:t>2020-05-17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2407EB-377E-4157-B7F1-BB7F6E39138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38261ED-7929-46BF-9102-57714B7C545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CC59BF1A-029C-494B-8973-12E87806A4E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F40265-E9CC-4D99-9AED-DB1A830B3D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교량 안내 프로젝트 기획서</a:t>
            </a: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A25979AA-0CEE-4520-9194-F4495F0DD4FF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2806018"/>
            <a:ext cx="2088232" cy="1063450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329100"/>
            <a:ext cx="5158567" cy="1477328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12151375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김현석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12151368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김재연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EDA79F4F-46D6-41C2-AF84-B5303AE7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592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1700" y="328613"/>
            <a:ext cx="8378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5075" y="12938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416049" y="1376363"/>
            <a:ext cx="7852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사용자가 요구하는 방향에 따라서 교량에 대한 추가 정보를 기재할 수 있도록 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235075" y="24733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16050" y="2473325"/>
            <a:ext cx="60483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주제인 교량에만 제한적이지 않도록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분야를 늘려서 새로운 건축물에 대한 정보를 제공할 수 있다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235075" y="36814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416050" y="376555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그래픽 적인 요소를 추가하여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UI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측면을 강화한다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235075" y="480377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416050" y="4811138"/>
            <a:ext cx="60483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웹 페이지로 만족하지 않고 어플리케이션이나 사용자에게 편하게 다가갈 수 있는 방법을 만든다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 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18D91EFF-5455-4825-AC54-12FA458C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일정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7150" y="328613"/>
            <a:ext cx="922337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E77D17-4C14-4478-A976-1317AFF0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73175"/>
              </p:ext>
            </p:extLst>
          </p:nvPr>
        </p:nvGraphicFramePr>
        <p:xfrm>
          <a:off x="1722438" y="1052513"/>
          <a:ext cx="8488361" cy="414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73">
                  <a:extLst>
                    <a:ext uri="{9D8B030D-6E8A-4147-A177-3AD203B41FA5}">
                      <a16:colId xmlns:a16="http://schemas.microsoft.com/office/drawing/2014/main" val="639010440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08281723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4999452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47061071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827272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82732464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64868902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4255118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0403453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193375733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80113436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5459395"/>
                    </a:ext>
                  </a:extLst>
                </a:gridCol>
              </a:tblGrid>
              <a:tr h="42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1" marR="91441" marT="45715" marB="45715"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1921"/>
                  </a:ext>
                </a:extLst>
              </a:tr>
              <a:tr h="429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106255720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컨셉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상세기획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1579078799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분류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 수집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84854450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[UI]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469611342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965755396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개발</a:t>
                      </a:r>
                      <a:r>
                        <a:rPr lang="en-US" altLang="ko-KR" sz="1600" dirty="0"/>
                        <a:t>]DB </a:t>
                      </a:r>
                      <a:r>
                        <a:rPr lang="ko-KR" altLang="en-US" sz="1600" dirty="0"/>
                        <a:t> 설계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2052629627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411577494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검수 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8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439AEA0-A571-40A1-B8C7-E57C27DD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7225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71875" y="328613"/>
            <a:ext cx="82486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그림 1">
            <a:extLst>
              <a:ext uri="{FF2B5EF4-FFF2-40B4-BE49-F238E27FC236}">
                <a16:creationId xmlns:a16="http://schemas.microsoft.com/office/drawing/2014/main" id="{F0AC85AA-E1B3-4DEC-9CEB-2114F59C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6208316" cy="346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90B7A-8424-4D71-B38A-3A38D31F5B6A}"/>
              </a:ext>
            </a:extLst>
          </p:cNvPr>
          <p:cNvSpPr/>
          <p:nvPr/>
        </p:nvSpPr>
        <p:spPr>
          <a:xfrm>
            <a:off x="1414463" y="4100513"/>
            <a:ext cx="68262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76154-EF35-4585-8166-263CE69B6D90}"/>
              </a:ext>
            </a:extLst>
          </p:cNvPr>
          <p:cNvSpPr txBox="1"/>
          <p:nvPr/>
        </p:nvSpPr>
        <p:spPr>
          <a:xfrm>
            <a:off x="1595438" y="4005263"/>
            <a:ext cx="8135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국토 교통부의 도로 교량 및 터널 현황정보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E01B0-6E21-4344-9BA2-66EE56B80CDB}"/>
              </a:ext>
            </a:extLst>
          </p:cNvPr>
          <p:cNvSpPr txBox="1"/>
          <p:nvPr/>
        </p:nvSpPr>
        <p:spPr>
          <a:xfrm>
            <a:off x="1595438" y="4310063"/>
            <a:ext cx="8135937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국내의 도로 교량과 터널 현황정보를 알기 쉽게 지역별로 그래프로 나누어 두었고 지도상에도 해당 데이터를 표시해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그리고 하단에 보면 해당 도로 교량의 도로 종류로 나누어 해당내용을 다시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지역별로 구분해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88139DA3-4342-4814-92EB-79791CB8C083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/>
                <a:t>Contents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834890E9-3170-4BC6-9A59-6BD48482A42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596740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77962" y="1466869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77962" y="2336998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시스템 </a:t>
            </a:r>
            <a:r>
              <a:rPr lang="ko-KR" altLang="en-US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아키텍쳐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82607" y="320712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8C8B9-8849-4E22-A062-273C14DD27AC}"/>
              </a:ext>
            </a:extLst>
          </p:cNvPr>
          <p:cNvSpPr txBox="1"/>
          <p:nvPr/>
        </p:nvSpPr>
        <p:spPr>
          <a:xfrm>
            <a:off x="7299303" y="4077256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향후 발전방향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738EE-E1BE-45DD-851B-0CF8042CE12B}"/>
              </a:ext>
            </a:extLst>
          </p:cNvPr>
          <p:cNvSpPr txBox="1"/>
          <p:nvPr/>
        </p:nvSpPr>
        <p:spPr>
          <a:xfrm>
            <a:off x="7277962" y="4947385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일정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6F30-1F56-4C64-963F-7D0A83B08847}"/>
              </a:ext>
            </a:extLst>
          </p:cNvPr>
          <p:cNvSpPr txBox="1"/>
          <p:nvPr/>
        </p:nvSpPr>
        <p:spPr>
          <a:xfrm>
            <a:off x="7276002" y="5817514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16786C6-00C4-4D95-88B7-5BDBBF22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465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14700" y="328613"/>
            <a:ext cx="8505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054485" y="10781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160748"/>
            <a:ext cx="7416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국내의 지역별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유형별 교량에 대한 통합 정보서비스 메타사이트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054485" y="225771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5460" y="2341848"/>
            <a:ext cx="7056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종류의 교량에 대한 스펙 데이터 구축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형태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공법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소유주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..)</a:t>
            </a:r>
            <a:endParaRPr lang="ko-KR" altLang="en-US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054485" y="34657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35460" y="3549935"/>
            <a:ext cx="6767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교량 분류에 따른 인덱싱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및 태그정보를 이용하여 데이터 정리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054485" y="45881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35459" y="4670710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주제에 대한 간편한 데이터 추출 및 서비스 시스템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67136-EE86-4CDD-BA6C-84F1194A872A}"/>
              </a:ext>
            </a:extLst>
          </p:cNvPr>
          <p:cNvSpPr/>
          <p:nvPr/>
        </p:nvSpPr>
        <p:spPr>
          <a:xfrm>
            <a:off x="1054485" y="5720666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656-1F97-4F08-9190-9378FFA01B33}"/>
              </a:ext>
            </a:extLst>
          </p:cNvPr>
          <p:cNvSpPr txBox="1"/>
          <p:nvPr/>
        </p:nvSpPr>
        <p:spPr>
          <a:xfrm>
            <a:off x="1235459" y="5803216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특정 지역에 건설하는 데 적절한 교량 추천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2600" y="328613"/>
            <a:ext cx="100679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79476" y="115344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국내의 모든 교량들에 대한 정보를 보기 쉬운 방법으로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A416C8-2548-4D94-89D0-8E3CCF211C50}"/>
              </a:ext>
            </a:extLst>
          </p:cNvPr>
          <p:cNvSpPr/>
          <p:nvPr/>
        </p:nvSpPr>
        <p:spPr>
          <a:xfrm>
            <a:off x="8304311" y="3341701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국내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교량 정보 제공</a:t>
            </a:r>
          </a:p>
        </p:txBody>
      </p:sp>
      <p:pic>
        <p:nvPicPr>
          <p:cNvPr id="9224" name="그래픽 3" descr="건물">
            <a:extLst>
              <a:ext uri="{FF2B5EF4-FFF2-40B4-BE49-F238E27FC236}">
                <a16:creationId xmlns:a16="http://schemas.microsoft.com/office/drawing/2014/main" id="{22F144D6-B898-493B-8589-6CBCA854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3" y="435637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그래픽 15" descr="건물">
            <a:extLst>
              <a:ext uri="{FF2B5EF4-FFF2-40B4-BE49-F238E27FC236}">
                <a16:creationId xmlns:a16="http://schemas.microsoft.com/office/drawing/2014/main" id="{8F004D94-892A-4DEB-B890-4B41FC47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93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5">
            <a:extLst>
              <a:ext uri="{FF2B5EF4-FFF2-40B4-BE49-F238E27FC236}">
                <a16:creationId xmlns:a16="http://schemas.microsoft.com/office/drawing/2014/main" id="{0A26DEED-CF07-4CE3-B067-94ACAF0A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81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다양한 </a:t>
            </a:r>
            <a:endParaRPr lang="en-US" altLang="ko-KR" sz="1400" b="1"/>
          </a:p>
          <a:p>
            <a:pPr algn="ctr"/>
            <a:r>
              <a:rPr lang="ko-KR" altLang="en-US" sz="1400" b="1"/>
              <a:t>기업</a:t>
            </a:r>
          </a:p>
        </p:txBody>
      </p:sp>
      <p:pic>
        <p:nvPicPr>
          <p:cNvPr id="9227" name="그래픽 19" descr="숫 프로필">
            <a:extLst>
              <a:ext uri="{FF2B5EF4-FFF2-40B4-BE49-F238E27FC236}">
                <a16:creationId xmlns:a16="http://schemas.microsoft.com/office/drawing/2014/main" id="{A3E0FBAF-3A02-4EA1-8685-755E7597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23">
            <a:extLst>
              <a:ext uri="{FF2B5EF4-FFF2-40B4-BE49-F238E27FC236}">
                <a16:creationId xmlns:a16="http://schemas.microsoft.com/office/drawing/2014/main" id="{8A67228D-A99A-4E27-A546-B80CB88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56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개인 사업자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64FAC6-63EB-4F08-86EB-C8B6BBFC713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419934" y="3846526"/>
            <a:ext cx="3884377" cy="1082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E08C5-E69F-44DA-9141-538142556CD2}"/>
              </a:ext>
            </a:extLst>
          </p:cNvPr>
          <p:cNvSpPr/>
          <p:nvPr/>
        </p:nvSpPr>
        <p:spPr>
          <a:xfrm>
            <a:off x="9010337" y="5251723"/>
            <a:ext cx="1476375" cy="5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수익 창출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55C1B-6F51-463F-AD02-07F3E008AA3C}"/>
              </a:ext>
            </a:extLst>
          </p:cNvPr>
          <p:cNvSpPr/>
          <p:nvPr/>
        </p:nvSpPr>
        <p:spPr>
          <a:xfrm rot="20598642">
            <a:off x="5659938" y="3727333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정보 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F3DC-83B5-43C3-90F1-1BC4A14AB3F2}"/>
              </a:ext>
            </a:extLst>
          </p:cNvPr>
          <p:cNvSpPr txBox="1"/>
          <p:nvPr/>
        </p:nvSpPr>
        <p:spPr>
          <a:xfrm>
            <a:off x="1379475" y="2180478"/>
            <a:ext cx="980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교량 건설이 필요한 업체나 개인들이 특정 지역에 어떤 교량을 건설하는 것이 적절한지에 대한 정보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2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437989-6799-480D-A4CA-A4E5B2EFDFB3}"/>
              </a:ext>
            </a:extLst>
          </p:cNvPr>
          <p:cNvSpPr/>
          <p:nvPr/>
        </p:nvSpPr>
        <p:spPr>
          <a:xfrm>
            <a:off x="6219836" y="5030267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특정 지역에  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알맞는 교량 추천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CEB8B3-745A-4AF7-B9C5-6726A927C0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19934" y="5030268"/>
            <a:ext cx="1799902" cy="504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D5A809-A54B-4B83-97EE-338E17DDEB6D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48623" y="5512867"/>
            <a:ext cx="1061714" cy="2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기대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6907" y="328285"/>
            <a:ext cx="9223618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F004D-6832-4A21-8587-DD2733DC6A7E}"/>
              </a:ext>
            </a:extLst>
          </p:cNvPr>
          <p:cNvSpPr txBox="1"/>
          <p:nvPr/>
        </p:nvSpPr>
        <p:spPr>
          <a:xfrm>
            <a:off x="1385282" y="1134600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해당 지역에 직접 가보지 않아도 국내의 교량 정보를 한눈에 </a:t>
            </a:r>
            <a:r>
              <a:rPr lang="ko-KR" altLang="en-US" sz="2400" b="1" dirty="0" err="1">
                <a:solidFill>
                  <a:srgbClr val="445569"/>
                </a:solidFill>
                <a:latin typeface="+mn-ea"/>
                <a:ea typeface="+mn-ea"/>
              </a:rPr>
              <a:t>볼수있다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626A2-BECD-4F61-B38C-579C3956579B}"/>
              </a:ext>
            </a:extLst>
          </p:cNvPr>
          <p:cNvSpPr txBox="1"/>
          <p:nvPr/>
        </p:nvSpPr>
        <p:spPr>
          <a:xfrm>
            <a:off x="1385282" y="2274887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업체나 개인이 교량건설을 </a:t>
            </a:r>
            <a:r>
              <a:rPr lang="ko-KR" altLang="en-US" sz="2400" b="1" dirty="0" err="1">
                <a:solidFill>
                  <a:srgbClr val="445569"/>
                </a:solidFill>
                <a:latin typeface="+mn-ea"/>
                <a:ea typeface="+mn-ea"/>
              </a:rPr>
              <a:t>계획하는데에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편리함 제공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F60555-2674-479A-AE38-F9C448D78F2F}"/>
              </a:ext>
            </a:extLst>
          </p:cNvPr>
          <p:cNvSpPr/>
          <p:nvPr/>
        </p:nvSpPr>
        <p:spPr>
          <a:xfrm flipH="1">
            <a:off x="1246666" y="3436753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A1A0C-4178-4805-A9D9-2F12B5429AB2}"/>
              </a:ext>
            </a:extLst>
          </p:cNvPr>
          <p:cNvSpPr txBox="1"/>
          <p:nvPr/>
        </p:nvSpPr>
        <p:spPr>
          <a:xfrm>
            <a:off x="1394071" y="343675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특정 지역에 건설하기에 적절한 교량 추천</a:t>
            </a:r>
          </a:p>
        </p:txBody>
      </p:sp>
    </p:spTree>
    <p:extLst>
      <p:ext uri="{BB962C8B-B14F-4D97-AF65-F5344CB8AC3E}">
        <p14:creationId xmlns:p14="http://schemas.microsoft.com/office/powerpoint/2010/main" val="18998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824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시스템 </a:t>
            </a:r>
            <a:r>
              <a:rPr lang="ko-KR" altLang="en-US" sz="2800" b="1" dirty="0" err="1">
                <a:solidFill>
                  <a:srgbClr val="445569"/>
                </a:solidFill>
                <a:latin typeface="+mn-ea"/>
                <a:ea typeface="+mn-ea"/>
              </a:rPr>
              <a:t>아키텍쳐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73475" y="328613"/>
            <a:ext cx="8147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D72B3A-026C-4FFB-9D28-180D316D6F55}"/>
              </a:ext>
            </a:extLst>
          </p:cNvPr>
          <p:cNvGrpSpPr/>
          <p:nvPr/>
        </p:nvGrpSpPr>
        <p:grpSpPr>
          <a:xfrm>
            <a:off x="7308605" y="688975"/>
            <a:ext cx="3348038" cy="1436767"/>
            <a:chOff x="1523492" y="1808630"/>
            <a:chExt cx="3348038" cy="151923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BE58AB3-FDCE-47EA-AE3F-57C777F9D46D}"/>
                </a:ext>
              </a:extLst>
            </p:cNvPr>
            <p:cNvSpPr/>
            <p:nvPr/>
          </p:nvSpPr>
          <p:spPr>
            <a:xfrm>
              <a:off x="1523492" y="1808630"/>
              <a:ext cx="3348038" cy="15192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dirty="0"/>
                <a:t>관련기관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D95C13-DED0-4D92-93EF-47B9FE25FB87}"/>
                </a:ext>
              </a:extLst>
            </p:cNvPr>
            <p:cNvSpPr/>
            <p:nvPr/>
          </p:nvSpPr>
          <p:spPr>
            <a:xfrm>
              <a:off x="1646238" y="2233613"/>
              <a:ext cx="1343025" cy="755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개인 기관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03AAFB-4E92-40ED-A606-FD08999B408A}"/>
                </a:ext>
              </a:extLst>
            </p:cNvPr>
            <p:cNvSpPr/>
            <p:nvPr/>
          </p:nvSpPr>
          <p:spPr>
            <a:xfrm>
              <a:off x="3409950" y="2233613"/>
              <a:ext cx="1341438" cy="755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국가 기관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33FE78B-8FC1-437A-A8DA-C0DFEA8CB596}"/>
              </a:ext>
            </a:extLst>
          </p:cNvPr>
          <p:cNvSpPr/>
          <p:nvPr/>
        </p:nvSpPr>
        <p:spPr>
          <a:xfrm>
            <a:off x="1161484" y="2089505"/>
            <a:ext cx="3348038" cy="143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데이터 안내 어플리케이션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4066DD-754B-42B7-9935-A9D160478C36}"/>
              </a:ext>
            </a:extLst>
          </p:cNvPr>
          <p:cNvSpPr/>
          <p:nvPr/>
        </p:nvSpPr>
        <p:spPr>
          <a:xfrm>
            <a:off x="5579818" y="4706300"/>
            <a:ext cx="1728787" cy="1584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 dirty="0">
                <a:solidFill>
                  <a:schemeClr val="tx1"/>
                </a:solidFill>
              </a:rPr>
              <a:t>DB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0250" name="그래픽 66" descr="숫 프로필">
            <a:extLst>
              <a:ext uri="{FF2B5EF4-FFF2-40B4-BE49-F238E27FC236}">
                <a16:creationId xmlns:a16="http://schemas.microsoft.com/office/drawing/2014/main" id="{AD7E2A86-0100-4B21-8849-F9503225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4" y="3857104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Box 67">
            <a:extLst>
              <a:ext uri="{FF2B5EF4-FFF2-40B4-BE49-F238E27FC236}">
                <a16:creationId xmlns:a16="http://schemas.microsoft.com/office/drawing/2014/main" id="{1B94AE87-AAB6-4E5A-9D6A-7746C526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191" y="3646112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b="1" dirty="0"/>
              <a:t>관리자</a:t>
            </a: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FE061D1-874F-488E-9618-9D7E01374B8A}"/>
              </a:ext>
            </a:extLst>
          </p:cNvPr>
          <p:cNvCxnSpPr>
            <a:cxnSpLocks/>
            <a:stCxn id="6" idx="2"/>
            <a:endCxn id="10250" idx="0"/>
          </p:cNvCxnSpPr>
          <p:nvPr/>
        </p:nvCxnSpPr>
        <p:spPr>
          <a:xfrm rot="5400000">
            <a:off x="8116943" y="2991423"/>
            <a:ext cx="1731362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81">
            <a:extLst>
              <a:ext uri="{FF2B5EF4-FFF2-40B4-BE49-F238E27FC236}">
                <a16:creationId xmlns:a16="http://schemas.microsoft.com/office/drawing/2014/main" id="{557F45F3-0E74-4377-A061-C81F01406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916" y="2606042"/>
            <a:ext cx="1160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b="1" dirty="0"/>
              <a:t>데이터 수집</a:t>
            </a: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FF6A80EE-A684-4D95-ADEC-511CB53B27B9}"/>
              </a:ext>
            </a:extLst>
          </p:cNvPr>
          <p:cNvCxnSpPr>
            <a:cxnSpLocks/>
            <a:stCxn id="10250" idx="2"/>
            <a:endCxn id="10" idx="6"/>
          </p:cNvCxnSpPr>
          <p:nvPr/>
        </p:nvCxnSpPr>
        <p:spPr>
          <a:xfrm rot="5400000">
            <a:off x="7782136" y="4297974"/>
            <a:ext cx="726959" cy="167401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86">
            <a:extLst>
              <a:ext uri="{FF2B5EF4-FFF2-40B4-BE49-F238E27FC236}">
                <a16:creationId xmlns:a16="http://schemas.microsoft.com/office/drawing/2014/main" id="{5C56890E-CB39-4EFE-B8B1-CE0D4CCC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315" y="5383824"/>
            <a:ext cx="116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 b="1" dirty="0"/>
              <a:t>DB</a:t>
            </a:r>
            <a:r>
              <a:rPr lang="ko-KR" altLang="en-US" sz="1400" b="1" dirty="0"/>
              <a:t> 설계 및 </a:t>
            </a:r>
            <a:endParaRPr lang="en-US" altLang="ko-KR" sz="1400" b="1" dirty="0"/>
          </a:p>
          <a:p>
            <a:r>
              <a:rPr lang="ko-KR" altLang="en-US" sz="1400" b="1" dirty="0"/>
              <a:t>정보 입력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51F42029-90B9-4E38-81B2-99966DDCB726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2835504" y="3529367"/>
            <a:ext cx="2744315" cy="196909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1501052" y="1196606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78E25006-5107-4EE9-8C92-D2F79DAB106B}"/>
              </a:ext>
            </a:extLst>
          </p:cNvPr>
          <p:cNvSpPr/>
          <p:nvPr/>
        </p:nvSpPr>
        <p:spPr>
          <a:xfrm>
            <a:off x="1492704" y="1657711"/>
            <a:ext cx="1867423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48ED5496-A9C1-4823-A251-6A404D7122A5}"/>
              </a:ext>
            </a:extLst>
          </p:cNvPr>
          <p:cNvSpPr/>
          <p:nvPr/>
        </p:nvSpPr>
        <p:spPr>
          <a:xfrm>
            <a:off x="3360126" y="1657711"/>
            <a:ext cx="1870979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/>
          <p:nvPr/>
        </p:nvCxnSpPr>
        <p:spPr>
          <a:xfrm>
            <a:off x="1501052" y="2053755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38A00F-6DD7-44AA-A2E0-E64D67C4D046}"/>
              </a:ext>
            </a:extLst>
          </p:cNvPr>
          <p:cNvSpPr txBox="1"/>
          <p:nvPr/>
        </p:nvSpPr>
        <p:spPr>
          <a:xfrm>
            <a:off x="2556618" y="1231355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정보제공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2936" y="2130882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교량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744FB0-58C6-417A-9130-60BC886A9A54}"/>
              </a:ext>
            </a:extLst>
          </p:cNvPr>
          <p:cNvSpPr/>
          <p:nvPr/>
        </p:nvSpPr>
        <p:spPr>
          <a:xfrm>
            <a:off x="7068108" y="1192813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6C8E0B8A-70B7-4140-9DF8-B3DF90BC4B29}"/>
              </a:ext>
            </a:extLst>
          </p:cNvPr>
          <p:cNvSpPr/>
          <p:nvPr/>
        </p:nvSpPr>
        <p:spPr>
          <a:xfrm>
            <a:off x="7059760" y="1653918"/>
            <a:ext cx="1867423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Impact" panose="020B0806030902050204" pitchFamily="34" charset="0"/>
                <a:cs typeface="Aharoni" panose="020B0604020202020204" pitchFamily="2" charset="-79"/>
              </a:rPr>
              <a:t>지역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52DAC9EB-06DE-479B-BB27-C1B1AE5FE082}"/>
              </a:ext>
            </a:extLst>
          </p:cNvPr>
          <p:cNvSpPr/>
          <p:nvPr/>
        </p:nvSpPr>
        <p:spPr>
          <a:xfrm>
            <a:off x="8927182" y="1653918"/>
            <a:ext cx="1870979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D8831C-9DFF-475E-9BF1-152579321E9C}"/>
              </a:ext>
            </a:extLst>
          </p:cNvPr>
          <p:cNvCxnSpPr/>
          <p:nvPr/>
        </p:nvCxnSpPr>
        <p:spPr>
          <a:xfrm>
            <a:off x="7068108" y="2049962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F39727-C0B0-4A89-A177-8FAA44C2AB87}"/>
              </a:ext>
            </a:extLst>
          </p:cNvPr>
          <p:cNvSpPr txBox="1"/>
          <p:nvPr/>
        </p:nvSpPr>
        <p:spPr>
          <a:xfrm>
            <a:off x="8123674" y="1227562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정보제공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7F4577-D195-4BBD-97B2-B2BACB50F652}"/>
              </a:ext>
            </a:extLst>
          </p:cNvPr>
          <p:cNvSpPr/>
          <p:nvPr/>
        </p:nvSpPr>
        <p:spPr>
          <a:xfrm>
            <a:off x="7529992" y="2127089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교량 종류별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499" y="1152051"/>
            <a:ext cx="501867" cy="501867"/>
          </a:xfrm>
          <a:prstGeom prst="rect">
            <a:avLst/>
          </a:prstGeom>
        </p:spPr>
      </p:pic>
      <p:pic>
        <p:nvPicPr>
          <p:cNvPr id="34" name="그래픽 33" descr="아프리카">
            <a:extLst>
              <a:ext uri="{FF2B5EF4-FFF2-40B4-BE49-F238E27FC236}">
                <a16:creationId xmlns:a16="http://schemas.microsoft.com/office/drawing/2014/main" id="{49071B3C-EFD9-4E75-9812-79216E4AC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812" y="2720118"/>
            <a:ext cx="3828154" cy="3680416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585" y="1243703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1107" y="1592762"/>
            <a:ext cx="914400" cy="91440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9B454EB-5070-4CB0-A022-1945CD73CC2E}"/>
              </a:ext>
            </a:extLst>
          </p:cNvPr>
          <p:cNvSpPr/>
          <p:nvPr/>
        </p:nvSpPr>
        <p:spPr>
          <a:xfrm>
            <a:off x="1645579" y="3331979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5940464-0706-4887-BBD0-36C3E5DE1CE8}"/>
              </a:ext>
            </a:extLst>
          </p:cNvPr>
          <p:cNvSpPr/>
          <p:nvPr/>
        </p:nvSpPr>
        <p:spPr>
          <a:xfrm>
            <a:off x="2732380" y="4571881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5548EC-F0A7-479D-9B81-CF47EBD05271}"/>
              </a:ext>
            </a:extLst>
          </p:cNvPr>
          <p:cNvSpPr/>
          <p:nvPr/>
        </p:nvSpPr>
        <p:spPr>
          <a:xfrm>
            <a:off x="3423188" y="3466375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18096F2-1731-4FF9-831E-996DEFDE20FE}"/>
              </a:ext>
            </a:extLst>
          </p:cNvPr>
          <p:cNvSpPr/>
          <p:nvPr/>
        </p:nvSpPr>
        <p:spPr>
          <a:xfrm>
            <a:off x="4016244" y="4125070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941C1BF-DF62-4F98-AF1D-0661FA655269}"/>
              </a:ext>
            </a:extLst>
          </p:cNvPr>
          <p:cNvSpPr/>
          <p:nvPr/>
        </p:nvSpPr>
        <p:spPr>
          <a:xfrm>
            <a:off x="2589291" y="386104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3B4AC32-C1DC-443E-A0FE-8A22449610CE}"/>
              </a:ext>
            </a:extLst>
          </p:cNvPr>
          <p:cNvCxnSpPr/>
          <p:nvPr/>
        </p:nvCxnSpPr>
        <p:spPr>
          <a:xfrm>
            <a:off x="7252256" y="5161549"/>
            <a:ext cx="3348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151F79-CB28-4835-AA5A-F6FAE5484A1B}"/>
              </a:ext>
            </a:extLst>
          </p:cNvPr>
          <p:cNvSpPr txBox="1"/>
          <p:nvPr/>
        </p:nvSpPr>
        <p:spPr>
          <a:xfrm>
            <a:off x="7252256" y="5207294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아치교</a:t>
            </a:r>
            <a:endParaRPr lang="ko-KR" altLang="en-US" sz="1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CC683-1BC5-407C-9F8F-34E3E35C7555}"/>
              </a:ext>
            </a:extLst>
          </p:cNvPr>
          <p:cNvSpPr txBox="1"/>
          <p:nvPr/>
        </p:nvSpPr>
        <p:spPr>
          <a:xfrm>
            <a:off x="8109831" y="5207293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현수교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26DD1B-01E7-4BCD-9C50-7A078FCA2D33}"/>
              </a:ext>
            </a:extLst>
          </p:cNvPr>
          <p:cNvSpPr txBox="1"/>
          <p:nvPr/>
        </p:nvSpPr>
        <p:spPr>
          <a:xfrm>
            <a:off x="8989597" y="5207293"/>
            <a:ext cx="96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트러스</a:t>
            </a:r>
            <a:r>
              <a:rPr lang="ko-KR" altLang="en-US" sz="1400" b="1" dirty="0"/>
              <a:t> 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083069-1E88-41A2-86DF-92B61ABC821B}"/>
              </a:ext>
            </a:extLst>
          </p:cNvPr>
          <p:cNvSpPr txBox="1"/>
          <p:nvPr/>
        </p:nvSpPr>
        <p:spPr>
          <a:xfrm>
            <a:off x="9934588" y="5199670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사장교</a:t>
            </a:r>
            <a:endParaRPr lang="ko-KR" altLang="en-US" sz="1400" b="1" dirty="0"/>
          </a:p>
        </p:txBody>
      </p:sp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65746FB9-02DA-433B-9E25-69E0B1A204B8}"/>
              </a:ext>
            </a:extLst>
          </p:cNvPr>
          <p:cNvSpPr/>
          <p:nvPr/>
        </p:nvSpPr>
        <p:spPr>
          <a:xfrm>
            <a:off x="7355100" y="3566264"/>
            <a:ext cx="396044" cy="1546801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위쪽 모서리 67">
            <a:extLst>
              <a:ext uri="{FF2B5EF4-FFF2-40B4-BE49-F238E27FC236}">
                <a16:creationId xmlns:a16="http://schemas.microsoft.com/office/drawing/2014/main" id="{03EE1260-7273-4FF2-8EC9-5DF040E17F6C}"/>
              </a:ext>
            </a:extLst>
          </p:cNvPr>
          <p:cNvSpPr/>
          <p:nvPr/>
        </p:nvSpPr>
        <p:spPr>
          <a:xfrm>
            <a:off x="8280882" y="4278237"/>
            <a:ext cx="396044" cy="827873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위쪽 모서리 70">
            <a:extLst>
              <a:ext uri="{FF2B5EF4-FFF2-40B4-BE49-F238E27FC236}">
                <a16:creationId xmlns:a16="http://schemas.microsoft.com/office/drawing/2014/main" id="{1AEBA83C-36F3-4877-91C2-24D093A88BD2}"/>
              </a:ext>
            </a:extLst>
          </p:cNvPr>
          <p:cNvSpPr/>
          <p:nvPr/>
        </p:nvSpPr>
        <p:spPr>
          <a:xfrm>
            <a:off x="9206665" y="3176975"/>
            <a:ext cx="396044" cy="1936090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위쪽 모서리 71">
            <a:extLst>
              <a:ext uri="{FF2B5EF4-FFF2-40B4-BE49-F238E27FC236}">
                <a16:creationId xmlns:a16="http://schemas.microsoft.com/office/drawing/2014/main" id="{F90A2D43-4D59-42AF-94BD-746D58B42B8D}"/>
              </a:ext>
            </a:extLst>
          </p:cNvPr>
          <p:cNvSpPr/>
          <p:nvPr/>
        </p:nvSpPr>
        <p:spPr>
          <a:xfrm>
            <a:off x="10085310" y="4136526"/>
            <a:ext cx="396044" cy="969584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방향">
            <a:extLst>
              <a:ext uri="{FF2B5EF4-FFF2-40B4-BE49-F238E27FC236}">
                <a16:creationId xmlns:a16="http://schemas.microsoft.com/office/drawing/2014/main" id="{DA10F667-88CC-4C4D-AD68-D72385D73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7815" y="1237696"/>
            <a:ext cx="408599" cy="408599"/>
          </a:xfrm>
          <a:prstGeom prst="rect">
            <a:avLst/>
          </a:prstGeom>
        </p:spPr>
      </p:pic>
      <p:pic>
        <p:nvPicPr>
          <p:cNvPr id="74" name="그래픽 73" descr="핀 있는 지도">
            <a:extLst>
              <a:ext uri="{FF2B5EF4-FFF2-40B4-BE49-F238E27FC236}">
                <a16:creationId xmlns:a16="http://schemas.microsoft.com/office/drawing/2014/main" id="{FE81356E-62CC-4800-B880-7C769EC3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633" y="1169722"/>
            <a:ext cx="501867" cy="5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4AE236-1503-4C8F-B272-77E8FEF5EF29}"/>
              </a:ext>
            </a:extLst>
          </p:cNvPr>
          <p:cNvSpPr/>
          <p:nvPr/>
        </p:nvSpPr>
        <p:spPr>
          <a:xfrm>
            <a:off x="1508018" y="1177473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49A5DF-E1C1-4708-9B5E-CD223CD86E8D}"/>
              </a:ext>
            </a:extLst>
          </p:cNvPr>
          <p:cNvCxnSpPr/>
          <p:nvPr/>
        </p:nvCxnSpPr>
        <p:spPr>
          <a:xfrm>
            <a:off x="1508018" y="1772816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FE5D3-5B8C-4510-8658-E2ACB3BFAABD}"/>
              </a:ext>
            </a:extLst>
          </p:cNvPr>
          <p:cNvSpPr/>
          <p:nvPr/>
        </p:nvSpPr>
        <p:spPr>
          <a:xfrm>
            <a:off x="2034347" y="1914189"/>
            <a:ext cx="2717204" cy="642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교량 건설 가능지역</a:t>
            </a:r>
          </a:p>
        </p:txBody>
      </p:sp>
      <p:pic>
        <p:nvPicPr>
          <p:cNvPr id="38" name="그래픽 37" descr="핀 있는 지도">
            <a:extLst>
              <a:ext uri="{FF2B5EF4-FFF2-40B4-BE49-F238E27FC236}">
                <a16:creationId xmlns:a16="http://schemas.microsoft.com/office/drawing/2014/main" id="{14F01EB5-3973-4569-AAFE-7577B6B6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465" y="1132918"/>
            <a:ext cx="501867" cy="501867"/>
          </a:xfrm>
          <a:prstGeom prst="rect">
            <a:avLst/>
          </a:prstGeom>
        </p:spPr>
      </p:pic>
      <p:pic>
        <p:nvPicPr>
          <p:cNvPr id="40" name="그래픽 39" descr="방향">
            <a:extLst>
              <a:ext uri="{FF2B5EF4-FFF2-40B4-BE49-F238E27FC236}">
                <a16:creationId xmlns:a16="http://schemas.microsoft.com/office/drawing/2014/main" id="{53F9380C-7A79-4D60-9D4A-30B0259A7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1551" y="1224570"/>
            <a:ext cx="408599" cy="4085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786A2A-356E-4500-97A1-4198AAEE6F78}"/>
              </a:ext>
            </a:extLst>
          </p:cNvPr>
          <p:cNvSpPr txBox="1"/>
          <p:nvPr/>
        </p:nvSpPr>
        <p:spPr>
          <a:xfrm>
            <a:off x="3043496" y="1238286"/>
            <a:ext cx="70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래픽 2" descr="남극">
            <a:extLst>
              <a:ext uri="{FF2B5EF4-FFF2-40B4-BE49-F238E27FC236}">
                <a16:creationId xmlns:a16="http://schemas.microsoft.com/office/drawing/2014/main" id="{854AFB0F-899C-4D19-BED9-D974FFC64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7019" y="2177808"/>
            <a:ext cx="4074078" cy="4074078"/>
          </a:xfrm>
          <a:prstGeom prst="rect">
            <a:avLst/>
          </a:prstGeom>
        </p:spPr>
      </p:pic>
      <p:pic>
        <p:nvPicPr>
          <p:cNvPr id="8" name="그래픽 7" descr="표식">
            <a:extLst>
              <a:ext uri="{FF2B5EF4-FFF2-40B4-BE49-F238E27FC236}">
                <a16:creationId xmlns:a16="http://schemas.microsoft.com/office/drawing/2014/main" id="{5EFB1227-E225-4F49-AECD-0A0C01A29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2317" y="2872957"/>
            <a:ext cx="579407" cy="579407"/>
          </a:xfrm>
          <a:prstGeom prst="rect">
            <a:avLst/>
          </a:prstGeom>
        </p:spPr>
      </p:pic>
      <p:pic>
        <p:nvPicPr>
          <p:cNvPr id="46" name="그래픽 45" descr="표식">
            <a:extLst>
              <a:ext uri="{FF2B5EF4-FFF2-40B4-BE49-F238E27FC236}">
                <a16:creationId xmlns:a16="http://schemas.microsoft.com/office/drawing/2014/main" id="{8F95E5E4-73BB-4FDE-ABD2-4A42A4F2C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089" y="3946433"/>
            <a:ext cx="579407" cy="579407"/>
          </a:xfrm>
          <a:prstGeom prst="rect">
            <a:avLst/>
          </a:prstGeom>
        </p:spPr>
      </p:pic>
      <p:pic>
        <p:nvPicPr>
          <p:cNvPr id="47" name="그래픽 46" descr="표식">
            <a:extLst>
              <a:ext uri="{FF2B5EF4-FFF2-40B4-BE49-F238E27FC236}">
                <a16:creationId xmlns:a16="http://schemas.microsoft.com/office/drawing/2014/main" id="{F450ABC2-76AD-425C-B441-0F7BAD1C1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4409" y="4473824"/>
            <a:ext cx="579407" cy="579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B1E3-33C4-422A-B0DA-0EE5A293402F}"/>
              </a:ext>
            </a:extLst>
          </p:cNvPr>
          <p:cNvSpPr txBox="1"/>
          <p:nvPr/>
        </p:nvSpPr>
        <p:spPr>
          <a:xfrm>
            <a:off x="3398192" y="3032578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3A7F55-6A83-49FA-BCCA-C874F6C81D83}"/>
              </a:ext>
            </a:extLst>
          </p:cNvPr>
          <p:cNvSpPr txBox="1"/>
          <p:nvPr/>
        </p:nvSpPr>
        <p:spPr>
          <a:xfrm>
            <a:off x="2844753" y="4126275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금강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81675E-A651-430F-90BD-5AE6668DC1A2}"/>
              </a:ext>
            </a:extLst>
          </p:cNvPr>
          <p:cNvSpPr txBox="1"/>
          <p:nvPr/>
        </p:nvSpPr>
        <p:spPr>
          <a:xfrm>
            <a:off x="3545679" y="4609638"/>
            <a:ext cx="78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낙동강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A9E0F9-6BA5-49AF-930E-ECA8E5BE9F8A}"/>
              </a:ext>
            </a:extLst>
          </p:cNvPr>
          <p:cNvSpPr/>
          <p:nvPr/>
        </p:nvSpPr>
        <p:spPr>
          <a:xfrm>
            <a:off x="6970736" y="1179541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01369A-EA54-4288-9176-0F2FEBB26489}"/>
              </a:ext>
            </a:extLst>
          </p:cNvPr>
          <p:cNvCxnSpPr/>
          <p:nvPr/>
        </p:nvCxnSpPr>
        <p:spPr>
          <a:xfrm>
            <a:off x="6970736" y="1774884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핀 있는 지도">
            <a:extLst>
              <a:ext uri="{FF2B5EF4-FFF2-40B4-BE49-F238E27FC236}">
                <a16:creationId xmlns:a16="http://schemas.microsoft.com/office/drawing/2014/main" id="{82EDADB8-3490-450A-AD92-99E71829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3183" y="1134986"/>
            <a:ext cx="501867" cy="501867"/>
          </a:xfrm>
          <a:prstGeom prst="rect">
            <a:avLst/>
          </a:prstGeom>
        </p:spPr>
      </p:pic>
      <p:pic>
        <p:nvPicPr>
          <p:cNvPr id="54" name="그래픽 53" descr="방향">
            <a:extLst>
              <a:ext uri="{FF2B5EF4-FFF2-40B4-BE49-F238E27FC236}">
                <a16:creationId xmlns:a16="http://schemas.microsoft.com/office/drawing/2014/main" id="{365E11E9-4C74-46A6-8775-2034F868F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4269" y="1226638"/>
            <a:ext cx="408599" cy="4085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AE9387F-8A27-4757-9B57-826B49E04E9E}"/>
              </a:ext>
            </a:extLst>
          </p:cNvPr>
          <p:cNvSpPr txBox="1"/>
          <p:nvPr/>
        </p:nvSpPr>
        <p:spPr>
          <a:xfrm>
            <a:off x="8296160" y="1267858"/>
            <a:ext cx="153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02B805-7ABA-4CA5-BB54-363419941EFA}"/>
              </a:ext>
            </a:extLst>
          </p:cNvPr>
          <p:cNvSpPr/>
          <p:nvPr/>
        </p:nvSpPr>
        <p:spPr>
          <a:xfrm>
            <a:off x="7316156" y="1928234"/>
            <a:ext cx="3041240" cy="722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OO</a:t>
            </a:r>
            <a:r>
              <a:rPr lang="ko-KR" altLang="en-US" dirty="0">
                <a:solidFill>
                  <a:schemeClr val="tx1"/>
                </a:solidFill>
              </a:rPr>
              <a:t>강 에 적절한 교량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75B05B-24D2-48BF-B581-7BF380F787A6}"/>
              </a:ext>
            </a:extLst>
          </p:cNvPr>
          <p:cNvSpPr/>
          <p:nvPr/>
        </p:nvSpPr>
        <p:spPr>
          <a:xfrm>
            <a:off x="7316156" y="3207449"/>
            <a:ext cx="2740284" cy="45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en-US" altLang="ko-KR" dirty="0">
                <a:solidFill>
                  <a:schemeClr val="tx1"/>
                </a:solidFill>
              </a:rPr>
              <a:t>: ………….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4D599C3-A583-4A61-9FBA-CC5812BBEAB7}"/>
              </a:ext>
            </a:extLst>
          </p:cNvPr>
          <p:cNvSpPr/>
          <p:nvPr/>
        </p:nvSpPr>
        <p:spPr>
          <a:xfrm>
            <a:off x="7315240" y="3946433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2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68FC8575-0659-4F64-B249-184023CD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078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7475" y="328613"/>
            <a:ext cx="7893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620014-7AFA-4BCC-A915-BBE0E63F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39555"/>
              </p:ext>
            </p:extLst>
          </p:nvPr>
        </p:nvGraphicFramePr>
        <p:xfrm>
          <a:off x="849313" y="719138"/>
          <a:ext cx="10683875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6">
                  <a:extLst>
                    <a:ext uri="{9D8B030D-6E8A-4147-A177-3AD203B41FA5}">
                      <a16:colId xmlns:a16="http://schemas.microsoft.com/office/drawing/2014/main" val="404966164"/>
                    </a:ext>
                  </a:extLst>
                </a:gridCol>
                <a:gridCol w="2243908">
                  <a:extLst>
                    <a:ext uri="{9D8B030D-6E8A-4147-A177-3AD203B41FA5}">
                      <a16:colId xmlns:a16="http://schemas.microsoft.com/office/drawing/2014/main" val="3371631398"/>
                    </a:ext>
                  </a:extLst>
                </a:gridCol>
                <a:gridCol w="4896711">
                  <a:extLst>
                    <a:ext uri="{9D8B030D-6E8A-4147-A177-3AD203B41FA5}">
                      <a16:colId xmlns:a16="http://schemas.microsoft.com/office/drawing/2014/main" val="97834846"/>
                    </a:ext>
                  </a:extLst>
                </a:gridCol>
                <a:gridCol w="1764780">
                  <a:extLst>
                    <a:ext uri="{9D8B030D-6E8A-4147-A177-3AD203B41FA5}">
                      <a16:colId xmlns:a16="http://schemas.microsoft.com/office/drawing/2014/main" val="2380684889"/>
                    </a:ext>
                  </a:extLst>
                </a:gridCol>
              </a:tblGrid>
              <a:tr h="883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 내역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716918362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준비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준비 및 운영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정책 안 마련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관련 용어에 대한 학습 및 특징 이해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제공을 위한 서비스 표준 규정</a:t>
                      </a:r>
                      <a:endParaRPr lang="en-US" altLang="ko-KR" sz="16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정책 수립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2053197105"/>
                  </a:ext>
                </a:extLst>
              </a:tr>
              <a:tr h="1445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 구축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안내 웹 제작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관련 타 기관과의 컨텐츠 연동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 데이터 제공 서비스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분류 별 데이터 제공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138685095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서비스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수집 및 활용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조정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갱신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최신화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지속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14954731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안정화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안정화 및 유지 보수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대용량 서비스 시 안정성을 위한 시스템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정보 증가에 대한 데이터베이스 확장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활용 및 제공을 위한 아이디어 제안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지속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549518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500</Words>
  <Application>Microsoft Office PowerPoint</Application>
  <PresentationFormat>와이드스크린</PresentationFormat>
  <Paragraphs>139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Impact</vt:lpstr>
      <vt:lpstr>휴먼둥근헤드라인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Kim Hyeonsuk</cp:lastModifiedBy>
  <cp:revision>115</cp:revision>
  <dcterms:created xsi:type="dcterms:W3CDTF">2014-04-29T00:37:20Z</dcterms:created>
  <dcterms:modified xsi:type="dcterms:W3CDTF">2020-05-17T06:38:38Z</dcterms:modified>
</cp:coreProperties>
</file>