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1" r:id="rId5"/>
    <p:sldId id="260" r:id="rId6"/>
    <p:sldId id="264" r:id="rId7"/>
    <p:sldId id="265" r:id="rId8"/>
    <p:sldId id="266" r:id="rId9"/>
    <p:sldId id="268" r:id="rId10"/>
    <p:sldId id="269" r:id="rId11"/>
    <p:sldId id="271" r:id="rId12"/>
    <p:sldId id="272" r:id="rId13"/>
    <p:sldId id="273" r:id="rId14"/>
    <p:sldId id="278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CFD0-AEC2-40EF-A5B2-543FBB4F8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4000" dirty="0"/>
              <a:t>교량 안내 프로젝트 브리핑</a:t>
            </a:r>
            <a:br>
              <a:rPr lang="en-US" altLang="ko-KR" sz="4000" dirty="0"/>
            </a:br>
            <a:r>
              <a:rPr lang="en-US" altLang="ko-KR" sz="4000" dirty="0"/>
              <a:t>					</a:t>
            </a:r>
            <a:r>
              <a:rPr lang="en-US" altLang="ko-KR" sz="2000" dirty="0"/>
              <a:t>(</a:t>
            </a:r>
            <a:r>
              <a:rPr lang="en-US" altLang="ko-KR" sz="2000" dirty="0" err="1"/>
              <a:t>ver</a:t>
            </a:r>
            <a:r>
              <a:rPr lang="en-US" altLang="ko-KR" sz="2000" dirty="0"/>
              <a:t> : 2020/06/21)</a:t>
            </a:r>
            <a:endParaRPr lang="ko-KR" altLang="en-US" sz="2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8778E3-9FBA-4826-8E63-052F69A80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12151375 </a:t>
            </a:r>
            <a:r>
              <a:rPr lang="ko-KR" altLang="en-US" dirty="0"/>
              <a:t>김현석</a:t>
            </a:r>
            <a:endParaRPr lang="en-US" altLang="ko-KR" dirty="0"/>
          </a:p>
          <a:p>
            <a:pPr algn="r"/>
            <a:r>
              <a:rPr lang="en-US" altLang="ko-KR" dirty="0"/>
              <a:t>12151368 </a:t>
            </a:r>
            <a:r>
              <a:rPr lang="ko-KR" altLang="en-US" dirty="0"/>
              <a:t>김재연</a:t>
            </a:r>
          </a:p>
        </p:txBody>
      </p:sp>
    </p:spTree>
    <p:extLst>
      <p:ext uri="{BB962C8B-B14F-4D97-AF65-F5344CB8AC3E}">
        <p14:creationId xmlns:p14="http://schemas.microsoft.com/office/powerpoint/2010/main" val="389992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1D17E-8F34-444C-825B-947831DA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종류별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A7352BF2-E50C-492E-9C20-93C5E4CF8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88621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Category-02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종류별 분류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화면 세부</a:t>
                      </a:r>
                      <a:r>
                        <a:rPr lang="en-US" altLang="ko-KR" sz="1000" dirty="0"/>
                        <a:t>-1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20.06.21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DCE864-A23C-43A1-9ED8-72CFBBF5C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1EE649-D49F-40C8-9374-B9A256865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1869108"/>
            <a:ext cx="5639503" cy="4027155"/>
          </a:xfrm>
          <a:prstGeom prst="rect">
            <a:avLst/>
          </a:prstGeom>
        </p:spPr>
      </p:pic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B9CB10C9-93BF-462B-BB52-0A7780511DEB}"/>
              </a:ext>
            </a:extLst>
          </p:cNvPr>
          <p:cNvSpPr txBox="1">
            <a:spLocks/>
          </p:cNvSpPr>
          <p:nvPr/>
        </p:nvSpPr>
        <p:spPr>
          <a:xfrm>
            <a:off x="7159361" y="2012814"/>
            <a:ext cx="2812584" cy="10392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클릭한 타입의 교량 정보 출력</a:t>
            </a:r>
          </a:p>
        </p:txBody>
      </p:sp>
    </p:spTree>
    <p:extLst>
      <p:ext uri="{BB962C8B-B14F-4D97-AF65-F5344CB8AC3E}">
        <p14:creationId xmlns:p14="http://schemas.microsoft.com/office/powerpoint/2010/main" val="413334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924EF-DF21-4798-A4E3-D0F67D56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교량 검색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BFBB852C-C184-49C2-8802-D92489CB5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083281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Search-01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교량 검색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20.06.21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622ABFF-43F0-4050-906D-0F42FF797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5919358" cy="3964340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24E63A1A-408F-4E57-8C6D-26872CEC76D8}"/>
              </a:ext>
            </a:extLst>
          </p:cNvPr>
          <p:cNvSpPr txBox="1">
            <a:spLocks/>
          </p:cNvSpPr>
          <p:nvPr/>
        </p:nvSpPr>
        <p:spPr>
          <a:xfrm>
            <a:off x="7437267" y="2012814"/>
            <a:ext cx="3303154" cy="32315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교량검색을 위한 페이지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sz="1600" dirty="0"/>
              <a:t>지역</a:t>
            </a:r>
            <a:r>
              <a:rPr lang="en-US" altLang="ko-KR" sz="1600" dirty="0"/>
              <a:t>(</a:t>
            </a:r>
            <a:r>
              <a:rPr lang="ko-KR" altLang="en-US" sz="1600" dirty="0"/>
              <a:t>도</a:t>
            </a:r>
            <a:r>
              <a:rPr lang="en-US" altLang="ko-KR" sz="1600" dirty="0"/>
              <a:t>,</a:t>
            </a:r>
            <a:r>
              <a:rPr lang="ko-KR" altLang="en-US" sz="1600" dirty="0"/>
              <a:t>특별시</a:t>
            </a:r>
            <a:r>
              <a:rPr lang="en-US" altLang="ko-KR" sz="1600" dirty="0"/>
              <a:t>,</a:t>
            </a:r>
            <a:r>
              <a:rPr lang="ko-KR" altLang="en-US" sz="1600" dirty="0"/>
              <a:t>광역시</a:t>
            </a:r>
            <a:r>
              <a:rPr lang="en-US" altLang="ko-KR" sz="1600" dirty="0"/>
              <a:t>) </a:t>
            </a:r>
            <a:r>
              <a:rPr lang="ko-KR" altLang="en-US" sz="1600" dirty="0"/>
              <a:t>와 세부지역</a:t>
            </a:r>
            <a:r>
              <a:rPr lang="en-US" altLang="ko-KR" sz="1600" dirty="0"/>
              <a:t>(</a:t>
            </a:r>
            <a:r>
              <a:rPr lang="ko-KR" altLang="en-US" sz="1600" dirty="0"/>
              <a:t>시</a:t>
            </a:r>
            <a:r>
              <a:rPr lang="en-US" altLang="ko-KR" sz="1600" dirty="0"/>
              <a:t>) , </a:t>
            </a:r>
            <a:r>
              <a:rPr lang="ko-KR" altLang="en-US" sz="1600" dirty="0"/>
              <a:t>교량 종류 선택 교량의 최소연장과 최대연장을 입력한후 검색을 누른다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(</a:t>
            </a:r>
            <a:r>
              <a:rPr lang="ko-KR" altLang="en-US" sz="1400" dirty="0"/>
              <a:t>연장 파트를 </a:t>
            </a:r>
            <a:r>
              <a:rPr lang="ko-KR" altLang="en-US" sz="1400" dirty="0" err="1"/>
              <a:t>비워둘</a:t>
            </a:r>
            <a:r>
              <a:rPr lang="ko-KR" altLang="en-US" sz="1400" dirty="0"/>
              <a:t> 시 위의 조건으로만 검색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358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교량 검색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2A5626B0-E710-4069-8860-A3CD1C5D5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96725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Search-02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교량 검색결과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20.06.21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11B6AFA-1C8B-4421-9D05-D46CD87AD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947" y="1853753"/>
            <a:ext cx="5269561" cy="3973305"/>
          </a:xfrm>
          <a:prstGeom prst="rect">
            <a:avLst/>
          </a:prstGeom>
        </p:spPr>
      </p:pic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5C6626CA-66CD-4C8D-AB36-799E8098C402}"/>
              </a:ext>
            </a:extLst>
          </p:cNvPr>
          <p:cNvSpPr txBox="1">
            <a:spLocks/>
          </p:cNvSpPr>
          <p:nvPr/>
        </p:nvSpPr>
        <p:spPr>
          <a:xfrm>
            <a:off x="6859876" y="2012814"/>
            <a:ext cx="4068100" cy="10392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/>
              <a:t>검색한 내용의 교량 전부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726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05675-D050-46AD-9244-2359E3A8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/>
              <a:t>세부 기술 설명</a:t>
            </a:r>
          </a:p>
        </p:txBody>
      </p:sp>
    </p:spTree>
    <p:extLst>
      <p:ext uri="{BB962C8B-B14F-4D97-AF65-F5344CB8AC3E}">
        <p14:creationId xmlns:p14="http://schemas.microsoft.com/office/powerpoint/2010/main" val="242863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05675-D050-46AD-9244-2359E3A8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/>
              <a:t>데이터 베이스 내용</a:t>
            </a:r>
          </a:p>
        </p:txBody>
      </p:sp>
    </p:spTree>
    <p:extLst>
      <p:ext uri="{BB962C8B-B14F-4D97-AF65-F5344CB8AC3E}">
        <p14:creationId xmlns:p14="http://schemas.microsoft.com/office/powerpoint/2010/main" val="428795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</a:t>
            </a:r>
            <a:r>
              <a:rPr lang="ko-KR" altLang="en-US" dirty="0"/>
              <a:t> 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230958-CB9E-4E2A-B845-2A6C9554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28406"/>
            <a:ext cx="8143877" cy="39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예시</a:t>
            </a:r>
            <a:r>
              <a:rPr lang="en-US" altLang="ko-KR" dirty="0"/>
              <a:t>(</a:t>
            </a:r>
            <a:r>
              <a:rPr lang="ko-KR" altLang="en-US" dirty="0"/>
              <a:t>전체 교량 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9E0868-9902-43CC-A4C6-11821E28B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9379"/>
            <a:ext cx="4498486" cy="3268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2FB84E-3FA0-48AF-9C76-EBD9F461532F}"/>
              </a:ext>
            </a:extLst>
          </p:cNvPr>
          <p:cNvSpPr txBox="1"/>
          <p:nvPr/>
        </p:nvSpPr>
        <p:spPr>
          <a:xfrm>
            <a:off x="6261652" y="2019379"/>
            <a:ext cx="40352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Key(Type)</a:t>
            </a:r>
          </a:p>
          <a:p>
            <a:r>
              <a:rPr lang="en-US" altLang="ko-KR" dirty="0"/>
              <a:t>_id(</a:t>
            </a:r>
            <a:r>
              <a:rPr lang="en-US" altLang="ko-KR" dirty="0" err="1"/>
              <a:t>ObjectId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Number(String)  :   </a:t>
            </a:r>
            <a:r>
              <a:rPr lang="ko-KR" altLang="en-US" dirty="0"/>
              <a:t>교량 번호</a:t>
            </a:r>
            <a:endParaRPr lang="en-US" altLang="ko-KR" dirty="0"/>
          </a:p>
          <a:p>
            <a:r>
              <a:rPr lang="en-US" altLang="ko-KR" dirty="0" err="1"/>
              <a:t>facilityName</a:t>
            </a:r>
            <a:r>
              <a:rPr lang="en-US" altLang="ko-KR" dirty="0"/>
              <a:t>(String) : </a:t>
            </a:r>
            <a:r>
              <a:rPr lang="ko-KR" altLang="en-US" dirty="0"/>
              <a:t>교량 이름</a:t>
            </a:r>
            <a:endParaRPr lang="en-US" altLang="ko-KR" dirty="0"/>
          </a:p>
          <a:p>
            <a:r>
              <a:rPr lang="en-US" altLang="ko-KR" dirty="0"/>
              <a:t>Address(String) : </a:t>
            </a:r>
            <a:r>
              <a:rPr lang="ko-KR" altLang="en-US" dirty="0"/>
              <a:t>교량 주소</a:t>
            </a:r>
            <a:endParaRPr lang="en-US" altLang="ko-KR" dirty="0"/>
          </a:p>
          <a:p>
            <a:r>
              <a:rPr lang="en-US" altLang="ko-KR" dirty="0" err="1"/>
              <a:t>bridgeFormat</a:t>
            </a:r>
            <a:r>
              <a:rPr lang="en-US" altLang="ko-KR" dirty="0"/>
              <a:t>(String) : </a:t>
            </a:r>
            <a:r>
              <a:rPr lang="ko-KR" altLang="en-US" dirty="0"/>
              <a:t>교량 세부형식</a:t>
            </a:r>
            <a:endParaRPr lang="en-US" altLang="ko-KR" dirty="0"/>
          </a:p>
          <a:p>
            <a:r>
              <a:rPr lang="en-US" altLang="ko-KR" dirty="0" err="1"/>
              <a:t>roadNum</a:t>
            </a:r>
            <a:r>
              <a:rPr lang="en-US" altLang="ko-KR" dirty="0"/>
              <a:t>(String) : </a:t>
            </a:r>
            <a:r>
              <a:rPr lang="ko-KR" altLang="en-US" dirty="0"/>
              <a:t>차로 수</a:t>
            </a:r>
            <a:endParaRPr lang="en-US" altLang="ko-KR" dirty="0"/>
          </a:p>
          <a:p>
            <a:r>
              <a:rPr lang="en-US" altLang="ko-KR" dirty="0" err="1"/>
              <a:t>spanNum</a:t>
            </a:r>
            <a:r>
              <a:rPr lang="en-US" altLang="ko-KR" dirty="0"/>
              <a:t>(String) : </a:t>
            </a:r>
            <a:r>
              <a:rPr lang="ko-KR" altLang="en-US" dirty="0"/>
              <a:t>경간 수</a:t>
            </a:r>
            <a:endParaRPr lang="en-US" altLang="ko-KR" dirty="0"/>
          </a:p>
          <a:p>
            <a:r>
              <a:rPr lang="en-US" altLang="ko-KR" dirty="0" err="1"/>
              <a:t>maxSpanNum</a:t>
            </a:r>
            <a:r>
              <a:rPr lang="en-US" altLang="ko-KR" dirty="0"/>
              <a:t>(String) : </a:t>
            </a:r>
            <a:r>
              <a:rPr lang="ko-KR" altLang="en-US" dirty="0"/>
              <a:t>최대 </a:t>
            </a:r>
            <a:r>
              <a:rPr lang="ko-KR" altLang="en-US" dirty="0" err="1"/>
              <a:t>경간수</a:t>
            </a:r>
            <a:endParaRPr lang="en-US" altLang="ko-KR" dirty="0"/>
          </a:p>
          <a:p>
            <a:r>
              <a:rPr lang="en-US" altLang="ko-KR" dirty="0"/>
              <a:t>City(String) : </a:t>
            </a:r>
            <a:r>
              <a:rPr lang="ko-KR" altLang="en-US" dirty="0"/>
              <a:t>시</a:t>
            </a:r>
            <a:endParaRPr lang="en-US" altLang="ko-KR" dirty="0"/>
          </a:p>
          <a:p>
            <a:r>
              <a:rPr lang="en-US" altLang="ko-KR" dirty="0"/>
              <a:t>Province(String) : </a:t>
            </a:r>
            <a:r>
              <a:rPr lang="ko-KR" altLang="en-US" dirty="0"/>
              <a:t>도</a:t>
            </a:r>
            <a:endParaRPr lang="en-US" altLang="ko-KR" dirty="0"/>
          </a:p>
          <a:p>
            <a:r>
              <a:rPr lang="en-US" altLang="ko-KR" dirty="0" err="1"/>
              <a:t>bridgeType</a:t>
            </a:r>
            <a:r>
              <a:rPr lang="en-US" altLang="ko-KR" dirty="0"/>
              <a:t>(String) : </a:t>
            </a:r>
            <a:r>
              <a:rPr lang="ko-KR" altLang="en-US" dirty="0"/>
              <a:t>교량 분류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8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61144"/>
            <a:ext cx="9603275" cy="1049235"/>
          </a:xfrm>
        </p:spPr>
        <p:txBody>
          <a:bodyPr/>
          <a:lstStyle/>
          <a:p>
            <a:r>
              <a:rPr lang="en-US" altLang="ko-KR" dirty="0" err="1"/>
              <a:t>provData</a:t>
            </a:r>
            <a:r>
              <a:rPr lang="en-US" altLang="ko-KR" dirty="0"/>
              <a:t> </a:t>
            </a:r>
            <a:r>
              <a:rPr lang="ko-KR" altLang="en-US" dirty="0"/>
              <a:t>데이터 예시</a:t>
            </a:r>
            <a:r>
              <a:rPr lang="en-US" altLang="ko-KR" dirty="0"/>
              <a:t>(</a:t>
            </a:r>
            <a:r>
              <a:rPr lang="ko-KR" altLang="en-US" dirty="0"/>
              <a:t>도 별 교량개수정보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FB84E-3FA0-48AF-9C76-EBD9F461532F}"/>
              </a:ext>
            </a:extLst>
          </p:cNvPr>
          <p:cNvSpPr txBox="1"/>
          <p:nvPr/>
        </p:nvSpPr>
        <p:spPr>
          <a:xfrm>
            <a:off x="6128515" y="1949279"/>
            <a:ext cx="40352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Key(Type)</a:t>
            </a:r>
          </a:p>
          <a:p>
            <a:r>
              <a:rPr lang="en-US" altLang="ko-KR" dirty="0"/>
              <a:t>_id(</a:t>
            </a:r>
            <a:r>
              <a:rPr lang="en-US" altLang="ko-KR" dirty="0" err="1"/>
              <a:t>ObjectId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Proviname</a:t>
            </a:r>
            <a:r>
              <a:rPr lang="en-US" altLang="ko-KR" dirty="0"/>
              <a:t>(String) : </a:t>
            </a:r>
            <a:r>
              <a:rPr lang="ko-KR" altLang="en-US" dirty="0"/>
              <a:t>도</a:t>
            </a:r>
            <a:endParaRPr lang="en-US" altLang="ko-KR" dirty="0"/>
          </a:p>
          <a:p>
            <a:r>
              <a:rPr lang="en-US" altLang="ko-KR" dirty="0" err="1"/>
              <a:t>brNum</a:t>
            </a:r>
            <a:r>
              <a:rPr lang="en-US" altLang="ko-KR" dirty="0"/>
              <a:t>(String) : </a:t>
            </a:r>
            <a:r>
              <a:rPr lang="ko-KR" altLang="en-US" dirty="0"/>
              <a:t>해당지역 교량 개수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FB318A-CCBA-4D3B-A9B5-DA7FC594B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69" y="2199375"/>
            <a:ext cx="4095072" cy="10492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86C14C-A011-45ED-9F94-E364415A3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769" y="3747778"/>
            <a:ext cx="4095072" cy="934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2D553E-5C1D-42DB-AEBE-19D987757582}"/>
              </a:ext>
            </a:extLst>
          </p:cNvPr>
          <p:cNvSpPr txBox="1"/>
          <p:nvPr/>
        </p:nvSpPr>
        <p:spPr>
          <a:xfrm>
            <a:off x="2256493" y="1800662"/>
            <a:ext cx="249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Collection</a:t>
            </a:r>
            <a:r>
              <a:rPr lang="ko-KR" altLang="en-US" dirty="0"/>
              <a:t>명</a:t>
            </a:r>
            <a:r>
              <a:rPr lang="en-US" altLang="ko-KR" dirty="0"/>
              <a:t>- </a:t>
            </a:r>
            <a:r>
              <a:rPr lang="en-US" altLang="ko-KR" dirty="0" err="1"/>
              <a:t>provData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7A7D93-7F46-4B57-9BFD-77D4C49A228A}"/>
              </a:ext>
            </a:extLst>
          </p:cNvPr>
          <p:cNvSpPr txBox="1"/>
          <p:nvPr/>
        </p:nvSpPr>
        <p:spPr>
          <a:xfrm>
            <a:off x="2359198" y="3334273"/>
            <a:ext cx="249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Collection</a:t>
            </a:r>
            <a:r>
              <a:rPr lang="ko-KR" altLang="en-US" dirty="0"/>
              <a:t>명</a:t>
            </a:r>
            <a:r>
              <a:rPr lang="en-US" altLang="ko-KR" dirty="0"/>
              <a:t>- </a:t>
            </a:r>
            <a:r>
              <a:rPr lang="ko-KR" altLang="en-US" dirty="0"/>
              <a:t>강원도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A5127-7E4D-423C-BC94-2C35D5624AA5}"/>
              </a:ext>
            </a:extLst>
          </p:cNvPr>
          <p:cNvSpPr txBox="1"/>
          <p:nvPr/>
        </p:nvSpPr>
        <p:spPr>
          <a:xfrm>
            <a:off x="6215345" y="3518939"/>
            <a:ext cx="4035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Key(Type)</a:t>
            </a:r>
          </a:p>
          <a:p>
            <a:r>
              <a:rPr lang="en-US" altLang="ko-KR" dirty="0"/>
              <a:t>_id(</a:t>
            </a:r>
            <a:r>
              <a:rPr lang="en-US" altLang="ko-KR" dirty="0" err="1"/>
              <a:t>ObjectId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cityName</a:t>
            </a:r>
            <a:r>
              <a:rPr lang="en-US" altLang="ko-KR" dirty="0"/>
              <a:t>(String) : </a:t>
            </a:r>
            <a:r>
              <a:rPr lang="ko-KR" altLang="en-US" dirty="0"/>
              <a:t>해당 도의 시 이름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D60502-2CEB-4BB5-86A2-B1D25B9C9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976" y="5047622"/>
            <a:ext cx="4070568" cy="9430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9B0D86-3C55-48D9-991E-77B19D34678E}"/>
              </a:ext>
            </a:extLst>
          </p:cNvPr>
          <p:cNvSpPr txBox="1"/>
          <p:nvPr/>
        </p:nvSpPr>
        <p:spPr>
          <a:xfrm>
            <a:off x="2178484" y="4678290"/>
            <a:ext cx="310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Collection</a:t>
            </a:r>
            <a:r>
              <a:rPr lang="ko-KR" altLang="en-US" dirty="0"/>
              <a:t>명</a:t>
            </a:r>
            <a:r>
              <a:rPr lang="en-US" altLang="ko-KR" dirty="0"/>
              <a:t>- </a:t>
            </a:r>
            <a:r>
              <a:rPr lang="en-US" altLang="ko-KR" dirty="0" err="1"/>
              <a:t>bridgeTypeData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C1B149-3E58-49BD-B00E-883C63E66174}"/>
              </a:ext>
            </a:extLst>
          </p:cNvPr>
          <p:cNvSpPr txBox="1"/>
          <p:nvPr/>
        </p:nvSpPr>
        <p:spPr>
          <a:xfrm>
            <a:off x="6305259" y="4790356"/>
            <a:ext cx="4035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Key(Type)</a:t>
            </a:r>
          </a:p>
          <a:p>
            <a:r>
              <a:rPr lang="en-US" altLang="ko-KR" dirty="0"/>
              <a:t>_id(</a:t>
            </a:r>
            <a:r>
              <a:rPr lang="en-US" altLang="ko-KR" dirty="0" err="1"/>
              <a:t>ObjectId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Type(string) : </a:t>
            </a:r>
            <a:r>
              <a:rPr lang="ko-KR" altLang="en-US" dirty="0"/>
              <a:t>교량 형식 명</a:t>
            </a:r>
            <a:endParaRPr lang="en-US" altLang="ko-KR" dirty="0"/>
          </a:p>
          <a:p>
            <a:r>
              <a:rPr lang="en-US" altLang="ko-KR" dirty="0" err="1"/>
              <a:t>brNum</a:t>
            </a:r>
            <a:r>
              <a:rPr lang="en-US" altLang="ko-KR" dirty="0"/>
              <a:t>(Int) : </a:t>
            </a:r>
            <a:r>
              <a:rPr lang="ko-KR" altLang="en-US" dirty="0"/>
              <a:t>해당 교량 형식의 개수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282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05675-D050-46AD-9244-2359E3A8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/>
              <a:t>기능별 코드</a:t>
            </a:r>
          </a:p>
        </p:txBody>
      </p:sp>
    </p:spTree>
    <p:extLst>
      <p:ext uri="{BB962C8B-B14F-4D97-AF65-F5344CB8AC3E}">
        <p14:creationId xmlns:p14="http://schemas.microsoft.com/office/powerpoint/2010/main" val="2443941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r>
              <a:rPr lang="en-US" altLang="ko-KR" dirty="0"/>
              <a:t>, </a:t>
            </a:r>
            <a:r>
              <a:rPr lang="ko-KR" altLang="en-US" dirty="0"/>
              <a:t>데이터 불러오기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A5127-7E4D-423C-BC94-2C35D5624AA5}"/>
              </a:ext>
            </a:extLst>
          </p:cNvPr>
          <p:cNvSpPr txBox="1"/>
          <p:nvPr/>
        </p:nvSpPr>
        <p:spPr>
          <a:xfrm>
            <a:off x="8970345" y="5514814"/>
            <a:ext cx="403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드라이버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FC89CA-31C1-423F-B55B-745757B89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70" y="4639236"/>
            <a:ext cx="3587612" cy="7748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1CAD65-AB01-4776-B025-B2C9DAF4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87" y="2085402"/>
            <a:ext cx="11370025" cy="266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77EAE0-7B7A-4046-85BC-E47ACCBE0BB9}"/>
              </a:ext>
            </a:extLst>
          </p:cNvPr>
          <p:cNvSpPr txBox="1"/>
          <p:nvPr/>
        </p:nvSpPr>
        <p:spPr>
          <a:xfrm>
            <a:off x="5410329" y="3260989"/>
            <a:ext cx="366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 ec2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 err="1"/>
              <a:t>MongoDb</a:t>
            </a:r>
            <a:r>
              <a:rPr lang="ko-KR" altLang="en-US" dirty="0"/>
              <a:t> </a:t>
            </a:r>
            <a:r>
              <a:rPr lang="en-US" altLang="ko-KR" dirty="0"/>
              <a:t>27017 </a:t>
            </a:r>
            <a:r>
              <a:rPr lang="ko-KR" altLang="en-US" dirty="0"/>
              <a:t>포트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3C673B-D237-4477-B352-CC73E40F6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87" y="2422717"/>
            <a:ext cx="4694327" cy="16765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E2EB1C-D7CD-481D-B4DC-82D05443B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52" y="4344607"/>
            <a:ext cx="6088908" cy="13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AFDC8-8EE0-42AA-9858-AD239BC0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64CD8-2C30-4D9E-A766-7B927C12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ko-KR" altLang="en-US" dirty="0"/>
              <a:t>화면 구조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화면 레이아웃</a:t>
            </a:r>
            <a:endParaRPr lang="en-US" altLang="ko-KR" dirty="0"/>
          </a:p>
          <a:p>
            <a:r>
              <a:rPr lang="ko-KR" altLang="en-US" dirty="0"/>
              <a:t>세부 기술 설명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데이터베이스 내용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기능별 코드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961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Mongodb</a:t>
            </a:r>
            <a:r>
              <a:rPr lang="en-US" altLang="ko-KR" dirty="0"/>
              <a:t> </a:t>
            </a:r>
            <a:r>
              <a:rPr lang="ko-KR" altLang="en-US" dirty="0"/>
              <a:t>연결</a:t>
            </a:r>
            <a:r>
              <a:rPr lang="en-US" altLang="ko-KR" dirty="0"/>
              <a:t>, </a:t>
            </a:r>
            <a:r>
              <a:rPr lang="ko-KR" altLang="en-US" dirty="0"/>
              <a:t>데이터 불러오기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A7BD17-5619-4EE6-93D9-F7082446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76438"/>
            <a:ext cx="9060965" cy="2667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653053-3309-4641-885E-50290BD3F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565845"/>
            <a:ext cx="4740051" cy="20042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CFF647-C68E-466B-A279-46758D589D85}"/>
              </a:ext>
            </a:extLst>
          </p:cNvPr>
          <p:cNvSpPr txBox="1"/>
          <p:nvPr/>
        </p:nvSpPr>
        <p:spPr>
          <a:xfrm>
            <a:off x="6512988" y="2644632"/>
            <a:ext cx="3999556" cy="147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Wpf</a:t>
            </a:r>
            <a:r>
              <a:rPr lang="ko-KR" altLang="en-US" dirty="0"/>
              <a:t>데이터베이스의 </a:t>
            </a:r>
            <a:r>
              <a:rPr lang="en-US" altLang="ko-KR" dirty="0" err="1"/>
              <a:t>provinceData</a:t>
            </a:r>
            <a:r>
              <a:rPr lang="en-US" altLang="ko-KR" dirty="0"/>
              <a:t> collection</a:t>
            </a:r>
            <a:r>
              <a:rPr lang="ko-KR" altLang="en-US" dirty="0"/>
              <a:t>으로 접속후에 </a:t>
            </a:r>
            <a:endParaRPr lang="en-US" altLang="ko-KR" dirty="0"/>
          </a:p>
          <a:p>
            <a:r>
              <a:rPr lang="en-US" altLang="ko-KR" dirty="0"/>
              <a:t>Collection </a:t>
            </a:r>
            <a:r>
              <a:rPr lang="ko-KR" altLang="en-US" dirty="0"/>
              <a:t>내의 모든 데이터를 가져와서 </a:t>
            </a:r>
            <a:r>
              <a:rPr lang="en-US" altLang="ko-KR" dirty="0" err="1"/>
              <a:t>datagrid</a:t>
            </a:r>
            <a:r>
              <a:rPr lang="en-US" altLang="ko-KR" dirty="0"/>
              <a:t>(</a:t>
            </a:r>
            <a:r>
              <a:rPr lang="en-US" altLang="ko-KR" dirty="0" err="1"/>
              <a:t>korea</a:t>
            </a:r>
            <a:r>
              <a:rPr lang="en-US" altLang="ko-KR" dirty="0"/>
              <a:t>) </a:t>
            </a:r>
            <a:r>
              <a:rPr lang="ko-KR" altLang="en-US" dirty="0"/>
              <a:t>에 출력해준다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34F9FD-3FF8-4DCA-8304-B27C70EC2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9" y="4578211"/>
            <a:ext cx="2180553" cy="14752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CDD8B8-B15B-4C4F-81EA-E07BCE850C9D}"/>
              </a:ext>
            </a:extLst>
          </p:cNvPr>
          <p:cNvSpPr txBox="1"/>
          <p:nvPr/>
        </p:nvSpPr>
        <p:spPr>
          <a:xfrm>
            <a:off x="3821604" y="5038208"/>
            <a:ext cx="39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provData</a:t>
            </a:r>
            <a:r>
              <a:rPr lang="en-US" altLang="ko-KR" dirty="0"/>
              <a:t> </a:t>
            </a:r>
            <a:r>
              <a:rPr lang="ko-KR" altLang="en-US" dirty="0"/>
              <a:t>클래스 데이터 형식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113AA-E81A-4C4A-A035-84CD852F9D5E}"/>
              </a:ext>
            </a:extLst>
          </p:cNvPr>
          <p:cNvSpPr txBox="1"/>
          <p:nvPr/>
        </p:nvSpPr>
        <p:spPr>
          <a:xfrm>
            <a:off x="1379141" y="1503431"/>
            <a:ext cx="2977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MainWindow.xaml.cs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618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변수 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113AA-E81A-4C4A-A035-84CD852F9D5E}"/>
              </a:ext>
            </a:extLst>
          </p:cNvPr>
          <p:cNvSpPr txBox="1"/>
          <p:nvPr/>
        </p:nvSpPr>
        <p:spPr>
          <a:xfrm>
            <a:off x="1379141" y="1503431"/>
            <a:ext cx="416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-MainWindow.xaml.cs,,</a:t>
            </a:r>
            <a:r>
              <a:rPr lang="en-US" altLang="ko-KR" sz="1400" dirty="0" err="1"/>
              <a:t>Region.xaml.cs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F76DFA-87CF-44C9-8DAE-8C7718EB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31" y="1972081"/>
            <a:ext cx="4419983" cy="853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FE065E-7B67-4791-B669-66B272A16BF5}"/>
              </a:ext>
            </a:extLst>
          </p:cNvPr>
          <p:cNvSpPr txBox="1"/>
          <p:nvPr/>
        </p:nvSpPr>
        <p:spPr>
          <a:xfrm>
            <a:off x="6183642" y="1972081"/>
            <a:ext cx="4166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MainWindow.xaml.cs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다른 페이지 이동시 파라미터에 이미지 파일경로 </a:t>
            </a:r>
            <a:r>
              <a:rPr lang="en-US" altLang="ko-KR" sz="1400" dirty="0"/>
              <a:t>string</a:t>
            </a:r>
            <a:r>
              <a:rPr lang="ko-KR" altLang="en-US" sz="1400" dirty="0"/>
              <a:t>과 해당 지역 이름을 같이 넘긴다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003D94-BA60-4493-B1A1-F1BF80EA3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943922"/>
            <a:ext cx="5274953" cy="32597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4B2B81-92FF-4DD1-B2E9-763CAE285C7F}"/>
              </a:ext>
            </a:extLst>
          </p:cNvPr>
          <p:cNvSpPr txBox="1"/>
          <p:nvPr/>
        </p:nvSpPr>
        <p:spPr>
          <a:xfrm>
            <a:off x="6803181" y="2943922"/>
            <a:ext cx="41668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Region.xaml.cs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이동한 쪽의 코드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MainWindow.xaml</a:t>
            </a:r>
            <a:r>
              <a:rPr lang="ko-KR" altLang="en-US" sz="1400" dirty="0"/>
              <a:t>에서 넘어온 값 </a:t>
            </a:r>
            <a:r>
              <a:rPr lang="en-US" altLang="ko-KR" sz="1400" dirty="0"/>
              <a:t>“/image/</a:t>
            </a:r>
            <a:r>
              <a:rPr lang="ko-KR" altLang="en-US" sz="1400" dirty="0"/>
              <a:t>강원도</a:t>
            </a:r>
            <a:r>
              <a:rPr lang="en-US" altLang="ko-KR" sz="1400" dirty="0"/>
              <a:t>.</a:t>
            </a:r>
            <a:r>
              <a:rPr lang="en-US" altLang="ko-KR" sz="1400" dirty="0" err="1"/>
              <a:t>png</a:t>
            </a:r>
            <a:r>
              <a:rPr lang="en-US" altLang="ko-KR" sz="1400" dirty="0"/>
              <a:t> , </a:t>
            </a:r>
            <a:r>
              <a:rPr lang="ko-KR" altLang="en-US" sz="1400" dirty="0"/>
              <a:t>강원도</a:t>
            </a:r>
            <a:r>
              <a:rPr lang="en-US" altLang="ko-KR" sz="1400" dirty="0"/>
              <a:t>” </a:t>
            </a:r>
            <a:r>
              <a:rPr lang="ko-KR" altLang="en-US" sz="1400" dirty="0"/>
              <a:t>값을 </a:t>
            </a:r>
            <a:r>
              <a:rPr lang="en-US" altLang="ko-KR" sz="1400" dirty="0"/>
              <a:t> </a:t>
            </a:r>
            <a:r>
              <a:rPr lang="ko-KR" altLang="en-US" sz="1400" dirty="0"/>
              <a:t>쉼표 단위로 잘라서 해당 지역의 이미지를 </a:t>
            </a:r>
            <a:r>
              <a:rPr lang="en-US" altLang="ko-KR" sz="1400" dirty="0" err="1"/>
              <a:t>bitmapimage</a:t>
            </a:r>
            <a:r>
              <a:rPr lang="en-US" altLang="ko-KR" sz="1400" dirty="0"/>
              <a:t> </a:t>
            </a:r>
            <a:r>
              <a:rPr lang="ko-KR" altLang="en-US" sz="1400" dirty="0"/>
              <a:t>리소스로 </a:t>
            </a:r>
            <a:r>
              <a:rPr lang="ko-KR" altLang="en-US" sz="1400" dirty="0" err="1"/>
              <a:t>건네줌으로서</a:t>
            </a:r>
            <a:r>
              <a:rPr lang="ko-KR" altLang="en-US" sz="1400" dirty="0"/>
              <a:t> 해당 이미지를 가져온다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‘</a:t>
            </a:r>
            <a:r>
              <a:rPr lang="ko-KR" altLang="en-US" sz="1400" dirty="0"/>
              <a:t>강원도</a:t>
            </a:r>
            <a:r>
              <a:rPr lang="en-US" altLang="ko-KR" sz="1400" dirty="0"/>
              <a:t>’</a:t>
            </a:r>
            <a:r>
              <a:rPr lang="ko-KR" altLang="en-US" sz="1400" dirty="0"/>
              <a:t>라는 </a:t>
            </a:r>
            <a:r>
              <a:rPr lang="en-US" altLang="ko-KR" sz="1400" dirty="0"/>
              <a:t>string </a:t>
            </a:r>
            <a:r>
              <a:rPr lang="ko-KR" altLang="en-US" sz="1400" dirty="0"/>
              <a:t>을 통해 데이터베이스에서 해당 지역의 시 정보와 그에 따른 교량 개수를 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datagrid</a:t>
            </a:r>
            <a:r>
              <a:rPr lang="ko-KR" altLang="en-US" sz="1400" dirty="0"/>
              <a:t>에 출력한다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99951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출력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113AA-E81A-4C4A-A035-84CD852F9D5E}"/>
              </a:ext>
            </a:extLst>
          </p:cNvPr>
          <p:cNvSpPr txBox="1"/>
          <p:nvPr/>
        </p:nvSpPr>
        <p:spPr>
          <a:xfrm>
            <a:off x="1379141" y="1503431"/>
            <a:ext cx="416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Graph.xaml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9CC92E-6C25-4196-92F2-1F5D5464D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41" y="2034290"/>
            <a:ext cx="3878916" cy="602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5B6EEC-9DEB-4D99-87C4-7F22E57A65EC}"/>
              </a:ext>
            </a:extLst>
          </p:cNvPr>
          <p:cNvSpPr txBox="1"/>
          <p:nvPr/>
        </p:nvSpPr>
        <p:spPr>
          <a:xfrm>
            <a:off x="5258057" y="2034290"/>
            <a:ext cx="416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Toolkit</a:t>
            </a:r>
            <a:r>
              <a:rPr lang="ko-KR" altLang="en-US" sz="1400" dirty="0"/>
              <a:t> 다운로드 후 참조 추가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02CCAA-932B-44C6-BD83-9A633A1EF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41" y="2859404"/>
            <a:ext cx="6210744" cy="22990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343475-B255-4269-8E71-842CAACAE7D9}"/>
              </a:ext>
            </a:extLst>
          </p:cNvPr>
          <p:cNvSpPr txBox="1"/>
          <p:nvPr/>
        </p:nvSpPr>
        <p:spPr>
          <a:xfrm>
            <a:off x="7589885" y="2859404"/>
            <a:ext cx="416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bridgeCollection</a:t>
            </a:r>
            <a:r>
              <a:rPr lang="ko-KR" altLang="en-US" sz="1400" dirty="0"/>
              <a:t>에 저장된 데이터를 </a:t>
            </a:r>
            <a:r>
              <a:rPr lang="en-US" altLang="ko-KR" sz="1400" dirty="0" err="1"/>
              <a:t>dvc</a:t>
            </a:r>
            <a:r>
              <a:rPr lang="en-US" altLang="ko-KR" sz="1400" dirty="0"/>
              <a:t> chart</a:t>
            </a:r>
            <a:r>
              <a:rPr lang="ko-KR" altLang="en-US" sz="1400" dirty="0"/>
              <a:t>로 출력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00074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출력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113AA-E81A-4C4A-A035-84CD852F9D5E}"/>
              </a:ext>
            </a:extLst>
          </p:cNvPr>
          <p:cNvSpPr txBox="1"/>
          <p:nvPr/>
        </p:nvSpPr>
        <p:spPr>
          <a:xfrm>
            <a:off x="1379141" y="1503431"/>
            <a:ext cx="416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Graph.xaml.cs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D03743-1BC4-40D4-A7C2-D79DA12FA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38" y="1916002"/>
            <a:ext cx="8480968" cy="42508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57C600-6B6F-46A4-BF0A-D5CA66B93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355" y="1916002"/>
            <a:ext cx="2263336" cy="1394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8A23CD-1744-4C37-B32D-508BE99E3F40}"/>
              </a:ext>
            </a:extLst>
          </p:cNvPr>
          <p:cNvSpPr txBox="1"/>
          <p:nvPr/>
        </p:nvSpPr>
        <p:spPr>
          <a:xfrm>
            <a:off x="9160355" y="3547418"/>
            <a:ext cx="2582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데이터 베이스에서 교량 형식별로 분류 한 후에 </a:t>
            </a:r>
            <a:r>
              <a:rPr lang="en-US" altLang="ko-KR" sz="1400" dirty="0" err="1"/>
              <a:t>bridgecollection</a:t>
            </a:r>
            <a:r>
              <a:rPr lang="ko-KR" altLang="en-US" sz="1400" dirty="0"/>
              <a:t>에 해당 내용을 담는다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2824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기능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113AA-E81A-4C4A-A035-84CD852F9D5E}"/>
              </a:ext>
            </a:extLst>
          </p:cNvPr>
          <p:cNvSpPr txBox="1"/>
          <p:nvPr/>
        </p:nvSpPr>
        <p:spPr>
          <a:xfrm>
            <a:off x="1379141" y="1503431"/>
            <a:ext cx="416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Search.xaml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FDA584-1787-4E9B-B830-83456FC6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41" y="2053471"/>
            <a:ext cx="8634208" cy="2751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76D0D0-1C69-4BAA-8B33-F261789A0FAC}"/>
              </a:ext>
            </a:extLst>
          </p:cNvPr>
          <p:cNvSpPr txBox="1"/>
          <p:nvPr/>
        </p:nvSpPr>
        <p:spPr>
          <a:xfrm>
            <a:off x="1379141" y="5462611"/>
            <a:ext cx="853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Combox</a:t>
            </a:r>
            <a:r>
              <a:rPr lang="ko-KR" altLang="en-US" sz="1400" dirty="0"/>
              <a:t>이용</a:t>
            </a:r>
            <a:r>
              <a:rPr lang="en-US" altLang="ko-KR" sz="1400" dirty="0"/>
              <a:t>=&gt; </a:t>
            </a:r>
            <a:r>
              <a:rPr lang="ko-KR" altLang="en-US" sz="1400" dirty="0"/>
              <a:t>세부지역의 </a:t>
            </a:r>
            <a:r>
              <a:rPr lang="en-US" altLang="ko-KR" sz="1400" dirty="0" err="1"/>
              <a:t>combobox</a:t>
            </a:r>
            <a:r>
              <a:rPr lang="en-US" altLang="ko-KR" sz="1400" dirty="0"/>
              <a:t> </a:t>
            </a:r>
            <a:r>
              <a:rPr lang="ko-KR" altLang="en-US" sz="1400" dirty="0"/>
              <a:t>아이템은 지역 </a:t>
            </a:r>
            <a:r>
              <a:rPr lang="ko-KR" altLang="en-US" sz="1400" dirty="0" err="1"/>
              <a:t>콤보박스의</a:t>
            </a:r>
            <a:r>
              <a:rPr lang="ko-KR" altLang="en-US" sz="1400" dirty="0"/>
              <a:t> 내용에 따라 결정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selectionChanged</a:t>
            </a:r>
            <a:r>
              <a:rPr lang="ko-KR" altLang="en-US" sz="1400" dirty="0"/>
              <a:t> 이용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3AAAFA-3704-4A1C-AE3A-2BCBF054B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41" y="4912571"/>
            <a:ext cx="7643522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33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기능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113AA-E81A-4C4A-A035-84CD852F9D5E}"/>
              </a:ext>
            </a:extLst>
          </p:cNvPr>
          <p:cNvSpPr txBox="1"/>
          <p:nvPr/>
        </p:nvSpPr>
        <p:spPr>
          <a:xfrm>
            <a:off x="1379141" y="1503431"/>
            <a:ext cx="416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Search.xaml.cs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071EDD-CB52-47AA-BCEE-9EA6A8F1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84980"/>
            <a:ext cx="3955123" cy="4168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1E3093-8F76-462A-96DF-DCD8F0ACCE70}"/>
              </a:ext>
            </a:extLst>
          </p:cNvPr>
          <p:cNvSpPr txBox="1"/>
          <p:nvPr/>
        </p:nvSpPr>
        <p:spPr>
          <a:xfrm>
            <a:off x="5406702" y="1963944"/>
            <a:ext cx="41668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Search.xaml.cs</a:t>
            </a:r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지역 파트의 </a:t>
            </a:r>
            <a:r>
              <a:rPr lang="en-US" altLang="ko-KR" sz="1400" dirty="0" err="1"/>
              <a:t>combobox</a:t>
            </a:r>
            <a:r>
              <a:rPr lang="ko-KR" altLang="en-US" sz="1400" dirty="0"/>
              <a:t>가 활성화 되면 데이터 베이스에서 해당 지역의 시 정보를 가져온 후에 </a:t>
            </a:r>
            <a:endParaRPr lang="en-US" altLang="ko-KR" sz="1400" dirty="0"/>
          </a:p>
          <a:p>
            <a:r>
              <a:rPr lang="ko-KR" altLang="en-US" sz="1400" dirty="0"/>
              <a:t>세부지역 파트의 </a:t>
            </a:r>
            <a:r>
              <a:rPr lang="en-US" altLang="ko-KR" sz="1400" dirty="0" err="1"/>
              <a:t>combobox</a:t>
            </a:r>
            <a:r>
              <a:rPr lang="ko-KR" altLang="en-US" sz="1400" dirty="0"/>
              <a:t>에 아이템 동적으로 추가</a:t>
            </a:r>
            <a:endParaRPr lang="en-US" altLang="ko-KR" sz="1400" dirty="0"/>
          </a:p>
          <a:p>
            <a:r>
              <a:rPr lang="en-US" altLang="ko-KR" sz="1400" dirty="0"/>
              <a:t>( </a:t>
            </a:r>
            <a:r>
              <a:rPr lang="ko-KR" altLang="en-US" sz="1400" dirty="0" err="1"/>
              <a:t>다른지역이</a:t>
            </a:r>
            <a:r>
              <a:rPr lang="ko-KR" altLang="en-US" sz="1400" dirty="0"/>
              <a:t> 다시 선택되면 그 전의 내용을 초기화 해준다</a:t>
            </a:r>
            <a:r>
              <a:rPr lang="en-US" altLang="ko-KR" sz="14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350269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기능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113AA-E81A-4C4A-A035-84CD852F9D5E}"/>
              </a:ext>
            </a:extLst>
          </p:cNvPr>
          <p:cNvSpPr txBox="1"/>
          <p:nvPr/>
        </p:nvSpPr>
        <p:spPr>
          <a:xfrm>
            <a:off x="1379141" y="1503431"/>
            <a:ext cx="416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Search.xaml.cs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E3093-8F76-462A-96DF-DCD8F0ACCE70}"/>
              </a:ext>
            </a:extLst>
          </p:cNvPr>
          <p:cNvSpPr txBox="1"/>
          <p:nvPr/>
        </p:nvSpPr>
        <p:spPr>
          <a:xfrm>
            <a:off x="6490067" y="1968417"/>
            <a:ext cx="4166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Search.xaml.cs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버튼클릭 이벤트 발생시 각각 </a:t>
            </a:r>
            <a:r>
              <a:rPr lang="en-US" altLang="ko-KR" sz="1400" dirty="0" err="1"/>
              <a:t>comboBox</a:t>
            </a:r>
            <a:r>
              <a:rPr lang="ko-KR" altLang="en-US" sz="1400" dirty="0"/>
              <a:t>의 내용과 교량 연장의 값들을 가져와서 </a:t>
            </a:r>
            <a:r>
              <a:rPr lang="en-US" altLang="ko-KR" sz="1400" dirty="0"/>
              <a:t>string </a:t>
            </a:r>
            <a:r>
              <a:rPr lang="ko-KR" altLang="en-US" sz="1400" dirty="0"/>
              <a:t>형식으로 구성한후에 리스트 페이지로 넘긴다</a:t>
            </a:r>
            <a:r>
              <a:rPr lang="en-US" altLang="ko-KR" sz="14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A75A1D-5E7D-4710-85D0-2C5D19F0C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39" y="1968417"/>
            <a:ext cx="5516226" cy="40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73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44F89-6CF7-4067-ACCE-E70917BA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출력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113AA-E81A-4C4A-A035-84CD852F9D5E}"/>
              </a:ext>
            </a:extLst>
          </p:cNvPr>
          <p:cNvSpPr txBox="1"/>
          <p:nvPr/>
        </p:nvSpPr>
        <p:spPr>
          <a:xfrm>
            <a:off x="1379141" y="1503431"/>
            <a:ext cx="4166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Search_list.xaml.cs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DC3D4F-8127-480B-A544-283EDA4A3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41" y="1853754"/>
            <a:ext cx="5342083" cy="42294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6A6F71-3160-4F36-B2CA-6035B372A156}"/>
              </a:ext>
            </a:extLst>
          </p:cNvPr>
          <p:cNvSpPr txBox="1"/>
          <p:nvPr/>
        </p:nvSpPr>
        <p:spPr>
          <a:xfrm>
            <a:off x="6804592" y="2043457"/>
            <a:ext cx="41668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파일명</a:t>
            </a:r>
            <a:r>
              <a:rPr lang="en-US" altLang="ko-KR" sz="1400" dirty="0"/>
              <a:t>-</a:t>
            </a:r>
            <a:r>
              <a:rPr lang="en-US" altLang="ko-KR" sz="1400" dirty="0" err="1"/>
              <a:t>Search_list.xaml.cs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/>
              <a:t>Search.xaml.cs</a:t>
            </a:r>
            <a:r>
              <a:rPr lang="ko-KR" altLang="en-US" sz="1400" dirty="0"/>
              <a:t>에서 받아온 값을 재구성해서 </a:t>
            </a:r>
            <a:r>
              <a:rPr lang="en-US" altLang="ko-KR" sz="1400" dirty="0"/>
              <a:t>filter</a:t>
            </a:r>
            <a:r>
              <a:rPr lang="ko-KR" altLang="en-US" sz="1400" dirty="0"/>
              <a:t>의 비교조건을 생성한다</a:t>
            </a:r>
            <a:r>
              <a:rPr lang="en-US" altLang="ko-KR" sz="1400" dirty="0"/>
              <a:t>. </a:t>
            </a:r>
            <a:r>
              <a:rPr lang="ko-KR" altLang="en-US" sz="1400" dirty="0"/>
              <a:t>도</a:t>
            </a:r>
            <a:r>
              <a:rPr lang="en-US" altLang="ko-KR" sz="1400" dirty="0"/>
              <a:t>, </a:t>
            </a:r>
            <a:r>
              <a:rPr lang="ko-KR" altLang="en-US" sz="1400" dirty="0"/>
              <a:t>시</a:t>
            </a:r>
            <a:r>
              <a:rPr lang="en-US" altLang="ko-KR" sz="1400" dirty="0"/>
              <a:t>,</a:t>
            </a:r>
            <a:r>
              <a:rPr lang="ko-KR" altLang="en-US" sz="1400" dirty="0"/>
              <a:t>교량형식 먼저 확인하고 </a:t>
            </a:r>
            <a:r>
              <a:rPr lang="en-US" altLang="ko-KR" sz="1400" dirty="0"/>
              <a:t>foreach</a:t>
            </a:r>
            <a:r>
              <a:rPr lang="ko-KR" altLang="en-US" sz="1400" dirty="0"/>
              <a:t>문에서 최소 연장과 최대연장을 비교해 조건에 </a:t>
            </a:r>
            <a:r>
              <a:rPr lang="ko-KR" altLang="en-US" sz="1400" dirty="0" err="1"/>
              <a:t>부합할시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stackPanel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stackpanelList</a:t>
            </a:r>
            <a:r>
              <a:rPr lang="en-US" altLang="ko-KR" sz="1400" dirty="0"/>
              <a:t>)</a:t>
            </a:r>
            <a:r>
              <a:rPr lang="ko-KR" altLang="en-US" sz="1400" dirty="0"/>
              <a:t>에 동적으로 추가 시킨다</a:t>
            </a:r>
            <a:r>
              <a:rPr lang="en-US" altLang="ko-KR" sz="140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6522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05675-D050-46AD-9244-2359E3A8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/>
              <a:t>화면 구조</a:t>
            </a:r>
          </a:p>
        </p:txBody>
      </p:sp>
    </p:spTree>
    <p:extLst>
      <p:ext uri="{BB962C8B-B14F-4D97-AF65-F5344CB8AC3E}">
        <p14:creationId xmlns:p14="http://schemas.microsoft.com/office/powerpoint/2010/main" val="93368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FAB9-3B75-47C8-AE91-4DDF4000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o-KR" altLang="en-US" dirty="0"/>
              <a:t>세부 화면 구조</a:t>
            </a:r>
          </a:p>
        </p:txBody>
      </p:sp>
    </p:spTree>
    <p:extLst>
      <p:ext uri="{BB962C8B-B14F-4D97-AF65-F5344CB8AC3E}">
        <p14:creationId xmlns:p14="http://schemas.microsoft.com/office/powerpoint/2010/main" val="36647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2F1C9-108A-41EE-8DE3-9246E396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D2F13E7-D7B5-4453-A968-639DA6274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3920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Main-01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메인화면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20.06.021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89B84BC-478D-4F8C-BF0D-3D0C377D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566" y="2097341"/>
            <a:ext cx="1963269" cy="309721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검색화면</a:t>
            </a:r>
            <a:r>
              <a:rPr lang="en-US" altLang="ko-KR" dirty="0"/>
              <a:t>(Search-01)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AFD091-BC84-4FC7-AFE7-D48AFD66D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5254021" cy="4067937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01CB7EF-4970-4B16-919E-917A98F6A19E}"/>
              </a:ext>
            </a:extLst>
          </p:cNvPr>
          <p:cNvCxnSpPr>
            <a:cxnSpLocks/>
          </p:cNvCxnSpPr>
          <p:nvPr/>
        </p:nvCxnSpPr>
        <p:spPr>
          <a:xfrm>
            <a:off x="6554605" y="2208399"/>
            <a:ext cx="24459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F23C569-F1D8-4D06-84B0-0CB75DD5CAE0}"/>
              </a:ext>
            </a:extLst>
          </p:cNvPr>
          <p:cNvCxnSpPr>
            <a:cxnSpLocks/>
          </p:cNvCxnSpPr>
          <p:nvPr/>
        </p:nvCxnSpPr>
        <p:spPr>
          <a:xfrm>
            <a:off x="4078589" y="2208399"/>
            <a:ext cx="4921976" cy="543766"/>
          </a:xfrm>
          <a:prstGeom prst="bentConnector3">
            <a:avLst>
              <a:gd name="adj1" fmla="val -4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B6CF1B5-D29F-459A-94B6-CA3BAE51114F}"/>
              </a:ext>
            </a:extLst>
          </p:cNvPr>
          <p:cNvCxnSpPr>
            <a:cxnSpLocks/>
          </p:cNvCxnSpPr>
          <p:nvPr/>
        </p:nvCxnSpPr>
        <p:spPr>
          <a:xfrm>
            <a:off x="1792941" y="2208398"/>
            <a:ext cx="7207624" cy="1332661"/>
          </a:xfrm>
          <a:prstGeom prst="bentConnector3">
            <a:avLst>
              <a:gd name="adj1" fmla="val -1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33D85BF-DBC6-4ED8-95BD-9ADBD2CB7BC2}"/>
              </a:ext>
            </a:extLst>
          </p:cNvPr>
          <p:cNvCxnSpPr>
            <a:cxnSpLocks/>
          </p:cNvCxnSpPr>
          <p:nvPr/>
        </p:nvCxnSpPr>
        <p:spPr>
          <a:xfrm>
            <a:off x="5396753" y="4234423"/>
            <a:ext cx="36038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C8613D4-06BF-4544-A11C-0E8BE4546751}"/>
              </a:ext>
            </a:extLst>
          </p:cNvPr>
          <p:cNvCxnSpPr>
            <a:cxnSpLocks/>
          </p:cNvCxnSpPr>
          <p:nvPr/>
        </p:nvCxnSpPr>
        <p:spPr>
          <a:xfrm>
            <a:off x="3244871" y="4655905"/>
            <a:ext cx="5755694" cy="271883"/>
          </a:xfrm>
          <a:prstGeom prst="bentConnector3">
            <a:avLst>
              <a:gd name="adj1" fmla="val 15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901BD04-2488-4DB7-B50B-92767F049038}"/>
              </a:ext>
            </a:extLst>
          </p:cNvPr>
          <p:cNvCxnSpPr>
            <a:cxnSpLocks/>
          </p:cNvCxnSpPr>
          <p:nvPr/>
        </p:nvCxnSpPr>
        <p:spPr>
          <a:xfrm>
            <a:off x="4294094" y="5659812"/>
            <a:ext cx="47064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0DE71C8F-BA46-442B-BA27-E4C8A0D86ED5}"/>
              </a:ext>
            </a:extLst>
          </p:cNvPr>
          <p:cNvCxnSpPr>
            <a:cxnSpLocks/>
          </p:cNvCxnSpPr>
          <p:nvPr/>
        </p:nvCxnSpPr>
        <p:spPr>
          <a:xfrm flipV="1">
            <a:off x="1792941" y="5226424"/>
            <a:ext cx="7207624" cy="297449"/>
          </a:xfrm>
          <a:prstGeom prst="bentConnector3">
            <a:avLst>
              <a:gd name="adj1" fmla="val 1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내용 개체 틀 4">
            <a:extLst>
              <a:ext uri="{FF2B5EF4-FFF2-40B4-BE49-F238E27FC236}">
                <a16:creationId xmlns:a16="http://schemas.microsoft.com/office/drawing/2014/main" id="{157768B7-C669-4BAE-BCE7-4B4AE2E036EA}"/>
              </a:ext>
            </a:extLst>
          </p:cNvPr>
          <p:cNvSpPr txBox="1">
            <a:spLocks/>
          </p:cNvSpPr>
          <p:nvPr/>
        </p:nvSpPr>
        <p:spPr>
          <a:xfrm>
            <a:off x="9001249" y="2625441"/>
            <a:ext cx="2186703" cy="4006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그래프화면</a:t>
            </a:r>
            <a:r>
              <a:rPr lang="en-US" altLang="ko-KR" dirty="0"/>
              <a:t>(category-01)</a:t>
            </a:r>
            <a:endParaRPr lang="ko-KR" altLang="en-US" dirty="0"/>
          </a:p>
        </p:txBody>
      </p:sp>
      <p:sp>
        <p:nvSpPr>
          <p:cNvPr id="49" name="내용 개체 틀 4">
            <a:extLst>
              <a:ext uri="{FF2B5EF4-FFF2-40B4-BE49-F238E27FC236}">
                <a16:creationId xmlns:a16="http://schemas.microsoft.com/office/drawing/2014/main" id="{7B730160-9C7C-43EE-9952-678353DBD017}"/>
              </a:ext>
            </a:extLst>
          </p:cNvPr>
          <p:cNvSpPr txBox="1">
            <a:spLocks/>
          </p:cNvSpPr>
          <p:nvPr/>
        </p:nvSpPr>
        <p:spPr>
          <a:xfrm>
            <a:off x="9001250" y="3423865"/>
            <a:ext cx="1890868" cy="3017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지도화면</a:t>
            </a:r>
            <a:r>
              <a:rPr lang="en-US" altLang="ko-KR" dirty="0"/>
              <a:t>(Region-01)</a:t>
            </a:r>
            <a:endParaRPr lang="ko-KR" altLang="en-US" dirty="0"/>
          </a:p>
        </p:txBody>
      </p:sp>
      <p:sp>
        <p:nvSpPr>
          <p:cNvPr id="50" name="내용 개체 틀 4">
            <a:extLst>
              <a:ext uri="{FF2B5EF4-FFF2-40B4-BE49-F238E27FC236}">
                <a16:creationId xmlns:a16="http://schemas.microsoft.com/office/drawing/2014/main" id="{63135194-F6D3-4DA9-99E5-D1D808DF908F}"/>
              </a:ext>
            </a:extLst>
          </p:cNvPr>
          <p:cNvSpPr txBox="1">
            <a:spLocks/>
          </p:cNvSpPr>
          <p:nvPr/>
        </p:nvSpPr>
        <p:spPr>
          <a:xfrm>
            <a:off x="9001249" y="4061830"/>
            <a:ext cx="2186704" cy="3757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그래프화면</a:t>
            </a:r>
            <a:r>
              <a:rPr lang="en-US" altLang="ko-KR" dirty="0"/>
              <a:t>(Category-01)</a:t>
            </a:r>
            <a:endParaRPr lang="ko-KR" altLang="en-US" dirty="0"/>
          </a:p>
        </p:txBody>
      </p:sp>
      <p:sp>
        <p:nvSpPr>
          <p:cNvPr id="51" name="내용 개체 틀 4">
            <a:extLst>
              <a:ext uri="{FF2B5EF4-FFF2-40B4-BE49-F238E27FC236}">
                <a16:creationId xmlns:a16="http://schemas.microsoft.com/office/drawing/2014/main" id="{B7BBCA07-359A-49FC-BCE2-96352A8DEA4C}"/>
              </a:ext>
            </a:extLst>
          </p:cNvPr>
          <p:cNvSpPr txBox="1">
            <a:spLocks/>
          </p:cNvSpPr>
          <p:nvPr/>
        </p:nvSpPr>
        <p:spPr>
          <a:xfrm>
            <a:off x="9000565" y="4807441"/>
            <a:ext cx="1890868" cy="3017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지도화면</a:t>
            </a:r>
            <a:r>
              <a:rPr lang="en-US" altLang="ko-KR" dirty="0"/>
              <a:t>(Region-01)</a:t>
            </a:r>
            <a:endParaRPr lang="ko-KR" altLang="en-US" dirty="0"/>
          </a:p>
        </p:txBody>
      </p:sp>
      <p:sp>
        <p:nvSpPr>
          <p:cNvPr id="52" name="내용 개체 틀 4">
            <a:extLst>
              <a:ext uri="{FF2B5EF4-FFF2-40B4-BE49-F238E27FC236}">
                <a16:creationId xmlns:a16="http://schemas.microsoft.com/office/drawing/2014/main" id="{C9E925D4-9D37-4586-A7D2-0BC999894D0C}"/>
              </a:ext>
            </a:extLst>
          </p:cNvPr>
          <p:cNvSpPr txBox="1">
            <a:spLocks/>
          </p:cNvSpPr>
          <p:nvPr/>
        </p:nvSpPr>
        <p:spPr>
          <a:xfrm>
            <a:off x="9036766" y="5109161"/>
            <a:ext cx="1890868" cy="3017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홈 화면</a:t>
            </a:r>
            <a:r>
              <a:rPr lang="en-US" altLang="ko-KR" dirty="0"/>
              <a:t>(Main-01)</a:t>
            </a:r>
            <a:endParaRPr lang="ko-KR" altLang="en-US" dirty="0"/>
          </a:p>
        </p:txBody>
      </p:sp>
      <p:sp>
        <p:nvSpPr>
          <p:cNvPr id="53" name="내용 개체 틀 4">
            <a:extLst>
              <a:ext uri="{FF2B5EF4-FFF2-40B4-BE49-F238E27FC236}">
                <a16:creationId xmlns:a16="http://schemas.microsoft.com/office/drawing/2014/main" id="{ED7C9785-A500-46FD-A9F7-FA96DD236F7B}"/>
              </a:ext>
            </a:extLst>
          </p:cNvPr>
          <p:cNvSpPr txBox="1">
            <a:spLocks/>
          </p:cNvSpPr>
          <p:nvPr/>
        </p:nvSpPr>
        <p:spPr>
          <a:xfrm>
            <a:off x="9036766" y="5531318"/>
            <a:ext cx="1890868" cy="3017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끝내기</a:t>
            </a:r>
            <a:r>
              <a:rPr lang="en-US" altLang="ko-KR" dirty="0"/>
              <a:t>Main-01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03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CBE09-A1F9-41EE-8E15-E5FCCC78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지역별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70ADEEA8-CD3E-4A8C-9F2E-C830EA3BE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19738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Region-01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지역선택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20.06.21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C224A31-10AF-4003-9DB4-7CC6C6C6C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BA2C3D-082A-4326-B929-D2C467EC2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5312511" cy="3954636"/>
          </a:xfrm>
          <a:prstGeom prst="rect">
            <a:avLst/>
          </a:prstGeom>
        </p:spPr>
      </p:pic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6F87F206-5D51-435B-8CF3-41AC3DFFB07E}"/>
              </a:ext>
            </a:extLst>
          </p:cNvPr>
          <p:cNvSpPr txBox="1">
            <a:spLocks/>
          </p:cNvSpPr>
          <p:nvPr/>
        </p:nvSpPr>
        <p:spPr>
          <a:xfrm>
            <a:off x="7933765" y="2627280"/>
            <a:ext cx="2812584" cy="10392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특정 지역 클릭 시 세부 상황으로 이동</a:t>
            </a:r>
            <a:r>
              <a:rPr lang="en-US" altLang="ko-KR" dirty="0"/>
              <a:t>(Region-02)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AECF710-39F3-4E3D-B90F-25656FE3E4F5}"/>
              </a:ext>
            </a:extLst>
          </p:cNvPr>
          <p:cNvCxnSpPr>
            <a:cxnSpLocks/>
          </p:cNvCxnSpPr>
          <p:nvPr/>
        </p:nvCxnSpPr>
        <p:spPr>
          <a:xfrm>
            <a:off x="4501688" y="2943505"/>
            <a:ext cx="34320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F51CC81-10E6-43E0-889D-B70F93BE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지역별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437A3998-2AFE-4469-AE3F-11DF23464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40483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Region-02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지역선택 화면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세부</a:t>
                      </a:r>
                      <a:r>
                        <a:rPr lang="en-US" altLang="ko-KR" sz="1000" dirty="0"/>
                        <a:t>-1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20.06.21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DE99890-4514-4ED7-90C9-CEDC32AD12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BAF09E-AB2C-44BF-A537-6F063743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19" y="1864194"/>
            <a:ext cx="5288280" cy="3874375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7FEA0DD-C12E-4358-BD42-9569F6C46915}"/>
              </a:ext>
            </a:extLst>
          </p:cNvPr>
          <p:cNvCxnSpPr>
            <a:cxnSpLocks/>
          </p:cNvCxnSpPr>
          <p:nvPr/>
        </p:nvCxnSpPr>
        <p:spPr>
          <a:xfrm flipV="1">
            <a:off x="5790040" y="2274636"/>
            <a:ext cx="1978921" cy="522352"/>
          </a:xfrm>
          <a:prstGeom prst="bentConnector3">
            <a:avLst>
              <a:gd name="adj1" fmla="val -73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E9EBB13B-F8A6-4073-B530-8FCF6B063206}"/>
              </a:ext>
            </a:extLst>
          </p:cNvPr>
          <p:cNvSpPr txBox="1">
            <a:spLocks/>
          </p:cNvSpPr>
          <p:nvPr/>
        </p:nvSpPr>
        <p:spPr>
          <a:xfrm>
            <a:off x="7768961" y="2023624"/>
            <a:ext cx="2812584" cy="10392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리스트의 시 명 클릭 시 해당 지역의 교량 정보 페이지로 이동</a:t>
            </a:r>
            <a:r>
              <a:rPr lang="en-US" altLang="ko-KR" dirty="0"/>
              <a:t>(Region-02)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809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1F0F4C9-B55F-4030-8E1D-61EBD9D9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지역별</a:t>
            </a:r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F9DDFAC-4CFC-46F9-89DD-F00F0347A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105657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Region-03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지역선택 화면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세부</a:t>
                      </a:r>
                      <a:r>
                        <a:rPr lang="en-US" altLang="ko-KR" sz="1000" dirty="0"/>
                        <a:t>-2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20.06.21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11E50-BAE8-473D-93C7-60622913C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D9C1C8-2B01-4A51-9307-E205F014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1853753"/>
            <a:ext cx="5361597" cy="4008803"/>
          </a:xfrm>
          <a:prstGeom prst="rect">
            <a:avLst/>
          </a:prstGeom>
        </p:spPr>
      </p:pic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521F82B-2A2D-400E-9A36-6A09869D3CA3}"/>
              </a:ext>
            </a:extLst>
          </p:cNvPr>
          <p:cNvSpPr txBox="1">
            <a:spLocks/>
          </p:cNvSpPr>
          <p:nvPr/>
        </p:nvSpPr>
        <p:spPr>
          <a:xfrm>
            <a:off x="7087644" y="2095341"/>
            <a:ext cx="2812584" cy="10392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클릭한 지역의 모든 교량 정보를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94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3EC54-68AC-47AA-AC35-8BDBC4C6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종류별</a:t>
            </a: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5FDEC584-D6B6-43EE-86F6-B997098F2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07564"/>
              </p:ext>
            </p:extLst>
          </p:nvPr>
        </p:nvGraphicFramePr>
        <p:xfrm>
          <a:off x="9314329" y="645459"/>
          <a:ext cx="1740524" cy="116379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687402">
                  <a:extLst>
                    <a:ext uri="{9D8B030D-6E8A-4147-A177-3AD203B41FA5}">
                      <a16:colId xmlns:a16="http://schemas.microsoft.com/office/drawing/2014/main" val="440018093"/>
                    </a:ext>
                  </a:extLst>
                </a:gridCol>
                <a:gridCol w="1053122">
                  <a:extLst>
                    <a:ext uri="{9D8B030D-6E8A-4147-A177-3AD203B41FA5}">
                      <a16:colId xmlns:a16="http://schemas.microsoft.com/office/drawing/2014/main" val="1505639329"/>
                    </a:ext>
                  </a:extLst>
                </a:gridCol>
              </a:tblGrid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 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Category-01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94455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Screen name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종류별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분류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715757"/>
                  </a:ext>
                </a:extLst>
              </a:tr>
              <a:tr h="371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20.06.21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9037"/>
                  </a:ext>
                </a:extLst>
              </a:tr>
            </a:tbl>
          </a:graphicData>
        </a:graphic>
      </p:graphicFrame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6F4B4D-3621-4FDA-AE80-4F07370B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F6BA82-E40E-4AFC-AF07-3D139435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5379527" cy="3997630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6C357CE-5DCF-4A11-A483-6A9DD6DB9E17}"/>
              </a:ext>
            </a:extLst>
          </p:cNvPr>
          <p:cNvCxnSpPr>
            <a:cxnSpLocks/>
          </p:cNvCxnSpPr>
          <p:nvPr/>
        </p:nvCxnSpPr>
        <p:spPr>
          <a:xfrm flipV="1">
            <a:off x="5841645" y="2507718"/>
            <a:ext cx="1978921" cy="522352"/>
          </a:xfrm>
          <a:prstGeom prst="bentConnector3">
            <a:avLst>
              <a:gd name="adj1" fmla="val -73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9DCC8854-A39F-4F98-9D97-1DF91C34FD9E}"/>
              </a:ext>
            </a:extLst>
          </p:cNvPr>
          <p:cNvSpPr txBox="1">
            <a:spLocks/>
          </p:cNvSpPr>
          <p:nvPr/>
        </p:nvSpPr>
        <p:spPr>
          <a:xfrm>
            <a:off x="7820566" y="2256706"/>
            <a:ext cx="2812584" cy="10392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리스트의 교량 타입 클릭 시 해당 타입의 교량 정보 페이지로 이동</a:t>
            </a:r>
            <a:r>
              <a:rPr lang="en-US" altLang="ko-KR" dirty="0"/>
              <a:t>(category-02)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551017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244</TotalTime>
  <Words>795</Words>
  <Application>Microsoft Office PowerPoint</Application>
  <PresentationFormat>와이드스크린</PresentationFormat>
  <Paragraphs>168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Arial</vt:lpstr>
      <vt:lpstr>Gill Sans MT</vt:lpstr>
      <vt:lpstr>Wingdings</vt:lpstr>
      <vt:lpstr>갤러리</vt:lpstr>
      <vt:lpstr>교량 안내 프로젝트 브리핑      (ver : 2020/06/21)</vt:lpstr>
      <vt:lpstr>목차</vt:lpstr>
      <vt:lpstr>화면 구조</vt:lpstr>
      <vt:lpstr>세부 화면 구조</vt:lpstr>
      <vt:lpstr>메인 화면</vt:lpstr>
      <vt:lpstr>지역별</vt:lpstr>
      <vt:lpstr>지역별</vt:lpstr>
      <vt:lpstr>지역별</vt:lpstr>
      <vt:lpstr>종류별</vt:lpstr>
      <vt:lpstr>종류별</vt:lpstr>
      <vt:lpstr>교량 검색</vt:lpstr>
      <vt:lpstr>교량 검색</vt:lpstr>
      <vt:lpstr>세부 기술 설명</vt:lpstr>
      <vt:lpstr>데이터 베이스 내용</vt:lpstr>
      <vt:lpstr>CSV 데이터</vt:lpstr>
      <vt:lpstr>데이터 예시(전체 교량 정보)</vt:lpstr>
      <vt:lpstr>provData 데이터 예시(도 별 교량개수정보) </vt:lpstr>
      <vt:lpstr>기능별 코드</vt:lpstr>
      <vt:lpstr>Mongodb 연결, 데이터 불러오기</vt:lpstr>
      <vt:lpstr>Mongodb 연결, 데이터 불러오기(예시)</vt:lpstr>
      <vt:lpstr>버튼 클릭시 변수 이동</vt:lpstr>
      <vt:lpstr>그래프 출력(1)</vt:lpstr>
      <vt:lpstr>그래프 출력(2)</vt:lpstr>
      <vt:lpstr>검색 기능(1)</vt:lpstr>
      <vt:lpstr>검색 기능(2)</vt:lpstr>
      <vt:lpstr>검색 기능(3)</vt:lpstr>
      <vt:lpstr>리스트 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교량 안내 프로젝트 설계서      (ver : 2020/06/04)</dc:title>
  <dc:creator>Kim JY</dc:creator>
  <cp:lastModifiedBy>Kim Hyeonsuk</cp:lastModifiedBy>
  <cp:revision>52</cp:revision>
  <dcterms:created xsi:type="dcterms:W3CDTF">2020-06-04T07:02:42Z</dcterms:created>
  <dcterms:modified xsi:type="dcterms:W3CDTF">2020-06-21T09:36:33Z</dcterms:modified>
</cp:coreProperties>
</file>