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9" r:id="rId3"/>
    <p:sldId id="270" r:id="rId4"/>
    <p:sldId id="268" r:id="rId5"/>
    <p:sldId id="271" r:id="rId6"/>
    <p:sldId id="272" r:id="rId7"/>
    <p:sldId id="273" r:id="rId8"/>
    <p:sldId id="257" r:id="rId9"/>
    <p:sldId id="258" r:id="rId10"/>
    <p:sldId id="262" r:id="rId11"/>
    <p:sldId id="264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9. Lektion</a:t>
            </a:r>
            <a:endParaRPr lang="de-DE" sz="320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Dienstag, 24.03.2020</a:t>
            </a:r>
            <a:endParaRPr lang="de-DE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DA7D-F035-44A8-B632-6E32703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diktiert den Kasus?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A08F9-4C71-4DB4-A66F-0E97B6C1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 im Satz: </a:t>
            </a:r>
            <a:r>
              <a:rPr lang="de-DE" dirty="0">
                <a:solidFill>
                  <a:srgbClr val="1D8876"/>
                </a:solidFill>
              </a:rPr>
              <a:t>Subjekt</a:t>
            </a:r>
            <a:r>
              <a:rPr lang="de-DE" dirty="0"/>
              <a:t> / </a:t>
            </a:r>
            <a:r>
              <a:rPr lang="de-DE" dirty="0">
                <a:solidFill>
                  <a:srgbClr val="7030A0"/>
                </a:solidFill>
              </a:rPr>
              <a:t>direktes Objekt </a:t>
            </a:r>
            <a:r>
              <a:rPr lang="de-DE" dirty="0"/>
              <a:t>/ </a:t>
            </a:r>
            <a:r>
              <a:rPr lang="de-DE" dirty="0">
                <a:solidFill>
                  <a:srgbClr val="FFC000"/>
                </a:solidFill>
              </a:rPr>
              <a:t>indirektes Objekt </a:t>
            </a:r>
          </a:p>
          <a:p>
            <a:r>
              <a:rPr lang="de-DE" dirty="0"/>
              <a:t>Verben: besuchen / haben / helfen / gefallen </a:t>
            </a:r>
          </a:p>
          <a:p>
            <a:pPr marL="0" indent="0">
              <a:buNone/>
            </a:pPr>
            <a:r>
              <a:rPr lang="de-DE" dirty="0"/>
              <a:t>     [</a:t>
            </a:r>
            <a:r>
              <a:rPr lang="de-DE" dirty="0">
                <a:solidFill>
                  <a:srgbClr val="1D8876"/>
                </a:solidFill>
              </a:rPr>
              <a:t>Nominativ </a:t>
            </a:r>
            <a:r>
              <a:rPr lang="de-DE" dirty="0"/>
              <a:t>+ Verb + </a:t>
            </a:r>
            <a:r>
              <a:rPr lang="de-DE" dirty="0">
                <a:solidFill>
                  <a:srgbClr val="7030A0"/>
                </a:solidFill>
              </a:rPr>
              <a:t>Akkusativ </a:t>
            </a:r>
            <a:r>
              <a:rPr lang="de-DE" dirty="0"/>
              <a:t>/ </a:t>
            </a:r>
            <a:r>
              <a:rPr lang="de-DE" dirty="0">
                <a:solidFill>
                  <a:srgbClr val="FFC000"/>
                </a:solidFill>
              </a:rPr>
              <a:t>Dativ</a:t>
            </a:r>
            <a:r>
              <a:rPr lang="de-DE" dirty="0"/>
              <a:t> = </a:t>
            </a:r>
            <a:r>
              <a:rPr lang="de-DE" dirty="0">
                <a:solidFill>
                  <a:srgbClr val="1D8876"/>
                </a:solidFill>
              </a:rPr>
              <a:t>Ich</a:t>
            </a:r>
            <a:r>
              <a:rPr lang="de-DE" dirty="0"/>
              <a:t> besuche </a:t>
            </a:r>
            <a:r>
              <a:rPr lang="de-DE" dirty="0">
                <a:solidFill>
                  <a:srgbClr val="7030A0"/>
                </a:solidFill>
              </a:rPr>
              <a:t>dich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/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1D8876"/>
                </a:solidFill>
              </a:rPr>
              <a:t>Ich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helfe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C000"/>
                </a:solidFill>
              </a:rPr>
              <a:t>dir</a:t>
            </a:r>
          </a:p>
          <a:p>
            <a:r>
              <a:rPr lang="de-DE" dirty="0"/>
              <a:t>Präpositionen: für / zu / von / mit / bei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38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0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8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- Nomen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CC4CE84-22FD-4146-9021-BD1EF2078C9C}"/>
              </a:ext>
            </a:extLst>
          </p:cNvPr>
          <p:cNvSpPr txBox="1">
            <a:spLocks/>
          </p:cNvSpPr>
          <p:nvPr/>
        </p:nvSpPr>
        <p:spPr>
          <a:xfrm>
            <a:off x="1144557" y="1973716"/>
            <a:ext cx="2522374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Lampe</a:t>
            </a:r>
          </a:p>
          <a:p>
            <a:r>
              <a:rPr lang="de-DE" sz="2400" dirty="0"/>
              <a:t>Schwester</a:t>
            </a:r>
          </a:p>
          <a:p>
            <a:r>
              <a:rPr lang="de-DE" sz="2400" dirty="0"/>
              <a:t>Kind</a:t>
            </a:r>
          </a:p>
          <a:p>
            <a:r>
              <a:rPr lang="de-DE" sz="2400" dirty="0"/>
              <a:t>Bildschirm</a:t>
            </a:r>
          </a:p>
          <a:p>
            <a:r>
              <a:rPr lang="de-DE" sz="2400" dirty="0"/>
              <a:t>Kuchen</a:t>
            </a:r>
          </a:p>
          <a:p>
            <a:r>
              <a:rPr lang="de-DE" sz="2400" dirty="0"/>
              <a:t>Bruder</a:t>
            </a:r>
          </a:p>
          <a:p>
            <a:r>
              <a:rPr lang="de-DE" sz="2400" dirty="0"/>
              <a:t>Geschwister</a:t>
            </a:r>
          </a:p>
          <a:p>
            <a:r>
              <a:rPr lang="de-DE" sz="2400" dirty="0"/>
              <a:t>Arbeit 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93CC43-A4A8-477F-AD55-D144C19B03A1}"/>
              </a:ext>
            </a:extLst>
          </p:cNvPr>
          <p:cNvSpPr txBox="1">
            <a:spLocks/>
          </p:cNvSpPr>
          <p:nvPr/>
        </p:nvSpPr>
        <p:spPr>
          <a:xfrm>
            <a:off x="7268549" y="1973715"/>
            <a:ext cx="2183361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the </a:t>
            </a:r>
            <a:r>
              <a:rPr lang="de-DE" sz="2400" dirty="0" err="1"/>
              <a:t>sister</a:t>
            </a:r>
            <a:r>
              <a:rPr lang="de-DE" sz="2400" dirty="0"/>
              <a:t> </a:t>
            </a:r>
          </a:p>
          <a:p>
            <a:r>
              <a:rPr lang="de-DE" sz="2400" dirty="0"/>
              <a:t>the screen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cake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siblings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lamp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child</a:t>
            </a:r>
            <a:endParaRPr lang="de-DE" sz="2400" dirty="0"/>
          </a:p>
          <a:p>
            <a:r>
              <a:rPr lang="de-DE" sz="2400" dirty="0"/>
              <a:t>the </a:t>
            </a:r>
            <a:r>
              <a:rPr lang="de-DE" sz="2400" dirty="0" err="1"/>
              <a:t>brother</a:t>
            </a:r>
            <a:r>
              <a:rPr lang="de-DE" sz="2400" dirty="0"/>
              <a:t> 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1152CAF-FE46-4E18-9DF0-7E2921C19BFB}"/>
              </a:ext>
            </a:extLst>
          </p:cNvPr>
          <p:cNvSpPr txBox="1">
            <a:spLocks/>
          </p:cNvSpPr>
          <p:nvPr/>
        </p:nvSpPr>
        <p:spPr>
          <a:xfrm>
            <a:off x="4206553" y="1973715"/>
            <a:ext cx="2522374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rgbClr val="00B050"/>
                </a:solidFill>
              </a:rPr>
              <a:t>DER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3600" dirty="0">
                <a:solidFill>
                  <a:srgbClr val="FFC000"/>
                </a:solidFill>
              </a:rPr>
              <a:t>DIE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3600" dirty="0">
                <a:solidFill>
                  <a:srgbClr val="FF0000"/>
                </a:solidFill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662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- Verben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CC4CE84-22FD-4146-9021-BD1EF2078C9C}"/>
              </a:ext>
            </a:extLst>
          </p:cNvPr>
          <p:cNvSpPr txBox="1">
            <a:spLocks/>
          </p:cNvSpPr>
          <p:nvPr/>
        </p:nvSpPr>
        <p:spPr>
          <a:xfrm>
            <a:off x="838200" y="1973714"/>
            <a:ext cx="2522374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schummeln</a:t>
            </a:r>
          </a:p>
          <a:p>
            <a:r>
              <a:rPr lang="de-DE" sz="2400" dirty="0"/>
              <a:t> bezahlen</a:t>
            </a:r>
          </a:p>
          <a:p>
            <a:r>
              <a:rPr lang="de-DE" sz="2400" dirty="0"/>
              <a:t> besuchen</a:t>
            </a:r>
          </a:p>
          <a:p>
            <a:r>
              <a:rPr lang="de-DE" sz="2400" dirty="0"/>
              <a:t> lieben</a:t>
            </a:r>
          </a:p>
          <a:p>
            <a:r>
              <a:rPr lang="de-DE" sz="2400" dirty="0"/>
              <a:t> kochen</a:t>
            </a:r>
          </a:p>
          <a:p>
            <a:r>
              <a:rPr lang="de-DE" sz="2400" dirty="0"/>
              <a:t> gehen</a:t>
            </a:r>
          </a:p>
          <a:p>
            <a:r>
              <a:rPr lang="de-DE" sz="2400" dirty="0"/>
              <a:t> übernachten</a:t>
            </a:r>
          </a:p>
          <a:p>
            <a:r>
              <a:rPr lang="de-DE" sz="2400" dirty="0"/>
              <a:t> lesen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93CC43-A4A8-477F-AD55-D144C19B03A1}"/>
              </a:ext>
            </a:extLst>
          </p:cNvPr>
          <p:cNvSpPr txBox="1">
            <a:spLocks/>
          </p:cNvSpPr>
          <p:nvPr/>
        </p:nvSpPr>
        <p:spPr>
          <a:xfrm>
            <a:off x="4012166" y="1973714"/>
            <a:ext cx="2183361" cy="4251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spend</a:t>
            </a:r>
            <a:r>
              <a:rPr lang="de-DE" sz="2400" dirty="0"/>
              <a:t> the </a:t>
            </a:r>
            <a:r>
              <a:rPr lang="de-DE" sz="2400" dirty="0" err="1"/>
              <a:t>night</a:t>
            </a:r>
            <a:r>
              <a:rPr lang="de-DE" sz="2400" dirty="0"/>
              <a:t> </a:t>
            </a:r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</a:t>
            </a:r>
            <a:endParaRPr lang="de-DE" sz="2400" dirty="0"/>
          </a:p>
          <a:p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love</a:t>
            </a:r>
            <a:endParaRPr lang="de-DE" sz="2400" dirty="0"/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visit</a:t>
            </a:r>
            <a:endParaRPr lang="de-DE" sz="2400" dirty="0"/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endParaRPr lang="de-DE" sz="2400" dirty="0"/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pay</a:t>
            </a:r>
            <a:endParaRPr lang="de-DE" sz="2400" dirty="0"/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cheat</a:t>
            </a:r>
            <a:endParaRPr lang="de-DE" sz="2400" dirty="0"/>
          </a:p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cook</a:t>
            </a:r>
            <a:r>
              <a:rPr lang="de-DE" sz="2400" dirty="0"/>
              <a:t>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549D834-3E94-4B5C-A1D0-2692648E8E9B}"/>
              </a:ext>
            </a:extLst>
          </p:cNvPr>
          <p:cNvSpPr txBox="1">
            <a:spLocks/>
          </p:cNvSpPr>
          <p:nvPr/>
        </p:nvSpPr>
        <p:spPr>
          <a:xfrm>
            <a:off x="7150361" y="1973714"/>
            <a:ext cx="2183361" cy="4251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Ich... </a:t>
            </a:r>
          </a:p>
          <a:p>
            <a:r>
              <a:rPr lang="de-DE" sz="2400" dirty="0"/>
              <a:t>Er…</a:t>
            </a:r>
          </a:p>
          <a:p>
            <a:r>
              <a:rPr lang="de-DE" sz="2400" dirty="0"/>
              <a:t> Wir… </a:t>
            </a:r>
          </a:p>
          <a:p>
            <a:r>
              <a:rPr lang="de-DE" sz="2400" dirty="0"/>
              <a:t>Ihr…</a:t>
            </a:r>
          </a:p>
          <a:p>
            <a:r>
              <a:rPr lang="de-DE" sz="2400" dirty="0"/>
              <a:t>Du…</a:t>
            </a:r>
          </a:p>
          <a:p>
            <a:r>
              <a:rPr lang="de-DE" sz="2400" dirty="0"/>
              <a:t>Ich…</a:t>
            </a:r>
          </a:p>
          <a:p>
            <a:r>
              <a:rPr lang="de-DE" sz="2400" dirty="0"/>
              <a:t>Sie…</a:t>
            </a:r>
          </a:p>
          <a:p>
            <a:r>
              <a:rPr lang="de-DE" sz="2400" dirty="0"/>
              <a:t>Es… </a:t>
            </a:r>
          </a:p>
        </p:txBody>
      </p:sp>
    </p:spTree>
    <p:extLst>
      <p:ext uri="{BB962C8B-B14F-4D97-AF65-F5344CB8AC3E}">
        <p14:creationId xmlns:p14="http://schemas.microsoft.com/office/powerpoint/2010/main" val="16879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65989-79CE-4D3A-A5A3-DFE3FF508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deutschen Fälle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D8A97-5BCC-4E0E-A813-E457845EC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1D8876"/>
                </a:solidFill>
              </a:rPr>
              <a:t>Nominativ</a:t>
            </a:r>
            <a:r>
              <a:rPr lang="pt-PT" b="1" dirty="0"/>
              <a:t> / </a:t>
            </a:r>
            <a:r>
              <a:rPr lang="pt-PT" b="1" dirty="0" err="1">
                <a:solidFill>
                  <a:srgbClr val="7030A0"/>
                </a:solidFill>
              </a:rPr>
              <a:t>Akkusativ</a:t>
            </a:r>
            <a:r>
              <a:rPr lang="pt-PT" b="1" dirty="0">
                <a:solidFill>
                  <a:schemeClr val="accent1"/>
                </a:solidFill>
              </a:rPr>
              <a:t> </a:t>
            </a:r>
            <a:r>
              <a:rPr lang="pt-PT" b="1" dirty="0"/>
              <a:t>/ </a:t>
            </a:r>
            <a:r>
              <a:rPr lang="pt-PT" b="1" dirty="0" err="1">
                <a:solidFill>
                  <a:srgbClr val="FFC000"/>
                </a:solidFill>
              </a:rPr>
              <a:t>Dativ</a:t>
            </a:r>
            <a:r>
              <a:rPr lang="pt-PT" b="1" dirty="0"/>
              <a:t> / </a:t>
            </a:r>
            <a:r>
              <a:rPr lang="pt-PT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Genitiv</a:t>
            </a:r>
            <a:endParaRPr lang="de-D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5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1B06B-EAD3-4E82-A214-FEA72A2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Warum</a:t>
            </a:r>
            <a:r>
              <a:rPr lang="pt-PT" dirty="0"/>
              <a:t>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2E957-D7D1-40D2-8EBA-B01ED1ED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340787"/>
          </a:xfrm>
        </p:spPr>
        <p:txBody>
          <a:bodyPr>
            <a:normAutofit/>
          </a:bodyPr>
          <a:lstStyle/>
          <a:p>
            <a:r>
              <a:rPr lang="pt-PT" dirty="0" err="1"/>
              <a:t>Deutsch</a:t>
            </a:r>
            <a:r>
              <a:rPr lang="pt-PT" dirty="0"/>
              <a:t> ist </a:t>
            </a:r>
            <a:r>
              <a:rPr lang="pt-PT" dirty="0" err="1"/>
              <a:t>sehr</a:t>
            </a:r>
            <a:r>
              <a:rPr lang="pt-PT" dirty="0"/>
              <a:t> </a:t>
            </a:r>
            <a:r>
              <a:rPr lang="pt-PT" dirty="0" err="1"/>
              <a:t>flexibel</a:t>
            </a:r>
            <a:r>
              <a:rPr lang="pt-PT" dirty="0"/>
              <a:t> </a:t>
            </a:r>
          </a:p>
          <a:p>
            <a:r>
              <a:rPr lang="pt-PT" dirty="0"/>
              <a:t>Das </a:t>
            </a:r>
            <a:r>
              <a:rPr lang="pt-PT" dirty="0" err="1"/>
              <a:t>Subjekt</a:t>
            </a:r>
            <a:r>
              <a:rPr lang="pt-PT" dirty="0"/>
              <a:t> (</a:t>
            </a:r>
            <a:r>
              <a:rPr lang="pt-PT" dirty="0" err="1"/>
              <a:t>Nominativ</a:t>
            </a:r>
            <a:r>
              <a:rPr lang="pt-PT" dirty="0"/>
              <a:t>) = 1. </a:t>
            </a:r>
            <a:r>
              <a:rPr lang="pt-PT" dirty="0" err="1"/>
              <a:t>Position</a:t>
            </a:r>
            <a:r>
              <a:rPr lang="pt-PT" dirty="0"/>
              <a:t> </a:t>
            </a:r>
            <a:r>
              <a:rPr lang="pt-PT" dirty="0" err="1"/>
              <a:t>oder</a:t>
            </a:r>
            <a:r>
              <a:rPr lang="pt-PT" dirty="0"/>
              <a:t> 3. </a:t>
            </a:r>
            <a:r>
              <a:rPr lang="pt-PT" dirty="0" err="1"/>
              <a:t>Position</a:t>
            </a:r>
            <a:endParaRPr lang="pt-PT" dirty="0"/>
          </a:p>
          <a:p>
            <a:r>
              <a:rPr lang="pt-PT" dirty="0"/>
              <a:t>Die </a:t>
            </a:r>
            <a:r>
              <a:rPr lang="pt-PT" dirty="0" err="1"/>
              <a:t>Fälle</a:t>
            </a:r>
            <a:r>
              <a:rPr lang="pt-PT" dirty="0"/>
              <a:t>/</a:t>
            </a:r>
            <a:r>
              <a:rPr lang="pt-PT" dirty="0" err="1"/>
              <a:t>Deklinationen</a:t>
            </a:r>
            <a:r>
              <a:rPr lang="pt-PT" dirty="0"/>
              <a:t> </a:t>
            </a:r>
            <a:r>
              <a:rPr lang="pt-PT" dirty="0" err="1"/>
              <a:t>zeigen</a:t>
            </a:r>
            <a:r>
              <a:rPr lang="pt-PT" dirty="0"/>
              <a:t> </a:t>
            </a:r>
            <a:r>
              <a:rPr lang="pt-PT" dirty="0" err="1"/>
              <a:t>Zusammenhang</a:t>
            </a:r>
            <a:r>
              <a:rPr lang="pt-PT" dirty="0"/>
              <a:t>. </a:t>
            </a:r>
            <a:r>
              <a:rPr lang="pt-PT" dirty="0" err="1"/>
              <a:t>Wer</a:t>
            </a:r>
            <a:r>
              <a:rPr lang="pt-PT" dirty="0"/>
              <a:t> </a:t>
            </a:r>
            <a:r>
              <a:rPr lang="pt-PT" dirty="0" err="1"/>
              <a:t>macht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?</a:t>
            </a:r>
          </a:p>
          <a:p>
            <a:pPr algn="ctr"/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X Der Mann </a:t>
            </a:r>
            <a:r>
              <a:rPr lang="pt-PT" dirty="0" err="1">
                <a:solidFill>
                  <a:srgbClr val="FF0000"/>
                </a:solidFill>
              </a:rPr>
              <a:t>beisst</a:t>
            </a:r>
            <a:r>
              <a:rPr lang="pt-PT" dirty="0">
                <a:solidFill>
                  <a:srgbClr val="FF0000"/>
                </a:solidFill>
              </a:rPr>
              <a:t> der </a:t>
            </a:r>
            <a:r>
              <a:rPr lang="pt-PT" dirty="0" err="1">
                <a:solidFill>
                  <a:srgbClr val="FF0000"/>
                </a:solidFill>
              </a:rPr>
              <a:t>Hund</a:t>
            </a:r>
            <a:r>
              <a:rPr lang="pt-PT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438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D826E-EFE2-4DDF-AB16-C1246E8B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276739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/>
              <a:t>Artikeldeklinationen</a:t>
            </a:r>
            <a:endParaRPr lang="de-DE" sz="4000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D1A2FE5-DEA3-4B7A-9AA4-CC0473B60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719773"/>
              </p:ext>
            </p:extLst>
          </p:nvPr>
        </p:nvGraphicFramePr>
        <p:xfrm>
          <a:off x="839755" y="1854168"/>
          <a:ext cx="10431625" cy="15748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95232">
                  <a:extLst>
                    <a:ext uri="{9D8B030D-6E8A-4147-A177-3AD203B41FA5}">
                      <a16:colId xmlns:a16="http://schemas.microsoft.com/office/drawing/2014/main" val="3557463753"/>
                    </a:ext>
                  </a:extLst>
                </a:gridCol>
                <a:gridCol w="2096786">
                  <a:extLst>
                    <a:ext uri="{9D8B030D-6E8A-4147-A177-3AD203B41FA5}">
                      <a16:colId xmlns:a16="http://schemas.microsoft.com/office/drawing/2014/main" val="185861395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2953686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08234696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3640325642"/>
                    </a:ext>
                  </a:extLst>
                </a:gridCol>
              </a:tblGrid>
              <a:tr h="524944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chemeClr val="tx1"/>
                          </a:solidFill>
                        </a:rPr>
                        <a:t>Maskulin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chemeClr val="tx1"/>
                          </a:solidFill>
                        </a:rPr>
                        <a:t>Feminin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1" dirty="0"/>
                        <a:t>Neutral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1" dirty="0"/>
                        <a:t>Plural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59553"/>
                  </a:ext>
                </a:extLst>
              </a:tr>
              <a:tr h="524944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1D8876"/>
                          </a:solidFill>
                        </a:rPr>
                        <a:t>Nominativ</a:t>
                      </a:r>
                      <a:endParaRPr lang="de-DE" sz="2400" b="1" dirty="0">
                        <a:solidFill>
                          <a:srgbClr val="1D88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1D8876"/>
                          </a:solidFill>
                        </a:rPr>
                        <a:t>der </a:t>
                      </a:r>
                      <a:r>
                        <a:rPr lang="pt-PT" sz="2000" b="0" dirty="0"/>
                        <a:t>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 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80186"/>
                  </a:ext>
                </a:extLst>
              </a:tr>
              <a:tr h="524944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7030A0"/>
                          </a:solidFill>
                        </a:rPr>
                        <a:t>Akkusativ</a:t>
                      </a:r>
                      <a:endParaRPr lang="de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>
                          <a:solidFill>
                            <a:srgbClr val="7030A0"/>
                          </a:solidFill>
                        </a:rPr>
                        <a:t>den</a:t>
                      </a:r>
                      <a:r>
                        <a:rPr lang="pt-PT" sz="2000" b="0" dirty="0"/>
                        <a:t> 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 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79726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74C5B32A-AD1C-4072-8A70-27E8B6EAD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65398"/>
              </p:ext>
            </p:extLst>
          </p:nvPr>
        </p:nvGraphicFramePr>
        <p:xfrm>
          <a:off x="849086" y="3519889"/>
          <a:ext cx="10422293" cy="14160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5900">
                  <a:extLst>
                    <a:ext uri="{9D8B030D-6E8A-4147-A177-3AD203B41FA5}">
                      <a16:colId xmlns:a16="http://schemas.microsoft.com/office/drawing/2014/main" val="3557463753"/>
                    </a:ext>
                  </a:extLst>
                </a:gridCol>
                <a:gridCol w="2096786">
                  <a:extLst>
                    <a:ext uri="{9D8B030D-6E8A-4147-A177-3AD203B41FA5}">
                      <a16:colId xmlns:a16="http://schemas.microsoft.com/office/drawing/2014/main" val="185861395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2953686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08234696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3640325642"/>
                    </a:ext>
                  </a:extLst>
                </a:gridCol>
              </a:tblGrid>
              <a:tr h="472001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 err="1">
                          <a:solidFill>
                            <a:schemeClr val="tx1"/>
                          </a:solidFill>
                        </a:rPr>
                        <a:t>Maskulin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chemeClr val="tx1"/>
                          </a:solidFill>
                        </a:rPr>
                        <a:t>Feminin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Neutral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Plural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59553"/>
                  </a:ext>
                </a:extLst>
              </a:tr>
              <a:tr h="472001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1D8876"/>
                          </a:solidFill>
                        </a:rPr>
                        <a:t>Nominativ</a:t>
                      </a:r>
                      <a:endParaRPr lang="de-DE" sz="2400" b="1" dirty="0">
                        <a:solidFill>
                          <a:srgbClr val="1D88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 err="1">
                          <a:solidFill>
                            <a:srgbClr val="1D8876"/>
                          </a:solidFill>
                        </a:rPr>
                        <a:t>ein</a:t>
                      </a:r>
                      <a:r>
                        <a:rPr lang="pt-PT" sz="2000" b="0" dirty="0"/>
                        <a:t> 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eine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ein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80186"/>
                  </a:ext>
                </a:extLst>
              </a:tr>
              <a:tr h="472001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7030A0"/>
                          </a:solidFill>
                        </a:rPr>
                        <a:t>Akkusativ</a:t>
                      </a:r>
                      <a:endParaRPr lang="de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 err="1">
                          <a:solidFill>
                            <a:srgbClr val="7030A0"/>
                          </a:solidFill>
                        </a:rPr>
                        <a:t>einen</a:t>
                      </a:r>
                      <a:r>
                        <a:rPr lang="pt-PT" sz="2000" b="0" dirty="0"/>
                        <a:t> 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eine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ein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79726"/>
                  </a:ext>
                </a:extLst>
              </a:tr>
            </a:tbl>
          </a:graphicData>
        </a:graphic>
      </p:graphicFrame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CEC2A7C1-E55C-482A-9126-45C648E2C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475175"/>
              </p:ext>
            </p:extLst>
          </p:nvPr>
        </p:nvGraphicFramePr>
        <p:xfrm>
          <a:off x="838199" y="5165258"/>
          <a:ext cx="10433179" cy="14160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96786">
                  <a:extLst>
                    <a:ext uri="{9D8B030D-6E8A-4147-A177-3AD203B41FA5}">
                      <a16:colId xmlns:a16="http://schemas.microsoft.com/office/drawing/2014/main" val="3557463753"/>
                    </a:ext>
                  </a:extLst>
                </a:gridCol>
                <a:gridCol w="2096786">
                  <a:extLst>
                    <a:ext uri="{9D8B030D-6E8A-4147-A177-3AD203B41FA5}">
                      <a16:colId xmlns:a16="http://schemas.microsoft.com/office/drawing/2014/main" val="185861395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29536869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408234696"/>
                    </a:ext>
                  </a:extLst>
                </a:gridCol>
                <a:gridCol w="2079869">
                  <a:extLst>
                    <a:ext uri="{9D8B030D-6E8A-4147-A177-3AD203B41FA5}">
                      <a16:colId xmlns:a16="http://schemas.microsoft.com/office/drawing/2014/main" val="3640325642"/>
                    </a:ext>
                  </a:extLst>
                </a:gridCol>
              </a:tblGrid>
              <a:tr h="472001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 err="1">
                          <a:solidFill>
                            <a:schemeClr val="tx1"/>
                          </a:solidFill>
                        </a:rPr>
                        <a:t>Maskulin</a:t>
                      </a:r>
                      <a:endParaRPr lang="de-DE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chemeClr val="tx1"/>
                          </a:solidFill>
                        </a:rPr>
                        <a:t>Feminin</a:t>
                      </a:r>
                      <a:endParaRPr lang="de-DE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Neutral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Plural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59553"/>
                  </a:ext>
                </a:extLst>
              </a:tr>
              <a:tr h="472001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1D8876"/>
                          </a:solidFill>
                        </a:rPr>
                        <a:t>Nominativ</a:t>
                      </a:r>
                      <a:endParaRPr lang="de-DE" sz="2400" b="1" dirty="0">
                        <a:solidFill>
                          <a:srgbClr val="1D88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 err="1">
                          <a:solidFill>
                            <a:srgbClr val="1D8876"/>
                          </a:solidFill>
                        </a:rPr>
                        <a:t>kein</a:t>
                      </a:r>
                      <a:r>
                        <a:rPr lang="pt-PT" sz="2000" b="0" dirty="0"/>
                        <a:t> 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80186"/>
                  </a:ext>
                </a:extLst>
              </a:tr>
              <a:tr h="472001">
                <a:tc>
                  <a:txBody>
                    <a:bodyPr/>
                    <a:lstStyle/>
                    <a:p>
                      <a:r>
                        <a:rPr lang="pt-PT" sz="2400" b="1" dirty="0" err="1">
                          <a:solidFill>
                            <a:srgbClr val="7030A0"/>
                          </a:solidFill>
                        </a:rPr>
                        <a:t>Akkusativ</a:t>
                      </a:r>
                      <a:endParaRPr lang="de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dirty="0" err="1">
                          <a:solidFill>
                            <a:srgbClr val="7030A0"/>
                          </a:solidFill>
                        </a:rPr>
                        <a:t>keinen</a:t>
                      </a:r>
                      <a:r>
                        <a:rPr lang="pt-PT" sz="2000" b="0" dirty="0"/>
                        <a:t> Mann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Frau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</a:t>
                      </a: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Eltern</a:t>
                      </a:r>
                      <a:endParaRPr kumimoji="0" lang="de-DE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7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10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EA051-B567-4A55-B3A7-7ECD6F52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Beispiel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86D42-84E3-4C21-B63F-BEA4970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499616"/>
          </a:xfrm>
        </p:spPr>
        <p:txBody>
          <a:bodyPr/>
          <a:lstStyle/>
          <a:p>
            <a:pPr lvl="6"/>
            <a:r>
              <a:rPr lang="pt-PT" sz="4000" dirty="0">
                <a:solidFill>
                  <a:srgbClr val="1D8876"/>
                </a:solidFill>
              </a:rPr>
              <a:t>Der Mann </a:t>
            </a:r>
            <a:r>
              <a:rPr lang="pt-PT" sz="4000" dirty="0" err="1"/>
              <a:t>beisst</a:t>
            </a:r>
            <a:r>
              <a:rPr lang="pt-PT" sz="4000" dirty="0"/>
              <a:t> </a:t>
            </a:r>
            <a:r>
              <a:rPr lang="pt-PT" sz="4000" dirty="0">
                <a:solidFill>
                  <a:srgbClr val="7030A0"/>
                </a:solidFill>
              </a:rPr>
              <a:t>den </a:t>
            </a:r>
            <a:r>
              <a:rPr lang="pt-PT" sz="4000" dirty="0" err="1">
                <a:solidFill>
                  <a:srgbClr val="7030A0"/>
                </a:solidFill>
              </a:rPr>
              <a:t>Hund</a:t>
            </a:r>
            <a:r>
              <a:rPr lang="pt-PT" sz="4000" dirty="0">
                <a:solidFill>
                  <a:srgbClr val="7030A0"/>
                </a:solidFill>
              </a:rPr>
              <a:t>. </a:t>
            </a:r>
          </a:p>
          <a:p>
            <a:pPr lvl="6"/>
            <a:r>
              <a:rPr lang="pt-PT" sz="4000" dirty="0">
                <a:solidFill>
                  <a:srgbClr val="7030A0"/>
                </a:solidFill>
              </a:rPr>
              <a:t>Den </a:t>
            </a:r>
            <a:r>
              <a:rPr lang="pt-PT" sz="4000" dirty="0" err="1">
                <a:solidFill>
                  <a:srgbClr val="7030A0"/>
                </a:solidFill>
              </a:rPr>
              <a:t>Hund</a:t>
            </a:r>
            <a:r>
              <a:rPr lang="pt-PT" sz="4000" dirty="0">
                <a:solidFill>
                  <a:srgbClr val="7030A0"/>
                </a:solidFill>
              </a:rPr>
              <a:t> </a:t>
            </a:r>
            <a:r>
              <a:rPr lang="pt-PT" sz="4000" dirty="0" err="1"/>
              <a:t>beisst</a:t>
            </a:r>
            <a:r>
              <a:rPr lang="pt-PT" sz="4000" dirty="0"/>
              <a:t> </a:t>
            </a:r>
            <a:r>
              <a:rPr lang="pt-PT" sz="4000" dirty="0">
                <a:solidFill>
                  <a:srgbClr val="1D8876"/>
                </a:solidFill>
              </a:rPr>
              <a:t>der Mann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9BDF129-614C-4FE3-B95F-83E60E26AD68}"/>
              </a:ext>
            </a:extLst>
          </p:cNvPr>
          <p:cNvSpPr txBox="1">
            <a:spLocks/>
          </p:cNvSpPr>
          <p:nvPr/>
        </p:nvSpPr>
        <p:spPr>
          <a:xfrm>
            <a:off x="838200" y="3919914"/>
            <a:ext cx="10515600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/>
            <a:r>
              <a:rPr lang="pt-PT" sz="4000" dirty="0">
                <a:solidFill>
                  <a:srgbClr val="1D8876"/>
                </a:solidFill>
              </a:rPr>
              <a:t>Der </a:t>
            </a:r>
            <a:r>
              <a:rPr lang="pt-PT" sz="4000" dirty="0" err="1">
                <a:solidFill>
                  <a:srgbClr val="1D8876"/>
                </a:solidFill>
              </a:rPr>
              <a:t>Hund</a:t>
            </a:r>
            <a:r>
              <a:rPr lang="pt-PT" sz="4000" dirty="0">
                <a:solidFill>
                  <a:srgbClr val="1D8876"/>
                </a:solidFill>
              </a:rPr>
              <a:t> </a:t>
            </a:r>
            <a:r>
              <a:rPr lang="pt-PT" sz="4000" dirty="0" err="1"/>
              <a:t>beisst</a:t>
            </a:r>
            <a:r>
              <a:rPr lang="pt-PT" sz="4000" dirty="0"/>
              <a:t> </a:t>
            </a:r>
            <a:r>
              <a:rPr lang="pt-PT" sz="4000" dirty="0">
                <a:solidFill>
                  <a:srgbClr val="7030A0"/>
                </a:solidFill>
              </a:rPr>
              <a:t>den Mann</a:t>
            </a:r>
          </a:p>
          <a:p>
            <a:pPr lvl="6"/>
            <a:r>
              <a:rPr lang="pt-PT" sz="4000" dirty="0">
                <a:solidFill>
                  <a:srgbClr val="7030A0"/>
                </a:solidFill>
              </a:rPr>
              <a:t>Den Mann </a:t>
            </a:r>
            <a:r>
              <a:rPr lang="pt-PT" sz="4000" dirty="0" err="1"/>
              <a:t>beisst</a:t>
            </a:r>
            <a:r>
              <a:rPr lang="pt-PT" sz="4000" dirty="0"/>
              <a:t> </a:t>
            </a:r>
            <a:r>
              <a:rPr lang="pt-PT" sz="4000" dirty="0">
                <a:solidFill>
                  <a:srgbClr val="1D8876"/>
                </a:solidFill>
              </a:rPr>
              <a:t>der </a:t>
            </a:r>
            <a:r>
              <a:rPr lang="pt-PT" sz="4000" dirty="0" err="1">
                <a:solidFill>
                  <a:srgbClr val="1D8876"/>
                </a:solidFill>
              </a:rPr>
              <a:t>Hund</a:t>
            </a:r>
            <a:endParaRPr lang="pt-PT" sz="4000" dirty="0">
              <a:solidFill>
                <a:srgbClr val="1D887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8FF1548-DF1C-4D45-8ACD-89DFE123D2DB}"/>
              </a:ext>
            </a:extLst>
          </p:cNvPr>
          <p:cNvSpPr txBox="1">
            <a:spLocks/>
          </p:cNvSpPr>
          <p:nvPr/>
        </p:nvSpPr>
        <p:spPr>
          <a:xfrm>
            <a:off x="608045" y="5245186"/>
            <a:ext cx="3851987" cy="1052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 err="1">
                <a:solidFill>
                  <a:srgbClr val="1D8876"/>
                </a:solidFill>
              </a:rPr>
              <a:t>Nominativ</a:t>
            </a:r>
            <a:r>
              <a:rPr lang="pt-PT" b="1" dirty="0">
                <a:solidFill>
                  <a:srgbClr val="1D8876"/>
                </a:solidFill>
              </a:rPr>
              <a:t> = </a:t>
            </a:r>
            <a:r>
              <a:rPr lang="pt-PT" b="1" dirty="0" err="1">
                <a:solidFill>
                  <a:srgbClr val="1D8876"/>
                </a:solidFill>
              </a:rPr>
              <a:t>Subjekt</a:t>
            </a:r>
            <a:endParaRPr lang="pt-PT" b="1" dirty="0">
              <a:solidFill>
                <a:srgbClr val="1D887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b="1" dirty="0" err="1">
                <a:solidFill>
                  <a:srgbClr val="7030A0"/>
                </a:solidFill>
              </a:rPr>
              <a:t>Akkusativ</a:t>
            </a:r>
            <a:r>
              <a:rPr lang="pt-PT" b="1" dirty="0">
                <a:solidFill>
                  <a:srgbClr val="7030A0"/>
                </a:solidFill>
              </a:rPr>
              <a:t> = </a:t>
            </a:r>
            <a:r>
              <a:rPr lang="pt-PT" b="1" dirty="0" err="1">
                <a:solidFill>
                  <a:srgbClr val="7030A0"/>
                </a:solidFill>
              </a:rPr>
              <a:t>Direktes</a:t>
            </a:r>
            <a:r>
              <a:rPr lang="pt-PT" b="1" dirty="0">
                <a:solidFill>
                  <a:srgbClr val="7030A0"/>
                </a:solidFill>
              </a:rPr>
              <a:t> </a:t>
            </a:r>
            <a:r>
              <a:rPr lang="pt-PT" b="1" dirty="0" err="1">
                <a:solidFill>
                  <a:srgbClr val="7030A0"/>
                </a:solidFill>
              </a:rPr>
              <a:t>Objekt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3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5CF18-729B-4783-B75A-9658F915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D8876"/>
                </a:solidFill>
              </a:rPr>
              <a:t>Nominativ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60CF6-207C-4B74-B47A-82546377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Subjekt </a:t>
            </a:r>
          </a:p>
          <a:p>
            <a:r>
              <a:rPr lang="de-DE" dirty="0"/>
              <a:t>Wer oder was? </a:t>
            </a:r>
          </a:p>
          <a:p>
            <a:r>
              <a:rPr lang="de-DE" dirty="0"/>
              <a:t>Das Verb ist dafür konjugiert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1D8876"/>
                </a:solidFill>
              </a:rPr>
              <a:t>		</a:t>
            </a:r>
            <a:r>
              <a:rPr lang="de-DE" sz="3600" u="sng" dirty="0">
                <a:solidFill>
                  <a:srgbClr val="1D8876"/>
                </a:solidFill>
              </a:rPr>
              <a:t>Der Mann </a:t>
            </a:r>
            <a:r>
              <a:rPr lang="de-DE" sz="3600" dirty="0" err="1"/>
              <a:t>beisst</a:t>
            </a:r>
            <a:r>
              <a:rPr lang="de-DE" sz="3600" dirty="0"/>
              <a:t> den Hund.</a:t>
            </a:r>
          </a:p>
          <a:p>
            <a:pPr marL="0" indent="0">
              <a:buNone/>
            </a:pPr>
            <a:r>
              <a:rPr lang="de-DE" sz="3600" dirty="0"/>
              <a:t>		Wer </a:t>
            </a:r>
            <a:r>
              <a:rPr lang="de-DE" sz="3600" dirty="0" err="1"/>
              <a:t>beisst</a:t>
            </a:r>
            <a:r>
              <a:rPr lang="de-DE" sz="3600" dirty="0"/>
              <a:t> den Hund? </a:t>
            </a:r>
            <a:r>
              <a:rPr lang="de-DE" sz="3600" dirty="0">
                <a:solidFill>
                  <a:srgbClr val="1D8876"/>
                </a:solidFill>
              </a:rPr>
              <a:t>Der Mann</a:t>
            </a:r>
            <a:endParaRPr lang="de-DE" dirty="0">
              <a:solidFill>
                <a:srgbClr val="1D8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0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5CF18-729B-4783-B75A-9658F915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Akkusativ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60CF6-207C-4B74-B47A-82546377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Direktes Objekt</a:t>
            </a:r>
          </a:p>
          <a:p>
            <a:r>
              <a:rPr lang="de-DE" dirty="0"/>
              <a:t>Wen oder was? </a:t>
            </a:r>
          </a:p>
          <a:p>
            <a:r>
              <a:rPr lang="de-DE" dirty="0"/>
              <a:t>Das direkte Objekt wird normalerweise für die Handlung benutzt</a:t>
            </a:r>
          </a:p>
          <a:p>
            <a:pPr marL="0" indent="0">
              <a:buNone/>
            </a:pPr>
            <a:r>
              <a:rPr lang="de-DE" dirty="0">
                <a:solidFill>
                  <a:srgbClr val="1D8876"/>
                </a:solidFill>
              </a:rPr>
              <a:t>		</a:t>
            </a:r>
            <a:r>
              <a:rPr lang="de-DE" sz="3600" dirty="0"/>
              <a:t>Der Mann </a:t>
            </a:r>
            <a:r>
              <a:rPr lang="de-DE" sz="3600" dirty="0" err="1"/>
              <a:t>beisst</a:t>
            </a:r>
            <a:r>
              <a:rPr lang="de-DE" sz="3600" dirty="0"/>
              <a:t> </a:t>
            </a:r>
            <a:r>
              <a:rPr lang="de-DE" sz="3600" u="sng" dirty="0">
                <a:solidFill>
                  <a:srgbClr val="7030A0"/>
                </a:solidFill>
              </a:rPr>
              <a:t>den Hund.</a:t>
            </a:r>
          </a:p>
          <a:p>
            <a:pPr marL="0" indent="0">
              <a:buNone/>
            </a:pPr>
            <a:r>
              <a:rPr lang="de-DE" sz="3600" dirty="0"/>
              <a:t>		Wen </a:t>
            </a:r>
            <a:r>
              <a:rPr lang="de-DE" sz="3600" dirty="0" err="1"/>
              <a:t>beisst</a:t>
            </a:r>
            <a:r>
              <a:rPr lang="de-DE" sz="3600" dirty="0"/>
              <a:t> der Mann? </a:t>
            </a:r>
            <a:r>
              <a:rPr lang="de-DE" sz="3600" dirty="0">
                <a:solidFill>
                  <a:srgbClr val="7030A0"/>
                </a:solidFill>
              </a:rPr>
              <a:t>Den Hund.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2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Breitbild</PresentationFormat>
  <Paragraphs>128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Deutsch A1</vt:lpstr>
      <vt:lpstr>Vokabular - Nomen</vt:lpstr>
      <vt:lpstr>Vokabular - Verben</vt:lpstr>
      <vt:lpstr>Die deutschen Fälle</vt:lpstr>
      <vt:lpstr>Warum?</vt:lpstr>
      <vt:lpstr>Artikeldeklinationen</vt:lpstr>
      <vt:lpstr>Beispiel</vt:lpstr>
      <vt:lpstr>Nominativ</vt:lpstr>
      <vt:lpstr>Akkusativ</vt:lpstr>
      <vt:lpstr>Wer diktiert den Kasus?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7</cp:revision>
  <dcterms:created xsi:type="dcterms:W3CDTF">2020-03-24T13:48:25Z</dcterms:created>
  <dcterms:modified xsi:type="dcterms:W3CDTF">2020-03-24T17:24:16Z</dcterms:modified>
</cp:coreProperties>
</file>