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6"/>
  </p:notesMasterIdLst>
  <p:sldIdLst>
    <p:sldId id="330" r:id="rId2"/>
    <p:sldId id="267" r:id="rId3"/>
    <p:sldId id="270" r:id="rId4"/>
    <p:sldId id="271" r:id="rId5"/>
    <p:sldId id="272" r:id="rId6"/>
    <p:sldId id="336" r:id="rId7"/>
    <p:sldId id="332" r:id="rId8"/>
    <p:sldId id="331" r:id="rId9"/>
    <p:sldId id="337" r:id="rId10"/>
    <p:sldId id="348" r:id="rId11"/>
    <p:sldId id="356" r:id="rId12"/>
    <p:sldId id="357" r:id="rId13"/>
    <p:sldId id="358" r:id="rId14"/>
    <p:sldId id="359" r:id="rId15"/>
    <p:sldId id="361" r:id="rId16"/>
    <p:sldId id="360" r:id="rId17"/>
    <p:sldId id="338" r:id="rId18"/>
    <p:sldId id="340" r:id="rId19"/>
    <p:sldId id="341" r:id="rId20"/>
    <p:sldId id="345" r:id="rId21"/>
    <p:sldId id="334" r:id="rId22"/>
    <p:sldId id="335" r:id="rId23"/>
    <p:sldId id="350" r:id="rId24"/>
    <p:sldId id="351" r:id="rId25"/>
    <p:sldId id="353" r:id="rId26"/>
    <p:sldId id="352" r:id="rId27"/>
    <p:sldId id="275" r:id="rId28"/>
    <p:sldId id="274" r:id="rId29"/>
    <p:sldId id="276" r:id="rId30"/>
    <p:sldId id="277" r:id="rId31"/>
    <p:sldId id="273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362" r:id="rId42"/>
    <p:sldId id="288" r:id="rId43"/>
    <p:sldId id="290" r:id="rId44"/>
    <p:sldId id="289" r:id="rId45"/>
    <p:sldId id="287" r:id="rId46"/>
    <p:sldId id="292" r:id="rId47"/>
    <p:sldId id="291" r:id="rId48"/>
    <p:sldId id="293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294" r:id="rId57"/>
    <p:sldId id="295" r:id="rId58"/>
    <p:sldId id="309" r:id="rId59"/>
    <p:sldId id="296" r:id="rId60"/>
    <p:sldId id="365" r:id="rId61"/>
    <p:sldId id="366" r:id="rId62"/>
    <p:sldId id="310" r:id="rId63"/>
    <p:sldId id="311" r:id="rId64"/>
    <p:sldId id="312" r:id="rId65"/>
    <p:sldId id="313" r:id="rId66"/>
    <p:sldId id="314" r:id="rId67"/>
    <p:sldId id="315" r:id="rId68"/>
    <p:sldId id="298" r:id="rId69"/>
    <p:sldId id="299" r:id="rId70"/>
    <p:sldId id="300" r:id="rId71"/>
    <p:sldId id="301" r:id="rId72"/>
    <p:sldId id="297" r:id="rId73"/>
    <p:sldId id="316" r:id="rId74"/>
    <p:sldId id="364" r:id="rId75"/>
    <p:sldId id="318" r:id="rId76"/>
    <p:sldId id="317" r:id="rId77"/>
    <p:sldId id="322" r:id="rId78"/>
    <p:sldId id="323" r:id="rId79"/>
    <p:sldId id="269" r:id="rId80"/>
    <p:sldId id="344" r:id="rId81"/>
    <p:sldId id="343" r:id="rId82"/>
    <p:sldId id="346" r:id="rId83"/>
    <p:sldId id="354" r:id="rId84"/>
    <p:sldId id="363" r:id="rId85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21F781-C5DE-427D-B59B-84A2952F04A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3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25C6ED-3889-4382-BDDA-4B05856992A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8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8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20F2ED-9219-431D-A96F-CC254207FCE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10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98B4AF-BD61-4700-AB69-D1AD574DF49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7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783F39-A459-4888-9428-E6791F7DF24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8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Trick:</a:t>
            </a:r>
            <a:r>
              <a:rPr lang="en-US" b="1" baseline="0" dirty="0" smtClean="0"/>
              <a:t> when you know the output requirement then you will be able to identify the input requirement/data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6D34A-541D-4815-A069-A363F79AEE7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5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9F2659-E8B1-49B8-A002-3607910830F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AFB59F-669A-4A13-BE4D-E54CB67B0EB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5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81BAD3-B43E-4CAC-BA9A-12B065FAD6F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0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096C20-4CC8-4F7E-A860-C9792F3765A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2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951E76-5653-4DBB-9CA3-3A4F7A53E00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2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492192-DE1A-43C0-A357-0A862A1E402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8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6836" y="2410967"/>
            <a:ext cx="5650085" cy="16288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4039819"/>
            <a:ext cx="5650086" cy="81442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97D0-A6B9-41F6-9589-06A6CBC689F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B669-39DB-4543-8CCD-AA8ACDA365C8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8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FD46-75F1-42A4-AE45-CBDF758169D3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0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05B3-2CC2-4BB6-899C-9033AA5E885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1E98B4B0-71D9-4EA0-BBC6-5B517B99E8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6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374901"/>
            <a:ext cx="8246070" cy="814428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6"/>
            <a:ext cx="8246070" cy="468295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8389-4527-44A1-998E-C8670665ABB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374899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392934"/>
            <a:ext cx="6108200" cy="488502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EBC4-306F-463E-9C3B-7958754572F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4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08F-C843-4714-838F-10F420AC17E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2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B8A2-7528-4937-A1FF-5646E1C6DB33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2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374900"/>
            <a:ext cx="7635250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4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1457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84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1457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1DF5-4EFF-4041-8BAD-73354DFD368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8B-B692-4B6E-99B9-7276BA0C0A2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3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C1BB-E171-4063-8675-F19DBED36A4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F9B4-5F01-41DB-AB3F-F91246825AA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CF1A-87CA-4999-9E52-AB49D2CC24C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DB06F9-D214-477C-9697-998EB83AE2F6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2865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../../../../../../../../../ClassProject1/miles-convert.c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Is%20computer%20programming%20hard%20to%20learn____Mark%20Zuckerberg,%20Bill%20Gates.mp4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../../../../../../../../ClassProject2/ProfitWizard.c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slide" Target="slide6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52800" y="2971800"/>
            <a:ext cx="4953000" cy="14700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6C1A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Lesson-2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Process  and Running  Programs in C</a:t>
            </a:r>
            <a:b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3894-6EB2-49C5-AD62-ECA4CCF8DCB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8246070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Steps in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Problem </a:t>
            </a:r>
            <a:r>
              <a:rPr lang="en-US" b="1" dirty="0">
                <a:solidFill>
                  <a:srgbClr val="FF0000"/>
                </a:solidFill>
              </a:rPr>
              <a:t>Solving Process</a:t>
            </a:r>
            <a:endParaRPr lang="en-US" alt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Analysis and specification of the task </a:t>
            </a:r>
            <a:br>
              <a:rPr lang="en-US" altLang="en-US" dirty="0" smtClean="0"/>
            </a:br>
            <a:r>
              <a:rPr lang="en-US" altLang="en-US" dirty="0" smtClean="0"/>
              <a:t>(problem definition)</a:t>
            </a:r>
          </a:p>
          <a:p>
            <a:pPr eaLnBrk="1" hangingPunct="1"/>
            <a:r>
              <a:rPr lang="en-US" altLang="en-US" dirty="0" smtClean="0"/>
              <a:t>Design of the software </a:t>
            </a:r>
            <a:br>
              <a:rPr lang="en-US" altLang="en-US" dirty="0" smtClean="0"/>
            </a:br>
            <a:r>
              <a:rPr lang="en-US" altLang="en-US" dirty="0" smtClean="0"/>
              <a:t>(object and algorithm design)</a:t>
            </a:r>
          </a:p>
          <a:p>
            <a:pPr eaLnBrk="1" hangingPunct="1"/>
            <a:r>
              <a:rPr lang="en-US" altLang="en-US" dirty="0" smtClean="0"/>
              <a:t>Coding(Development)</a:t>
            </a:r>
          </a:p>
          <a:p>
            <a:pPr eaLnBrk="1" hangingPunct="1"/>
            <a:r>
              <a:rPr lang="en-US" altLang="en-US" dirty="0" smtClean="0"/>
              <a:t>Testing and Implementation </a:t>
            </a:r>
          </a:p>
          <a:p>
            <a:pPr eaLnBrk="1" hangingPunct="1"/>
            <a:r>
              <a:rPr lang="en-US" altLang="en-US" dirty="0" smtClean="0"/>
              <a:t>Deployment and Maintenance and </a:t>
            </a:r>
          </a:p>
          <a:p>
            <a:pPr eaLnBrk="1" hangingPunct="1"/>
            <a:r>
              <a:rPr lang="en-US" altLang="en-US" dirty="0"/>
              <a:t>E</a:t>
            </a:r>
            <a:r>
              <a:rPr lang="en-US" altLang="en-US" dirty="0" smtClean="0"/>
              <a:t>volution of the system</a:t>
            </a:r>
          </a:p>
          <a:p>
            <a:pPr marL="0" indent="0">
              <a:buNone/>
            </a:pPr>
            <a:r>
              <a:rPr lang="en-US" dirty="0" smtClean="0"/>
              <a:t>Note: There </a:t>
            </a:r>
            <a:r>
              <a:rPr lang="en-US" dirty="0"/>
              <a:t>should </a:t>
            </a:r>
            <a:r>
              <a:rPr lang="en-US" dirty="0" smtClean="0"/>
              <a:t>be proper documentation of the process.</a:t>
            </a:r>
            <a:endParaRPr lang="en-US" dirty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0344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>
          <a:xfrm>
            <a:off x="2362200" y="304800"/>
            <a:ext cx="6172200" cy="856060"/>
          </a:xfrm>
        </p:spPr>
        <p:txBody>
          <a:bodyPr vert="horz" lIns="0" tIns="34290" rIns="0" bIns="0" rtlCol="0" anchor="ctr">
            <a:noAutofit/>
          </a:bodyPr>
          <a:lstStyle/>
          <a:p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</a:t>
            </a:r>
            <a:b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(Example 1</a:t>
            </a: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4294967295"/>
          </p:nvPr>
        </p:nvSpPr>
        <p:spPr>
          <a:xfrm>
            <a:off x="228600" y="2133600"/>
            <a:ext cx="8534400" cy="3394472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04788" indent="-204788" algn="just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The personnel office of Babcock University is assigned the task of computing the monthly emolument of all category of employees of the institution 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04788" indent="-204788" algn="just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The employee taxation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following constraints;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76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>
          <a:xfrm>
            <a:off x="2133600" y="381000"/>
            <a:ext cx="6272213" cy="856060"/>
          </a:xfrm>
        </p:spPr>
        <p:txBody>
          <a:bodyPr vert="horz" lIns="0" tIns="34290" rIns="0" bIns="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Analyzing 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2228850"/>
            <a:ext cx="8686800" cy="3292079"/>
          </a:xfrm>
          <a:noFill/>
        </p:spPr>
        <p:txBody>
          <a:bodyPr>
            <a:noAutofit/>
          </a:bodyPr>
          <a:lstStyle/>
          <a:p>
            <a:pPr algn="just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800" dirty="0" smtClean="0"/>
              <a:t>If </a:t>
            </a:r>
            <a:r>
              <a:rPr lang="en-US" sz="2800" dirty="0"/>
              <a:t>basic salary is less than or equal to </a:t>
            </a:r>
            <a:r>
              <a:rPr lang="en-US" sz="2800" strike="dblStrike" dirty="0"/>
              <a:t>N</a:t>
            </a:r>
            <a:r>
              <a:rPr lang="en-US" sz="2800" dirty="0"/>
              <a:t>5000, 5% of basic salary is deducted as tax otherwise 8% deducted.</a:t>
            </a:r>
          </a:p>
          <a:p>
            <a:pPr algn="just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800" dirty="0"/>
              <a:t>Also 10% of the employee gross pay should be deducted as part of pension scheme. </a:t>
            </a:r>
            <a:endParaRPr lang="en-GB" sz="2800" dirty="0"/>
          </a:p>
          <a:p>
            <a:pPr algn="just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800" dirty="0"/>
              <a:t>It is </a:t>
            </a:r>
            <a:r>
              <a:rPr lang="en-US" sz="2800" dirty="0" smtClean="0"/>
              <a:t>required </a:t>
            </a:r>
            <a:r>
              <a:rPr lang="en-US" sz="2800" dirty="0"/>
              <a:t>that each employee pay slip should contain employee number, name, total allowance, tax, basic salary, gross pay and Net pay</a:t>
            </a:r>
            <a:endParaRPr lang="en-US" sz="2800" b="1" dirty="0"/>
          </a:p>
          <a:p>
            <a:pPr algn="just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97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 idx="4294967295"/>
          </p:nvPr>
        </p:nvSpPr>
        <p:spPr>
          <a:xfrm>
            <a:off x="2724150" y="457200"/>
            <a:ext cx="6172200" cy="856060"/>
          </a:xfrm>
        </p:spPr>
        <p:txBody>
          <a:bodyPr vert="horz" lIns="0" tIns="34290" rIns="0" bIns="0" rtlCol="0" anchor="ctr"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Understanding </a:t>
            </a:r>
            <a:r>
              <a:rPr lang="en-US" dirty="0">
                <a:solidFill>
                  <a:srgbClr val="FF0000"/>
                </a:solidFill>
              </a:rPr>
              <a:t>and Analyzing the </a:t>
            </a:r>
            <a:r>
              <a:rPr lang="en-US" dirty="0" smtClean="0">
                <a:solidFill>
                  <a:srgbClr val="FF0000"/>
                </a:solidFill>
              </a:rPr>
              <a:t>Problem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2590800"/>
            <a:ext cx="8763000" cy="3725465"/>
          </a:xfrm>
        </p:spPr>
        <p:txBody>
          <a:bodyPr>
            <a:normAutofit/>
          </a:bodyPr>
          <a:lstStyle/>
          <a:p>
            <a:pPr marL="204788" indent="-204788" algn="just">
              <a:lnSpc>
                <a:spcPct val="90000"/>
              </a:lnSpc>
            </a:pPr>
            <a:r>
              <a:rPr lang="en-GB" dirty="0"/>
              <a:t>Analyse the above problem and identify the output, input and processing </a:t>
            </a:r>
            <a:r>
              <a:rPr lang="en-GB" dirty="0" smtClean="0"/>
              <a:t>requirements</a:t>
            </a:r>
          </a:p>
          <a:p>
            <a:pPr marL="204788" indent="-204788" algn="just">
              <a:lnSpc>
                <a:spcPct val="90000"/>
              </a:lnSpc>
            </a:pPr>
            <a:r>
              <a:rPr lang="en-GB" dirty="0" smtClean="0"/>
              <a:t>Draw the flowchart for the payroll system</a:t>
            </a:r>
            <a:endParaRPr lang="en-GB" dirty="0"/>
          </a:p>
          <a:p>
            <a:pPr marL="204788" indent="-204788" algn="just">
              <a:lnSpc>
                <a:spcPct val="90000"/>
              </a:lnSpc>
            </a:pPr>
            <a:endParaRPr lang="en-GB" sz="1950" dirty="0"/>
          </a:p>
        </p:txBody>
      </p:sp>
    </p:spTree>
    <p:extLst>
      <p:ext uri="{BB962C8B-B14F-4D97-AF65-F5344CB8AC3E}">
        <p14:creationId xmlns:p14="http://schemas.microsoft.com/office/powerpoint/2010/main" val="20040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 idx="4294967295"/>
          </p:nvPr>
        </p:nvSpPr>
        <p:spPr>
          <a:xfrm>
            <a:off x="2819400" y="381000"/>
            <a:ext cx="6934200" cy="857250"/>
          </a:xfrm>
        </p:spPr>
        <p:txBody>
          <a:bodyPr vert="horz" lIns="0" tIns="34290" rIns="0" bIns="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Analyzing 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2514600"/>
            <a:ext cx="8839200" cy="3394472"/>
          </a:xfrm>
        </p:spPr>
        <p:txBody>
          <a:bodyPr>
            <a:normAutofit/>
          </a:bodyPr>
          <a:lstStyle/>
          <a:p>
            <a:pPr marL="204788" indent="-204788">
              <a:lnSpc>
                <a:spcPct val="90000"/>
              </a:lnSpc>
            </a:pPr>
            <a:r>
              <a:rPr lang="en-US" sz="2775" b="1" dirty="0"/>
              <a:t>Input data/requirement:</a:t>
            </a:r>
            <a:endParaRPr lang="en-GB" sz="2775" dirty="0"/>
          </a:p>
          <a:p>
            <a:pPr marL="479822" lvl="1" indent="-184547">
              <a:lnSpc>
                <a:spcPct val="90000"/>
              </a:lnSpc>
            </a:pPr>
            <a:r>
              <a:rPr lang="en-US" sz="2700" dirty="0"/>
              <a:t>Employee Number</a:t>
            </a:r>
            <a:endParaRPr lang="en-GB" sz="2700" dirty="0"/>
          </a:p>
          <a:p>
            <a:pPr marL="479822" lvl="1" indent="-184547">
              <a:lnSpc>
                <a:spcPct val="90000"/>
              </a:lnSpc>
            </a:pPr>
            <a:r>
              <a:rPr lang="en-US" sz="2700" dirty="0"/>
              <a:t>Employee Name</a:t>
            </a:r>
            <a:endParaRPr lang="en-GB" sz="2700" dirty="0"/>
          </a:p>
          <a:p>
            <a:pPr marL="479822" lvl="1" indent="-184547">
              <a:lnSpc>
                <a:spcPct val="90000"/>
              </a:lnSpc>
            </a:pPr>
            <a:r>
              <a:rPr lang="en-US" sz="2700" dirty="0"/>
              <a:t>Basic salary</a:t>
            </a:r>
            <a:endParaRPr lang="en-GB" sz="2700" dirty="0"/>
          </a:p>
          <a:p>
            <a:pPr marL="479822" lvl="1" indent="-184547">
              <a:lnSpc>
                <a:spcPct val="90000"/>
              </a:lnSpc>
            </a:pPr>
            <a:r>
              <a:rPr lang="en-US" sz="2700" dirty="0"/>
              <a:t>Housing allowance</a:t>
            </a:r>
            <a:endParaRPr lang="en-GB" sz="2700" dirty="0"/>
          </a:p>
          <a:p>
            <a:pPr marL="479822" lvl="1" indent="-184547">
              <a:lnSpc>
                <a:spcPct val="90000"/>
              </a:lnSpc>
            </a:pPr>
            <a:r>
              <a:rPr lang="en-US" sz="2700" dirty="0"/>
              <a:t>Transport allowance</a:t>
            </a:r>
            <a:endParaRPr lang="en-GB" sz="2700" dirty="0"/>
          </a:p>
          <a:p>
            <a:pPr marL="479822" lvl="1" indent="-184547">
              <a:lnSpc>
                <a:spcPct val="90000"/>
              </a:lnSpc>
            </a:pPr>
            <a:r>
              <a:rPr lang="en-US" sz="2700" dirty="0"/>
              <a:t>Meal subsidy</a:t>
            </a:r>
            <a:endParaRPr lang="en-GB" sz="2700" dirty="0"/>
          </a:p>
          <a:p>
            <a:pPr marL="204788" indent="-204788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0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 idx="4294967295"/>
          </p:nvPr>
        </p:nvSpPr>
        <p:spPr>
          <a:xfrm>
            <a:off x="2590800" y="381000"/>
            <a:ext cx="6400800" cy="865585"/>
          </a:xfrm>
        </p:spPr>
        <p:txBody>
          <a:bodyPr vert="horz" lIns="0" tIns="34290" rIns="0" bIns="0" rtlCol="0" anchor="ctr"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Analyzing the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991600" cy="4087416"/>
          </a:xfrm>
        </p:spPr>
        <p:txBody>
          <a:bodyPr>
            <a:noAutofit/>
          </a:bodyPr>
          <a:lstStyle/>
          <a:p>
            <a:pPr marL="204788" indent="-204788">
              <a:lnSpc>
                <a:spcPct val="90000"/>
              </a:lnSpc>
            </a:pPr>
            <a:r>
              <a:rPr lang="en-US" sz="2800" b="1" dirty="0"/>
              <a:t>Processing requirements:</a:t>
            </a:r>
            <a:endParaRPr lang="en-GB" sz="2800" dirty="0"/>
          </a:p>
          <a:p>
            <a:pPr marL="479822" lvl="1" indent="-184547">
              <a:lnSpc>
                <a:spcPct val="90000"/>
              </a:lnSpc>
            </a:pPr>
            <a:r>
              <a:rPr lang="en-US" dirty="0"/>
              <a:t>If Basic salary is &lt;=5000, Tax = 5% of Basic salary </a:t>
            </a:r>
            <a:endParaRPr lang="en-GB" dirty="0"/>
          </a:p>
          <a:p>
            <a:pPr marL="479822" lvl="1" indent="-184547">
              <a:lnSpc>
                <a:spcPct val="90000"/>
              </a:lnSpc>
              <a:buNone/>
            </a:pPr>
            <a:r>
              <a:rPr lang="en-US" dirty="0"/>
              <a:t>Else Tax = 8% of basic salary.</a:t>
            </a:r>
            <a:endParaRPr lang="en-GB" dirty="0"/>
          </a:p>
          <a:p>
            <a:pPr marL="479822" lvl="1" indent="-184547">
              <a:lnSpc>
                <a:spcPct val="90000"/>
              </a:lnSpc>
            </a:pPr>
            <a:r>
              <a:rPr lang="en-US" dirty="0"/>
              <a:t>Total allowances = Housing + Transport + meal subsidy </a:t>
            </a:r>
          </a:p>
          <a:p>
            <a:pPr marL="479822" lvl="1" indent="-184547">
              <a:lnSpc>
                <a:spcPct val="90000"/>
              </a:lnSpc>
            </a:pPr>
            <a:r>
              <a:rPr lang="en-US" dirty="0"/>
              <a:t>Gross Pay  = Basic salary + Total allowances</a:t>
            </a:r>
          </a:p>
          <a:p>
            <a:pPr marL="479822" lvl="1" indent="-184547">
              <a:lnSpc>
                <a:spcPct val="90000"/>
              </a:lnSpc>
            </a:pPr>
            <a:r>
              <a:rPr lang="en-US" dirty="0"/>
              <a:t>Contributory pension= 10% of Gross Pay</a:t>
            </a:r>
            <a:endParaRPr lang="en-GB" dirty="0"/>
          </a:p>
          <a:p>
            <a:pPr marL="479822" lvl="1" indent="-184547">
              <a:lnSpc>
                <a:spcPct val="90000"/>
              </a:lnSpc>
            </a:pPr>
            <a:r>
              <a:rPr lang="en-US" dirty="0"/>
              <a:t>Net pay = Gross pay  – (Tax + contributory pension)</a:t>
            </a:r>
            <a:endParaRPr lang="en-GB" dirty="0"/>
          </a:p>
          <a:p>
            <a:pPr marL="204788" indent="-204788">
              <a:lnSpc>
                <a:spcPct val="90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36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381000"/>
            <a:ext cx="8246070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Understanding and Analyzing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Problem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4853" y="2050543"/>
            <a:ext cx="8679305" cy="3401330"/>
          </a:xfrm>
        </p:spPr>
        <p:txBody>
          <a:bodyPr>
            <a:normAutofit lnSpcReduction="10000"/>
          </a:bodyPr>
          <a:lstStyle/>
          <a:p>
            <a:pPr marL="204788" indent="-204788">
              <a:lnSpc>
                <a:spcPct val="90000"/>
              </a:lnSpc>
            </a:pPr>
            <a:r>
              <a:rPr lang="en-GB" dirty="0"/>
              <a:t>Solution:</a:t>
            </a:r>
          </a:p>
          <a:p>
            <a:pPr marL="204788" indent="-204788">
              <a:lnSpc>
                <a:spcPct val="90000"/>
              </a:lnSpc>
            </a:pPr>
            <a:r>
              <a:rPr lang="en-US" b="1" dirty="0"/>
              <a:t>Output requirements:</a:t>
            </a:r>
            <a:endParaRPr lang="en-GB" dirty="0"/>
          </a:p>
          <a:p>
            <a:pPr marL="479822" lvl="1" indent="-184547">
              <a:lnSpc>
                <a:spcPct val="90000"/>
              </a:lnSpc>
            </a:pPr>
            <a:r>
              <a:rPr lang="en-US" sz="1950" dirty="0"/>
              <a:t>Employee Number</a:t>
            </a:r>
            <a:endParaRPr lang="en-GB" sz="1950" dirty="0"/>
          </a:p>
          <a:p>
            <a:pPr marL="479822" lvl="1" indent="-184547">
              <a:lnSpc>
                <a:spcPct val="90000"/>
              </a:lnSpc>
            </a:pPr>
            <a:r>
              <a:rPr lang="en-US" sz="1950" dirty="0"/>
              <a:t>Employee Name</a:t>
            </a:r>
            <a:endParaRPr lang="en-GB" sz="1950" dirty="0"/>
          </a:p>
          <a:p>
            <a:pPr marL="479822" lvl="1" indent="-184547">
              <a:lnSpc>
                <a:spcPct val="90000"/>
              </a:lnSpc>
            </a:pPr>
            <a:r>
              <a:rPr lang="en-US" sz="1950" dirty="0"/>
              <a:t>Total allowance</a:t>
            </a:r>
            <a:endParaRPr lang="en-GB" sz="1950" dirty="0"/>
          </a:p>
          <a:p>
            <a:pPr marL="479822" lvl="1" indent="-184547">
              <a:lnSpc>
                <a:spcPct val="90000"/>
              </a:lnSpc>
            </a:pPr>
            <a:r>
              <a:rPr lang="en-US" sz="1950" dirty="0"/>
              <a:t>Tax</a:t>
            </a:r>
          </a:p>
          <a:p>
            <a:pPr marL="479822" lvl="1" indent="-184547">
              <a:lnSpc>
                <a:spcPct val="90000"/>
              </a:lnSpc>
            </a:pPr>
            <a:r>
              <a:rPr lang="en-US" sz="1950" dirty="0"/>
              <a:t>Contributory Pension</a:t>
            </a:r>
          </a:p>
          <a:p>
            <a:pPr marL="479822" lvl="1" indent="-184547">
              <a:lnSpc>
                <a:spcPct val="90000"/>
              </a:lnSpc>
            </a:pPr>
            <a:r>
              <a:rPr lang="en-US" sz="1950" dirty="0"/>
              <a:t>Basic salary</a:t>
            </a:r>
          </a:p>
          <a:p>
            <a:pPr marL="479822" lvl="1" indent="-184547">
              <a:lnSpc>
                <a:spcPct val="90000"/>
              </a:lnSpc>
            </a:pPr>
            <a:r>
              <a:rPr lang="en-US" sz="1950" dirty="0"/>
              <a:t>Gross pay</a:t>
            </a:r>
          </a:p>
          <a:p>
            <a:pPr marL="479822" lvl="1" indent="-184547">
              <a:lnSpc>
                <a:spcPct val="90000"/>
              </a:lnSpc>
            </a:pPr>
            <a:r>
              <a:rPr lang="en-US" sz="1950" dirty="0"/>
              <a:t>Net pay</a:t>
            </a:r>
            <a:endParaRPr lang="en-GB" sz="19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    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idx="1"/>
          </p:nvPr>
        </p:nvSpPr>
        <p:spPr>
          <a:xfrm>
            <a:off x="143556" y="1926430"/>
            <a:ext cx="8848044" cy="424576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Algorithm</a:t>
            </a:r>
          </a:p>
          <a:p>
            <a:pPr lvl="1" eaLnBrk="1" hangingPunct="1"/>
            <a:r>
              <a:rPr lang="en-US" altLang="en-US" dirty="0" smtClean="0"/>
              <a:t>A sequence of precise instructions that</a:t>
            </a:r>
            <a:br>
              <a:rPr lang="en-US" altLang="en-US" dirty="0" smtClean="0"/>
            </a:br>
            <a:r>
              <a:rPr lang="en-US" altLang="en-US" dirty="0" smtClean="0"/>
              <a:t>leads to a solution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Program</a:t>
            </a:r>
          </a:p>
          <a:p>
            <a:pPr lvl="1" eaLnBrk="1" hangingPunct="1"/>
            <a:r>
              <a:rPr lang="en-US" altLang="en-US" dirty="0" smtClean="0"/>
              <a:t>An algorithm expressed in a language the </a:t>
            </a:r>
            <a:br>
              <a:rPr lang="en-US" altLang="en-US" dirty="0" smtClean="0"/>
            </a:br>
            <a:r>
              <a:rPr lang="en-US" altLang="en-US" dirty="0" smtClean="0"/>
              <a:t>computer can understand</a:t>
            </a: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5915025" y="55514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3350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690752" y="5282407"/>
            <a:ext cx="2407519" cy="523220"/>
          </a:xfrm>
          <a:prstGeom prst="rect">
            <a:avLst/>
          </a:prstGeom>
          <a:solidFill>
            <a:srgbClr val="F8BE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Display </a:t>
            </a:r>
            <a:r>
              <a:rPr lang="en-US" altLang="en-US" b="1" dirty="0" smtClean="0">
                <a:solidFill>
                  <a:schemeClr val="tx2"/>
                </a:solidFill>
              </a:rPr>
              <a:t>ALG.</a:t>
            </a:r>
            <a:endParaRPr lang="en-US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888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Design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43555" y="1800146"/>
            <a:ext cx="9000445" cy="46829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Programming is a creative process</a:t>
            </a:r>
          </a:p>
          <a:p>
            <a:pPr lvl="1" eaLnBrk="1" hangingPunct="1"/>
            <a:r>
              <a:rPr lang="en-US" altLang="en-US" dirty="0" smtClean="0"/>
              <a:t>No complete set of rules for creating a program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Program Design Process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Problem Solving Phase</a:t>
            </a:r>
          </a:p>
          <a:p>
            <a:pPr lvl="2" eaLnBrk="1" hangingPunct="1"/>
            <a:r>
              <a:rPr lang="en-US" altLang="en-US" dirty="0" smtClean="0"/>
              <a:t>Result is an algorithm that solves the problem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 smtClean="0"/>
              <a:t>Implementation Phase</a:t>
            </a:r>
          </a:p>
          <a:p>
            <a:pPr lvl="2" eaLnBrk="1" hangingPunct="1"/>
            <a:r>
              <a:rPr lang="en-US" altLang="en-US" dirty="0" smtClean="0"/>
              <a:t>Result is the algorithm translated into a programming</a:t>
            </a:r>
            <a:br>
              <a:rPr lang="en-US" altLang="en-US" dirty="0" smtClean="0"/>
            </a:br>
            <a:r>
              <a:rPr lang="en-US" altLang="en-US" dirty="0" smtClean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368479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Solving Phase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Be certain the task is completely specified</a:t>
            </a:r>
          </a:p>
          <a:p>
            <a:pPr lvl="1" eaLnBrk="1" hangingPunct="1"/>
            <a:r>
              <a:rPr lang="en-US" altLang="en-US" dirty="0" smtClean="0"/>
              <a:t>What is the input?  </a:t>
            </a:r>
          </a:p>
          <a:p>
            <a:pPr lvl="1" eaLnBrk="1" hangingPunct="1"/>
            <a:r>
              <a:rPr lang="en-US" altLang="en-US" dirty="0" smtClean="0"/>
              <a:t>What information is in the output?  </a:t>
            </a:r>
          </a:p>
          <a:p>
            <a:pPr lvl="1" eaLnBrk="1" hangingPunct="1"/>
            <a:r>
              <a:rPr lang="en-US" altLang="en-US" dirty="0" smtClean="0"/>
              <a:t>How is the output organized?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smtClean="0"/>
              <a:t>Develop the algorithm before implementation</a:t>
            </a:r>
          </a:p>
          <a:p>
            <a:pPr lvl="1" eaLnBrk="1" hangingPunct="1"/>
            <a:r>
              <a:rPr lang="en-US" altLang="en-US" dirty="0" smtClean="0"/>
              <a:t>Experience shows this saves time in getting your program to run.</a:t>
            </a:r>
          </a:p>
          <a:p>
            <a:pPr lvl="1" eaLnBrk="1" hangingPunct="1"/>
            <a:r>
              <a:rPr lang="en-US" altLang="en-US" dirty="0" smtClean="0"/>
              <a:t>Test the algorithm for correctness</a:t>
            </a:r>
          </a:p>
        </p:txBody>
      </p:sp>
    </p:spTree>
    <p:extLst>
      <p:ext uri="{BB962C8B-B14F-4D97-AF65-F5344CB8AC3E}">
        <p14:creationId xmlns:p14="http://schemas.microsoft.com/office/powerpoint/2010/main" val="292387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876801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Objectives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884535"/>
            <a:ext cx="8695035" cy="4682953"/>
          </a:xfrm>
        </p:spPr>
        <p:txBody>
          <a:bodyPr>
            <a:normAutofit/>
          </a:bodyPr>
          <a:lstStyle/>
          <a:p>
            <a:r>
              <a:rPr lang="en-US" dirty="0" smtClean="0"/>
              <a:t>To become familiar with the general form of a C program and the basic elements in a program</a:t>
            </a:r>
          </a:p>
          <a:p>
            <a:r>
              <a:rPr lang="en-US" dirty="0" smtClean="0"/>
              <a:t>Understand the programming process from creation to execution</a:t>
            </a:r>
          </a:p>
          <a:p>
            <a:r>
              <a:rPr lang="en-US" dirty="0" smtClean="0"/>
              <a:t>To appreciate the importance of writing comments in a program</a:t>
            </a:r>
          </a:p>
          <a:p>
            <a:r>
              <a:rPr lang="en-US" dirty="0" smtClean="0"/>
              <a:t>To understand the use of data types and the differences between the data types </a:t>
            </a:r>
            <a:r>
              <a:rPr lang="en-US" dirty="0" err="1" smtClean="0"/>
              <a:t>int</a:t>
            </a:r>
            <a:r>
              <a:rPr lang="en-US" dirty="0" smtClean="0"/>
              <a:t>, double, and char</a:t>
            </a:r>
          </a:p>
          <a:p>
            <a:r>
              <a:rPr lang="en-US" dirty="0" smtClean="0"/>
              <a:t>To know how to declare variables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FC81-8929-446D-A2F0-46526601461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Phase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Translate the algorithm into a programming </a:t>
            </a:r>
            <a:br>
              <a:rPr lang="en-US" altLang="en-US" sz="2400" dirty="0" smtClean="0"/>
            </a:br>
            <a:r>
              <a:rPr lang="en-US" altLang="en-US" sz="2400" dirty="0" smtClean="0"/>
              <a:t>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Easier as you gain experience with the language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Compile the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Locates errors in using the programming language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Run the program on sample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Verify correctness of results 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Results may require modification of </a:t>
            </a:r>
            <a:br>
              <a:rPr lang="en-US" altLang="en-US" sz="2400" dirty="0" smtClean="0"/>
            </a:br>
            <a:r>
              <a:rPr lang="en-US" altLang="en-US" sz="2400" dirty="0" smtClean="0"/>
              <a:t>the algorithm and program</a:t>
            </a:r>
          </a:p>
        </p:txBody>
      </p:sp>
      <p:sp>
        <p:nvSpPr>
          <p:cNvPr id="53657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36667" y="5272088"/>
            <a:ext cx="240161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Display </a:t>
            </a:r>
            <a:r>
              <a:rPr lang="en-US" altLang="en-US" dirty="0" smtClean="0">
                <a:solidFill>
                  <a:schemeClr val="tx2"/>
                </a:solidFill>
              </a:rPr>
              <a:t>IMPL.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033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Creating and Executing a Program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input data</a:t>
            </a:r>
          </a:p>
          <a:p>
            <a:pPr lvl="1"/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data values that are scanned by a program</a:t>
            </a:r>
          </a:p>
          <a:p>
            <a:pPr lvl="1"/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program output</a:t>
            </a:r>
          </a:p>
          <a:p>
            <a:pPr lvl="1"/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lines displayed by a program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D5D4-4FF4-4538-B17C-BFA8F641DB0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3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5565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-19050"/>
            <a:ext cx="5149850" cy="1143000"/>
          </a:xfrm>
        </p:spPr>
        <p:txBody>
          <a:bodyPr>
            <a:noAutofit/>
          </a:bodyPr>
          <a:lstStyle/>
          <a:p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Flow of Information During Program Execution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550-3922-4411-9C86-950C4BECCED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8246070" cy="814428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Testing and Debugging</a:t>
            </a:r>
          </a:p>
        </p:txBody>
      </p:sp>
      <p:sp>
        <p:nvSpPr>
          <p:cNvPr id="105475" name="Rectangle 4"/>
          <p:cNvSpPr>
            <a:spLocks noGrp="1" noChangeArrowheads="1"/>
          </p:cNvSpPr>
          <p:nvPr>
            <p:ph idx="1"/>
          </p:nvPr>
        </p:nvSpPr>
        <p:spPr>
          <a:xfrm>
            <a:off x="143555" y="1800146"/>
            <a:ext cx="8848045" cy="46829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 smtClean="0"/>
              <a:t>Bug</a:t>
            </a:r>
          </a:p>
          <a:p>
            <a:pPr lvl="1" eaLnBrk="1" hangingPunct="1"/>
            <a:r>
              <a:rPr lang="en-US" altLang="en-US" sz="2500" dirty="0" smtClean="0"/>
              <a:t>A(n) mistake(error) in a program</a:t>
            </a:r>
          </a:p>
          <a:p>
            <a:pPr eaLnBrk="1" hangingPunct="1"/>
            <a:r>
              <a:rPr lang="en-US" altLang="en-US" sz="2500" dirty="0" smtClean="0"/>
              <a:t>Debugging</a:t>
            </a:r>
          </a:p>
          <a:p>
            <a:pPr lvl="1" eaLnBrk="1" hangingPunct="1"/>
            <a:r>
              <a:rPr lang="en-US" altLang="en-US" sz="2500" dirty="0" smtClean="0"/>
              <a:t>Eliminating mistakes(errors) in programs</a:t>
            </a:r>
          </a:p>
          <a:p>
            <a:pPr lvl="1" eaLnBrk="1" hangingPunct="1"/>
            <a:r>
              <a:rPr lang="en-US" altLang="en-US" sz="2500" dirty="0" smtClean="0"/>
              <a:t>Term used when a moth caused a failed relay</a:t>
            </a:r>
            <a:br>
              <a:rPr lang="en-US" altLang="en-US" sz="2500" dirty="0" smtClean="0"/>
            </a:br>
            <a:r>
              <a:rPr lang="en-US" altLang="en-US" sz="2500" dirty="0" smtClean="0"/>
              <a:t>on the Harvard Mark 1 computer.  Grace Hopper </a:t>
            </a:r>
            <a:br>
              <a:rPr lang="en-US" altLang="en-US" sz="2500" dirty="0" smtClean="0"/>
            </a:br>
            <a:r>
              <a:rPr lang="en-US" altLang="en-US" sz="2500" dirty="0" smtClean="0"/>
              <a:t>and other programmers taped the moth in logbook </a:t>
            </a:r>
            <a:br>
              <a:rPr lang="en-US" altLang="en-US" sz="2500" dirty="0" smtClean="0"/>
            </a:br>
            <a:r>
              <a:rPr lang="en-US" altLang="en-US" sz="2500" dirty="0" smtClean="0"/>
              <a:t>stating:  </a:t>
            </a:r>
            <a:br>
              <a:rPr lang="en-US" altLang="en-US" sz="2500" dirty="0" smtClean="0"/>
            </a:br>
            <a:r>
              <a:rPr lang="en-US" altLang="en-US" sz="2500" dirty="0" smtClean="0"/>
              <a:t>        “First actual case of a bug being found.”</a:t>
            </a:r>
          </a:p>
        </p:txBody>
      </p:sp>
    </p:spTree>
    <p:extLst>
      <p:ext uri="{BB962C8B-B14F-4D97-AF65-F5344CB8AC3E}">
        <p14:creationId xmlns:p14="http://schemas.microsoft.com/office/powerpoint/2010/main" val="32726016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8246070" cy="81442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Common </a:t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r>
              <a:rPr lang="en-US" altLang="en-US" b="1" dirty="0" smtClean="0">
                <a:solidFill>
                  <a:srgbClr val="FF0000"/>
                </a:solidFill>
              </a:rPr>
              <a:t>Programming Errors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00146"/>
            <a:ext cx="8839200" cy="46829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Syntax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Violation of the grammar rules of the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Discovered by the compiler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Error messages may not always show correct location of </a:t>
            </a:r>
            <a:br>
              <a:rPr lang="en-US" altLang="en-US" sz="2000" dirty="0" smtClean="0"/>
            </a:br>
            <a:r>
              <a:rPr lang="en-US" altLang="en-US" sz="2000" dirty="0" smtClean="0"/>
              <a:t>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Run-time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Error conditions detected by the computer at run-time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attempt to perform an invalid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Logic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Errors in the program’s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Most difficult to diagnose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Computer does not recognize an error</a:t>
            </a:r>
          </a:p>
        </p:txBody>
      </p:sp>
    </p:spTree>
    <p:extLst>
      <p:ext uri="{BB962C8B-B14F-4D97-AF65-F5344CB8AC3E}">
        <p14:creationId xmlns:p14="http://schemas.microsoft.com/office/powerpoint/2010/main" val="3701618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8246070" cy="814428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Quick Review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00146"/>
            <a:ext cx="8839200" cy="468295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Can you…</a:t>
            </a:r>
          </a:p>
          <a:p>
            <a:pPr lvl="1" eaLnBrk="1" hangingPunct="1"/>
            <a:r>
              <a:rPr lang="en-US" altLang="en-US" sz="2400" dirty="0" smtClean="0"/>
              <a:t>Describe the first step to take when creating a program?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List the two main phases of the program  design process?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Explain the importance of the problem-solving phase?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List the steps in the software life cycle?</a:t>
            </a:r>
          </a:p>
        </p:txBody>
      </p:sp>
    </p:spTree>
    <p:extLst>
      <p:ext uri="{BB962C8B-B14F-4D97-AF65-F5344CB8AC3E}">
        <p14:creationId xmlns:p14="http://schemas.microsoft.com/office/powerpoint/2010/main" val="19640338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8246070" cy="814428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Quick Review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Can you…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Describe the three kinds of program errors?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Tell what kind of errors the compiler catches?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What kind of error is produced if you forget  a </a:t>
            </a:r>
            <a:br>
              <a:rPr lang="en-US" altLang="en-US" sz="2400" dirty="0" smtClean="0"/>
            </a:br>
            <a:r>
              <a:rPr lang="en-US" altLang="en-US" sz="2400" dirty="0" smtClean="0"/>
              <a:t>punctuation symbol such as a semi-colon?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Tell what type of error is produced when a program </a:t>
            </a:r>
            <a:br>
              <a:rPr lang="en-US" altLang="en-US" sz="2400" dirty="0" smtClean="0"/>
            </a:br>
            <a:r>
              <a:rPr lang="en-US" altLang="en-US" sz="2400" dirty="0" smtClean="0"/>
              <a:t>runs but produces incorrect results?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382293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399" y="374901"/>
            <a:ext cx="48082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C-Language </a:t>
            </a:r>
            <a:r>
              <a:rPr lang="en-US" b="1" dirty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</a:p>
          <a:p>
            <a:pPr lvl="1"/>
            <a:r>
              <a:rPr lang="en-US" dirty="0" smtClean="0"/>
              <a:t>a system program that modifies a C program priori to its compilation</a:t>
            </a:r>
          </a:p>
          <a:p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a collection of useful functions and symbols that may be accessed by a program</a:t>
            </a:r>
          </a:p>
          <a:p>
            <a:pPr lvl="1"/>
            <a:r>
              <a:rPr lang="en-US" dirty="0" smtClean="0"/>
              <a:t>each library has a standard header file whose name ends with the symbols “.h”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5472332"/>
            <a:ext cx="1033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33"/>
                </a:solidFill>
              </a:rPr>
              <a:t>stdio.h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89072" y="5353230"/>
            <a:ext cx="1371600" cy="699868"/>
          </a:xfrm>
          <a:prstGeom prst="ellipse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DE28-3856-4EE0-8C3D-5DE2D21C47A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374901"/>
            <a:ext cx="48844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C-Language Elements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preprocessor directive</a:t>
            </a:r>
          </a:p>
          <a:p>
            <a:pPr lvl="1"/>
            <a:r>
              <a:rPr lang="en-US" dirty="0" smtClean="0"/>
              <a:t>a C program line beginning with # that provides an instruction to the preprocessor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785104"/>
            <a:ext cx="26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60033"/>
                </a:solidFill>
              </a:rPr>
              <a:t>#include  &lt;stdio.h&gt; </a:t>
            </a:r>
            <a:endParaRPr lang="en-US" sz="2400" dirty="0">
              <a:solidFill>
                <a:srgbClr val="6600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8354" y="4341167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60033"/>
                </a:solidFill>
              </a:rPr>
              <a:t>#define  KMS_PER_MILE  1.609</a:t>
            </a:r>
            <a:endParaRPr lang="en-US" sz="2400" dirty="0">
              <a:solidFill>
                <a:srgbClr val="66003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249390">
            <a:off x="1320270" y="4328447"/>
            <a:ext cx="826008" cy="25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249390">
            <a:off x="2226428" y="4853481"/>
            <a:ext cx="826008" cy="25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8CB2-4A26-4BB0-A5BB-C25FD79FFC3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C-Language </a:t>
            </a:r>
            <a:r>
              <a:rPr lang="en-US" b="1" dirty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constant macro</a:t>
            </a:r>
          </a:p>
          <a:p>
            <a:pPr lvl="1"/>
            <a:r>
              <a:rPr lang="en-US" dirty="0" smtClean="0"/>
              <a:t>a name that is replaced by a particular constant value before the program is sent to the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424301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60033"/>
                </a:solidFill>
              </a:rPr>
              <a:t>#define  KMS_PER_MILE  1.609</a:t>
            </a:r>
            <a:endParaRPr lang="en-US" sz="2400" dirty="0">
              <a:solidFill>
                <a:srgbClr val="6600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8050" y="5031432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660033"/>
                </a:solidFill>
              </a:rPr>
              <a:t>kms</a:t>
            </a:r>
            <a:r>
              <a:rPr lang="en-US" sz="2400" dirty="0" smtClean="0">
                <a:solidFill>
                  <a:srgbClr val="660033"/>
                </a:solidFill>
              </a:rPr>
              <a:t>  =  KMS_PER_MILE  *  miles;</a:t>
            </a:r>
            <a:endParaRPr lang="en-US" sz="2400" dirty="0">
              <a:solidFill>
                <a:srgbClr val="66003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2139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406193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macro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1805131" y="3885966"/>
            <a:ext cx="709469" cy="5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5486400" y="4431268"/>
            <a:ext cx="574376" cy="60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AE2A-0E7B-43B7-8BE6-831BFEEEA81F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599" y="374901"/>
            <a:ext cx="5113025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how to write assignment statements to change the value of variables</a:t>
            </a:r>
          </a:p>
          <a:p>
            <a:r>
              <a:rPr lang="en-US" dirty="0" smtClean="0"/>
              <a:t>To learn how C evaluates arithmetic expressions and how to write them in C</a:t>
            </a:r>
          </a:p>
          <a:p>
            <a:r>
              <a:rPr lang="en-US" dirty="0" smtClean="0"/>
              <a:t>To learn how to read data values into a program and to display results</a:t>
            </a:r>
          </a:p>
          <a:p>
            <a:r>
              <a:rPr lang="en-US" dirty="0" smtClean="0"/>
              <a:t>To understand how to write format strings for data entry and display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A802-9EB1-4EE2-8395-23529E944F0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C-Language </a:t>
            </a:r>
            <a:r>
              <a:rPr lang="en-US" b="1" dirty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text beginning with /* and ending with */ that provides supplementary information but is ignored by the preprocessor and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7772" y="4038600"/>
            <a:ext cx="5877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Multiple lines-/*  Get the distance in miles  */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Single line-//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3C19-047E-4F8E-BB2E-B583555866D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-14289"/>
            <a:ext cx="5410200" cy="1143000"/>
          </a:xfrm>
        </p:spPr>
        <p:txBody>
          <a:bodyPr>
            <a:noAutofit/>
          </a:bodyPr>
          <a:lstStyle/>
          <a:p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Language Elements in </a:t>
            </a:r>
            <a:br>
              <a:rPr lang="en-US" alt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Miles-to-Kilometers Conversion Program</a:t>
            </a:r>
            <a:endParaRPr lang="en-US" sz="2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475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719F-6F05-4D69-AFEE-90010615E08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Function </a:t>
            </a:r>
            <a:r>
              <a:rPr lang="en-US" b="1" u="sng" dirty="0" smtClean="0">
                <a:solidFill>
                  <a:srgbClr val="FF0000"/>
                </a:solidFill>
              </a:rPr>
              <a:t>main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4540"/>
            <a:ext cx="9143999" cy="3276599"/>
          </a:xfrm>
        </p:spPr>
        <p:txBody>
          <a:bodyPr/>
          <a:lstStyle/>
          <a:p>
            <a:r>
              <a:rPr lang="en-US" dirty="0" smtClean="0"/>
              <a:t>Every C program has a main function.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These lines mark the beginning of the main function where program execution begins.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2494746"/>
            <a:ext cx="18324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660033"/>
                </a:solidFill>
              </a:rPr>
              <a:t>int</a:t>
            </a:r>
            <a:endParaRPr lang="en-US" sz="2800" dirty="0" smtClean="0">
              <a:solidFill>
                <a:srgbClr val="660033"/>
              </a:solidFill>
            </a:endParaRPr>
          </a:p>
          <a:p>
            <a:r>
              <a:rPr lang="en-US" sz="2800" dirty="0" smtClean="0">
                <a:solidFill>
                  <a:srgbClr val="660033"/>
                </a:solidFill>
              </a:rPr>
              <a:t>main (void)</a:t>
            </a:r>
            <a:endParaRPr lang="en-US" sz="2800" dirty="0">
              <a:solidFill>
                <a:srgbClr val="660033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EE7E-D806-448A-81B4-F0147CF1D752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Function </a:t>
            </a:r>
            <a:r>
              <a:rPr lang="en-US" b="1" u="sng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the part of a program that tells the compiler the names of memory cells in a program</a:t>
            </a:r>
          </a:p>
          <a:p>
            <a:r>
              <a:rPr lang="en-US" dirty="0" smtClean="0"/>
              <a:t>executable statements</a:t>
            </a:r>
          </a:p>
          <a:p>
            <a:pPr lvl="1"/>
            <a:r>
              <a:rPr lang="en-US" dirty="0" smtClean="0"/>
              <a:t>program lines that are converted to machine language instructions and executed by the computer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82AE-FF83-40C5-BA14-9A8C91DE611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C-Language Elements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word</a:t>
            </a:r>
          </a:p>
          <a:p>
            <a:pPr lvl="1"/>
            <a:r>
              <a:rPr lang="en-US" dirty="0" smtClean="0"/>
              <a:t>a word that has a special meaning in C</a:t>
            </a:r>
          </a:p>
          <a:p>
            <a:pPr lvl="1"/>
            <a:r>
              <a:rPr lang="en-US" dirty="0" smtClean="0"/>
              <a:t>identifiers from standard library and names for memory cells</a:t>
            </a:r>
          </a:p>
          <a:p>
            <a:pPr lvl="1"/>
            <a:r>
              <a:rPr lang="en-US" dirty="0" smtClean="0"/>
              <a:t>appear in lowercase</a:t>
            </a:r>
          </a:p>
          <a:p>
            <a:pPr lvl="1"/>
            <a:r>
              <a:rPr lang="en-US" dirty="0" smtClean="0"/>
              <a:t>cannot be used for other purposes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83023" y="4952999"/>
            <a:ext cx="1349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60033"/>
                </a:solidFill>
              </a:rPr>
              <a:t>return  0;</a:t>
            </a:r>
            <a:endParaRPr lang="en-US" sz="2400" dirty="0">
              <a:solidFill>
                <a:srgbClr val="660033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9249390">
            <a:off x="2284544" y="5441996"/>
            <a:ext cx="826008" cy="25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DD2-16C0-4A20-969B-4E4C7D832720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C-Language </a:t>
            </a:r>
            <a:r>
              <a:rPr lang="en-US" b="1" dirty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US" dirty="0" smtClean="0"/>
              <a:t>standard identifier</a:t>
            </a:r>
          </a:p>
          <a:p>
            <a:pPr lvl="1"/>
            <a:r>
              <a:rPr lang="en-US" dirty="0" smtClean="0"/>
              <a:t>a word having special meaning but one that a programmer may redefine</a:t>
            </a:r>
          </a:p>
          <a:p>
            <a:pPr lvl="1"/>
            <a:r>
              <a:rPr lang="en-US" i="1" dirty="0" smtClean="0"/>
              <a:t>redefinition is not recommended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23899"/>
            <a:ext cx="492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660033"/>
                </a:solidFill>
              </a:rPr>
              <a:t>printf</a:t>
            </a:r>
            <a:r>
              <a:rPr lang="en-US" sz="2400" dirty="0" smtClean="0">
                <a:solidFill>
                  <a:srgbClr val="660033"/>
                </a:solidFill>
              </a:rPr>
              <a:t>(“Enter the distance in miles “);</a:t>
            </a:r>
            <a:endParaRPr lang="en-US" sz="2400" dirty="0">
              <a:solidFill>
                <a:srgbClr val="660033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9249390">
            <a:off x="1358921" y="4712896"/>
            <a:ext cx="826008" cy="25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9AEC-0021-4582-8140-262A7BB0A20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374901"/>
            <a:ext cx="4884425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User-defined identifiers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(Variables)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0060"/>
            <a:ext cx="9144000" cy="4682953"/>
          </a:xfrm>
        </p:spPr>
        <p:txBody>
          <a:bodyPr>
            <a:normAutofit/>
          </a:bodyPr>
          <a:lstStyle/>
          <a:p>
            <a:r>
              <a:rPr lang="en-US" dirty="0" smtClean="0"/>
              <a:t>These name memory cells that hold data and program results and to name operations that we define.</a:t>
            </a:r>
          </a:p>
          <a:p>
            <a:r>
              <a:rPr lang="en-US" dirty="0" smtClean="0"/>
              <a:t>Naming rules: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An identifier must consist only of letters, digits and underscores.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An identifier cannot begin with a digit.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C reserved word cannot be used an an identifier.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An identifier defined in a C standard library should not be redefined.</a:t>
            </a:r>
          </a:p>
          <a:p>
            <a:pPr marL="457200" lvl="1" indent="0">
              <a:buNone/>
            </a:pPr>
            <a:r>
              <a:rPr lang="en-US" sz="2400" dirty="0" smtClean="0"/>
              <a:t>5.An identifier is case sensitive.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70D7-04D3-456D-AD8E-769303817F4E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5638800" cy="1143000"/>
          </a:xfrm>
        </p:spPr>
        <p:txBody>
          <a:bodyPr>
            <a:normAutofit/>
          </a:bodyPr>
          <a:lstStyle/>
          <a:p>
            <a:r>
              <a:rPr lang="en-US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Implementing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Miles-to-Kilometers Conversion Program</a:t>
            </a: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1"/>
            <a:ext cx="87629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3E2B-FA09-4840-B839-43F7ED76E458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7696199" y="5264497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Code</a:t>
            </a:r>
            <a:endParaRPr lang="en-US" sz="2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447674" y="5002887"/>
            <a:ext cx="213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Code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6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Variable </a:t>
            </a:r>
            <a:r>
              <a:rPr lang="en-US" b="1" dirty="0" smtClean="0">
                <a:solidFill>
                  <a:srgbClr val="FF0000"/>
                </a:solidFill>
              </a:rPr>
              <a:t>Declarations AND 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a name associated with a memory cell whose value can change</a:t>
            </a:r>
          </a:p>
          <a:p>
            <a:r>
              <a:rPr lang="en-US" dirty="0" smtClean="0"/>
              <a:t>variable declarations</a:t>
            </a:r>
          </a:p>
          <a:p>
            <a:pPr lvl="1"/>
            <a:r>
              <a:rPr lang="en-US" dirty="0" smtClean="0"/>
              <a:t>statements that communicate to the compiler the names of variables in the program and the kind of information stored in each </a:t>
            </a:r>
            <a:r>
              <a:rPr lang="en-US" dirty="0" smtClean="0"/>
              <a:t>variable(data type)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32A0-EC8A-4AF4-81C8-DA4A17BD1CF0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93045"/>
            <a:ext cx="8246070" cy="4682953"/>
          </a:xfrm>
        </p:spPr>
        <p:txBody>
          <a:bodyPr/>
          <a:lstStyle/>
          <a:p>
            <a:r>
              <a:rPr lang="en-US" dirty="0"/>
              <a:t>C requires you to declare every variable used in a program.</a:t>
            </a:r>
          </a:p>
          <a:p>
            <a:r>
              <a:rPr lang="en-US" dirty="0" smtClean="0"/>
              <a:t>A variable declaration begins with an identifier</a:t>
            </a:r>
            <a:r>
              <a:rPr lang="en-US" dirty="0"/>
              <a:t> </a:t>
            </a:r>
            <a:r>
              <a:rPr lang="en-US" dirty="0" smtClean="0"/>
              <a:t>that tells the C compiler the type of data store in a particular variable.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87651" y="5067860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33"/>
                </a:solidFill>
              </a:rPr>
              <a:t>double</a:t>
            </a:r>
            <a:r>
              <a:rPr lang="en-US" sz="2400" dirty="0" smtClean="0">
                <a:solidFill>
                  <a:srgbClr val="660033"/>
                </a:solidFill>
              </a:rPr>
              <a:t>  miles;</a:t>
            </a:r>
            <a:endParaRPr lang="en-US" sz="2400" dirty="0">
              <a:solidFill>
                <a:srgbClr val="6600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651" y="4329729"/>
            <a:ext cx="1908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660033"/>
                </a:solidFill>
              </a:rPr>
              <a:t>int</a:t>
            </a:r>
            <a:r>
              <a:rPr lang="en-US" sz="3200" b="1" dirty="0" smtClean="0">
                <a:solidFill>
                  <a:srgbClr val="660033"/>
                </a:solidFill>
              </a:rPr>
              <a:t>  hours;</a:t>
            </a:r>
          </a:p>
          <a:p>
            <a:endParaRPr lang="en-US" sz="3200" b="1" dirty="0">
              <a:solidFill>
                <a:srgbClr val="660033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9882-25F1-4E05-A332-04B2CB9B5BC1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75047"/>
            <a:ext cx="8246070" cy="4682953"/>
          </a:xfrm>
        </p:spPr>
        <p:txBody>
          <a:bodyPr/>
          <a:lstStyle/>
          <a:p>
            <a:r>
              <a:rPr lang="en-US" dirty="0" smtClean="0"/>
              <a:t>To learn how to use redirection to enable the use of files for input/output</a:t>
            </a:r>
          </a:p>
          <a:p>
            <a:r>
              <a:rPr lang="en-US" dirty="0" smtClean="0"/>
              <a:t>To understand the differences between syntax errors, run-time errors, and logic errors, and how to avoid them and to correct them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DFED-B620-4FBC-AA1D-ECA206D57DF0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0447"/>
            <a:ext cx="8246070" cy="468295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660033"/>
                </a:solidFill>
              </a:rPr>
              <a:t>int</a:t>
            </a:r>
            <a:endParaRPr lang="en-US" dirty="0" smtClean="0">
              <a:solidFill>
                <a:srgbClr val="660033"/>
              </a:solidFill>
            </a:endParaRPr>
          </a:p>
          <a:p>
            <a:pPr lvl="1"/>
            <a:r>
              <a:rPr lang="en-US" dirty="0" smtClean="0"/>
              <a:t>a whole number</a:t>
            </a:r>
          </a:p>
          <a:p>
            <a:pPr lvl="1"/>
            <a:r>
              <a:rPr lang="en-US" dirty="0" smtClean="0"/>
              <a:t>435</a:t>
            </a:r>
          </a:p>
          <a:p>
            <a:r>
              <a:rPr lang="en-US" dirty="0" smtClean="0">
                <a:solidFill>
                  <a:srgbClr val="660033"/>
                </a:solidFill>
              </a:rPr>
              <a:t>Double(</a:t>
            </a:r>
            <a:r>
              <a:rPr lang="en-AU" b="1" dirty="0"/>
              <a:t>double</a:t>
            </a:r>
            <a:r>
              <a:rPr lang="en-AU" dirty="0"/>
              <a:t> has 2x more precision </a:t>
            </a:r>
            <a:r>
              <a:rPr lang="en-AU" dirty="0" smtClean="0"/>
              <a:t>than </a:t>
            </a:r>
            <a:r>
              <a:rPr lang="en-AU" b="1" dirty="0" smtClean="0"/>
              <a:t>float)</a:t>
            </a:r>
            <a:endParaRPr lang="en-US" dirty="0" smtClean="0">
              <a:solidFill>
                <a:srgbClr val="660033"/>
              </a:solidFill>
            </a:endParaRPr>
          </a:p>
          <a:p>
            <a:pPr lvl="1"/>
            <a:r>
              <a:rPr lang="en-US" dirty="0" smtClean="0"/>
              <a:t>a real number with an integral part and a fractional part separated by a decimal point</a:t>
            </a:r>
          </a:p>
          <a:p>
            <a:pPr lvl="1"/>
            <a:r>
              <a:rPr lang="en-US" dirty="0" smtClean="0"/>
              <a:t>3.14159</a:t>
            </a:r>
          </a:p>
          <a:p>
            <a:r>
              <a:rPr lang="en-US" dirty="0" smtClean="0">
                <a:solidFill>
                  <a:srgbClr val="660033"/>
                </a:solidFill>
              </a:rPr>
              <a:t>char</a:t>
            </a:r>
          </a:p>
          <a:p>
            <a:pPr lvl="1"/>
            <a:r>
              <a:rPr lang="en-US" dirty="0" smtClean="0"/>
              <a:t>an individual character value</a:t>
            </a:r>
          </a:p>
          <a:p>
            <a:pPr lvl="1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‘A’, ‘z’, ‘2’, ‘9’, ‘*’, ‘!’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65DD-3F00-4240-8E1F-C3C74E2410B4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816" y="304800"/>
            <a:ext cx="8246070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C-Data Types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8389-4527-44A1-998E-C8670665ABB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1"/>
            <a:ext cx="7143750" cy="4133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857376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300" dirty="0"/>
              <a:t>Floating type variables can hold real numbers such as: 2.34, -9.382, 5.0 </a:t>
            </a:r>
            <a:r>
              <a:rPr lang="en-AU" sz="2300" dirty="0" err="1"/>
              <a:t>etc</a:t>
            </a: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2575675"/>
            <a:ext cx="2571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500" dirty="0"/>
              <a:t>The size of </a:t>
            </a:r>
            <a:r>
              <a:rPr lang="en-AU" sz="2500" i="1" dirty="0"/>
              <a:t>float</a:t>
            </a:r>
            <a:r>
              <a:rPr lang="en-AU" sz="2500" dirty="0"/>
              <a:t> (single precision float data type) is </a:t>
            </a:r>
            <a:r>
              <a:rPr lang="en-AU" sz="2500" dirty="0">
                <a:solidFill>
                  <a:srgbClr val="FF0000"/>
                </a:solidFill>
              </a:rPr>
              <a:t>4 bytes</a:t>
            </a:r>
            <a:r>
              <a:rPr lang="en-AU" sz="2500" dirty="0"/>
              <a:t>. And the size of </a:t>
            </a:r>
            <a:r>
              <a:rPr lang="en-AU" sz="2500" i="1" dirty="0"/>
              <a:t>double</a:t>
            </a:r>
            <a:r>
              <a:rPr lang="en-AU" sz="2500" dirty="0"/>
              <a:t> (double precision float data type) is </a:t>
            </a:r>
            <a:r>
              <a:rPr lang="en-AU" sz="2500" dirty="0">
                <a:solidFill>
                  <a:srgbClr val="FF0000"/>
                </a:solidFill>
              </a:rPr>
              <a:t>8 bytes.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5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76200"/>
            <a:ext cx="4953000" cy="1143000"/>
          </a:xfrm>
        </p:spPr>
        <p:txBody>
          <a:bodyPr>
            <a:no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of </a:t>
            </a:r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alt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Type double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362200"/>
            <a:ext cx="8705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6F46-D988-4524-94DC-2C472094AE0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800601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Executable Statements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38523"/>
            <a:ext cx="8246070" cy="4682953"/>
          </a:xfrm>
        </p:spPr>
        <p:txBody>
          <a:bodyPr/>
          <a:lstStyle/>
          <a:p>
            <a:r>
              <a:rPr lang="en-US" dirty="0" smtClean="0"/>
              <a:t>Follow the declarations in a function.</a:t>
            </a:r>
          </a:p>
          <a:p>
            <a:r>
              <a:rPr lang="en-US" dirty="0" smtClean="0"/>
              <a:t>Used to write or code the algorithm and its refinements.</a:t>
            </a:r>
          </a:p>
          <a:p>
            <a:r>
              <a:rPr lang="en-US" dirty="0" smtClean="0"/>
              <a:t>Are translated into machine language by the compiler.</a:t>
            </a:r>
          </a:p>
          <a:p>
            <a:r>
              <a:rPr lang="en-US" dirty="0" smtClean="0"/>
              <a:t>The computer executes the machine language version.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CEB6-0C39-47AB-B30A-EC4D5580947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0"/>
            <a:ext cx="5016512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Memory </a:t>
            </a:r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Before and </a:t>
            </a:r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After Execution of a Program</a:t>
            </a:r>
            <a:endParaRPr lang="en-US" sz="2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7" y="1899543"/>
            <a:ext cx="7594625" cy="463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E059-0F9C-4776-831B-7E98E35D88A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800601" cy="814428"/>
          </a:xfrm>
        </p:spPr>
        <p:txBody>
          <a:bodyPr/>
          <a:lstStyle/>
          <a:p>
            <a:r>
              <a:rPr lang="en-US" b="1" dirty="0" smtClean="0"/>
              <a:t>Executable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06388"/>
            <a:ext cx="8246070" cy="4682953"/>
          </a:xfrm>
        </p:spPr>
        <p:txBody>
          <a:bodyPr/>
          <a:lstStyle/>
          <a:p>
            <a:r>
              <a:rPr lang="en-US" dirty="0" smtClean="0"/>
              <a:t>assignment statement</a:t>
            </a:r>
          </a:p>
          <a:p>
            <a:pPr lvl="1"/>
            <a:r>
              <a:rPr lang="en-US" dirty="0" smtClean="0"/>
              <a:t>an instruction that stores a value of a computational result in a variable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3886200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660033"/>
                </a:solidFill>
              </a:rPr>
              <a:t>kms</a:t>
            </a:r>
            <a:r>
              <a:rPr lang="en-US" sz="2400" dirty="0" smtClean="0">
                <a:solidFill>
                  <a:srgbClr val="660033"/>
                </a:solidFill>
              </a:rPr>
              <a:t>  =  KMS_PER_MILE  *  miles;</a:t>
            </a:r>
            <a:endParaRPr lang="en-US" sz="2400" dirty="0">
              <a:solidFill>
                <a:srgbClr val="660033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6189-40D3-491D-A4EB-F3591EDDBAF8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74639"/>
            <a:ext cx="5334000" cy="1143000"/>
          </a:xfrm>
        </p:spPr>
        <p:txBody>
          <a:bodyPr>
            <a:noAutofit/>
          </a:bodyPr>
          <a:lstStyle/>
          <a:p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</a:t>
            </a:r>
            <a:r>
              <a:rPr lang="en-US" altLang="en-US" sz="2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kms</a:t>
            </a:r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KMS_PER_MILE * miles; </a:t>
            </a:r>
            <a:endParaRPr lang="en-US" sz="2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828800"/>
            <a:ext cx="6896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9A0E-1A03-4AF1-9DB8-020BDB6ED61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374901"/>
            <a:ext cx="4884425" cy="81442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Executable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133600"/>
            <a:ext cx="8848045" cy="2915304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is not the same as an algebraic equation.</a:t>
            </a:r>
          </a:p>
          <a:p>
            <a:r>
              <a:rPr lang="en-US" dirty="0" smtClean="0"/>
              <a:t>The expression to the right of the assignment operator is first evaluated.</a:t>
            </a:r>
          </a:p>
          <a:p>
            <a:r>
              <a:rPr lang="en-US" dirty="0" smtClean="0"/>
              <a:t>Then the variable on the left side of the assignment operator is assigned the value of that expression.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53723" y="5141992"/>
            <a:ext cx="403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33"/>
                </a:solidFill>
              </a:rPr>
              <a:t>sum  =  sum  +  item;</a:t>
            </a:r>
            <a:endParaRPr lang="en-US" sz="3600" dirty="0">
              <a:solidFill>
                <a:srgbClr val="660033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001-CC8F-406D-BDF7-54FE206BC05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9"/>
            <a:ext cx="5562600" cy="1143000"/>
          </a:xfrm>
        </p:spPr>
        <p:txBody>
          <a:bodyPr>
            <a:noAutofit/>
          </a:bodyPr>
          <a:lstStyle/>
          <a:p>
            <a:r>
              <a:rPr lang="en-US" alt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sum = sum + item;</a:t>
            </a:r>
            <a:endParaRPr 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9437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1122-FEE9-4F99-97CC-83CDC67CA68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Input /Output Operations and Functions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 operation</a:t>
            </a:r>
          </a:p>
          <a:p>
            <a:pPr lvl="1"/>
            <a:r>
              <a:rPr lang="en-US" dirty="0" smtClean="0"/>
              <a:t>an instruction that copies data from an input device into memory</a:t>
            </a:r>
          </a:p>
          <a:p>
            <a:r>
              <a:rPr lang="en-US" dirty="0" smtClean="0"/>
              <a:t>output operation</a:t>
            </a:r>
          </a:p>
          <a:p>
            <a:pPr lvl="1"/>
            <a:r>
              <a:rPr lang="en-US" dirty="0" smtClean="0"/>
              <a:t>an instruction that displays information stored in memory</a:t>
            </a:r>
          </a:p>
          <a:p>
            <a:r>
              <a:rPr lang="en-US" dirty="0" smtClean="0"/>
              <a:t>input/output function</a:t>
            </a:r>
          </a:p>
          <a:p>
            <a:pPr lvl="1"/>
            <a:r>
              <a:rPr lang="en-US" dirty="0" smtClean="0"/>
              <a:t>a C function that performs an input or output operation</a:t>
            </a:r>
          </a:p>
          <a:p>
            <a:r>
              <a:rPr lang="en-US" dirty="0" smtClean="0"/>
              <a:t>function call</a:t>
            </a:r>
          </a:p>
          <a:p>
            <a:pPr lvl="1"/>
            <a:r>
              <a:rPr lang="en-US" dirty="0" smtClean="0"/>
              <a:t>calling or activating 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1464-FB63-4D13-910D-DD041EEB46B1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800"/>
            <a:ext cx="4817070" cy="8144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 Programming Language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4" y="2155997"/>
            <a:ext cx="9000445" cy="4682953"/>
          </a:xfrm>
        </p:spPr>
        <p:txBody>
          <a:bodyPr/>
          <a:lstStyle/>
          <a:p>
            <a:r>
              <a:rPr lang="en-US" dirty="0" smtClean="0"/>
              <a:t>A high-level programming language</a:t>
            </a:r>
          </a:p>
          <a:p>
            <a:r>
              <a:rPr lang="en-US" dirty="0" smtClean="0"/>
              <a:t>Developed in 1972 by Dennis Ritchie at AT&amp;T Bell Labs</a:t>
            </a:r>
          </a:p>
          <a:p>
            <a:r>
              <a:rPr lang="en-US" dirty="0" smtClean="0"/>
              <a:t>Designed as  language to write the Unix operating system</a:t>
            </a:r>
          </a:p>
          <a:p>
            <a:r>
              <a:rPr lang="en-US" dirty="0" smtClean="0"/>
              <a:t>Resembles everyday English</a:t>
            </a:r>
          </a:p>
          <a:p>
            <a:r>
              <a:rPr lang="en-US" dirty="0" smtClean="0"/>
              <a:t>Very popular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97DF-51EF-497E-B771-A7928FDEE40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a line of program output.</a:t>
            </a:r>
          </a:p>
          <a:p>
            <a:r>
              <a:rPr lang="en-US" dirty="0" smtClean="0"/>
              <a:t>Useful for seeing the results of a program execution.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8966" y="3556847"/>
            <a:ext cx="752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660033"/>
                </a:solidFill>
              </a:rPr>
              <a:t>printf</a:t>
            </a:r>
            <a:r>
              <a:rPr lang="en-US" sz="3200" dirty="0" smtClean="0">
                <a:solidFill>
                  <a:srgbClr val="660033"/>
                </a:solidFill>
              </a:rPr>
              <a:t>(“That equals %f kilometers. \n”, </a:t>
            </a:r>
            <a:r>
              <a:rPr lang="en-US" sz="3200" dirty="0" err="1" smtClean="0">
                <a:solidFill>
                  <a:srgbClr val="660033"/>
                </a:solidFill>
              </a:rPr>
              <a:t>kms</a:t>
            </a:r>
            <a:r>
              <a:rPr lang="en-US" sz="3200" dirty="0" smtClean="0">
                <a:solidFill>
                  <a:srgbClr val="660033"/>
                </a:solidFill>
              </a:rPr>
              <a:t>);</a:t>
            </a:r>
            <a:endParaRPr lang="en-US" sz="3200" dirty="0">
              <a:solidFill>
                <a:srgbClr val="660033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B8FC-584E-4BBF-88E6-0BDDE3FC3AF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55960"/>
            <a:ext cx="8246070" cy="4682953"/>
          </a:xfrm>
        </p:spPr>
        <p:txBody>
          <a:bodyPr/>
          <a:lstStyle/>
          <a:p>
            <a:r>
              <a:rPr lang="en-US" dirty="0" smtClean="0"/>
              <a:t>function argument</a:t>
            </a:r>
          </a:p>
          <a:p>
            <a:pPr lvl="1"/>
            <a:r>
              <a:rPr lang="en-US" dirty="0" smtClean="0"/>
              <a:t>enclosed in parentheses following the function name</a:t>
            </a:r>
          </a:p>
          <a:p>
            <a:pPr lvl="1"/>
            <a:r>
              <a:rPr lang="en-US" dirty="0" smtClean="0"/>
              <a:t>provides information needed by the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944573"/>
            <a:ext cx="752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660033"/>
                </a:solidFill>
              </a:rPr>
              <a:t>printf</a:t>
            </a:r>
            <a:r>
              <a:rPr lang="en-US" sz="3200" dirty="0" smtClean="0">
                <a:solidFill>
                  <a:srgbClr val="660033"/>
                </a:solidFill>
              </a:rPr>
              <a:t>(“That equals %f kilometers. \n”, </a:t>
            </a:r>
            <a:r>
              <a:rPr lang="en-US" sz="3200" dirty="0" err="1" smtClean="0">
                <a:solidFill>
                  <a:srgbClr val="660033"/>
                </a:solidFill>
              </a:rPr>
              <a:t>kms</a:t>
            </a:r>
            <a:r>
              <a:rPr lang="en-US" sz="3200" dirty="0" smtClean="0">
                <a:solidFill>
                  <a:srgbClr val="660033"/>
                </a:solidFill>
              </a:rPr>
              <a:t>);</a:t>
            </a:r>
            <a:endParaRPr lang="en-US" sz="3200" dirty="0">
              <a:solidFill>
                <a:srgbClr val="66003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944573"/>
            <a:ext cx="6019800" cy="779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219200" y="4529348"/>
            <a:ext cx="990600" cy="11094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5454134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function name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F278-BF06-4544-BE12-22ACDD509F53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62335"/>
            <a:ext cx="8246070" cy="4682953"/>
          </a:xfrm>
        </p:spPr>
        <p:txBody>
          <a:bodyPr/>
          <a:lstStyle/>
          <a:p>
            <a:r>
              <a:rPr lang="en-US" dirty="0" smtClean="0"/>
              <a:t>format string</a:t>
            </a:r>
          </a:p>
          <a:p>
            <a:pPr lvl="1"/>
            <a:r>
              <a:rPr lang="en-US" dirty="0" smtClean="0"/>
              <a:t>in a call to </a:t>
            </a:r>
            <a:r>
              <a:rPr lang="en-US" dirty="0" err="1" smtClean="0">
                <a:solidFill>
                  <a:srgbClr val="0070C0"/>
                </a:solidFill>
              </a:rPr>
              <a:t>printf</a:t>
            </a:r>
            <a:r>
              <a:rPr lang="en-US" dirty="0" smtClean="0"/>
              <a:t>, a string of characters enclosed  in quotes, which specifies the form of the output line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944573"/>
            <a:ext cx="752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660033"/>
                </a:solidFill>
              </a:rPr>
              <a:t>printf</a:t>
            </a:r>
            <a:r>
              <a:rPr lang="en-US" sz="3200" dirty="0" smtClean="0">
                <a:solidFill>
                  <a:srgbClr val="660033"/>
                </a:solidFill>
              </a:rPr>
              <a:t>(“That equals %f kilometers. \n”, </a:t>
            </a:r>
            <a:r>
              <a:rPr lang="en-US" sz="3200" dirty="0" err="1" smtClean="0">
                <a:solidFill>
                  <a:srgbClr val="660033"/>
                </a:solidFill>
              </a:rPr>
              <a:t>kms</a:t>
            </a:r>
            <a:r>
              <a:rPr lang="en-US" sz="3200" dirty="0" smtClean="0">
                <a:solidFill>
                  <a:srgbClr val="660033"/>
                </a:solidFill>
              </a:rPr>
              <a:t>);</a:t>
            </a:r>
            <a:endParaRPr lang="en-US" sz="3200" dirty="0">
              <a:solidFill>
                <a:srgbClr val="660033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4118902" y="2484845"/>
            <a:ext cx="592017" cy="473377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08CF-33FE-446E-A46A-802113668C34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374901"/>
            <a:ext cx="4884425" cy="814428"/>
          </a:xfrm>
        </p:spPr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printf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print list</a:t>
            </a:r>
          </a:p>
          <a:p>
            <a:pPr lvl="1"/>
            <a:r>
              <a:rPr lang="en-US" dirty="0" smtClean="0"/>
              <a:t>in a call to </a:t>
            </a:r>
            <a:r>
              <a:rPr lang="en-US" dirty="0" err="1" smtClean="0">
                <a:solidFill>
                  <a:srgbClr val="0070C0"/>
                </a:solidFill>
              </a:rPr>
              <a:t>printf</a:t>
            </a:r>
            <a:r>
              <a:rPr lang="en-US" dirty="0" smtClean="0"/>
              <a:t>, the variables or expressions whose values are displayed</a:t>
            </a:r>
          </a:p>
          <a:p>
            <a:r>
              <a:rPr lang="en-US" dirty="0" smtClean="0"/>
              <a:t>placeholder</a:t>
            </a:r>
          </a:p>
          <a:p>
            <a:pPr lvl="1"/>
            <a:r>
              <a:rPr lang="en-US" dirty="0" smtClean="0"/>
              <a:t>a symbol beginning with % in a format string that indicates where to display the output value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4698" y="4800600"/>
            <a:ext cx="752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660033"/>
                </a:solidFill>
              </a:rPr>
              <a:t>printf</a:t>
            </a:r>
            <a:r>
              <a:rPr lang="en-US" sz="3200" dirty="0" smtClean="0">
                <a:solidFill>
                  <a:srgbClr val="660033"/>
                </a:solidFill>
              </a:rPr>
              <a:t>(“That equals %f kilometers. \n”, </a:t>
            </a:r>
            <a:r>
              <a:rPr lang="en-US" sz="3200" dirty="0" err="1" smtClean="0">
                <a:solidFill>
                  <a:srgbClr val="660033"/>
                </a:solidFill>
              </a:rPr>
              <a:t>kms</a:t>
            </a:r>
            <a:r>
              <a:rPr lang="en-US" sz="3200" dirty="0" smtClean="0">
                <a:solidFill>
                  <a:srgbClr val="660033"/>
                </a:solidFill>
              </a:rPr>
              <a:t>);</a:t>
            </a:r>
            <a:endParaRPr lang="en-US" sz="3200" dirty="0">
              <a:solidFill>
                <a:srgbClr val="660033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86200" y="4800600"/>
            <a:ext cx="685800" cy="584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13538" y="3109262"/>
            <a:ext cx="1889371" cy="1589347"/>
          </a:xfrm>
          <a:custGeom>
            <a:avLst/>
            <a:gdLst>
              <a:gd name="connsiteX0" fmla="*/ 0 w 1889371"/>
              <a:gd name="connsiteY0" fmla="*/ 27833 h 1589347"/>
              <a:gd name="connsiteX1" fmla="*/ 1800665 w 1889371"/>
              <a:gd name="connsiteY1" fmla="*/ 210713 h 1589347"/>
              <a:gd name="connsiteX2" fmla="*/ 1448973 w 1889371"/>
              <a:gd name="connsiteY2" fmla="*/ 1589347 h 15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371" h="1589347">
                <a:moveTo>
                  <a:pt x="0" y="27833"/>
                </a:moveTo>
                <a:cubicBezTo>
                  <a:pt x="779585" y="-10853"/>
                  <a:pt x="1559170" y="-49539"/>
                  <a:pt x="1800665" y="210713"/>
                </a:cubicBezTo>
                <a:cubicBezTo>
                  <a:pt x="2042160" y="470965"/>
                  <a:pt x="1745566" y="1030156"/>
                  <a:pt x="1448973" y="158934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62200" y="1933646"/>
            <a:ext cx="6553200" cy="3102192"/>
          </a:xfrm>
          <a:custGeom>
            <a:avLst/>
            <a:gdLst>
              <a:gd name="connsiteX0" fmla="*/ 0 w 1889371"/>
              <a:gd name="connsiteY0" fmla="*/ 27833 h 1589347"/>
              <a:gd name="connsiteX1" fmla="*/ 1800665 w 1889371"/>
              <a:gd name="connsiteY1" fmla="*/ 210713 h 1589347"/>
              <a:gd name="connsiteX2" fmla="*/ 1448973 w 1889371"/>
              <a:gd name="connsiteY2" fmla="*/ 1589347 h 15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371" h="1589347">
                <a:moveTo>
                  <a:pt x="0" y="27833"/>
                </a:moveTo>
                <a:cubicBezTo>
                  <a:pt x="779585" y="-10853"/>
                  <a:pt x="1559170" y="-49539"/>
                  <a:pt x="1800665" y="210713"/>
                </a:cubicBezTo>
                <a:cubicBezTo>
                  <a:pt x="2042160" y="470965"/>
                  <a:pt x="1745566" y="1030156"/>
                  <a:pt x="1448973" y="158934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76E6-539D-407F-9442-8301F85C20B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Placeholders in format string</a:t>
            </a:r>
            <a:endParaRPr lang="en-US" sz="3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675062"/>
              </p:ext>
            </p:extLst>
          </p:nvPr>
        </p:nvGraphicFramePr>
        <p:xfrm>
          <a:off x="533400" y="2667000"/>
          <a:ext cx="82454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492"/>
                <a:gridCol w="2748492"/>
                <a:gridCol w="27484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Use</a:t>
                      </a:r>
                      <a:endParaRPr lang="en-US" dirty="0"/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scanf</a:t>
                      </a:r>
                      <a:endParaRPr lang="en-US" dirty="0"/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d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scanf</a:t>
                      </a:r>
                      <a:endParaRPr lang="en-US" dirty="0" smtClean="0"/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printf</a:t>
                      </a:r>
                      <a:endParaRPr lang="en-US" dirty="0" smtClean="0"/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lf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scanf</a:t>
                      </a:r>
                      <a:endParaRPr lang="en-US" dirty="0"/>
                    </a:p>
                  </a:txBody>
                  <a:tcPr marL="91616" marR="91616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1D9-8EAF-4DE7-ABBF-B0620BA1B47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pPr algn="ctr"/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0070C0"/>
                </a:solidFill>
              </a:rPr>
              <a:t>scanf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4" y="2133600"/>
            <a:ext cx="8229600" cy="1676400"/>
          </a:xfrm>
        </p:spPr>
        <p:txBody>
          <a:bodyPr/>
          <a:lstStyle/>
          <a:p>
            <a:r>
              <a:rPr lang="en-US" dirty="0" smtClean="0"/>
              <a:t>Copies data from the standard input device (usually the keyboard) into a variable.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3122" y="4241510"/>
            <a:ext cx="360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660033"/>
                </a:solidFill>
              </a:rPr>
              <a:t>scanf</a:t>
            </a:r>
            <a:r>
              <a:rPr lang="en-US" sz="3200" dirty="0" smtClean="0">
                <a:solidFill>
                  <a:srgbClr val="660033"/>
                </a:solidFill>
              </a:rPr>
              <a:t>(“%lf”, &amp;miles);</a:t>
            </a:r>
            <a:endParaRPr lang="en-US" sz="3200" dirty="0">
              <a:solidFill>
                <a:srgbClr val="6600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152737"/>
            <a:ext cx="8506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660033"/>
                </a:solidFill>
              </a:rPr>
              <a:t>scanf</a:t>
            </a:r>
            <a:r>
              <a:rPr lang="en-US" sz="3200" dirty="0" smtClean="0">
                <a:solidFill>
                  <a:srgbClr val="660033"/>
                </a:solidFill>
              </a:rPr>
              <a:t>(“%</a:t>
            </a:r>
            <a:r>
              <a:rPr lang="en-US" sz="3200" dirty="0" err="1" smtClean="0">
                <a:solidFill>
                  <a:srgbClr val="660033"/>
                </a:solidFill>
              </a:rPr>
              <a:t>c%c%c</a:t>
            </a:r>
            <a:r>
              <a:rPr lang="en-US" sz="3200" dirty="0" smtClean="0">
                <a:solidFill>
                  <a:srgbClr val="660033"/>
                </a:solidFill>
              </a:rPr>
              <a:t>”, &amp;letter_1, </a:t>
            </a:r>
            <a:r>
              <a:rPr lang="en-US" sz="3200" dirty="0">
                <a:solidFill>
                  <a:srgbClr val="660033"/>
                </a:solidFill>
              </a:rPr>
              <a:t>&amp;</a:t>
            </a:r>
            <a:r>
              <a:rPr lang="en-US" sz="3200" dirty="0" smtClean="0">
                <a:solidFill>
                  <a:srgbClr val="660033"/>
                </a:solidFill>
              </a:rPr>
              <a:t>letter_2, </a:t>
            </a:r>
            <a:r>
              <a:rPr lang="en-US" sz="3200" dirty="0">
                <a:solidFill>
                  <a:srgbClr val="660033"/>
                </a:solidFill>
              </a:rPr>
              <a:t>&amp;</a:t>
            </a:r>
            <a:r>
              <a:rPr lang="en-US" sz="3200" dirty="0" smtClean="0">
                <a:solidFill>
                  <a:srgbClr val="660033"/>
                </a:solidFill>
              </a:rPr>
              <a:t>letter_3);</a:t>
            </a:r>
            <a:endParaRPr lang="en-US" sz="3200" dirty="0">
              <a:solidFill>
                <a:srgbClr val="660033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8410-D072-4F6F-B4EB-B8A93C4BC550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9"/>
            <a:ext cx="5562600" cy="1143000"/>
          </a:xfrm>
        </p:spPr>
        <p:txBody>
          <a:bodyPr>
            <a:normAutofit/>
          </a:bodyPr>
          <a:lstStyle/>
          <a:p>
            <a:r>
              <a:rPr lang="en-US" alt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altLang="en-US" sz="3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("%lf", &amp;miles);</a:t>
            </a:r>
            <a:endParaRPr 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3200400"/>
            <a:ext cx="5629275" cy="192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D906-7A8D-4A85-A654-9FB73577341F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74639"/>
            <a:ext cx="53340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Scanning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Line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15400" cy="410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39F9-0BD1-4A08-ACB2-E895FAECBDC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Statement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048000"/>
          </a:xfrm>
        </p:spPr>
        <p:txBody>
          <a:bodyPr/>
          <a:lstStyle/>
          <a:p>
            <a:r>
              <a:rPr lang="en-US" dirty="0" smtClean="0"/>
              <a:t>Last line in the main function.</a:t>
            </a:r>
          </a:p>
          <a:p>
            <a:r>
              <a:rPr lang="en-US" dirty="0" smtClean="0"/>
              <a:t>Transfers control from your program to the operating system.</a:t>
            </a:r>
          </a:p>
          <a:p>
            <a:r>
              <a:rPr lang="en-US" dirty="0" smtClean="0"/>
              <a:t>The value 0 is optional; indicates that your program executed without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4891813"/>
            <a:ext cx="2646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(0);</a:t>
            </a:r>
            <a:endParaRPr 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200F-0ADB-4E8E-B7B9-459854C72BE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9"/>
            <a:ext cx="52578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General </a:t>
            </a:r>
            <a:r>
              <a:rPr lang="en-US" altLang="en-US" sz="3200" b="1" dirty="0">
                <a:solidFill>
                  <a:srgbClr val="FF0000"/>
                </a:solidFill>
              </a:rPr>
              <a:t>Form of a C Program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2" descr="fig0207"/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106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C003-6DFB-465B-9929-8371CA189E92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8389-4527-44A1-998E-C8670665ABB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304800"/>
            <a:ext cx="48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is not Difficult</a:t>
            </a:r>
            <a:endParaRPr lang="en-US" sz="3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39288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Programming Difficult?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7086600" y="3886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Here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3337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 Sequence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8B-B692-4B6E-99B9-7276BA0C0A2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92064"/>
            <a:ext cx="8839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/>
              <a:t>Notice that the characters </a:t>
            </a:r>
            <a:r>
              <a:rPr lang="en-AU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 </a:t>
            </a:r>
            <a:r>
              <a:rPr lang="en-AU" sz="2500" dirty="0"/>
              <a:t>were not printed on the screen. The backslash (\) is called </a:t>
            </a:r>
            <a:r>
              <a:rPr lang="en-AU" sz="2500" dirty="0" smtClean="0"/>
              <a:t>an </a:t>
            </a:r>
            <a:r>
              <a:rPr lang="en-AU" sz="2500" b="1" dirty="0" smtClean="0"/>
              <a:t>escape </a:t>
            </a:r>
            <a:r>
              <a:rPr lang="en-AU" sz="2500" b="1" dirty="0"/>
              <a:t>character</a:t>
            </a:r>
            <a:r>
              <a:rPr lang="en-AU" sz="2500" dirty="0"/>
              <a:t>. It indicates that </a:t>
            </a:r>
            <a:r>
              <a:rPr lang="en-A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AU" sz="2500" dirty="0"/>
              <a:t> is supposed to do something out of the ordinary</a:t>
            </a:r>
            <a:r>
              <a:rPr lang="en-AU" sz="2500" dirty="0" smtClean="0"/>
              <a:t>.</a:t>
            </a:r>
            <a:r>
              <a:rPr lang="en-US" sz="2800" dirty="0"/>
              <a:t> The escape sequence </a:t>
            </a:r>
            <a:r>
              <a:rPr lang="en-US" sz="2800" b="1" dirty="0"/>
              <a:t>\</a:t>
            </a:r>
            <a:r>
              <a:rPr lang="en-US" sz="2800" b="1" dirty="0" smtClean="0"/>
              <a:t>n </a:t>
            </a:r>
            <a:r>
              <a:rPr lang="en-US" sz="2800" dirty="0" smtClean="0"/>
              <a:t>means </a:t>
            </a:r>
            <a:r>
              <a:rPr lang="en-US" sz="2800" b="1" dirty="0"/>
              <a:t>newline</a:t>
            </a:r>
            <a:r>
              <a:rPr lang="en-US" sz="2800" dirty="0" smtClean="0"/>
              <a:t>. Some Common escape sequences are as follows: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0"/>
            <a:ext cx="914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5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8B-B692-4B6E-99B9-7276BA0C0A2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828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1.Write the following in C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).Babcock University</a:t>
            </a:r>
          </a:p>
          <a:p>
            <a:r>
              <a:rPr lang="en-US" dirty="0" smtClean="0"/>
              <a:t>ii).Babcock</a:t>
            </a:r>
          </a:p>
          <a:p>
            <a:r>
              <a:rPr lang="en-US" dirty="0"/>
              <a:t> </a:t>
            </a:r>
            <a:r>
              <a:rPr lang="en-US" dirty="0" smtClean="0"/>
              <a:t>  University</a:t>
            </a:r>
          </a:p>
          <a:p>
            <a:r>
              <a:rPr lang="en-US" dirty="0" smtClean="0"/>
              <a:t>2.Write out numbers from 1 to 10 on the same line and also on separate line</a:t>
            </a:r>
          </a:p>
          <a:p>
            <a:r>
              <a:rPr lang="en-US" dirty="0" smtClean="0"/>
              <a:t>3.</a:t>
            </a:r>
            <a:r>
              <a:rPr lang="en-US" dirty="0"/>
              <a:t> Create a program that prints your </a:t>
            </a:r>
            <a:r>
              <a:rPr lang="en-US" dirty="0" smtClean="0"/>
              <a:t>name, address and Phone number</a:t>
            </a:r>
          </a:p>
          <a:p>
            <a:r>
              <a:rPr lang="en-US" dirty="0" smtClean="0"/>
              <a:t>4.</a:t>
            </a:r>
            <a:r>
              <a:rPr lang="en-US" b="1" dirty="0"/>
              <a:t> Given </a:t>
            </a:r>
            <a:r>
              <a:rPr lang="en-US" dirty="0"/>
              <a:t>a = 5</a:t>
            </a:r>
            <a:r>
              <a:rPr lang="en-US" b="1" dirty="0"/>
              <a:t>, </a:t>
            </a:r>
            <a:r>
              <a:rPr lang="en-US" dirty="0"/>
              <a:t>b = 1</a:t>
            </a:r>
            <a:r>
              <a:rPr lang="en-US" b="1" dirty="0"/>
              <a:t>, </a:t>
            </a:r>
            <a:r>
              <a:rPr lang="en-US" dirty="0"/>
              <a:t>x = 10</a:t>
            </a:r>
            <a:r>
              <a:rPr lang="en-US" b="1" dirty="0"/>
              <a:t>, and </a:t>
            </a:r>
            <a:r>
              <a:rPr lang="en-US" dirty="0"/>
              <a:t>y = 5</a:t>
            </a:r>
            <a:r>
              <a:rPr lang="en-US" b="1" dirty="0"/>
              <a:t>, create a program that outputs the result of the formula </a:t>
            </a:r>
            <a:endParaRPr lang="en-US" dirty="0"/>
          </a:p>
          <a:p>
            <a:r>
              <a:rPr lang="en-US" b="1" dirty="0"/>
              <a:t>     </a:t>
            </a:r>
            <a:r>
              <a:rPr lang="en-US" dirty="0"/>
              <a:t>f = (a- b)(x-y) </a:t>
            </a:r>
            <a:r>
              <a:rPr lang="en-US" b="1" dirty="0"/>
              <a:t>using a single </a:t>
            </a:r>
            <a:r>
              <a:rPr lang="en-US" dirty="0" err="1"/>
              <a:t>printf</a:t>
            </a:r>
            <a:r>
              <a:rPr lang="en-US" dirty="0"/>
              <a:t>() </a:t>
            </a:r>
            <a:r>
              <a:rPr lang="en-US" b="1" dirty="0" smtClean="0"/>
              <a:t>function</a:t>
            </a:r>
          </a:p>
          <a:p>
            <a:r>
              <a:rPr lang="en-US" b="1" dirty="0" smtClean="0"/>
              <a:t>5</a:t>
            </a:r>
            <a:r>
              <a:rPr lang="en-US" b="1" dirty="0" smtClean="0"/>
              <a:t>.</a:t>
            </a:r>
            <a:r>
              <a:rPr lang="en-AU" b="1" dirty="0"/>
              <a:t> Create a program that uses escape sequence </a:t>
            </a:r>
            <a:r>
              <a:rPr lang="en-AU" dirty="0"/>
              <a:t>\" </a:t>
            </a:r>
            <a:r>
              <a:rPr lang="en-AU" b="1" dirty="0"/>
              <a:t>to print </a:t>
            </a:r>
            <a:r>
              <a:rPr lang="en-AU" b="1" dirty="0" smtClean="0"/>
              <a:t>your </a:t>
            </a:r>
            <a:r>
              <a:rPr lang="en-US" b="1" dirty="0" smtClean="0"/>
              <a:t>favorite </a:t>
            </a:r>
            <a:r>
              <a:rPr lang="en-US" b="1" dirty="0"/>
              <a:t>quote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6.</a:t>
            </a:r>
            <a:r>
              <a:rPr lang="en-AU" b="1" dirty="0"/>
              <a:t> Create a new program that prompts a user for numbers </a:t>
            </a:r>
            <a:r>
              <a:rPr lang="en-AU" b="1" dirty="0" smtClean="0"/>
              <a:t>and determines </a:t>
            </a:r>
            <a:r>
              <a:rPr lang="en-AU" b="1" dirty="0"/>
              <a:t>total revenue using the following formula: </a:t>
            </a:r>
            <a:r>
              <a:rPr lang="en-AU" dirty="0" smtClean="0"/>
              <a:t>Total </a:t>
            </a:r>
            <a:r>
              <a:rPr lang="en-US" dirty="0" smtClean="0"/>
              <a:t>Revenue </a:t>
            </a:r>
            <a:r>
              <a:rPr lang="en-US" dirty="0"/>
              <a:t>= Price * Quantity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7.</a:t>
            </a:r>
            <a:r>
              <a:rPr lang="en-AU" b="1" dirty="0"/>
              <a:t> Build a new program that prompts a user for data </a:t>
            </a:r>
            <a:r>
              <a:rPr lang="en-AU" b="1" dirty="0" smtClean="0"/>
              <a:t>and determines </a:t>
            </a:r>
            <a:r>
              <a:rPr lang="en-AU" b="1" dirty="0"/>
              <a:t>a commission using the following </a:t>
            </a:r>
            <a:r>
              <a:rPr lang="en-AU" b="1" dirty="0" smtClean="0"/>
              <a:t>formula: </a:t>
            </a:r>
            <a:r>
              <a:rPr lang="en-AU" dirty="0" smtClean="0"/>
              <a:t>Commission </a:t>
            </a:r>
            <a:r>
              <a:rPr lang="en-AU" dirty="0"/>
              <a:t>= Rate * (Sales Price – Cost)</a:t>
            </a:r>
            <a:r>
              <a:rPr lang="en-AU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28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374901"/>
            <a:ext cx="4884425" cy="8144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Program Style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8523"/>
            <a:ext cx="8246070" cy="4682953"/>
          </a:xfrm>
        </p:spPr>
        <p:txBody>
          <a:bodyPr/>
          <a:lstStyle/>
          <a:p>
            <a:r>
              <a:rPr lang="en-US" dirty="0" smtClean="0"/>
              <a:t>Use spaces consistently and carefully.</a:t>
            </a:r>
          </a:p>
          <a:p>
            <a:pPr lvl="1"/>
            <a:r>
              <a:rPr lang="en-US" dirty="0" smtClean="0"/>
              <a:t>One is required between consecutive words in a program.</a:t>
            </a:r>
          </a:p>
          <a:p>
            <a:pPr lvl="1"/>
            <a:r>
              <a:rPr lang="en-US" dirty="0" smtClean="0"/>
              <a:t>Improves readability.</a:t>
            </a:r>
          </a:p>
          <a:p>
            <a:r>
              <a:rPr lang="en-US" dirty="0" smtClean="0"/>
              <a:t>Use comments to document your program.</a:t>
            </a:r>
          </a:p>
          <a:p>
            <a:pPr lvl="1"/>
            <a:r>
              <a:rPr lang="en-US" dirty="0" smtClean="0"/>
              <a:t>Also enhances readability.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D598-969D-4F8C-896E-EF26FF1CA80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884264"/>
              </p:ext>
            </p:extLst>
          </p:nvPr>
        </p:nvGraphicFramePr>
        <p:xfrm>
          <a:off x="1" y="2362200"/>
          <a:ext cx="9144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Operator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+ 2 is 7</a:t>
                      </a:r>
                    </a:p>
                    <a:p>
                      <a:r>
                        <a:rPr lang="en-US" dirty="0" smtClean="0"/>
                        <a:t>5.0 + 2.0 is 7.0</a:t>
                      </a:r>
                      <a:endParaRPr lang="en-US" dirty="0"/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–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– 2 is 3</a:t>
                      </a:r>
                    </a:p>
                    <a:p>
                      <a:r>
                        <a:rPr lang="en-US" dirty="0" smtClean="0"/>
                        <a:t>5.0 – 2.0 is 3.0</a:t>
                      </a:r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2 is 10</a:t>
                      </a:r>
                    </a:p>
                    <a:p>
                      <a:r>
                        <a:rPr lang="en-US" dirty="0" smtClean="0"/>
                        <a:t>5.0 * 2.0 is 10.0</a:t>
                      </a:r>
                      <a:endParaRPr lang="en-US" dirty="0"/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 / 2.0 is 2.5</a:t>
                      </a:r>
                    </a:p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/ 2 is 2</a:t>
                      </a:r>
                      <a:endParaRPr lang="en-US" dirty="0"/>
                    </a:p>
                  </a:txBody>
                  <a:tcPr marL="91616" marR="916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5 % 2 is 1</a:t>
                      </a:r>
                      <a:endParaRPr lang="en-US" dirty="0"/>
                    </a:p>
                  </a:txBody>
                  <a:tcPr marL="91616" marR="91616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970C-4A4D-4670-82C5-F458C0A7C1A2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of 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mixed-type expression</a:t>
            </a:r>
          </a:p>
          <a:p>
            <a:pPr lvl="1"/>
            <a:r>
              <a:rPr lang="en-US" dirty="0" smtClean="0"/>
              <a:t>an expression with operands of different types</a:t>
            </a:r>
          </a:p>
          <a:p>
            <a:r>
              <a:rPr lang="en-US" dirty="0" smtClean="0"/>
              <a:t>mixed-type assignment</a:t>
            </a:r>
          </a:p>
          <a:p>
            <a:pPr lvl="1"/>
            <a:r>
              <a:rPr lang="en-US" dirty="0" smtClean="0"/>
              <a:t>the expression being evaluated and the variable to which it is assigned have different data types</a:t>
            </a:r>
          </a:p>
          <a:p>
            <a:r>
              <a:rPr lang="en-US" dirty="0" smtClean="0"/>
              <a:t>type cast</a:t>
            </a:r>
          </a:p>
          <a:p>
            <a:pPr lvl="1"/>
            <a:r>
              <a:rPr lang="en-US" dirty="0" smtClean="0"/>
              <a:t>converting an expression to a different type by writing the desired type in parentheses in front of the expression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76D3-FAFA-4746-BD44-2F2148C15561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Expressions with Multiple Operators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55997"/>
            <a:ext cx="8246070" cy="4682953"/>
          </a:xfrm>
        </p:spPr>
        <p:txBody>
          <a:bodyPr/>
          <a:lstStyle/>
          <a:p>
            <a:r>
              <a:rPr lang="en-US" dirty="0" smtClean="0"/>
              <a:t>unary operator</a:t>
            </a:r>
          </a:p>
          <a:p>
            <a:pPr lvl="1"/>
            <a:r>
              <a:rPr lang="en-US" dirty="0" smtClean="0"/>
              <a:t>an operator with one operand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unary plus (+), unary negation (-)</a:t>
            </a:r>
          </a:p>
          <a:p>
            <a:pPr lvl="1"/>
            <a:r>
              <a:rPr lang="en-US" dirty="0" smtClean="0"/>
              <a:t>ex.   x = -y;</a:t>
            </a:r>
          </a:p>
          <a:p>
            <a:r>
              <a:rPr lang="en-US" dirty="0" smtClean="0"/>
              <a:t>binary operator</a:t>
            </a:r>
          </a:p>
          <a:p>
            <a:pPr lvl="1"/>
            <a:r>
              <a:rPr lang="en-US" dirty="0" smtClean="0"/>
              <a:t>an operator with two operands</a:t>
            </a:r>
          </a:p>
          <a:p>
            <a:pPr lvl="1"/>
            <a:r>
              <a:rPr lang="en-US" dirty="0" smtClean="0"/>
              <a:t>ex.   x = y + z;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E0DA-94D6-4F51-8428-97971812D433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Rules for Evaluating Expressions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Parentheses rule</a:t>
            </a:r>
          </a:p>
          <a:p>
            <a:pPr lvl="1"/>
            <a:r>
              <a:rPr lang="en-US" dirty="0" smtClean="0"/>
              <a:t>all expression must be evaluated separately</a:t>
            </a:r>
          </a:p>
          <a:p>
            <a:pPr lvl="1"/>
            <a:r>
              <a:rPr lang="en-US" dirty="0" smtClean="0"/>
              <a:t>nested parentheses evaluated from the inside out</a:t>
            </a:r>
          </a:p>
          <a:p>
            <a:pPr lvl="1"/>
            <a:r>
              <a:rPr lang="en-US" dirty="0" smtClean="0"/>
              <a:t>innermost expression evaluated first</a:t>
            </a:r>
          </a:p>
          <a:p>
            <a:r>
              <a:rPr lang="en-US" dirty="0" smtClean="0"/>
              <a:t>Operator precedence rule</a:t>
            </a:r>
          </a:p>
          <a:p>
            <a:pPr lvl="1"/>
            <a:r>
              <a:rPr lang="en-US" dirty="0" smtClean="0"/>
              <a:t>unary  +, - first</a:t>
            </a:r>
          </a:p>
          <a:p>
            <a:pPr lvl="1"/>
            <a:r>
              <a:rPr lang="en-US" dirty="0" smtClean="0"/>
              <a:t>*, /, %  next</a:t>
            </a:r>
          </a:p>
          <a:p>
            <a:pPr lvl="1"/>
            <a:r>
              <a:rPr lang="en-US" dirty="0" smtClean="0"/>
              <a:t>binary +, - last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86D2-CA87-47E1-A6F1-963ADD099630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Rules for Evaluating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048048"/>
            <a:ext cx="9000445" cy="4682953"/>
          </a:xfrm>
        </p:spPr>
        <p:txBody>
          <a:bodyPr/>
          <a:lstStyle/>
          <a:p>
            <a:r>
              <a:rPr lang="en-US" dirty="0" smtClean="0"/>
              <a:t>Right Associativity</a:t>
            </a:r>
          </a:p>
          <a:p>
            <a:pPr lvl="1"/>
            <a:r>
              <a:rPr lang="en-US" dirty="0" smtClean="0"/>
              <a:t>Unary operators in the same subexpression and at the same precedence level are evaluate right to left.</a:t>
            </a:r>
          </a:p>
          <a:p>
            <a:r>
              <a:rPr lang="en-US" dirty="0" smtClean="0"/>
              <a:t>Left Associativity</a:t>
            </a:r>
          </a:p>
          <a:p>
            <a:pPr lvl="1"/>
            <a:r>
              <a:rPr lang="en-US" dirty="0" smtClean="0"/>
              <a:t>Binary operators in the same subexpression and at the same precedence lever are evaluated left to right.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07D-0C86-4B09-B623-A8F352568EEF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3337"/>
            <a:ext cx="4876800" cy="1143000"/>
          </a:xfrm>
        </p:spPr>
        <p:txBody>
          <a:bodyPr>
            <a:noAutofit/>
          </a:bodyPr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for </a:t>
            </a:r>
            <a:b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 = PI * radius  *  radius;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2" descr="fig020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53418"/>
            <a:ext cx="4343400" cy="4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8873-2819-4924-9356-6E2D69ADF36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74639"/>
            <a:ext cx="5410200" cy="114300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Step-by-Step 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Evaluation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2" descr="fig0209"/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9588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9FDC5-0748-4EA5-9218-75DD10EA819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Uses of C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57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Mainly </a:t>
            </a:r>
            <a:r>
              <a:rPr lang="en-AU" sz="2800" dirty="0"/>
              <a:t>because it produces code that runs nearly as fast as code written in assembly language. Some examples of the use of C might be: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72180" y="3061038"/>
            <a:ext cx="333296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Operating Systems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Compilers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Assemblers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Editors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Spoolers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Drivers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Programs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Bases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Interpreters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Utilities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28DF-A3BD-4A80-8A29-AC8B0DCFF17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76200"/>
            <a:ext cx="5867400" cy="1401762"/>
          </a:xfrm>
        </p:spPr>
        <p:txBody>
          <a:bodyPr>
            <a:normAutofit/>
          </a:bodyPr>
          <a:lstStyle/>
          <a:p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</a:t>
            </a:r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and Evaluation for </a:t>
            </a:r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7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en-US" altLang="en-US" sz="27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(p2 - p1) / (t2 - t1);</a:t>
            </a:r>
            <a:endParaRPr lang="en-US" sz="27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328025" cy="349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42A7-1A39-4F93-9E13-B2AA1765622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098" y="30892"/>
            <a:ext cx="5714999" cy="1143000"/>
          </a:xfrm>
        </p:spPr>
        <p:txBody>
          <a:bodyPr>
            <a:noAutofit/>
          </a:bodyPr>
          <a:lstStyle/>
          <a:p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</a:t>
            </a:r>
            <a:r>
              <a:rPr lang="en-US" alt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and Evaluation </a:t>
            </a:r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b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- (a + b / 2) + w * -y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583-BEC9-46E5-A876-BCC17F45D4E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74901"/>
            <a:ext cx="49606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Numerical Inaccuracies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error</a:t>
            </a:r>
          </a:p>
          <a:p>
            <a:pPr lvl="1"/>
            <a:r>
              <a:rPr lang="en-US" dirty="0" smtClean="0"/>
              <a:t>an error due to coding a real number as a finite number of binary digits</a:t>
            </a:r>
          </a:p>
          <a:p>
            <a:r>
              <a:rPr lang="en-US" dirty="0" smtClean="0"/>
              <a:t>cancellation error</a:t>
            </a:r>
          </a:p>
          <a:p>
            <a:pPr lvl="1"/>
            <a:r>
              <a:rPr lang="en-US" dirty="0" smtClean="0"/>
              <a:t>an error resulting from applying an arithmetic operation to operands of vastly different magnitudes</a:t>
            </a:r>
          </a:p>
          <a:p>
            <a:pPr lvl="1"/>
            <a:r>
              <a:rPr lang="en-US" dirty="0" smtClean="0"/>
              <a:t>effect of smaller operand is lost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1055-96E5-4C85-A665-82B7B850737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374901"/>
            <a:ext cx="4884425" cy="81442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Numerical Inaccuracies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2005185"/>
            <a:ext cx="8246070" cy="4682953"/>
          </a:xfrm>
        </p:spPr>
        <p:txBody>
          <a:bodyPr/>
          <a:lstStyle/>
          <a:p>
            <a:r>
              <a:rPr lang="en-US" dirty="0" smtClean="0"/>
              <a:t>arithmetic underflow</a:t>
            </a:r>
          </a:p>
          <a:p>
            <a:pPr lvl="1"/>
            <a:r>
              <a:rPr lang="en-US" dirty="0" smtClean="0"/>
              <a:t>an error in which a very small computational result is represented as zero</a:t>
            </a:r>
          </a:p>
          <a:p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an error that is an attempt to represent a computational result that is too large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355D-D6EC-4888-8839-186DF5E9965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8389-4527-44A1-998E-C8670665ABB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28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in C-Language</a:t>
            </a:r>
          </a:p>
          <a:p>
            <a:pPr marL="342900" indent="-342900">
              <a:buAutoNum type="arabicPeriod"/>
            </a:pPr>
            <a:r>
              <a:rPr lang="en-US" dirty="0" smtClean="0"/>
              <a:t>P(x</a:t>
            </a:r>
            <a:r>
              <a:rPr lang="en-US" dirty="0"/>
              <a:t>) = x4 + 7x3 - 5x + </a:t>
            </a:r>
            <a:r>
              <a:rPr lang="en-US" dirty="0" smtClean="0"/>
              <a:t>9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215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410966"/>
            <a:ext cx="5650085" cy="1628853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 Wizard Program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1" y="4039819"/>
            <a:ext cx="4807920" cy="81442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Study(CS)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7452-4FC0-4D61-9FCA-F66CC6E8D4B2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381000" y="0"/>
            <a:ext cx="3581400" cy="1249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2.13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D57E-60A9-4DDA-938E-C3B809D7424C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36715" y="-35011"/>
            <a:ext cx="5650085" cy="1628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 Wizard Program</a:t>
            </a:r>
          </a:p>
          <a:p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Example-1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752600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</a:t>
            </a:r>
            <a:r>
              <a:rPr lang="en-AU" sz="2800" dirty="0" smtClean="0"/>
              <a:t>he </a:t>
            </a:r>
            <a:r>
              <a:rPr lang="en-AU" sz="2800" dirty="0"/>
              <a:t>Profit </a:t>
            </a:r>
            <a:r>
              <a:rPr lang="en-AU" sz="2800" dirty="0" smtClean="0"/>
              <a:t>Wizard </a:t>
            </a:r>
            <a:r>
              <a:rPr lang="en-AU" sz="2800" dirty="0"/>
              <a:t>program uses </a:t>
            </a:r>
            <a:r>
              <a:rPr lang="en-AU" sz="2800" dirty="0" smtClean="0"/>
              <a:t>concepts</a:t>
            </a:r>
            <a:r>
              <a:rPr lang="en-AU" sz="2800" dirty="0"/>
              <a:t>, such </a:t>
            </a:r>
            <a:r>
              <a:rPr lang="en-AU" sz="2800" dirty="0" smtClean="0"/>
              <a:t>as variables</a:t>
            </a:r>
            <a:r>
              <a:rPr lang="en-AU" sz="2800" dirty="0"/>
              <a:t>, input and output with </a:t>
            </a:r>
            <a:r>
              <a:rPr lang="en-AU" sz="2800" dirty="0" err="1"/>
              <a:t>printf</a:t>
            </a:r>
            <a:r>
              <a:rPr lang="en-AU" sz="2800" dirty="0"/>
              <a:t>() and </a:t>
            </a:r>
            <a:r>
              <a:rPr lang="en-AU" sz="2800" dirty="0" err="1"/>
              <a:t>scanf</a:t>
            </a:r>
            <a:r>
              <a:rPr lang="en-AU" sz="2800" dirty="0"/>
              <a:t>() functions, and beginning </a:t>
            </a:r>
            <a:r>
              <a:rPr lang="en-AU" sz="2800" dirty="0" smtClean="0"/>
              <a:t>arithmetic operators.</a:t>
            </a:r>
            <a:endParaRPr lang="en-US" sz="2800" dirty="0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3018180" y="3810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CODE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rId4" action="ppaction://hlinkfile"/>
          </p:cNvPr>
          <p:cNvSpPr txBox="1"/>
          <p:nvPr/>
        </p:nvSpPr>
        <p:spPr>
          <a:xfrm>
            <a:off x="3018180" y="4724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CODE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46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374901"/>
            <a:ext cx="4884425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Formatting Numbers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in Program 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4682953"/>
          </a:xfrm>
        </p:spPr>
        <p:txBody>
          <a:bodyPr/>
          <a:lstStyle/>
          <a:p>
            <a:r>
              <a:rPr lang="en-US" dirty="0" smtClean="0"/>
              <a:t>field width</a:t>
            </a:r>
          </a:p>
          <a:p>
            <a:pPr lvl="1"/>
            <a:r>
              <a:rPr lang="en-US" dirty="0" smtClean="0"/>
              <a:t>the number of columns used to display a value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formatting doubles, you must indicate the total field width needed and the number of decimal places desired.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8805-778D-40FA-B22B-4C2EB226BD73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4960624" cy="960729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rgbClr val="FF0000"/>
                </a:solidFill>
              </a:rPr>
              <a:t>Interactive Mode, Batch Mode,</a:t>
            </a:r>
            <a:br>
              <a:rPr lang="en-US" sz="2500" b="1" dirty="0" smtClean="0">
                <a:solidFill>
                  <a:srgbClr val="FF0000"/>
                </a:solidFill>
              </a:rPr>
            </a:br>
            <a:r>
              <a:rPr lang="en-US" sz="2500" b="1" dirty="0" smtClean="0">
                <a:solidFill>
                  <a:srgbClr val="FF0000"/>
                </a:solidFill>
              </a:rPr>
              <a:t>and Data Files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67098"/>
            <a:ext cx="8246070" cy="4682953"/>
          </a:xfrm>
        </p:spPr>
        <p:txBody>
          <a:bodyPr/>
          <a:lstStyle/>
          <a:p>
            <a:r>
              <a:rPr lang="en-US" dirty="0" smtClean="0"/>
              <a:t>interactive mode</a:t>
            </a:r>
          </a:p>
          <a:p>
            <a:pPr lvl="1"/>
            <a:r>
              <a:rPr lang="en-US" dirty="0" smtClean="0"/>
              <a:t>a mode of program execution in which the user responds to prompts by entering (typing in) data</a:t>
            </a:r>
          </a:p>
          <a:p>
            <a:r>
              <a:rPr lang="en-US" dirty="0" smtClean="0"/>
              <a:t>batch mode</a:t>
            </a:r>
          </a:p>
          <a:p>
            <a:pPr lvl="1"/>
            <a:r>
              <a:rPr lang="en-US" dirty="0" smtClean="0"/>
              <a:t>a mode of program execution in which the program scans its data from a previously prepared data file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B185-D854-4BDB-AA53-D2FC1C58BE31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399" y="404772"/>
            <a:ext cx="48082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Wrap 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C program has preprocessor directives and a main function.</a:t>
            </a:r>
          </a:p>
          <a:p>
            <a:r>
              <a:rPr lang="en-US" dirty="0" smtClean="0"/>
              <a:t>The main function contains variable declarations and executable statements.</a:t>
            </a:r>
          </a:p>
          <a:p>
            <a:r>
              <a:rPr lang="en-US" dirty="0" smtClean="0"/>
              <a:t>C’s data types enable the compiler to determine how to store a value in memory and what operations can be performed on that value.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A840-B92E-48B6-BA2C-AECAE64C982A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799" y="374901"/>
            <a:ext cx="4655825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Why </a:t>
            </a:r>
            <a:r>
              <a:rPr lang="en-US" b="1" dirty="0"/>
              <a:t>use C?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04718"/>
            <a:ext cx="91154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The </a:t>
            </a:r>
            <a:r>
              <a:rPr lang="en-AU" sz="3200" dirty="0"/>
              <a:t>largest measure of C's success seems to be based on purely practical considerations: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U" sz="3200" dirty="0"/>
              <a:t>the portability of the compiler;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U" sz="3200" dirty="0"/>
              <a:t>the standard library concept;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U" sz="3200" dirty="0"/>
              <a:t>a powerful and varied repertoire of operators;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U" sz="3200" dirty="0"/>
              <a:t>an elegant syntax;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U" sz="3200" dirty="0"/>
              <a:t>ready access to the hardware when needed;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AU" sz="3200" dirty="0"/>
              <a:t>and the ease with which applications can be optimised by hand-coding isolated procedures 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BC74-451B-4167-B74F-5DBD0A0F5AA2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Lesson-2 -- End</a:t>
            </a:r>
          </a:p>
        </p:txBody>
      </p:sp>
      <p:sp>
        <p:nvSpPr>
          <p:cNvPr id="111619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1620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427999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Display ALG.</a:t>
            </a:r>
          </a:p>
        </p:txBody>
      </p:sp>
      <p:sp>
        <p:nvSpPr>
          <p:cNvPr id="123907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477000" y="15878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3908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77000" y="782639"/>
            <a:ext cx="13716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23909" name="Picture 4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991600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773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1962"/>
            <a:ext cx="64008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141135">
            <a:off x="-261469" y="1532614"/>
            <a:ext cx="3228975" cy="2209800"/>
          </a:xfrm>
        </p:spPr>
        <p:txBody>
          <a:bodyPr>
            <a:noAutofit/>
          </a:bodyPr>
          <a:lstStyle/>
          <a:p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Program execution Process:</a:t>
            </a:r>
            <a:b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Entering, compiling,  and Running a Program</a:t>
            </a:r>
            <a:endParaRPr lang="en-US" sz="2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B62D-587D-4FCC-B3EA-9633522D1A01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85760"/>
            <a:ext cx="1341236" cy="749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216597"/>
            <a:ext cx="142961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18401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Miles-Km-Conversion Code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8B-B692-4B6E-99B9-7276BA0C0A2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43163"/>
            <a:ext cx="48720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>
                <a:solidFill>
                  <a:srgbClr val="0000FF"/>
                </a:solidFill>
              </a:rPr>
              <a:t>Converts distances from miles to kilometers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	</a:t>
            </a:r>
            <a:r>
              <a:rPr lang="en-US" dirty="0" smtClean="0"/>
              <a:t>/* </a:t>
            </a:r>
            <a:r>
              <a:rPr lang="en-US" dirty="0" err="1"/>
              <a:t>printf</a:t>
            </a:r>
            <a:r>
              <a:rPr lang="en-US" dirty="0"/>
              <a:t>, </a:t>
            </a:r>
            <a:r>
              <a:rPr lang="en-US" dirty="0" err="1"/>
              <a:t>scanf</a:t>
            </a:r>
            <a:r>
              <a:rPr lang="en-US" dirty="0"/>
              <a:t> definitions*/</a:t>
            </a:r>
          </a:p>
          <a:p>
            <a:r>
              <a:rPr lang="en-US" dirty="0"/>
              <a:t>#define KMS_PER_MILE  2.5	</a:t>
            </a:r>
            <a:r>
              <a:rPr lang="en-US" dirty="0">
                <a:solidFill>
                  <a:srgbClr val="0000FF"/>
                </a:solidFill>
              </a:rPr>
              <a:t>/*Conversion constants*/</a:t>
            </a:r>
          </a:p>
          <a:p>
            <a:endParaRPr lang="en-US" dirty="0"/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main(void)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/>
              <a:t>miles, </a:t>
            </a:r>
            <a:r>
              <a:rPr lang="en-US" dirty="0">
                <a:solidFill>
                  <a:srgbClr val="0000FF"/>
                </a:solidFill>
              </a:rPr>
              <a:t>/*distance in miles*/</a:t>
            </a:r>
          </a:p>
          <a:p>
            <a:r>
              <a:rPr lang="en-US" dirty="0"/>
              <a:t>	       </a:t>
            </a:r>
            <a:r>
              <a:rPr lang="en-US" dirty="0" err="1"/>
              <a:t>kms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/*Get the distance in miles*/</a:t>
            </a:r>
          </a:p>
          <a:p>
            <a:r>
              <a:rPr lang="en-US" dirty="0" err="1"/>
              <a:t>printf</a:t>
            </a:r>
            <a:r>
              <a:rPr lang="en-US" dirty="0"/>
              <a:t>("Enter the distance in miles:");</a:t>
            </a:r>
          </a:p>
          <a:p>
            <a:r>
              <a:rPr lang="en-US" dirty="0" err="1"/>
              <a:t>scanf</a:t>
            </a:r>
            <a:r>
              <a:rPr lang="en-US" dirty="0"/>
              <a:t>("%1f", &amp;miles);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647925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/*Convert the distance to kilometers*/</a:t>
            </a:r>
          </a:p>
          <a:p>
            <a:r>
              <a:rPr lang="en-US" dirty="0" err="1"/>
              <a:t>kms</a:t>
            </a:r>
            <a:r>
              <a:rPr lang="en-US" dirty="0"/>
              <a:t> = KMS_PER_MILE * miles;</a:t>
            </a:r>
          </a:p>
          <a:p>
            <a:endParaRPr lang="en-US" dirty="0"/>
          </a:p>
          <a:p>
            <a:r>
              <a:rPr lang="en-US" dirty="0"/>
              <a:t>/*Display the distance in kilometers.*/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("That equals %1f kilometers.\n", </a:t>
            </a:r>
            <a:r>
              <a:rPr lang="en-US" dirty="0" err="1"/>
              <a:t>kms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return(0);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419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ym typeface="Wingdings" panose="05000000000000000000" pitchFamily="2" charset="2"/>
              </a:rPr>
              <a:t></a:t>
            </a:r>
            <a:r>
              <a:rPr lang="en-US" sz="2800" b="1" dirty="0" smtClean="0">
                <a:hlinkClick r:id="rId2" action="ppaction://hlinksldjump"/>
              </a:rPr>
              <a:t>BACK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973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 Wizard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F98B-B692-4B6E-99B9-7276BA0C0A2D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787925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/*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*Determines the profit made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*/</a:t>
            </a:r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r>
              <a:rPr lang="en-US" dirty="0" smtClean="0"/>
              <a:t>, float </a:t>
            </a:r>
            <a:r>
              <a:rPr lang="en-US" dirty="0" err="1" smtClean="0"/>
              <a:t>sellingprice,float</a:t>
            </a:r>
            <a:r>
              <a:rPr lang="en-US" dirty="0" smtClean="0"/>
              <a:t> </a:t>
            </a:r>
            <a:r>
              <a:rPr lang="en-US" dirty="0" err="1" smtClean="0"/>
              <a:t>totcostprice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totsellingprice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float </a:t>
            </a:r>
            <a:r>
              <a:rPr lang="en-US" dirty="0" err="1"/>
              <a:t>fRevenue</a:t>
            </a:r>
            <a:r>
              <a:rPr lang="en-US" dirty="0"/>
              <a:t>, </a:t>
            </a:r>
            <a:r>
              <a:rPr lang="en-US" dirty="0" err="1" smtClean="0"/>
              <a:t>fCostprice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fRevenue</a:t>
            </a:r>
            <a:r>
              <a:rPr lang="en-US" dirty="0"/>
              <a:t> = 0;</a:t>
            </a:r>
          </a:p>
          <a:p>
            <a:r>
              <a:rPr lang="en-US" dirty="0" err="1"/>
              <a:t>fCost</a:t>
            </a:r>
            <a:r>
              <a:rPr lang="en-US" dirty="0"/>
              <a:t> = 0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/* </a:t>
            </a:r>
            <a:r>
              <a:rPr lang="en-US" dirty="0" smtClean="0">
                <a:solidFill>
                  <a:srgbClr val="0000FF"/>
                </a:solidFill>
              </a:rPr>
              <a:t>Computing total cost price of items */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(“Enter cost price per unit:”)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(“%2f”, &amp;</a:t>
            </a:r>
            <a:r>
              <a:rPr lang="en-US" dirty="0" err="1" smtClean="0"/>
              <a:t>fCostprice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(“Enter quantity of items:”);</a:t>
            </a:r>
          </a:p>
          <a:p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qty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totcostprice</a:t>
            </a:r>
            <a:r>
              <a:rPr lang="en-US" dirty="0" smtClean="0"/>
              <a:t> = </a:t>
            </a:r>
            <a:r>
              <a:rPr lang="en-US" dirty="0" err="1" smtClean="0"/>
              <a:t>qty</a:t>
            </a:r>
            <a:r>
              <a:rPr lang="en-US" dirty="0" smtClean="0"/>
              <a:t>*</a:t>
            </a:r>
            <a:r>
              <a:rPr lang="en-US" dirty="0" err="1" smtClean="0"/>
              <a:t>fCostprice</a:t>
            </a:r>
            <a:r>
              <a:rPr lang="en-US" dirty="0" smtClean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1771764"/>
            <a:ext cx="388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/*-------------------------------------------*/</a:t>
            </a:r>
          </a:p>
          <a:p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nThe</a:t>
            </a:r>
            <a:r>
              <a:rPr lang="en-US" dirty="0"/>
              <a:t> total Cost Price is $%.2f\n”, </a:t>
            </a:r>
            <a:r>
              <a:rPr lang="en-US" dirty="0" err="1"/>
              <a:t>totcostprice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/*Compute total selling Price of </a:t>
            </a:r>
            <a:r>
              <a:rPr lang="en-US" dirty="0"/>
              <a:t>items*/</a:t>
            </a:r>
          </a:p>
          <a:p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nEnter</a:t>
            </a:r>
            <a:r>
              <a:rPr lang="en-US" dirty="0"/>
              <a:t> selling price per unit:”);</a:t>
            </a:r>
          </a:p>
          <a:p>
            <a:r>
              <a:rPr lang="en-US" dirty="0" err="1"/>
              <a:t>scanf</a:t>
            </a:r>
            <a:r>
              <a:rPr lang="en-US" dirty="0"/>
              <a:t>(“%2f”, &amp;</a:t>
            </a:r>
            <a:r>
              <a:rPr lang="en-US" dirty="0" err="1"/>
              <a:t>fsellingprice</a:t>
            </a:r>
            <a:r>
              <a:rPr lang="en-US" dirty="0"/>
              <a:t>);</a:t>
            </a:r>
          </a:p>
          <a:p>
            <a:r>
              <a:rPr lang="en-US" dirty="0" err="1"/>
              <a:t>totsellingprice</a:t>
            </a:r>
            <a:r>
              <a:rPr lang="en-US" dirty="0"/>
              <a:t> = </a:t>
            </a:r>
            <a:r>
              <a:rPr lang="en-US" dirty="0" err="1"/>
              <a:t>qty</a:t>
            </a:r>
            <a:r>
              <a:rPr lang="en-US" dirty="0"/>
              <a:t>*</a:t>
            </a:r>
            <a:r>
              <a:rPr lang="en-US" dirty="0" err="1"/>
              <a:t>sellingprice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/*Compute Revenue*/</a:t>
            </a:r>
          </a:p>
          <a:p>
            <a:r>
              <a:rPr lang="en-US" dirty="0" err="1"/>
              <a:t>fRevenue</a:t>
            </a:r>
            <a:r>
              <a:rPr lang="en-US" dirty="0"/>
              <a:t> = </a:t>
            </a:r>
            <a:r>
              <a:rPr lang="en-US" dirty="0" err="1"/>
              <a:t>totsellingprice-totcostprice</a:t>
            </a:r>
            <a:r>
              <a:rPr lang="en-US" dirty="0"/>
              <a:t>;</a:t>
            </a:r>
          </a:p>
          <a:p>
            <a:r>
              <a:rPr lang="en-US" dirty="0"/>
              <a:t>/*Display the Revenue*/</a:t>
            </a:r>
          </a:p>
          <a:p>
            <a:r>
              <a:rPr lang="en-US" dirty="0" err="1"/>
              <a:t>printf</a:t>
            </a:r>
            <a:r>
              <a:rPr lang="en-US" dirty="0"/>
              <a:t>(“\</a:t>
            </a:r>
            <a:r>
              <a:rPr lang="en-US" dirty="0" err="1"/>
              <a:t>nThe</a:t>
            </a:r>
            <a:r>
              <a:rPr lang="en-US" dirty="0"/>
              <a:t> Revenue is determined as $%.2f\n”, </a:t>
            </a:r>
            <a:r>
              <a:rPr lang="en-US" dirty="0" err="1"/>
              <a:t>fRevenue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6248400" y="6300386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BACK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7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8389-4527-44A1-998E-C8670665ABB5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September 15,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 descr="Pink tissue paper"/>
          <p:cNvSpPr txBox="1">
            <a:spLocks noChangeArrowheads="1"/>
          </p:cNvSpPr>
          <p:nvPr/>
        </p:nvSpPr>
        <p:spPr>
          <a:xfrm>
            <a:off x="533400" y="3581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and Problem-Solving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3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</TotalTime>
  <Words>2825</Words>
  <Application>Microsoft Office PowerPoint</Application>
  <PresentationFormat>On-screen Show (4:3)</PresentationFormat>
  <Paragraphs>644</Paragraphs>
  <Slides>84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1_Office Theme</vt:lpstr>
      <vt:lpstr>PowerPoint Presentation</vt:lpstr>
      <vt:lpstr> Objectives</vt:lpstr>
      <vt:lpstr> Objectives</vt:lpstr>
      <vt:lpstr> Objectives</vt:lpstr>
      <vt:lpstr>C Programming Language</vt:lpstr>
      <vt:lpstr>PowerPoint Presentation</vt:lpstr>
      <vt:lpstr>Uses of C </vt:lpstr>
      <vt:lpstr> Why use C? </vt:lpstr>
      <vt:lpstr>PowerPoint Presentation</vt:lpstr>
      <vt:lpstr>Steps in  Problem Solving Process</vt:lpstr>
      <vt:lpstr>Understanding and Analyzing  the Problem (Example 1)</vt:lpstr>
      <vt:lpstr>Understanding and Analyzing the Problem</vt:lpstr>
      <vt:lpstr>Understanding and Analyzing the Problem</vt:lpstr>
      <vt:lpstr>Understanding and Analyzing the Problem</vt:lpstr>
      <vt:lpstr>Understanding and Analyzing the Problem</vt:lpstr>
      <vt:lpstr>Understanding and Analyzing  the Problem </vt:lpstr>
      <vt:lpstr>Algorithms    </vt:lpstr>
      <vt:lpstr>Program Design</vt:lpstr>
      <vt:lpstr>Problem Solving Phase</vt:lpstr>
      <vt:lpstr>Implementation Phase</vt:lpstr>
      <vt:lpstr>Creating and Executing a Program</vt:lpstr>
      <vt:lpstr>Flow of Information During Program Execution</vt:lpstr>
      <vt:lpstr>Testing and Debugging</vt:lpstr>
      <vt:lpstr>Common  Programming Errors</vt:lpstr>
      <vt:lpstr>Quick Review</vt:lpstr>
      <vt:lpstr>Quick Review</vt:lpstr>
      <vt:lpstr>C-Language Elements</vt:lpstr>
      <vt:lpstr>C-Language Elements</vt:lpstr>
      <vt:lpstr>C-Language Elements</vt:lpstr>
      <vt:lpstr>C-Language Elements</vt:lpstr>
      <vt:lpstr> C Language Elements in  Miles-to-Kilometers Conversion Program</vt:lpstr>
      <vt:lpstr>Function main</vt:lpstr>
      <vt:lpstr>Function main</vt:lpstr>
      <vt:lpstr>C-Language Elements</vt:lpstr>
      <vt:lpstr>C-Language Elements</vt:lpstr>
      <vt:lpstr>User-defined identifiers (Variables)</vt:lpstr>
      <vt:lpstr>  Implementing Miles-to-Kilometers Conversion Program</vt:lpstr>
      <vt:lpstr>Variable Declarations AND Definition</vt:lpstr>
      <vt:lpstr>Variable Declarations</vt:lpstr>
      <vt:lpstr>Data Types</vt:lpstr>
      <vt:lpstr>C-Data Types</vt:lpstr>
      <vt:lpstr>Internal Format of  Type int and Type double</vt:lpstr>
      <vt:lpstr>Executable Statements</vt:lpstr>
      <vt:lpstr>  Memory  (a) Before and  (b) After Execution of a Program</vt:lpstr>
      <vt:lpstr>Executable Statements</vt:lpstr>
      <vt:lpstr> Effect of kms = KMS_PER_MILE * miles; </vt:lpstr>
      <vt:lpstr>Executable Statements</vt:lpstr>
      <vt:lpstr>Effect of sum = sum + item;</vt:lpstr>
      <vt:lpstr>Input /Output Operations and Functions</vt:lpstr>
      <vt:lpstr>The printf Function</vt:lpstr>
      <vt:lpstr>The printf Function</vt:lpstr>
      <vt:lpstr>The printf Function</vt:lpstr>
      <vt:lpstr>The printf Function</vt:lpstr>
      <vt:lpstr>Placeholders in format string</vt:lpstr>
      <vt:lpstr>The scanf Function</vt:lpstr>
      <vt:lpstr>Effect of scanf("%lf", &amp;miles);</vt:lpstr>
      <vt:lpstr>Scanning Data Line Bob</vt:lpstr>
      <vt:lpstr>The return Statement</vt:lpstr>
      <vt:lpstr>General Form of a C Program</vt:lpstr>
      <vt:lpstr>Escape Sequence</vt:lpstr>
      <vt:lpstr>Class Work</vt:lpstr>
      <vt:lpstr>Program Style</vt:lpstr>
      <vt:lpstr>Arithmetic Operators</vt:lpstr>
      <vt:lpstr>Data Type of an Expression</vt:lpstr>
      <vt:lpstr>Expressions with Multiple Operators</vt:lpstr>
      <vt:lpstr>Rules for Evaluating Expressions</vt:lpstr>
      <vt:lpstr>Rules for Evaluating Expressions</vt:lpstr>
      <vt:lpstr>Evaluation Tree for  area = PI * radius  *  radius;</vt:lpstr>
      <vt:lpstr>Step-by-Step Expression Evaluation</vt:lpstr>
      <vt:lpstr>Evaluation Tree and Evaluation for  v = (p2 - p1) / (t2 - t1);</vt:lpstr>
      <vt:lpstr>Evaluation Tree and Evaluation for  z - (a + b / 2) + w * -y</vt:lpstr>
      <vt:lpstr>Numerical Inaccuracies</vt:lpstr>
      <vt:lpstr>Numerical Inaccuracies</vt:lpstr>
      <vt:lpstr>Mathematical Expressions</vt:lpstr>
      <vt:lpstr>Profit Wizard Program</vt:lpstr>
      <vt:lpstr>Figure 2.13</vt:lpstr>
      <vt:lpstr>Formatting Numbers  in Program Output</vt:lpstr>
      <vt:lpstr>Interactive Mode, Batch Mode, and Data Files</vt:lpstr>
      <vt:lpstr>Wrap Up</vt:lpstr>
      <vt:lpstr> Lesson-2 -- End</vt:lpstr>
      <vt:lpstr>Display ALG.</vt:lpstr>
      <vt:lpstr>Program execution Process: Entering, compiling,  and Running a Program</vt:lpstr>
      <vt:lpstr>Miles-Km-Conversion Code</vt:lpstr>
      <vt:lpstr>Profit Wizard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Sunday</cp:lastModifiedBy>
  <cp:revision>177</cp:revision>
  <cp:lastPrinted>2018-09-09T12:09:30Z</cp:lastPrinted>
  <dcterms:created xsi:type="dcterms:W3CDTF">2015-09-28T20:03:08Z</dcterms:created>
  <dcterms:modified xsi:type="dcterms:W3CDTF">2019-09-15T14:06:47Z</dcterms:modified>
</cp:coreProperties>
</file>