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9281-7A33-47E1-8442-5E8643D1A8D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C140A-4AB4-47D3-8810-7FAF669E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471" y="213092"/>
            <a:ext cx="11940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sdigit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90146"/>
            <a:ext cx="118468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/>
              <a:t>The </a:t>
            </a:r>
            <a:r>
              <a:rPr lang="en-A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n-A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AU" sz="2500" dirty="0"/>
              <a:t>function is part of the character-handling library </a:t>
            </a:r>
            <a:r>
              <a:rPr lang="en-AU" sz="2500" b="1" dirty="0">
                <a:solidFill>
                  <a:srgbClr val="FF0000"/>
                </a:solidFill>
              </a:rPr>
              <a:t>&lt;</a:t>
            </a:r>
            <a:r>
              <a:rPr lang="en-AU" sz="2500" b="1" dirty="0" err="1">
                <a:solidFill>
                  <a:srgbClr val="FF0000"/>
                </a:solidFill>
              </a:rPr>
              <a:t>ctype.h</a:t>
            </a:r>
            <a:r>
              <a:rPr lang="en-AU" sz="2500" b="1" dirty="0">
                <a:solidFill>
                  <a:srgbClr val="FF0000"/>
                </a:solidFill>
              </a:rPr>
              <a:t>&gt; </a:t>
            </a:r>
            <a:r>
              <a:rPr lang="en-AU" sz="2500" dirty="0"/>
              <a:t>and </a:t>
            </a:r>
            <a:r>
              <a:rPr lang="en-AU" sz="2500" dirty="0" smtClean="0"/>
              <a:t>it </a:t>
            </a:r>
            <a:r>
              <a:rPr lang="en-AU" sz="2500" dirty="0"/>
              <a:t>can </a:t>
            </a:r>
            <a:r>
              <a:rPr lang="en-AU" sz="2500" dirty="0" smtClean="0"/>
              <a:t>be used </a:t>
            </a:r>
            <a:r>
              <a:rPr lang="en-AU" sz="2500" dirty="0"/>
              <a:t>to verify that the user has entered either digits or non-digit </a:t>
            </a:r>
            <a:r>
              <a:rPr lang="en-AU" sz="2500" dirty="0" smtClean="0"/>
              <a:t>characters</a:t>
            </a:r>
          </a:p>
          <a:p>
            <a:r>
              <a:rPr lang="en-US" sz="2800" dirty="0" smtClean="0"/>
              <a:t>The </a:t>
            </a:r>
            <a:r>
              <a:rPr lang="en-AU" sz="2800" dirty="0" err="1" smtClean="0"/>
              <a:t>isdigit</a:t>
            </a:r>
            <a:r>
              <a:rPr lang="en-AU" sz="2800" dirty="0"/>
              <a:t>() function returns </a:t>
            </a:r>
            <a:r>
              <a:rPr lang="en-AU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AU" sz="2800" dirty="0"/>
              <a:t> if its passed-in value evaluates to a digit, and </a:t>
            </a:r>
            <a:r>
              <a:rPr lang="en-AU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AU" sz="2800" dirty="0"/>
              <a:t> (0) if not.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2918012" y="2250269"/>
            <a:ext cx="693868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Example[A]</a:t>
            </a:r>
          </a:p>
          <a:p>
            <a:r>
              <a:rPr lang="en-US" sz="2200" dirty="0" smtClean="0"/>
              <a:t>#</a:t>
            </a:r>
            <a:r>
              <a:rPr lang="en-US" sz="2200" b="1" dirty="0"/>
              <a:t>include</a:t>
            </a:r>
            <a:r>
              <a:rPr lang="en-US" sz="2200" dirty="0"/>
              <a:t>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ctype.h</a:t>
            </a:r>
            <a:r>
              <a:rPr lang="en-US" sz="2200" dirty="0"/>
              <a:t>&gt;</a:t>
            </a:r>
          </a:p>
          <a:p>
            <a:r>
              <a:rPr lang="en-US" sz="2200" dirty="0"/>
              <a:t>main</a:t>
            </a:r>
            <a:r>
              <a:rPr lang="en-US" sz="2200" dirty="0" smtClean="0"/>
              <a:t>()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char </a:t>
            </a:r>
            <a:r>
              <a:rPr lang="en-US" sz="2200" dirty="0" smtClean="0"/>
              <a:t>response = </a:t>
            </a:r>
            <a:r>
              <a:rPr lang="en-US" sz="2200" dirty="0"/>
              <a:t>'\0';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("\</a:t>
            </a:r>
            <a:r>
              <a:rPr lang="en-US" sz="2200" dirty="0" err="1"/>
              <a:t>nPlease</a:t>
            </a:r>
            <a:r>
              <a:rPr lang="en-US" sz="2200" dirty="0"/>
              <a:t> enter a letter: ");</a:t>
            </a:r>
          </a:p>
          <a:p>
            <a:r>
              <a:rPr lang="en-US" sz="2200" dirty="0" err="1"/>
              <a:t>scanf</a:t>
            </a:r>
            <a:r>
              <a:rPr lang="en-US" sz="2200" dirty="0"/>
              <a:t>("%c", </a:t>
            </a:r>
            <a:r>
              <a:rPr lang="en-US" sz="2200" dirty="0" smtClean="0"/>
              <a:t>&amp;</a:t>
            </a:r>
            <a:r>
              <a:rPr lang="en-US" sz="2200" dirty="0"/>
              <a:t>r</a:t>
            </a:r>
            <a:r>
              <a:rPr lang="en-US" sz="2200" dirty="0" smtClean="0"/>
              <a:t>esponse</a:t>
            </a:r>
            <a:r>
              <a:rPr lang="en-US" sz="2200" dirty="0"/>
              <a:t>);</a:t>
            </a:r>
          </a:p>
          <a:p>
            <a:r>
              <a:rPr lang="en-US" sz="2200" dirty="0"/>
              <a:t>if ( </a:t>
            </a:r>
            <a:r>
              <a:rPr lang="en-US" sz="2200" dirty="0" err="1" smtClean="0"/>
              <a:t>isdigit</a:t>
            </a:r>
            <a:r>
              <a:rPr lang="en-US" sz="2200" dirty="0" smtClean="0"/>
              <a:t>(response</a:t>
            </a:r>
            <a:r>
              <a:rPr lang="en-US" sz="2200" dirty="0"/>
              <a:t>) == 0 )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("\</a:t>
            </a:r>
            <a:r>
              <a:rPr lang="en-US" sz="2200" dirty="0" err="1"/>
              <a:t>nThank</a:t>
            </a:r>
            <a:r>
              <a:rPr lang="en-US" sz="2200" dirty="0"/>
              <a:t> you\n");</a:t>
            </a:r>
          </a:p>
          <a:p>
            <a:r>
              <a:rPr lang="en-US" sz="2200" dirty="0"/>
              <a:t>else</a:t>
            </a:r>
          </a:p>
          <a:p>
            <a:r>
              <a:rPr lang="en-AU" sz="2200" dirty="0" err="1"/>
              <a:t>printf</a:t>
            </a:r>
            <a:r>
              <a:rPr lang="en-AU" sz="2200" dirty="0"/>
              <a:t>("\</a:t>
            </a:r>
            <a:r>
              <a:rPr lang="en-AU" sz="2200" dirty="0" err="1"/>
              <a:t>nYou</a:t>
            </a:r>
            <a:r>
              <a:rPr lang="en-AU" sz="2200" dirty="0"/>
              <a:t> did not </a:t>
            </a:r>
            <a:r>
              <a:rPr lang="en-AU" sz="2200" dirty="0" smtClean="0"/>
              <a:t>enter</a:t>
            </a:r>
            <a:r>
              <a:rPr lang="en-US" sz="2200" dirty="0"/>
              <a:t>a letter\n</a:t>
            </a:r>
            <a:r>
              <a:rPr lang="en-US" sz="2200" dirty="0" smtClean="0"/>
              <a:t>");</a:t>
            </a:r>
          </a:p>
          <a:p>
            <a:r>
              <a:rPr lang="en-AU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09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26855"/>
            <a:ext cx="11967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b="1" dirty="0" smtClean="0">
                <a:solidFill>
                  <a:srgbClr val="FF0000"/>
                </a:solidFill>
              </a:rPr>
              <a:t>Note</a:t>
            </a:r>
          </a:p>
          <a:p>
            <a:r>
              <a:rPr lang="en-AU" sz="2500" dirty="0" smtClean="0"/>
              <a:t>This </a:t>
            </a:r>
            <a:r>
              <a:rPr lang="en-AU" sz="2500" dirty="0"/>
              <a:t>program uses the </a:t>
            </a:r>
            <a:r>
              <a:rPr lang="en-A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n-A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AU" sz="2500" dirty="0"/>
              <a:t>function to verify that the user </a:t>
            </a:r>
            <a:r>
              <a:rPr lang="en-AU" sz="2500" dirty="0" smtClean="0"/>
              <a:t>has entered </a:t>
            </a:r>
            <a:r>
              <a:rPr lang="en-AU" sz="2500" dirty="0"/>
              <a:t>a letter or </a:t>
            </a:r>
            <a:r>
              <a:rPr lang="en-AU" sz="2500" dirty="0" smtClean="0"/>
              <a:t>non-digit. </a:t>
            </a:r>
            <a:r>
              <a:rPr lang="en-AU" sz="2500" dirty="0" smtClean="0"/>
              <a:t> For </a:t>
            </a:r>
            <a:r>
              <a:rPr lang="en-AU" sz="2500" dirty="0"/>
              <a:t>example</a:t>
            </a:r>
            <a:r>
              <a:rPr lang="en-AU" sz="2500" dirty="0" smtClean="0"/>
              <a:t>, if a user enters  </a:t>
            </a:r>
            <a:r>
              <a:rPr lang="en-AU" sz="2500" dirty="0"/>
              <a:t>the letter a, the </a:t>
            </a:r>
            <a:r>
              <a:rPr lang="en-A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n-A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AU" sz="2500" dirty="0"/>
              <a:t>returns a zero (false). But </a:t>
            </a:r>
            <a:r>
              <a:rPr lang="en-AU" sz="2500" dirty="0" smtClean="0"/>
              <a:t>if the </a:t>
            </a:r>
            <a:r>
              <a:rPr lang="en-AU" sz="2500" dirty="0"/>
              <a:t>user enters the number 7, then </a:t>
            </a:r>
            <a:r>
              <a:rPr lang="en-A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n-A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AU" sz="2500" dirty="0"/>
              <a:t>returns a true value.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2245658" y="2050431"/>
            <a:ext cx="74765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Example[B]</a:t>
            </a:r>
            <a:endParaRPr lang="en-US" sz="2200" b="1" dirty="0" smtClean="0"/>
          </a:p>
          <a:p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ctype.h</a:t>
            </a:r>
            <a:r>
              <a:rPr lang="en-US" sz="2200" dirty="0"/>
              <a:t>&gt;</a:t>
            </a:r>
          </a:p>
          <a:p>
            <a:r>
              <a:rPr lang="en-US" sz="2200" dirty="0"/>
              <a:t>main()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char </a:t>
            </a:r>
            <a:r>
              <a:rPr lang="en-US" sz="2200" dirty="0"/>
              <a:t>r</a:t>
            </a:r>
            <a:r>
              <a:rPr lang="en-US" sz="2200" dirty="0" smtClean="0"/>
              <a:t>esponse </a:t>
            </a:r>
            <a:r>
              <a:rPr lang="en-US" sz="2200" dirty="0"/>
              <a:t>= '\0';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("\</a:t>
            </a:r>
            <a:r>
              <a:rPr lang="en-US" sz="2200" dirty="0" err="1"/>
              <a:t>nPlease</a:t>
            </a:r>
            <a:r>
              <a:rPr lang="en-US" sz="2200" dirty="0"/>
              <a:t> enter a digit: ");</a:t>
            </a:r>
          </a:p>
          <a:p>
            <a:r>
              <a:rPr lang="en-US" sz="2200" dirty="0" err="1"/>
              <a:t>scanf</a:t>
            </a:r>
            <a:r>
              <a:rPr lang="en-US" sz="2200" dirty="0"/>
              <a:t>("%c", </a:t>
            </a:r>
            <a:r>
              <a:rPr lang="en-US" sz="2200" dirty="0" smtClean="0"/>
              <a:t>&amp;</a:t>
            </a:r>
            <a:r>
              <a:rPr lang="en-US" sz="2200" dirty="0"/>
              <a:t>r</a:t>
            </a:r>
            <a:r>
              <a:rPr lang="en-US" sz="2200" dirty="0" smtClean="0"/>
              <a:t>esponse</a:t>
            </a:r>
            <a:r>
              <a:rPr lang="en-US" sz="2200" dirty="0"/>
              <a:t>);</a:t>
            </a:r>
          </a:p>
          <a:p>
            <a:r>
              <a:rPr lang="en-US" sz="2200" dirty="0"/>
              <a:t>if </a:t>
            </a:r>
            <a:r>
              <a:rPr lang="en-US" sz="2200" dirty="0" err="1" smtClean="0"/>
              <a:t>isdigit</a:t>
            </a:r>
            <a:r>
              <a:rPr lang="en-US" sz="2200" dirty="0" smtClean="0"/>
              <a:t>(response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("\</a:t>
            </a:r>
            <a:r>
              <a:rPr lang="en-US" sz="2200" dirty="0" err="1"/>
              <a:t>nThank</a:t>
            </a:r>
            <a:r>
              <a:rPr lang="en-US" sz="2200" dirty="0"/>
              <a:t> you\n");</a:t>
            </a:r>
          </a:p>
          <a:p>
            <a:r>
              <a:rPr lang="en-US" sz="2200" dirty="0"/>
              <a:t>else</a:t>
            </a:r>
          </a:p>
          <a:p>
            <a:r>
              <a:rPr lang="en-AU" sz="2200" dirty="0" err="1"/>
              <a:t>printf</a:t>
            </a:r>
            <a:r>
              <a:rPr lang="en-AU" sz="2200" dirty="0"/>
              <a:t>("\</a:t>
            </a:r>
            <a:r>
              <a:rPr lang="en-AU" sz="2200" dirty="0" err="1"/>
              <a:t>nYou</a:t>
            </a:r>
            <a:r>
              <a:rPr lang="en-AU" sz="2200" dirty="0"/>
              <a:t> did not enter a digit\n");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109882" y="6336219"/>
            <a:ext cx="732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Example[B] is more conventional way of using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941"/>
            <a:ext cx="11846858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</a:p>
          <a:p>
            <a:pPr algn="just"/>
            <a:r>
              <a:rPr lang="en-AU" sz="2800" dirty="0"/>
              <a:t>The concept and application of random numbers can be observed in all types of systems, </a:t>
            </a:r>
            <a:r>
              <a:rPr lang="en-AU" sz="2800" dirty="0" smtClean="0"/>
              <a:t>from </a:t>
            </a:r>
            <a:r>
              <a:rPr lang="en-US" sz="2800" dirty="0" smtClean="0"/>
              <a:t>encryption </a:t>
            </a:r>
            <a:r>
              <a:rPr lang="en-US" sz="2800" dirty="0"/>
              <a:t>programs to </a:t>
            </a:r>
            <a:r>
              <a:rPr lang="en-US" sz="2800" dirty="0" smtClean="0"/>
              <a:t>games.</a:t>
            </a:r>
            <a:r>
              <a:rPr lang="en-AU" sz="2800" dirty="0"/>
              <a:t> </a:t>
            </a:r>
            <a:endParaRPr lang="en-AU" sz="2800" dirty="0" smtClean="0"/>
          </a:p>
          <a:p>
            <a:pPr algn="just"/>
            <a:endParaRPr lang="en-AU" sz="2800" dirty="0"/>
          </a:p>
          <a:p>
            <a:pPr algn="just"/>
            <a:r>
              <a:rPr lang="en-AU" sz="2800" dirty="0" smtClean="0"/>
              <a:t>Most notable function </a:t>
            </a:r>
            <a:r>
              <a:rPr lang="en-AU" sz="2800" dirty="0"/>
              <a:t>is the </a:t>
            </a:r>
            <a:r>
              <a:rPr lang="en-AU" sz="2800" b="1" dirty="0"/>
              <a:t>rand() </a:t>
            </a:r>
            <a:r>
              <a:rPr lang="en-AU" sz="2800" dirty="0" smtClean="0"/>
              <a:t>function, which </a:t>
            </a:r>
            <a:r>
              <a:rPr lang="en-AU" sz="2800" dirty="0"/>
              <a:t>generates a whole number from </a:t>
            </a:r>
            <a:r>
              <a:rPr lang="en-AU" sz="2800" b="1" dirty="0">
                <a:solidFill>
                  <a:srgbClr val="FF0000"/>
                </a:solidFill>
              </a:rPr>
              <a:t>0</a:t>
            </a:r>
            <a:r>
              <a:rPr lang="en-AU" sz="2800" dirty="0"/>
              <a:t> to a library-defined number, generally at least </a:t>
            </a:r>
            <a:r>
              <a:rPr lang="en-A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32,767.</a:t>
            </a:r>
          </a:p>
          <a:p>
            <a:pPr algn="just"/>
            <a:endParaRPr lang="en-AU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A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AU" sz="2800" dirty="0"/>
              <a:t>To generate a specific random set of numbers, say between 1 and </a:t>
            </a:r>
            <a:r>
              <a:rPr lang="en-AU" sz="2800" dirty="0" smtClean="0"/>
              <a:t>6 the following is used- </a:t>
            </a:r>
            <a:r>
              <a:rPr lang="en-AU" sz="2800" dirty="0" smtClean="0">
                <a:solidFill>
                  <a:srgbClr val="00B0F0"/>
                </a:solidFill>
              </a:rPr>
              <a:t>r</a:t>
            </a:r>
            <a:r>
              <a:rPr lang="en-US" sz="2800" dirty="0" err="1" smtClean="0">
                <a:solidFill>
                  <a:srgbClr val="00B0F0"/>
                </a:solidFill>
              </a:rPr>
              <a:t>andom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= (rand() % 6) + </a:t>
            </a:r>
            <a:r>
              <a:rPr lang="en-US" sz="2800" dirty="0" smtClean="0">
                <a:solidFill>
                  <a:srgbClr val="00B0F0"/>
                </a:solidFill>
              </a:rPr>
              <a:t>1</a:t>
            </a:r>
          </a:p>
          <a:p>
            <a:pPr algn="just"/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800" dirty="0"/>
              <a:t>T</a:t>
            </a:r>
            <a:r>
              <a:rPr lang="en-AU" sz="2800" dirty="0" smtClean="0"/>
              <a:t>he </a:t>
            </a:r>
            <a:r>
              <a:rPr lang="en-AU" sz="2800" dirty="0"/>
              <a:t>rand() function generates random numbers starting with </a:t>
            </a:r>
            <a:r>
              <a:rPr lang="en-AU" sz="2800" dirty="0" smtClean="0"/>
              <a:t>0.</a:t>
            </a:r>
            <a:r>
              <a:rPr lang="en-US" sz="2800" dirty="0"/>
              <a:t> To offset this</a:t>
            </a:r>
          </a:p>
          <a:p>
            <a:r>
              <a:rPr lang="en-AU" sz="2800" dirty="0"/>
              <a:t>fact, </a:t>
            </a:r>
            <a:r>
              <a:rPr lang="en-AU" sz="2800" dirty="0" smtClean="0"/>
              <a:t> 1 is added </a:t>
            </a:r>
            <a:r>
              <a:rPr lang="en-AU" sz="2800" dirty="0"/>
              <a:t>to the outcome, which increments </a:t>
            </a:r>
            <a:r>
              <a:rPr lang="en-AU" sz="2800" dirty="0" smtClean="0"/>
              <a:t>the </a:t>
            </a:r>
            <a:r>
              <a:rPr lang="en-AU" sz="2800" dirty="0"/>
              <a:t>random number range from 0 </a:t>
            </a:r>
            <a:r>
              <a:rPr lang="en-AU" sz="2800" dirty="0" smtClean="0"/>
              <a:t>to </a:t>
            </a:r>
            <a:r>
              <a:rPr lang="en-US" sz="2800" dirty="0" smtClean="0"/>
              <a:t>5 </a:t>
            </a:r>
            <a:r>
              <a:rPr lang="en-US" sz="2800" dirty="0"/>
              <a:t>to 1 to 6.</a:t>
            </a:r>
            <a:endParaRPr lang="en-US" sz="25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9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7916"/>
            <a:ext cx="1198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Question: </a:t>
            </a:r>
            <a:r>
              <a:rPr lang="en-US" b="1" dirty="0" smtClean="0">
                <a:solidFill>
                  <a:srgbClr val="00B0F0"/>
                </a:solidFill>
              </a:rPr>
              <a:t>Build </a:t>
            </a:r>
            <a:r>
              <a:rPr lang="en-US" b="1" dirty="0">
                <a:solidFill>
                  <a:srgbClr val="00B0F0"/>
                </a:solidFill>
              </a:rPr>
              <a:t>a number guessing game that uses input validation (</a:t>
            </a:r>
            <a:r>
              <a:rPr lang="en-US" b="1" dirty="0" err="1">
                <a:solidFill>
                  <a:srgbClr val="00B0F0"/>
                </a:solidFill>
              </a:rPr>
              <a:t>isdigit</a:t>
            </a:r>
            <a:r>
              <a:rPr lang="en-US" b="1" dirty="0">
                <a:solidFill>
                  <a:srgbClr val="00B0F0"/>
                </a:solidFill>
              </a:rPr>
              <a:t>() function) to verify that the user has entered a digit and not a non-digit (letter). </a:t>
            </a:r>
            <a:r>
              <a:rPr lang="en-US" dirty="0" smtClean="0"/>
              <a:t>Store </a:t>
            </a:r>
            <a:r>
              <a:rPr lang="en-US" dirty="0"/>
              <a:t>a random number between 1 and 10 into a variable each time the program is run. Prompt the user to guess a number between 1 and 10 and alert the user if he was correct or not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43336"/>
            <a:ext cx="62125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RandomNum</a:t>
            </a:r>
            <a:r>
              <a:rPr lang="en-US" sz="2000" dirty="0" smtClean="0"/>
              <a:t> </a:t>
            </a:r>
            <a:r>
              <a:rPr lang="en-US" sz="2000" dirty="0"/>
              <a:t>= 0;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Response </a:t>
            </a:r>
            <a:r>
              <a:rPr lang="en-US" sz="2000" dirty="0"/>
              <a:t>= 0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srand</a:t>
            </a:r>
            <a:r>
              <a:rPr lang="en-US" sz="2000" dirty="0" smtClean="0"/>
              <a:t>(time());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 smtClean="0"/>
              <a:t>RandomNum</a:t>
            </a:r>
            <a:r>
              <a:rPr lang="en-US" sz="2000" dirty="0" smtClean="0"/>
              <a:t> </a:t>
            </a:r>
            <a:r>
              <a:rPr lang="en-US" sz="2000" dirty="0"/>
              <a:t>= (rand() % 10) + 1;</a:t>
            </a:r>
          </a:p>
          <a:p>
            <a:r>
              <a:rPr lang="en-AU" sz="2000" dirty="0" err="1"/>
              <a:t>printf</a:t>
            </a:r>
            <a:r>
              <a:rPr lang="en-AU" sz="2000" dirty="0"/>
              <a:t>("\</a:t>
            </a:r>
            <a:r>
              <a:rPr lang="en-AU" sz="2000" dirty="0" err="1"/>
              <a:t>nGuess</a:t>
            </a:r>
            <a:r>
              <a:rPr lang="en-AU" sz="2000" dirty="0"/>
              <a:t> a number between 1 and 10: ");</a:t>
            </a:r>
          </a:p>
          <a:p>
            <a:r>
              <a:rPr lang="en-US" sz="2000" dirty="0" err="1"/>
              <a:t>scanf</a:t>
            </a:r>
            <a:r>
              <a:rPr lang="en-US" sz="2000" dirty="0"/>
              <a:t>("%d", </a:t>
            </a:r>
            <a:r>
              <a:rPr lang="en-US" sz="2000" dirty="0" smtClean="0"/>
              <a:t>&amp;Response</a:t>
            </a:r>
            <a:r>
              <a:rPr lang="en-US" sz="2000" dirty="0"/>
              <a:t>);</a:t>
            </a:r>
          </a:p>
          <a:p>
            <a:r>
              <a:rPr lang="en-US" sz="2000" dirty="0" smtClean="0"/>
              <a:t>  if (Response </a:t>
            </a:r>
            <a:r>
              <a:rPr lang="en-US" sz="2000" dirty="0"/>
              <a:t>== </a:t>
            </a:r>
            <a:r>
              <a:rPr lang="en-US" sz="2000" dirty="0" err="1" smtClean="0"/>
              <a:t>RandomNum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nYou</a:t>
            </a:r>
            <a:r>
              <a:rPr lang="en-US" sz="2000" dirty="0"/>
              <a:t> guessed right\n");</a:t>
            </a:r>
          </a:p>
          <a:p>
            <a:r>
              <a:rPr lang="en-US" sz="2000" dirty="0" smtClean="0"/>
              <a:t>      else </a:t>
            </a:r>
            <a:r>
              <a:rPr lang="en-US" sz="2000" dirty="0"/>
              <a:t>{</a:t>
            </a:r>
          </a:p>
          <a:p>
            <a:r>
              <a:rPr lang="en-AU" sz="2000" dirty="0" err="1"/>
              <a:t>printf</a:t>
            </a:r>
            <a:r>
              <a:rPr lang="en-AU" sz="2000" dirty="0"/>
              <a:t>("\</a:t>
            </a:r>
            <a:r>
              <a:rPr lang="en-AU" sz="2000" dirty="0" err="1"/>
              <a:t>nSorry</a:t>
            </a:r>
            <a:r>
              <a:rPr lang="en-AU" sz="2000" dirty="0"/>
              <a:t>, you guessed wrong\n");</a:t>
            </a:r>
          </a:p>
          <a:p>
            <a:r>
              <a:rPr lang="en-AU" sz="2000" dirty="0" err="1"/>
              <a:t>printf</a:t>
            </a:r>
            <a:r>
              <a:rPr lang="en-AU" sz="2000" dirty="0"/>
              <a:t>("The correct guess was %d\n", </a:t>
            </a:r>
            <a:r>
              <a:rPr lang="en-AU" sz="2000" dirty="0" err="1" smtClean="0"/>
              <a:t>RandomNum</a:t>
            </a:r>
            <a:r>
              <a:rPr lang="en-AU" sz="2000" dirty="0"/>
              <a:t>);</a:t>
            </a:r>
          </a:p>
          <a:p>
            <a:r>
              <a:rPr lang="en-US" sz="2000" dirty="0" smtClean="0"/>
              <a:t>      }</a:t>
            </a:r>
            <a:endParaRPr lang="en-US" sz="2000" dirty="0"/>
          </a:p>
          <a:p>
            <a:r>
              <a:rPr lang="en-US" sz="2000" dirty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607424" y="1071246"/>
            <a:ext cx="606462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rgbClr val="FF0000"/>
                </a:solidFill>
              </a:rPr>
              <a:t>ISSUE</a:t>
            </a:r>
            <a:r>
              <a:rPr lang="en-US" sz="2200" dirty="0" smtClean="0"/>
              <a:t> with rand()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rand</a:t>
            </a:r>
            <a:r>
              <a:rPr lang="en-US" sz="2200" dirty="0" smtClean="0"/>
              <a:t>()</a:t>
            </a:r>
            <a:r>
              <a:rPr lang="en-AU" sz="2200" dirty="0" smtClean="0"/>
              <a:t>function </a:t>
            </a:r>
            <a:r>
              <a:rPr lang="en-AU" sz="2200" dirty="0"/>
              <a:t>generates the same sequence of random numbers repeatedly. Unfortunately, </a:t>
            </a:r>
            <a:r>
              <a:rPr lang="en-AU" sz="2200" dirty="0" smtClean="0"/>
              <a:t>after a </a:t>
            </a:r>
            <a:r>
              <a:rPr lang="en-AU" sz="2200" dirty="0"/>
              <a:t>user runs the program a few times, he begins to figure out that the same number is </a:t>
            </a:r>
            <a:r>
              <a:rPr lang="en-AU" sz="2200" dirty="0" smtClean="0"/>
              <a:t>generated </a:t>
            </a:r>
            <a:r>
              <a:rPr lang="en-US" sz="2200" dirty="0" smtClean="0"/>
              <a:t>without </a:t>
            </a:r>
            <a:r>
              <a:rPr lang="en-US" sz="2200" dirty="0"/>
              <a:t>randomization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AU" sz="2200" dirty="0" smtClean="0"/>
              <a:t>To correct this, use </a:t>
            </a:r>
            <a:r>
              <a:rPr lang="en-AU" sz="2200" dirty="0"/>
              <a:t>the </a:t>
            </a:r>
            <a:r>
              <a:rPr lang="en-AU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srand</a:t>
            </a:r>
            <a:r>
              <a:rPr lang="en-AU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AU" sz="2200" dirty="0"/>
              <a:t>function, which produces a true randomization of </a:t>
            </a:r>
            <a:r>
              <a:rPr lang="en-AU" sz="2200" dirty="0" smtClean="0"/>
              <a:t>numbers.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To give </a:t>
            </a:r>
            <a:r>
              <a:rPr lang="en-AU" sz="2400" dirty="0" smtClean="0"/>
              <a:t>your </a:t>
            </a:r>
            <a:r>
              <a:rPr lang="en-AU" sz="2400" dirty="0"/>
              <a:t>program a true sense of randomizing, </a:t>
            </a:r>
            <a:r>
              <a:rPr lang="en-AU" sz="2400" b="1" u="sng" dirty="0"/>
              <a:t>pass the current time to the </a:t>
            </a:r>
            <a:r>
              <a:rPr lang="en-AU" sz="2400" b="1" u="sng" dirty="0" err="1"/>
              <a:t>srand</a:t>
            </a:r>
            <a:r>
              <a:rPr lang="en-AU" sz="2400" b="1" u="sng" dirty="0"/>
              <a:t>() </a:t>
            </a:r>
            <a:r>
              <a:rPr lang="en-AU" sz="2400" b="1" u="sng" smtClean="0"/>
              <a:t>function.</a:t>
            </a:r>
          </a:p>
          <a:p>
            <a:pPr algn="just"/>
            <a:r>
              <a:rPr lang="en-AU" sz="2400" smtClean="0"/>
              <a:t>The </a:t>
            </a:r>
            <a:r>
              <a:rPr lang="en-AU" sz="2400" dirty="0"/>
              <a:t>time() function returns the current time in seconds, which is a perfect random </a:t>
            </a:r>
            <a:r>
              <a:rPr lang="en-AU" sz="2400" dirty="0" smtClean="0"/>
              <a:t>integer number </a:t>
            </a:r>
            <a:r>
              <a:rPr lang="en-AU" sz="2400" dirty="0"/>
              <a:t>for the </a:t>
            </a:r>
            <a:r>
              <a:rPr lang="en-AU" sz="2400" dirty="0" err="1"/>
              <a:t>srand</a:t>
            </a:r>
            <a:r>
              <a:rPr lang="en-AU" sz="2400" dirty="0"/>
              <a:t>() function</a:t>
            </a: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2665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621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Sunday</dc:creator>
  <cp:lastModifiedBy>Sunday</cp:lastModifiedBy>
  <cp:revision>18</cp:revision>
  <dcterms:created xsi:type="dcterms:W3CDTF">2018-10-27T19:20:58Z</dcterms:created>
  <dcterms:modified xsi:type="dcterms:W3CDTF">2018-10-28T10:37:07Z</dcterms:modified>
</cp:coreProperties>
</file>