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0.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11.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1" r:id="rId2"/>
    <p:sldMasterId id="2147483733" r:id="rId3"/>
    <p:sldMasterId id="2147483745" r:id="rId4"/>
    <p:sldMasterId id="2147483757" r:id="rId5"/>
    <p:sldMasterId id="2147483769" r:id="rId6"/>
    <p:sldMasterId id="2147483781" r:id="rId7"/>
    <p:sldMasterId id="2147483793" r:id="rId8"/>
    <p:sldMasterId id="2147483805" r:id="rId9"/>
    <p:sldMasterId id="2147483817" r:id="rId10"/>
    <p:sldMasterId id="2147483829" r:id="rId11"/>
    <p:sldMasterId id="2147483841" r:id="rId12"/>
  </p:sldMasterIdLst>
  <p:notesMasterIdLst>
    <p:notesMasterId r:id="rId80"/>
  </p:notesMasterIdLst>
  <p:sldIdLst>
    <p:sldId id="338" r:id="rId13"/>
    <p:sldId id="267" r:id="rId14"/>
    <p:sldId id="340" r:id="rId15"/>
    <p:sldId id="341" r:id="rId16"/>
    <p:sldId id="342" r:id="rId17"/>
    <p:sldId id="343" r:id="rId18"/>
    <p:sldId id="344" r:id="rId19"/>
    <p:sldId id="357" r:id="rId20"/>
    <p:sldId id="367" r:id="rId21"/>
    <p:sldId id="368" r:id="rId22"/>
    <p:sldId id="370" r:id="rId23"/>
    <p:sldId id="369" r:id="rId24"/>
    <p:sldId id="362" r:id="rId25"/>
    <p:sldId id="345" r:id="rId26"/>
    <p:sldId id="346" r:id="rId27"/>
    <p:sldId id="347" r:id="rId28"/>
    <p:sldId id="360" r:id="rId29"/>
    <p:sldId id="363" r:id="rId30"/>
    <p:sldId id="361" r:id="rId31"/>
    <p:sldId id="364" r:id="rId32"/>
    <p:sldId id="371" r:id="rId33"/>
    <p:sldId id="372" r:id="rId34"/>
    <p:sldId id="365" r:id="rId35"/>
    <p:sldId id="373" r:id="rId36"/>
    <p:sldId id="374" r:id="rId37"/>
    <p:sldId id="375" r:id="rId38"/>
    <p:sldId id="376" r:id="rId39"/>
    <p:sldId id="352" r:id="rId40"/>
    <p:sldId id="379" r:id="rId41"/>
    <p:sldId id="353" r:id="rId42"/>
    <p:sldId id="354" r:id="rId43"/>
    <p:sldId id="271" r:id="rId44"/>
    <p:sldId id="272" r:id="rId45"/>
    <p:sldId id="273" r:id="rId46"/>
    <p:sldId id="274" r:id="rId47"/>
    <p:sldId id="278" r:id="rId48"/>
    <p:sldId id="275" r:id="rId49"/>
    <p:sldId id="276" r:id="rId50"/>
    <p:sldId id="279" r:id="rId51"/>
    <p:sldId id="281" r:id="rId52"/>
    <p:sldId id="282" r:id="rId53"/>
    <p:sldId id="377" r:id="rId54"/>
    <p:sldId id="380" r:id="rId55"/>
    <p:sldId id="381" r:id="rId56"/>
    <p:sldId id="382" r:id="rId57"/>
    <p:sldId id="383" r:id="rId58"/>
    <p:sldId id="378" r:id="rId59"/>
    <p:sldId id="384" r:id="rId60"/>
    <p:sldId id="385" r:id="rId61"/>
    <p:sldId id="386" r:id="rId62"/>
    <p:sldId id="387" r:id="rId63"/>
    <p:sldId id="388" r:id="rId64"/>
    <p:sldId id="389" r:id="rId65"/>
    <p:sldId id="390" r:id="rId66"/>
    <p:sldId id="391" r:id="rId67"/>
    <p:sldId id="392" r:id="rId68"/>
    <p:sldId id="393" r:id="rId69"/>
    <p:sldId id="394" r:id="rId70"/>
    <p:sldId id="395" r:id="rId71"/>
    <p:sldId id="396" r:id="rId72"/>
    <p:sldId id="397" r:id="rId73"/>
    <p:sldId id="398" r:id="rId74"/>
    <p:sldId id="399" r:id="rId75"/>
    <p:sldId id="400" r:id="rId76"/>
    <p:sldId id="401" r:id="rId77"/>
    <p:sldId id="402" r:id="rId78"/>
    <p:sldId id="403"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76" y="48"/>
      </p:cViewPr>
      <p:guideLst>
        <p:guide orient="horz" pos="2160"/>
        <p:guide pos="2880"/>
      </p:guideLst>
    </p:cSldViewPr>
  </p:slideViewPr>
  <p:notesTextViewPr>
    <p:cViewPr>
      <p:scale>
        <a:sx n="1" d="1"/>
        <a:sy n="1" d="1"/>
      </p:scale>
      <p:origin x="0" y="0"/>
    </p:cViewPr>
  </p:notesTextViewPr>
  <p:sorterViewPr>
    <p:cViewPr>
      <p:scale>
        <a:sx n="100" d="100"/>
        <a:sy n="100" d="100"/>
      </p:scale>
      <p:origin x="0" y="1357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slide" Target="slides/slide56.xml"/><Relationship Id="rId84" Type="http://schemas.openxmlformats.org/officeDocument/2006/relationships/tableStyles" Target="tableStyles.xml"/><Relationship Id="rId16" Type="http://schemas.openxmlformats.org/officeDocument/2006/relationships/slide" Target="slides/slide4.xml"/><Relationship Id="rId11" Type="http://schemas.openxmlformats.org/officeDocument/2006/relationships/slideMaster" Target="slideMasters/slideMaster11.xml"/><Relationship Id="rId32" Type="http://schemas.openxmlformats.org/officeDocument/2006/relationships/slide" Target="slides/slide20.xml"/><Relationship Id="rId37" Type="http://schemas.openxmlformats.org/officeDocument/2006/relationships/slide" Target="slides/slide25.xml"/><Relationship Id="rId53" Type="http://schemas.openxmlformats.org/officeDocument/2006/relationships/slide" Target="slides/slide41.xml"/><Relationship Id="rId58" Type="http://schemas.openxmlformats.org/officeDocument/2006/relationships/slide" Target="slides/slide46.xml"/><Relationship Id="rId74" Type="http://schemas.openxmlformats.org/officeDocument/2006/relationships/slide" Target="slides/slide62.xml"/><Relationship Id="rId79" Type="http://schemas.openxmlformats.org/officeDocument/2006/relationships/slide" Target="slides/slide67.xml"/><Relationship Id="rId5" Type="http://schemas.openxmlformats.org/officeDocument/2006/relationships/slideMaster" Target="slideMasters/slideMaster5.xml"/><Relationship Id="rId61" Type="http://schemas.openxmlformats.org/officeDocument/2006/relationships/slide" Target="slides/slide49.xml"/><Relationship Id="rId82" Type="http://schemas.openxmlformats.org/officeDocument/2006/relationships/viewProps" Target="viewProps.xml"/><Relationship Id="rId19" Type="http://schemas.openxmlformats.org/officeDocument/2006/relationships/slide" Target="slides/slide7.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slide" Target="slides/slide57.xml"/><Relationship Id="rId77" Type="http://schemas.openxmlformats.org/officeDocument/2006/relationships/slide" Target="slides/slide65.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slide" Target="slides/slide60.xml"/><Relationship Id="rId80"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slide" Target="slides/slide58.xml"/><Relationship Id="rId75" Type="http://schemas.openxmlformats.org/officeDocument/2006/relationships/slide" Target="slides/slide6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slide" Target="slides/slide61.xml"/><Relationship Id="rId78" Type="http://schemas.openxmlformats.org/officeDocument/2006/relationships/slide" Target="slides/slide66.xml"/><Relationship Id="rId8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6" Type="http://schemas.openxmlformats.org/officeDocument/2006/relationships/slide" Target="slides/slide64.xml"/><Relationship Id="rId7" Type="http://schemas.openxmlformats.org/officeDocument/2006/relationships/slideMaster" Target="slideMasters/slideMaster7.xml"/><Relationship Id="rId71" Type="http://schemas.openxmlformats.org/officeDocument/2006/relationships/slide" Target="slides/slide59.xml"/><Relationship Id="rId2" Type="http://schemas.openxmlformats.org/officeDocument/2006/relationships/slideMaster" Target="slideMasters/slideMaster2.xml"/><Relationship Id="rId29" Type="http://schemas.openxmlformats.org/officeDocument/2006/relationships/slide" Target="slides/slide17.xml"/><Relationship Id="rId24" Type="http://schemas.openxmlformats.org/officeDocument/2006/relationships/slide" Target="slides/slide12.xml"/><Relationship Id="rId40" Type="http://schemas.openxmlformats.org/officeDocument/2006/relationships/slide" Target="slides/slide28.xml"/><Relationship Id="rId45" Type="http://schemas.openxmlformats.org/officeDocument/2006/relationships/slide" Target="slides/slide33.xml"/><Relationship Id="rId66"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8CB7A6-F9BD-49C3-9ECF-4DAF095CBB1C}" type="datetimeFigureOut">
              <a:rPr lang="en-US" smtClean="0"/>
              <a:t>9/30/2018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1B5942-6D54-4526-995F-589302A5E2A8}" type="slidenum">
              <a:rPr lang="en-US" smtClean="0"/>
              <a:t>‹#›</a:t>
            </a:fld>
            <a:endParaRPr lang="en-US"/>
          </a:p>
        </p:txBody>
      </p:sp>
    </p:spTree>
    <p:extLst>
      <p:ext uri="{BB962C8B-B14F-4D97-AF65-F5344CB8AC3E}">
        <p14:creationId xmlns:p14="http://schemas.microsoft.com/office/powerpoint/2010/main" val="1008841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1B5942-6D54-4526-995F-589302A5E2A8}" type="slidenum">
              <a:rPr lang="en-US" smtClean="0"/>
              <a:t>1</a:t>
            </a:fld>
            <a:endParaRPr lang="en-US"/>
          </a:p>
        </p:txBody>
      </p:sp>
    </p:spTree>
    <p:extLst>
      <p:ext uri="{BB962C8B-B14F-4D97-AF65-F5344CB8AC3E}">
        <p14:creationId xmlns:p14="http://schemas.microsoft.com/office/powerpoint/2010/main" val="480146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1B5942-6D54-4526-995F-589302A5E2A8}" type="slidenum">
              <a:rPr lang="en-US" smtClean="0"/>
              <a:t>13</a:t>
            </a:fld>
            <a:endParaRPr lang="en-US"/>
          </a:p>
        </p:txBody>
      </p:sp>
    </p:spTree>
    <p:extLst>
      <p:ext uri="{BB962C8B-B14F-4D97-AF65-F5344CB8AC3E}">
        <p14:creationId xmlns:p14="http://schemas.microsoft.com/office/powerpoint/2010/main" val="596371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1B5942-6D54-4526-995F-589302A5E2A8}" type="slidenum">
              <a:rPr lang="en-US" smtClean="0"/>
              <a:t>32</a:t>
            </a:fld>
            <a:endParaRPr lang="en-US"/>
          </a:p>
        </p:txBody>
      </p:sp>
    </p:spTree>
    <p:extLst>
      <p:ext uri="{BB962C8B-B14F-4D97-AF65-F5344CB8AC3E}">
        <p14:creationId xmlns:p14="http://schemas.microsoft.com/office/powerpoint/2010/main" val="21099779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586836" y="2410967"/>
            <a:ext cx="5650085" cy="1628853"/>
          </a:xfrm>
          <a:noFill/>
          <a:effectLst>
            <a:outerShdw blurRad="50800" dist="38100" dir="2700000" algn="tl" rotWithShape="0">
              <a:prstClr val="black">
                <a:alpha val="40000"/>
              </a:prstClr>
            </a:outerShdw>
          </a:effectLst>
        </p:spPr>
        <p:txBody>
          <a:bodyPr>
            <a:normAutofit/>
          </a:bodyPr>
          <a:lstStyle>
            <a:lvl1pPr algn="r">
              <a:defRPr sz="3600">
                <a:solidFill>
                  <a:srgbClr val="6C1A0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586835" y="4039819"/>
            <a:ext cx="5650086" cy="814427"/>
          </a:xfrm>
        </p:spPr>
        <p:txBody>
          <a:bodyPr>
            <a:normAutofit/>
          </a:bodyPr>
          <a:lstStyle>
            <a:lvl1pPr marL="0" indent="0" algn="r">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423BD8F-93EC-4146-AEC9-260EC2C5F4B8}" type="datetime1">
              <a:rPr lang="en-US" smtClean="0">
                <a:solidFill>
                  <a:prstClr val="black">
                    <a:tint val="75000"/>
                  </a:prstClr>
                </a:solidFill>
              </a:r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Introduction to Computer Science</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6105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FC2408-6FD0-460D-958F-BA73BE2177E1}" type="datetime1">
              <a:rPr lang="en-US" smtClean="0">
                <a:solidFill>
                  <a:prstClr val="black">
                    <a:tint val="75000"/>
                  </a:prstClr>
                </a:solidFill>
              </a:rPr>
              <a:t>9/30/2018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8251283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7E27A9-3F53-4834-9931-A9AD3BC216D9}" type="datetimeFigureOut">
              <a:rPr lang="en-US">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4D128A8-B672-44AF-9DAC-D92F0AD8664B}"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316536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CF6FEB-4961-4978-8E9D-5BBA4D9D461F}"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1E30DB9-5A9F-4109-975F-2BD629D2D7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2651983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CF6FEB-4961-4978-8E9D-5BBA4D9D461F}"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1E30DB9-5A9F-4109-975F-2BD629D2D7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2820767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CF6FEB-4961-4978-8E9D-5BBA4D9D461F}"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1E30DB9-5A9F-4109-975F-2BD629D2D7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414757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CF6FEB-4961-4978-8E9D-5BBA4D9D461F}" type="datetimeFigureOut">
              <a:rPr lang="en-US" smtClean="0">
                <a:solidFill>
                  <a:prstClr val="black">
                    <a:tint val="75000"/>
                  </a:prstClr>
                </a:solidFill>
              </a:rPr>
              <a:pPr/>
              <a:t>9/30/2018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1E30DB9-5A9F-4109-975F-2BD629D2D7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147705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CF6FEB-4961-4978-8E9D-5BBA4D9D461F}" type="datetimeFigureOut">
              <a:rPr lang="en-US" smtClean="0">
                <a:solidFill>
                  <a:prstClr val="black">
                    <a:tint val="75000"/>
                  </a:prstClr>
                </a:solidFill>
              </a:rPr>
              <a:pPr/>
              <a:t>9/30/2018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1E30DB9-5A9F-4109-975F-2BD629D2D7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686776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CF6FEB-4961-4978-8E9D-5BBA4D9D461F}" type="datetimeFigureOut">
              <a:rPr lang="en-US" smtClean="0">
                <a:solidFill>
                  <a:prstClr val="black">
                    <a:tint val="75000"/>
                  </a:prstClr>
                </a:solidFill>
              </a:rPr>
              <a:pPr/>
              <a:t>9/30/2018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1E30DB9-5A9F-4109-975F-2BD629D2D7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644887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F6FEB-4961-4978-8E9D-5BBA4D9D461F}" type="datetimeFigureOut">
              <a:rPr lang="en-US" smtClean="0">
                <a:solidFill>
                  <a:prstClr val="black">
                    <a:tint val="75000"/>
                  </a:prstClr>
                </a:solidFill>
              </a:rPr>
              <a:pPr/>
              <a:t>9/30/2018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1E30DB9-5A9F-4109-975F-2BD629D2D7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3799712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CF6FEB-4961-4978-8E9D-5BBA4D9D461F}" type="datetimeFigureOut">
              <a:rPr lang="en-US" smtClean="0">
                <a:solidFill>
                  <a:prstClr val="black">
                    <a:tint val="75000"/>
                  </a:prstClr>
                </a:solidFill>
              </a:rPr>
              <a:pPr/>
              <a:t>9/30/2018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1E30DB9-5A9F-4109-975F-2BD629D2D7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6060697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CF6FEB-4961-4978-8E9D-5BBA4D9D461F}" type="datetimeFigureOut">
              <a:rPr lang="en-US" smtClean="0">
                <a:solidFill>
                  <a:prstClr val="black">
                    <a:tint val="75000"/>
                  </a:prstClr>
                </a:solidFill>
              </a:rPr>
              <a:pPr/>
              <a:t>9/30/2018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1E30DB9-5A9F-4109-975F-2BD629D2D7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00461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4297BE-0181-4AA3-878D-98308A3A56AC}" type="datetime1">
              <a:rPr lang="en-US" smtClean="0">
                <a:solidFill>
                  <a:prstClr val="black">
                    <a:tint val="75000"/>
                  </a:prstClr>
                </a:solidFill>
              </a:r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315865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CF6FEB-4961-4978-8E9D-5BBA4D9D461F}"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1E30DB9-5A9F-4109-975F-2BD629D2D7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150721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CF6FEB-4961-4978-8E9D-5BBA4D9D461F}"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1E30DB9-5A9F-4109-975F-2BD629D2D7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039139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CAFF88-2FAE-448F-A7E1-D7816EC20CB6}"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212A5D9-3B6D-417D-B5D7-F7B7A560545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239209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CAFF88-2FAE-448F-A7E1-D7816EC20CB6}"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212A5D9-3B6D-417D-B5D7-F7B7A560545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835128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CAFF88-2FAE-448F-A7E1-D7816EC20CB6}"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212A5D9-3B6D-417D-B5D7-F7B7A560545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396452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CAFF88-2FAE-448F-A7E1-D7816EC20CB6}" type="datetimeFigureOut">
              <a:rPr lang="en-US" smtClean="0">
                <a:solidFill>
                  <a:prstClr val="black">
                    <a:tint val="75000"/>
                  </a:prstClr>
                </a:solidFill>
              </a:rPr>
              <a:pPr/>
              <a:t>9/30/2018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212A5D9-3B6D-417D-B5D7-F7B7A560545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8249593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CAFF88-2FAE-448F-A7E1-D7816EC20CB6}" type="datetimeFigureOut">
              <a:rPr lang="en-US" smtClean="0">
                <a:solidFill>
                  <a:prstClr val="black">
                    <a:tint val="75000"/>
                  </a:prstClr>
                </a:solidFill>
              </a:rPr>
              <a:pPr/>
              <a:t>9/30/2018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C212A5D9-3B6D-417D-B5D7-F7B7A560545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7345421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CAFF88-2FAE-448F-A7E1-D7816EC20CB6}" type="datetimeFigureOut">
              <a:rPr lang="en-US" smtClean="0">
                <a:solidFill>
                  <a:prstClr val="black">
                    <a:tint val="75000"/>
                  </a:prstClr>
                </a:solidFill>
              </a:rPr>
              <a:pPr/>
              <a:t>9/30/2018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212A5D9-3B6D-417D-B5D7-F7B7A560545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2792947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CAFF88-2FAE-448F-A7E1-D7816EC20CB6}" type="datetimeFigureOut">
              <a:rPr lang="en-US" smtClean="0">
                <a:solidFill>
                  <a:prstClr val="black">
                    <a:tint val="75000"/>
                  </a:prstClr>
                </a:solidFill>
              </a:rPr>
              <a:pPr/>
              <a:t>9/30/2018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C212A5D9-3B6D-417D-B5D7-F7B7A560545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273577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CAFF88-2FAE-448F-A7E1-D7816EC20CB6}" type="datetimeFigureOut">
              <a:rPr lang="en-US" smtClean="0">
                <a:solidFill>
                  <a:prstClr val="black">
                    <a:tint val="75000"/>
                  </a:prstClr>
                </a:solidFill>
              </a:rPr>
              <a:pPr/>
              <a:t>9/30/2018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212A5D9-3B6D-417D-B5D7-F7B7A560545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02991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CE2406-BC7C-45AF-8906-B2580AD99D5B}" type="datetime1">
              <a:rPr lang="en-US" smtClean="0">
                <a:solidFill>
                  <a:prstClr val="black">
                    <a:tint val="75000"/>
                  </a:prstClr>
                </a:solidFill>
              </a:r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pic>
        <p:nvPicPr>
          <p:cNvPr id="7" name="Picture 6" descr="E:\websites\free-power-point-templates\2012\logos.png">
            <a:extLst>
              <a:ext uri="{FF2B5EF4-FFF2-40B4-BE49-F238E27FC236}">
                <a16:creationId xmlns:a16="http://schemas.microsoft.com/office/drawing/2014/main" xmlns="" id="{1E98B4B0-71D9-4EA0-BBC6-5B517B99E84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3101618"/>
            <a:ext cx="1463784"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80454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CAFF88-2FAE-448F-A7E1-D7816EC20CB6}" type="datetimeFigureOut">
              <a:rPr lang="en-US" smtClean="0">
                <a:solidFill>
                  <a:prstClr val="black">
                    <a:tint val="75000"/>
                  </a:prstClr>
                </a:solidFill>
              </a:rPr>
              <a:pPr/>
              <a:t>9/30/2018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212A5D9-3B6D-417D-B5D7-F7B7A560545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610247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CAFF88-2FAE-448F-A7E1-D7816EC20CB6}"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212A5D9-3B6D-417D-B5D7-F7B7A560545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5394550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CAFF88-2FAE-448F-A7E1-D7816EC20CB6}"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212A5D9-3B6D-417D-B5D7-F7B7A560545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8760993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11EAEC-27E1-4C3B-A559-265ADB33BCF0}"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E30C602-3C7B-4A5B-9E62-E448BA9C89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7718768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11EAEC-27E1-4C3B-A559-265ADB33BCF0}"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E30C602-3C7B-4A5B-9E62-E448BA9C89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239840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11EAEC-27E1-4C3B-A559-265ADB33BCF0}"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E30C602-3C7B-4A5B-9E62-E448BA9C89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5800009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11EAEC-27E1-4C3B-A559-265ADB33BCF0}" type="datetimeFigureOut">
              <a:rPr lang="en-US" smtClean="0">
                <a:solidFill>
                  <a:prstClr val="black">
                    <a:tint val="75000"/>
                  </a:prstClr>
                </a:solidFill>
              </a:rPr>
              <a:pPr/>
              <a:t>9/30/2018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E30C602-3C7B-4A5B-9E62-E448BA9C89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613118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11EAEC-27E1-4C3B-A559-265ADB33BCF0}" type="datetimeFigureOut">
              <a:rPr lang="en-US" smtClean="0">
                <a:solidFill>
                  <a:prstClr val="black">
                    <a:tint val="75000"/>
                  </a:prstClr>
                </a:solidFill>
              </a:rPr>
              <a:pPr/>
              <a:t>9/30/2018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E30C602-3C7B-4A5B-9E62-E448BA9C89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2466265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11EAEC-27E1-4C3B-A559-265ADB33BCF0}" type="datetimeFigureOut">
              <a:rPr lang="en-US" smtClean="0">
                <a:solidFill>
                  <a:prstClr val="black">
                    <a:tint val="75000"/>
                  </a:prstClr>
                </a:solidFill>
              </a:rPr>
              <a:pPr/>
              <a:t>9/30/2018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E30C602-3C7B-4A5B-9E62-E448BA9C89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6451817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1EAEC-27E1-4C3B-A559-265ADB33BCF0}" type="datetimeFigureOut">
              <a:rPr lang="en-US" smtClean="0">
                <a:solidFill>
                  <a:prstClr val="black">
                    <a:tint val="75000"/>
                  </a:prstClr>
                </a:solidFill>
              </a:rPr>
              <a:pPr/>
              <a:t>9/30/2018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E30C602-3C7B-4A5B-9E62-E448BA9C89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7411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F25C29-5383-4E46-93C2-417FAB69A834}"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74CEB11-CD49-44FB-981D-A79A5FB4DD4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847185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11EAEC-27E1-4C3B-A559-265ADB33BCF0}" type="datetimeFigureOut">
              <a:rPr lang="en-US" smtClean="0">
                <a:solidFill>
                  <a:prstClr val="black">
                    <a:tint val="75000"/>
                  </a:prstClr>
                </a:solidFill>
              </a:rPr>
              <a:pPr/>
              <a:t>9/30/2018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E30C602-3C7B-4A5B-9E62-E448BA9C89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30310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11EAEC-27E1-4C3B-A559-265ADB33BCF0}" type="datetimeFigureOut">
              <a:rPr lang="en-US" smtClean="0">
                <a:solidFill>
                  <a:prstClr val="black">
                    <a:tint val="75000"/>
                  </a:prstClr>
                </a:solidFill>
              </a:rPr>
              <a:pPr/>
              <a:t>9/30/2018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E30C602-3C7B-4A5B-9E62-E448BA9C89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890540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11EAEC-27E1-4C3B-A559-265ADB33BCF0}"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E30C602-3C7B-4A5B-9E62-E448BA9C89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6146269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11EAEC-27E1-4C3B-A559-265ADB33BCF0}"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E30C602-3C7B-4A5B-9E62-E448BA9C89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56288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F25C29-5383-4E46-93C2-417FAB69A834}"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74CEB11-CD49-44FB-981D-A79A5FB4DD4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276028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F25C29-5383-4E46-93C2-417FAB69A834}"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74CEB11-CD49-44FB-981D-A79A5FB4DD4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0142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F25C29-5383-4E46-93C2-417FAB69A834}" type="datetimeFigureOut">
              <a:rPr lang="en-US" smtClean="0">
                <a:solidFill>
                  <a:prstClr val="black">
                    <a:tint val="75000"/>
                  </a:prstClr>
                </a:solidFill>
              </a:rPr>
              <a:pPr/>
              <a:t>9/30/2018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74CEB11-CD49-44FB-981D-A79A5FB4DD4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17691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F25C29-5383-4E46-93C2-417FAB69A834}" type="datetimeFigureOut">
              <a:rPr lang="en-US" smtClean="0">
                <a:solidFill>
                  <a:prstClr val="black">
                    <a:tint val="75000"/>
                  </a:prstClr>
                </a:solidFill>
              </a:rPr>
              <a:pPr/>
              <a:t>9/30/2018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74CEB11-CD49-44FB-981D-A79A5FB4DD4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92091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F25C29-5383-4E46-93C2-417FAB69A834}" type="datetimeFigureOut">
              <a:rPr lang="en-US" smtClean="0">
                <a:solidFill>
                  <a:prstClr val="black">
                    <a:tint val="75000"/>
                  </a:prstClr>
                </a:solidFill>
              </a:rPr>
              <a:pPr/>
              <a:t>9/30/2018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74CEB11-CD49-44FB-981D-A79A5FB4DD4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525373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F25C29-5383-4E46-93C2-417FAB69A834}" type="datetimeFigureOut">
              <a:rPr lang="en-US" smtClean="0">
                <a:solidFill>
                  <a:prstClr val="black">
                    <a:tint val="75000"/>
                  </a:prstClr>
                </a:solidFill>
              </a:rPr>
              <a:pPr/>
              <a:t>9/30/2018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74CEB11-CD49-44FB-981D-A79A5FB4DD4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16922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55" y="374901"/>
            <a:ext cx="8246070" cy="814428"/>
          </a:xfrm>
        </p:spPr>
        <p:txBody>
          <a:bodyPr>
            <a:normAutofit/>
          </a:bodyPr>
          <a:lstStyle>
            <a:lvl1pPr algn="r">
              <a:defRPr sz="3600" baseline="0">
                <a:solidFill>
                  <a:srgbClr val="6C1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800146"/>
            <a:ext cx="8246070" cy="4682953"/>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260406D-82C9-42F3-92E6-28D4B554BD77}" type="datetime1">
              <a:rPr lang="en-US" smtClean="0">
                <a:solidFill>
                  <a:prstClr val="black">
                    <a:tint val="75000"/>
                  </a:prstClr>
                </a:solidFill>
              </a:r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52824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F25C29-5383-4E46-93C2-417FAB69A834}" type="datetimeFigureOut">
              <a:rPr lang="en-US" smtClean="0">
                <a:solidFill>
                  <a:prstClr val="black">
                    <a:tint val="75000"/>
                  </a:prstClr>
                </a:solidFill>
              </a:rPr>
              <a:pPr/>
              <a:t>9/30/2018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74CEB11-CD49-44FB-981D-A79A5FB4DD4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46383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F25C29-5383-4E46-93C2-417FAB69A834}" type="datetimeFigureOut">
              <a:rPr lang="en-US" smtClean="0">
                <a:solidFill>
                  <a:prstClr val="black">
                    <a:tint val="75000"/>
                  </a:prstClr>
                </a:solidFill>
              </a:rPr>
              <a:pPr/>
              <a:t>9/30/2018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74CEB11-CD49-44FB-981D-A79A5FB4DD4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55600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F25C29-5383-4E46-93C2-417FAB69A834}"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74CEB11-CD49-44FB-981D-A79A5FB4DD4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02857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F25C29-5383-4E46-93C2-417FAB69A834}"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74CEB11-CD49-44FB-981D-A79A5FB4DD4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419507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88F6DF-DB0A-4D96-8C40-FCD180CF646B}" type="datetimeFigureOut">
              <a:rPr lang="en-US">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447A38-00E1-4948-8769-9574B7CDA19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77505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88F6DF-DB0A-4D96-8C40-FCD180CF646B}" type="datetimeFigureOut">
              <a:rPr lang="en-US">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447A38-00E1-4948-8769-9574B7CDA19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701046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88F6DF-DB0A-4D96-8C40-FCD180CF646B}" type="datetimeFigureOut">
              <a:rPr lang="en-US">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447A38-00E1-4948-8769-9574B7CDA19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01612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88F6DF-DB0A-4D96-8C40-FCD180CF646B}" type="datetimeFigureOut">
              <a:rPr lang="en-US">
                <a:solidFill>
                  <a:prstClr val="black">
                    <a:tint val="75000"/>
                  </a:prstClr>
                </a:solidFill>
              </a:rPr>
              <a:pPr/>
              <a:t>9/30/2018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F447A38-00E1-4948-8769-9574B7CDA19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026145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88F6DF-DB0A-4D96-8C40-FCD180CF646B}" type="datetimeFigureOut">
              <a:rPr lang="en-US">
                <a:solidFill>
                  <a:prstClr val="black">
                    <a:tint val="75000"/>
                  </a:prstClr>
                </a:solidFill>
              </a:rPr>
              <a:pPr/>
              <a:t>9/30/2018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F447A38-00E1-4948-8769-9574B7CDA19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707724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88F6DF-DB0A-4D96-8C40-FCD180CF646B}" type="datetimeFigureOut">
              <a:rPr lang="en-US">
                <a:solidFill>
                  <a:prstClr val="black">
                    <a:tint val="75000"/>
                  </a:prstClr>
                </a:solidFill>
              </a:rPr>
              <a:pPr/>
              <a:t>9/30/2018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F447A38-00E1-4948-8769-9574B7CDA19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63593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86835" y="374899"/>
            <a:ext cx="6108200" cy="763525"/>
          </a:xfrm>
        </p:spPr>
        <p:txBody>
          <a:bodyPr>
            <a:normAutofit/>
          </a:bodyPr>
          <a:lstStyle>
            <a:lvl1pPr algn="l">
              <a:defRPr sz="3600">
                <a:solidFill>
                  <a:srgbClr val="6C1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586835" y="1392934"/>
            <a:ext cx="6108200" cy="488502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8485021-4157-4C8A-BDD6-C1C701A2B2EC}" type="datetime1">
              <a:rPr lang="en-US" smtClean="0">
                <a:solidFill>
                  <a:prstClr val="black">
                    <a:tint val="75000"/>
                  </a:prstClr>
                </a:solidFill>
              </a:r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Introduction to Computer Science</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650596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8F6DF-DB0A-4D96-8C40-FCD180CF646B}" type="datetimeFigureOut">
              <a:rPr lang="en-US">
                <a:solidFill>
                  <a:prstClr val="black">
                    <a:tint val="75000"/>
                  </a:prstClr>
                </a:solidFill>
              </a:rPr>
              <a:pPr/>
              <a:t>9/30/2018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F447A38-00E1-4948-8769-9574B7CDA19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02252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88F6DF-DB0A-4D96-8C40-FCD180CF646B}" type="datetimeFigureOut">
              <a:rPr lang="en-US">
                <a:solidFill>
                  <a:prstClr val="black">
                    <a:tint val="75000"/>
                  </a:prstClr>
                </a:solidFill>
              </a:rPr>
              <a:pPr/>
              <a:t>9/30/2018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F447A38-00E1-4948-8769-9574B7CDA19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593165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88F6DF-DB0A-4D96-8C40-FCD180CF646B}" type="datetimeFigureOut">
              <a:rPr lang="en-US">
                <a:solidFill>
                  <a:prstClr val="black">
                    <a:tint val="75000"/>
                  </a:prstClr>
                </a:solidFill>
              </a:rPr>
              <a:pPr/>
              <a:t>9/30/2018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F447A38-00E1-4948-8769-9574B7CDA19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117338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88F6DF-DB0A-4D96-8C40-FCD180CF646B}" type="datetimeFigureOut">
              <a:rPr lang="en-US">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447A38-00E1-4948-8769-9574B7CDA19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628428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88F6DF-DB0A-4D96-8C40-FCD180CF646B}" type="datetimeFigureOut">
              <a:rPr lang="en-US">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447A38-00E1-4948-8769-9574B7CDA19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37262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BBDEDF-CB37-4300-88E0-F7DE3095D4C4}"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3D12135-07D1-4697-A8F8-B3BCF3E3973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82759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BBDEDF-CB37-4300-88E0-F7DE3095D4C4}"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3D12135-07D1-4697-A8F8-B3BCF3E3973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270796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BBDEDF-CB37-4300-88E0-F7DE3095D4C4}"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3D12135-07D1-4697-A8F8-B3BCF3E3973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957315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BBDEDF-CB37-4300-88E0-F7DE3095D4C4}" type="datetimeFigureOut">
              <a:rPr lang="en-US" smtClean="0">
                <a:solidFill>
                  <a:prstClr val="black">
                    <a:tint val="75000"/>
                  </a:prstClr>
                </a:solidFill>
              </a:rPr>
              <a:pPr/>
              <a:t>9/30/2018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3D12135-07D1-4697-A8F8-B3BCF3E3973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468619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BBDEDF-CB37-4300-88E0-F7DE3095D4C4}" type="datetimeFigureOut">
              <a:rPr lang="en-US" smtClean="0">
                <a:solidFill>
                  <a:prstClr val="black">
                    <a:tint val="75000"/>
                  </a:prstClr>
                </a:solidFill>
              </a:rPr>
              <a:pPr/>
              <a:t>9/30/2018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3D12135-07D1-4697-A8F8-B3BCF3E3973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2596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14C33-C4F0-466C-B8C1-E615C0036502}" type="datetime1">
              <a:rPr lang="en-US" smtClean="0">
                <a:solidFill>
                  <a:prstClr val="black">
                    <a:tint val="75000"/>
                  </a:prstClr>
                </a:solidFill>
              </a:r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37619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BBDEDF-CB37-4300-88E0-F7DE3095D4C4}" type="datetimeFigureOut">
              <a:rPr lang="en-US" smtClean="0">
                <a:solidFill>
                  <a:prstClr val="black">
                    <a:tint val="75000"/>
                  </a:prstClr>
                </a:solidFill>
              </a:rPr>
              <a:pPr/>
              <a:t>9/30/2018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3D12135-07D1-4697-A8F8-B3BCF3E3973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45393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BBDEDF-CB37-4300-88E0-F7DE3095D4C4}" type="datetimeFigureOut">
              <a:rPr lang="en-US" smtClean="0">
                <a:solidFill>
                  <a:prstClr val="black">
                    <a:tint val="75000"/>
                  </a:prstClr>
                </a:solidFill>
              </a:rPr>
              <a:pPr/>
              <a:t>9/30/2018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3D12135-07D1-4697-A8F8-B3BCF3E3973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141191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BBDEDF-CB37-4300-88E0-F7DE3095D4C4}" type="datetimeFigureOut">
              <a:rPr lang="en-US" smtClean="0">
                <a:solidFill>
                  <a:prstClr val="black">
                    <a:tint val="75000"/>
                  </a:prstClr>
                </a:solidFill>
              </a:rPr>
              <a:pPr/>
              <a:t>9/30/2018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3D12135-07D1-4697-A8F8-B3BCF3E3973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81250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BBDEDF-CB37-4300-88E0-F7DE3095D4C4}" type="datetimeFigureOut">
              <a:rPr lang="en-US" smtClean="0">
                <a:solidFill>
                  <a:prstClr val="black">
                    <a:tint val="75000"/>
                  </a:prstClr>
                </a:solidFill>
              </a:rPr>
              <a:pPr/>
              <a:t>9/30/2018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3D12135-07D1-4697-A8F8-B3BCF3E3973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661022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BBDEDF-CB37-4300-88E0-F7DE3095D4C4}"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3D12135-07D1-4697-A8F8-B3BCF3E3973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937257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BBDEDF-CB37-4300-88E0-F7DE3095D4C4}"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3D12135-07D1-4697-A8F8-B3BCF3E3973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19329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87EB50-A4B2-4BDB-AADF-120C2B0311AF}"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B725C9-DE17-4FC4-AEF9-81B8689ACB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2331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87EB50-A4B2-4BDB-AADF-120C2B0311AF}"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B725C9-DE17-4FC4-AEF9-81B8689ACB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973148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87EB50-A4B2-4BDB-AADF-120C2B0311AF}"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B725C9-DE17-4FC4-AEF9-81B8689ACB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8711490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87EB50-A4B2-4BDB-AADF-120C2B0311AF}" type="datetimeFigureOut">
              <a:rPr lang="en-US" smtClean="0">
                <a:solidFill>
                  <a:prstClr val="black">
                    <a:tint val="75000"/>
                  </a:prstClr>
                </a:solidFill>
              </a:rPr>
              <a:pPr/>
              <a:t>9/30/2018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B725C9-DE17-4FC4-AEF9-81B8689ACB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1913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D9478E-53FA-48A5-80FB-79D75071E271}" type="datetime1">
              <a:rPr lang="en-US" smtClean="0">
                <a:solidFill>
                  <a:prstClr val="black">
                    <a:tint val="75000"/>
                  </a:prstClr>
                </a:solidFill>
              </a:rPr>
              <a:t>9/30/2018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12002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87EB50-A4B2-4BDB-AADF-120C2B0311AF}" type="datetimeFigureOut">
              <a:rPr lang="en-US" smtClean="0">
                <a:solidFill>
                  <a:prstClr val="black">
                    <a:tint val="75000"/>
                  </a:prstClr>
                </a:solidFill>
              </a:rPr>
              <a:pPr/>
              <a:t>9/30/2018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8B725C9-DE17-4FC4-AEF9-81B8689ACB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830493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87EB50-A4B2-4BDB-AADF-120C2B0311AF}" type="datetimeFigureOut">
              <a:rPr lang="en-US" smtClean="0">
                <a:solidFill>
                  <a:prstClr val="black">
                    <a:tint val="75000"/>
                  </a:prstClr>
                </a:solidFill>
              </a:rPr>
              <a:pPr/>
              <a:t>9/30/2018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8B725C9-DE17-4FC4-AEF9-81B8689ACB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4906122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87EB50-A4B2-4BDB-AADF-120C2B0311AF}" type="datetimeFigureOut">
              <a:rPr lang="en-US" smtClean="0">
                <a:solidFill>
                  <a:prstClr val="black">
                    <a:tint val="75000"/>
                  </a:prstClr>
                </a:solidFill>
              </a:rPr>
              <a:pPr/>
              <a:t>9/30/2018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8B725C9-DE17-4FC4-AEF9-81B8689ACB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825216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87EB50-A4B2-4BDB-AADF-120C2B0311AF}" type="datetimeFigureOut">
              <a:rPr lang="en-US" smtClean="0">
                <a:solidFill>
                  <a:prstClr val="black">
                    <a:tint val="75000"/>
                  </a:prstClr>
                </a:solidFill>
              </a:rPr>
              <a:pPr/>
              <a:t>9/30/2018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B725C9-DE17-4FC4-AEF9-81B8689ACB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274308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87EB50-A4B2-4BDB-AADF-120C2B0311AF}" type="datetimeFigureOut">
              <a:rPr lang="en-US" smtClean="0">
                <a:solidFill>
                  <a:prstClr val="black">
                    <a:tint val="75000"/>
                  </a:prstClr>
                </a:solidFill>
              </a:rPr>
              <a:pPr/>
              <a:t>9/30/2018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B725C9-DE17-4FC4-AEF9-81B8689ACB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8526487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87EB50-A4B2-4BDB-AADF-120C2B0311AF}"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B725C9-DE17-4FC4-AEF9-81B8689ACB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20312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87EB50-A4B2-4BDB-AADF-120C2B0311AF}"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B725C9-DE17-4FC4-AEF9-81B8689ACB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5167337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87EB50-A4B2-4BDB-AADF-120C2B0311AF}"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B725C9-DE17-4FC4-AEF9-81B8689ACB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9651708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87EB50-A4B2-4BDB-AADF-120C2B0311AF}"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B725C9-DE17-4FC4-AEF9-81B8689ACB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3884405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87EB50-A4B2-4BDB-AADF-120C2B0311AF}"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B725C9-DE17-4FC4-AEF9-81B8689ACB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688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1" y="374900"/>
            <a:ext cx="7635250" cy="814427"/>
          </a:xfrm>
        </p:spPr>
        <p:txBody>
          <a:bodyPr>
            <a:normAutofit/>
          </a:bodyPr>
          <a:lstStyle>
            <a:lvl1pPr algn="r">
              <a:defRPr sz="3600" baseline="0">
                <a:solidFill>
                  <a:srgbClr val="6C1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984711"/>
            <a:ext cx="4040188" cy="639763"/>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614573"/>
            <a:ext cx="4040188" cy="303505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1" y="1984711"/>
            <a:ext cx="4041775" cy="639763"/>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1" y="2614573"/>
            <a:ext cx="4041775" cy="303505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E27DD2B-7BD4-475B-89C5-ABF637CE384C}" type="datetime1">
              <a:rPr lang="en-US" smtClean="0">
                <a:solidFill>
                  <a:prstClr val="black">
                    <a:tint val="75000"/>
                  </a:prstClr>
                </a:solidFill>
              </a:rPr>
              <a:t>9/30/2018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2742970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87EB50-A4B2-4BDB-AADF-120C2B0311AF}" type="datetimeFigureOut">
              <a:rPr lang="en-US" smtClean="0">
                <a:solidFill>
                  <a:prstClr val="black">
                    <a:tint val="75000"/>
                  </a:prstClr>
                </a:solidFill>
              </a:rPr>
              <a:pPr/>
              <a:t>9/30/2018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B725C9-DE17-4FC4-AEF9-81B8689ACB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2720974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87EB50-A4B2-4BDB-AADF-120C2B0311AF}" type="datetimeFigureOut">
              <a:rPr lang="en-US" smtClean="0">
                <a:solidFill>
                  <a:prstClr val="black">
                    <a:tint val="75000"/>
                  </a:prstClr>
                </a:solidFill>
              </a:rPr>
              <a:pPr/>
              <a:t>9/30/2018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8B725C9-DE17-4FC4-AEF9-81B8689ACB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7270902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87EB50-A4B2-4BDB-AADF-120C2B0311AF}" type="datetimeFigureOut">
              <a:rPr lang="en-US" smtClean="0">
                <a:solidFill>
                  <a:prstClr val="black">
                    <a:tint val="75000"/>
                  </a:prstClr>
                </a:solidFill>
              </a:rPr>
              <a:pPr/>
              <a:t>9/30/2018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8B725C9-DE17-4FC4-AEF9-81B8689ACB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524111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87EB50-A4B2-4BDB-AADF-120C2B0311AF}" type="datetimeFigureOut">
              <a:rPr lang="en-US" smtClean="0">
                <a:solidFill>
                  <a:prstClr val="black">
                    <a:tint val="75000"/>
                  </a:prstClr>
                </a:solidFill>
              </a:rPr>
              <a:pPr/>
              <a:t>9/30/2018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8B725C9-DE17-4FC4-AEF9-81B8689ACB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169139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87EB50-A4B2-4BDB-AADF-120C2B0311AF}" type="datetimeFigureOut">
              <a:rPr lang="en-US" smtClean="0">
                <a:solidFill>
                  <a:prstClr val="black">
                    <a:tint val="75000"/>
                  </a:prstClr>
                </a:solidFill>
              </a:rPr>
              <a:pPr/>
              <a:t>9/30/2018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B725C9-DE17-4FC4-AEF9-81B8689ACB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6346803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87EB50-A4B2-4BDB-AADF-120C2B0311AF}" type="datetimeFigureOut">
              <a:rPr lang="en-US" smtClean="0">
                <a:solidFill>
                  <a:prstClr val="black">
                    <a:tint val="75000"/>
                  </a:prstClr>
                </a:solidFill>
              </a:rPr>
              <a:pPr/>
              <a:t>9/30/2018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B725C9-DE17-4FC4-AEF9-81B8689ACB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319963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87EB50-A4B2-4BDB-AADF-120C2B0311AF}"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B725C9-DE17-4FC4-AEF9-81B8689ACB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338377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87EB50-A4B2-4BDB-AADF-120C2B0311AF}"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B725C9-DE17-4FC4-AEF9-81B8689ACB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993818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8E04CA-8E47-4098-9E7E-4386F4A8DC6B}"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D4D9D-35EF-4471-95F1-C4474876294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387025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8E04CA-8E47-4098-9E7E-4386F4A8DC6B}"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D4D9D-35EF-4471-95F1-C4474876294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12514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89FE93-5857-42DF-A8E7-9E2BA376949A}" type="datetime1">
              <a:rPr lang="en-US" smtClean="0">
                <a:solidFill>
                  <a:prstClr val="black">
                    <a:tint val="75000"/>
                  </a:prstClr>
                </a:solidFill>
              </a:rPr>
              <a:t>9/30/2018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2586224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8E04CA-8E47-4098-9E7E-4386F4A8DC6B}"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D4D9D-35EF-4471-95F1-C4474876294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8274168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8E04CA-8E47-4098-9E7E-4386F4A8DC6B}" type="datetimeFigureOut">
              <a:rPr lang="en-US" smtClean="0">
                <a:solidFill>
                  <a:prstClr val="black">
                    <a:tint val="75000"/>
                  </a:prstClr>
                </a:solidFill>
              </a:rPr>
              <a:pPr/>
              <a:t>9/30/2018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6D4D9D-35EF-4471-95F1-C4474876294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8497385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8E04CA-8E47-4098-9E7E-4386F4A8DC6B}" type="datetimeFigureOut">
              <a:rPr lang="en-US" smtClean="0">
                <a:solidFill>
                  <a:prstClr val="black">
                    <a:tint val="75000"/>
                  </a:prstClr>
                </a:solidFill>
              </a:rPr>
              <a:pPr/>
              <a:t>9/30/2018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6D4D9D-35EF-4471-95F1-C4474876294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804063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8E04CA-8E47-4098-9E7E-4386F4A8DC6B}" type="datetimeFigureOut">
              <a:rPr lang="en-US" smtClean="0">
                <a:solidFill>
                  <a:prstClr val="black">
                    <a:tint val="75000"/>
                  </a:prstClr>
                </a:solidFill>
              </a:rPr>
              <a:pPr/>
              <a:t>9/30/2018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6D4D9D-35EF-4471-95F1-C4474876294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9310140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8E04CA-8E47-4098-9E7E-4386F4A8DC6B}" type="datetimeFigureOut">
              <a:rPr lang="en-US" smtClean="0">
                <a:solidFill>
                  <a:prstClr val="black">
                    <a:tint val="75000"/>
                  </a:prstClr>
                </a:solidFill>
              </a:rPr>
              <a:pPr/>
              <a:t>9/30/2018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6D4D9D-35EF-4471-95F1-C4474876294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710296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8E04CA-8E47-4098-9E7E-4386F4A8DC6B}" type="datetimeFigureOut">
              <a:rPr lang="en-US" smtClean="0">
                <a:solidFill>
                  <a:prstClr val="black">
                    <a:tint val="75000"/>
                  </a:prstClr>
                </a:solidFill>
              </a:rPr>
              <a:pPr/>
              <a:t>9/30/2018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6D4D9D-35EF-4471-95F1-C4474876294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143108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8E04CA-8E47-4098-9E7E-4386F4A8DC6B}" type="datetimeFigureOut">
              <a:rPr lang="en-US" smtClean="0">
                <a:solidFill>
                  <a:prstClr val="black">
                    <a:tint val="75000"/>
                  </a:prstClr>
                </a:solidFill>
              </a:rPr>
              <a:pPr/>
              <a:t>9/30/2018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6D4D9D-35EF-4471-95F1-C4474876294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873045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8E04CA-8E47-4098-9E7E-4386F4A8DC6B}"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D4D9D-35EF-4471-95F1-C4474876294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310235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8E04CA-8E47-4098-9E7E-4386F4A8DC6B}"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6D4D9D-35EF-4471-95F1-C4474876294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078848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BCA375-6D08-4C5B-A9F1-9CEB60B4F069}"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559235B-CB88-4372-8B65-BFBCD78EBF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272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10C44-B060-4EE4-B17A-C373C8F56A97}" type="datetime1">
              <a:rPr lang="en-US" smtClean="0">
                <a:solidFill>
                  <a:prstClr val="black">
                    <a:tint val="75000"/>
                  </a:prstClr>
                </a:solidFill>
              </a:rPr>
              <a:t>9/30/2018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085653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BCA375-6D08-4C5B-A9F1-9CEB60B4F069}"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559235B-CB88-4372-8B65-BFBCD78EBF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908867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BCA375-6D08-4C5B-A9F1-9CEB60B4F069}"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559235B-CB88-4372-8B65-BFBCD78EBF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935727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BCA375-6D08-4C5B-A9F1-9CEB60B4F069}" type="datetimeFigureOut">
              <a:rPr lang="en-US" smtClean="0">
                <a:solidFill>
                  <a:prstClr val="black">
                    <a:tint val="75000"/>
                  </a:prstClr>
                </a:solidFill>
              </a:rPr>
              <a:pPr/>
              <a:t>9/30/2018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559235B-CB88-4372-8B65-BFBCD78EBF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765007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BCA375-6D08-4C5B-A9F1-9CEB60B4F069}" type="datetimeFigureOut">
              <a:rPr lang="en-US" smtClean="0">
                <a:solidFill>
                  <a:prstClr val="black">
                    <a:tint val="75000"/>
                  </a:prstClr>
                </a:solidFill>
              </a:rPr>
              <a:pPr/>
              <a:t>9/30/2018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559235B-CB88-4372-8B65-BFBCD78EBF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3260581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BCA375-6D08-4C5B-A9F1-9CEB60B4F069}" type="datetimeFigureOut">
              <a:rPr lang="en-US" smtClean="0">
                <a:solidFill>
                  <a:prstClr val="black">
                    <a:tint val="75000"/>
                  </a:prstClr>
                </a:solidFill>
              </a:rPr>
              <a:pPr/>
              <a:t>9/30/2018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559235B-CB88-4372-8B65-BFBCD78EBF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1001215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BCA375-6D08-4C5B-A9F1-9CEB60B4F069}" type="datetimeFigureOut">
              <a:rPr lang="en-US" smtClean="0">
                <a:solidFill>
                  <a:prstClr val="black">
                    <a:tint val="75000"/>
                  </a:prstClr>
                </a:solidFill>
              </a:rPr>
              <a:pPr/>
              <a:t>9/30/2018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559235B-CB88-4372-8B65-BFBCD78EBF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588753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BCA375-6D08-4C5B-A9F1-9CEB60B4F069}" type="datetimeFigureOut">
              <a:rPr lang="en-US" smtClean="0">
                <a:solidFill>
                  <a:prstClr val="black">
                    <a:tint val="75000"/>
                  </a:prstClr>
                </a:solidFill>
              </a:rPr>
              <a:pPr/>
              <a:t>9/30/2018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559235B-CB88-4372-8B65-BFBCD78EBF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4395597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BCA375-6D08-4C5B-A9F1-9CEB60B4F069}" type="datetimeFigureOut">
              <a:rPr lang="en-US" smtClean="0">
                <a:solidFill>
                  <a:prstClr val="black">
                    <a:tint val="75000"/>
                  </a:prstClr>
                </a:solidFill>
              </a:rPr>
              <a:pPr/>
              <a:t>9/30/2018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559235B-CB88-4372-8B65-BFBCD78EBF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7115040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BCA375-6D08-4C5B-A9F1-9CEB60B4F069}"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559235B-CB88-4372-8B65-BFBCD78EBF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776239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BCA375-6D08-4C5B-A9F1-9CEB60B4F069}"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559235B-CB88-4372-8B65-BFBCD78EBF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9189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2F2BB2-3589-4998-B440-D1988CC7676B}" type="datetime1">
              <a:rPr lang="en-US" smtClean="0">
                <a:solidFill>
                  <a:prstClr val="black">
                    <a:tint val="75000"/>
                  </a:prstClr>
                </a:solidFill>
              </a:rPr>
              <a:t>9/30/2018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7405630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7E27A9-3F53-4834-9931-A9AD3BC216D9}" type="datetimeFigureOut">
              <a:rPr lang="en-US">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4D128A8-B672-44AF-9DAC-D92F0AD8664B}"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8092633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7E27A9-3F53-4834-9931-A9AD3BC216D9}" type="datetimeFigureOut">
              <a:rPr lang="en-US">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4D128A8-B672-44AF-9DAC-D92F0AD8664B}"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265905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7E27A9-3F53-4834-9931-A9AD3BC216D9}" type="datetimeFigureOut">
              <a:rPr lang="en-US">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4D128A8-B672-44AF-9DAC-D92F0AD8664B}"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5740696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7E27A9-3F53-4834-9931-A9AD3BC216D9}" type="datetimeFigureOut">
              <a:rPr lang="en-US">
                <a:solidFill>
                  <a:prstClr val="black">
                    <a:tint val="75000"/>
                  </a:prstClr>
                </a:solidFill>
              </a:rPr>
              <a:pPr/>
              <a:t>9/30/2018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4D128A8-B672-44AF-9DAC-D92F0AD8664B}"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4507674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7E27A9-3F53-4834-9931-A9AD3BC216D9}" type="datetimeFigureOut">
              <a:rPr lang="en-US">
                <a:solidFill>
                  <a:prstClr val="black">
                    <a:tint val="75000"/>
                  </a:prstClr>
                </a:solidFill>
              </a:rPr>
              <a:pPr/>
              <a:t>9/30/2018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C4D128A8-B672-44AF-9DAC-D92F0AD8664B}"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788225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7E27A9-3F53-4834-9931-A9AD3BC216D9}" type="datetimeFigureOut">
              <a:rPr lang="en-US">
                <a:solidFill>
                  <a:prstClr val="black">
                    <a:tint val="75000"/>
                  </a:prstClr>
                </a:solidFill>
              </a:rPr>
              <a:pPr/>
              <a:t>9/30/2018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4D128A8-B672-44AF-9DAC-D92F0AD8664B}"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2242910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7E27A9-3F53-4834-9931-A9AD3BC216D9}" type="datetimeFigureOut">
              <a:rPr lang="en-US">
                <a:solidFill>
                  <a:prstClr val="black">
                    <a:tint val="75000"/>
                  </a:prstClr>
                </a:solidFill>
              </a:rPr>
              <a:pPr/>
              <a:t>9/30/2018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C4D128A8-B672-44AF-9DAC-D92F0AD8664B}"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882272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7E27A9-3F53-4834-9931-A9AD3BC216D9}" type="datetimeFigureOut">
              <a:rPr lang="en-US">
                <a:solidFill>
                  <a:prstClr val="black">
                    <a:tint val="75000"/>
                  </a:prstClr>
                </a:solidFill>
              </a:rPr>
              <a:pPr/>
              <a:t>9/30/2018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4D128A8-B672-44AF-9DAC-D92F0AD8664B}"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2444512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7E27A9-3F53-4834-9931-A9AD3BC216D9}" type="datetimeFigureOut">
              <a:rPr lang="en-US">
                <a:solidFill>
                  <a:prstClr val="black">
                    <a:tint val="75000"/>
                  </a:prstClr>
                </a:solidFill>
              </a:rPr>
              <a:pPr/>
              <a:t>9/30/2018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4D128A8-B672-44AF-9DAC-D92F0AD8664B}"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107083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7E27A9-3F53-4834-9931-A9AD3BC216D9}" type="datetimeFigureOut">
              <a:rPr lang="en-US">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4D128A8-B672-44AF-9DAC-D92F0AD8664B}"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96336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10.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9.xml"/><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theme" Target="../theme/theme11.xml"/><Relationship Id="rId2" Type="http://schemas.openxmlformats.org/officeDocument/2006/relationships/slideLayout" Target="../slideLayouts/slideLayout113.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0.xml"/><Relationship Id="rId3" Type="http://schemas.openxmlformats.org/officeDocument/2006/relationships/slideLayout" Target="../slideLayouts/slideLayout125.xml"/><Relationship Id="rId7" Type="http://schemas.openxmlformats.org/officeDocument/2006/relationships/slideLayout" Target="../slideLayouts/slideLayout129.xml"/><Relationship Id="rId12" Type="http://schemas.openxmlformats.org/officeDocument/2006/relationships/theme" Target="../theme/theme12.xml"/><Relationship Id="rId2" Type="http://schemas.openxmlformats.org/officeDocument/2006/relationships/slideLayout" Target="../slideLayouts/slideLayout124.xml"/><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slideLayout" Target="../slideLayouts/slideLayout133.xml"/><Relationship Id="rId5" Type="http://schemas.openxmlformats.org/officeDocument/2006/relationships/slideLayout" Target="../slideLayouts/slideLayout127.xml"/><Relationship Id="rId10" Type="http://schemas.openxmlformats.org/officeDocument/2006/relationships/slideLayout" Target="../slideLayouts/slideLayout132.xml"/><Relationship Id="rId4" Type="http://schemas.openxmlformats.org/officeDocument/2006/relationships/slideLayout" Target="../slideLayouts/slideLayout126.xml"/><Relationship Id="rId9" Type="http://schemas.openxmlformats.org/officeDocument/2006/relationships/slideLayout" Target="../slideLayouts/slideLayout13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E4FEEB-A3E1-4C1A-BBAF-07918E8674FF}" type="datetime1">
              <a:rPr lang="en-US" smtClean="0">
                <a:solidFill>
                  <a:prstClr val="black">
                    <a:tint val="75000"/>
                  </a:prstClr>
                </a:solidFill>
              </a:rPr>
              <a:t>9/30/2018</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8ADB06F9-D214-477C-9697-998EB83AE2F6}"/>
              </a:ext>
            </a:extLst>
          </p:cNvPr>
          <p:cNvSpPr txBox="1"/>
          <p:nvPr userDrawn="1"/>
        </p:nvSpPr>
        <p:spPr>
          <a:xfrm>
            <a:off x="-9150" y="6951663"/>
            <a:ext cx="8389625" cy="523220"/>
          </a:xfrm>
          <a:prstGeom prst="rect">
            <a:avLst/>
          </a:prstGeom>
          <a:noFill/>
        </p:spPr>
        <p:txBody>
          <a:bodyPr wrap="square" rtlCol="0">
            <a:spAutoFit/>
          </a:bodyPr>
          <a:lstStyle/>
          <a:p>
            <a:r>
              <a:rPr lang="en-US" sz="1400">
                <a:solidFill>
                  <a:prstClr val="white">
                    <a:lumMod val="65000"/>
                  </a:prstClr>
                </a:solidFill>
              </a:rPr>
              <a:t>This presentation uses a free template provided by FPPT.com</a:t>
            </a:r>
          </a:p>
          <a:p>
            <a:r>
              <a:rPr lang="en-US" sz="1400">
                <a:solidFill>
                  <a:prstClr val="white">
                    <a:lumMod val="65000"/>
                  </a:prstClr>
                </a:solidFill>
              </a:rPr>
              <a:t>www.free-power-point-templates.com</a:t>
            </a:r>
          </a:p>
        </p:txBody>
      </p:sp>
    </p:spTree>
    <p:extLst>
      <p:ext uri="{BB962C8B-B14F-4D97-AF65-F5344CB8AC3E}">
        <p14:creationId xmlns:p14="http://schemas.microsoft.com/office/powerpoint/2010/main" val="246287343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1CF6FEB-4961-4978-8E9D-5BBA4D9D461F}"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E30DB9-5A9F-4109-975F-2BD629D2D7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64302572"/>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DCAFF88-2FAE-448F-A7E1-D7816EC20CB6}"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12A5D9-3B6D-417D-B5D7-F7B7A560545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4602212"/>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711EAEC-27E1-4C3B-A559-265ADB33BCF0}"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30C602-3C7B-4A5B-9E62-E448BA9C89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7241942"/>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5F25C29-5383-4E46-93C2-417FAB69A834}"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4CEB11-CD49-44FB-981D-A79A5FB4DD4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14145372"/>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488F6DF-DB0A-4D96-8C40-FCD180CF646B}" type="datetimeFigureOut">
              <a:rPr lang="en-US" smtClean="0">
                <a:solidFill>
                  <a:prstClr val="black">
                    <a:tint val="75000"/>
                  </a:prstClr>
                </a:solidFill>
              </a:rPr>
              <a:pPr/>
              <a:t>9/30/2018</a:t>
            </a:fld>
            <a:endParaRPr lang="en-US" smtClean="0">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smtClean="0">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447A38-00E1-4948-8769-9574B7CDA19C}" type="slidenum">
              <a:rPr lang="en-US" smtClean="0">
                <a:solidFill>
                  <a:prstClr val="black">
                    <a:tint val="75000"/>
                  </a:prstClr>
                </a:solidFill>
              </a:rPr>
              <a:pPr/>
              <a:t>‹#›</a:t>
            </a:fld>
            <a:endParaRPr lang="en-US" smtClean="0">
              <a:solidFill>
                <a:prstClr val="black">
                  <a:tint val="75000"/>
                </a:prstClr>
              </a:solidFill>
            </a:endParaRPr>
          </a:p>
        </p:txBody>
      </p:sp>
    </p:spTree>
    <p:extLst>
      <p:ext uri="{BB962C8B-B14F-4D97-AF65-F5344CB8AC3E}">
        <p14:creationId xmlns:p14="http://schemas.microsoft.com/office/powerpoint/2010/main" val="2510905909"/>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FBBDEDF-CB37-4300-88E0-F7DE3095D4C4}"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D12135-07D1-4697-A8F8-B3BCF3E3973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5391384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287EB50-A4B2-4BDB-AADF-120C2B0311AF}"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8B725C9-DE17-4FC4-AEF9-81B8689ACB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65663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287EB50-A4B2-4BDB-AADF-120C2B0311AF}"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8B725C9-DE17-4FC4-AEF9-81B8689ACB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91255852"/>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8E04CA-8E47-4098-9E7E-4386F4A8DC6B}"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6D4D9D-35EF-4471-95F1-C4474876294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4650002"/>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5BCA375-6D08-4C5B-A9F1-9CEB60B4F069}" type="datetimeFigureOut">
              <a:rPr lang="en-US" smtClean="0">
                <a:solidFill>
                  <a:prstClr val="black">
                    <a:tint val="75000"/>
                  </a:prstClr>
                </a:solidFill>
              </a:rPr>
              <a:pPr/>
              <a:t>9/30/2018</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559235B-CB88-4372-8B65-BFBCD78EBF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0628860"/>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F7E27A9-3F53-4834-9931-A9AD3BC216D9}" type="datetimeFigureOut">
              <a:rPr lang="en-US" smtClean="0">
                <a:solidFill>
                  <a:prstClr val="black">
                    <a:tint val="75000"/>
                  </a:prstClr>
                </a:solidFill>
              </a:rPr>
              <a:pPr/>
              <a:t>9/30/2018</a:t>
            </a:fld>
            <a:endParaRPr lang="en-US" smtClean="0">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smtClean="0">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D128A8-B672-44AF-9DAC-D92F0AD8664B}" type="slidenum">
              <a:rPr lang="en-US" smtClean="0">
                <a:solidFill>
                  <a:prstClr val="black">
                    <a:tint val="75000"/>
                  </a:prstClr>
                </a:solidFill>
              </a:rPr>
              <a:pPr/>
              <a:t>‹#›</a:t>
            </a:fld>
            <a:endParaRPr lang="en-US" smtClean="0">
              <a:solidFill>
                <a:prstClr val="black">
                  <a:tint val="75000"/>
                </a:prstClr>
              </a:solidFill>
            </a:endParaRPr>
          </a:p>
        </p:txBody>
      </p:sp>
    </p:spTree>
    <p:extLst>
      <p:ext uri="{BB962C8B-B14F-4D97-AF65-F5344CB8AC3E}">
        <p14:creationId xmlns:p14="http://schemas.microsoft.com/office/powerpoint/2010/main" val="2064459255"/>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hyperlink" Target="../../../../../../../../../ClassProject2/main.c"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slide" Target="slide5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sampleCode/checkPrime.c" TargetMode="External"/><Relationship Id="rId2" Type="http://schemas.openxmlformats.org/officeDocument/2006/relationships/hyperlink" Target="sampleCode/no-arg-no-value.pptx"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slide" Target="slide62.xml"/><Relationship Id="rId2" Type="http://schemas.openxmlformats.org/officeDocument/2006/relationships/hyperlink" Target="sampleCode/nrv-warg.pptx"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slide" Target="slide64.xml"/><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slide" Target="slide6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slide" Target="slide6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6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57.xml"/></Relationships>
</file>

<file path=ppt/slides/_rels/slide62.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68.xml"/></Relationships>
</file>

<file path=ppt/slides/_rels/slide63.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79.xml"/></Relationships>
</file>

<file path=ppt/slides/_rels/slide64.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90.xml"/></Relationships>
</file>

<file path=ppt/slides/_rels/slide65.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101.xml"/></Relationships>
</file>

<file path=ppt/slides/_rels/slide66.xml.rels><?xml version="1.0" encoding="UTF-8" standalone="yes"?>
<Relationships xmlns="http://schemas.openxmlformats.org/package/2006/relationships"><Relationship Id="rId2" Type="http://schemas.openxmlformats.org/officeDocument/2006/relationships/slide" Target="slide50.xml"/><Relationship Id="rId1" Type="http://schemas.openxmlformats.org/officeDocument/2006/relationships/slideLayout" Target="../slideLayouts/slideLayout112.xml"/></Relationships>
</file>

<file path=ppt/slides/_rels/slide67.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12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20478093">
            <a:off x="3217289" y="2436168"/>
            <a:ext cx="5414880" cy="1477328"/>
          </a:xfrm>
          <a:prstGeom prst="rect">
            <a:avLst/>
          </a:prstGeom>
        </p:spPr>
        <p:txBody>
          <a:bodyPr wrap="none">
            <a:spAutoFit/>
          </a:bodyPr>
          <a:lstStyle/>
          <a:p>
            <a:pPr algn="ctr"/>
            <a:r>
              <a:rPr lang="en-US" sz="3000" b="1" dirty="0" smtClean="0">
                <a:solidFill>
                  <a:srgbClr val="FF0000"/>
                </a:solidFill>
                <a:effectLst>
                  <a:outerShdw blurRad="38100" dist="38100" dir="2700000" algn="tl">
                    <a:srgbClr val="000000">
                      <a:alpha val="43137"/>
                    </a:srgbClr>
                  </a:outerShdw>
                </a:effectLst>
              </a:rPr>
              <a:t>Lesson-3</a:t>
            </a:r>
          </a:p>
          <a:p>
            <a:pPr algn="ctr"/>
            <a:r>
              <a:rPr lang="en-US" sz="3000" b="1" dirty="0" smtClean="0">
                <a:solidFill>
                  <a:srgbClr val="FF0000"/>
                </a:solidFill>
                <a:effectLst>
                  <a:outerShdw blurRad="38100" dist="38100" dir="2700000" algn="tl">
                    <a:srgbClr val="000000">
                      <a:alpha val="43137"/>
                    </a:srgbClr>
                  </a:outerShdw>
                </a:effectLst>
              </a:rPr>
              <a:t>Top-Down </a:t>
            </a:r>
            <a:r>
              <a:rPr lang="en-US" sz="3000" b="1" dirty="0">
                <a:solidFill>
                  <a:srgbClr val="FF0000"/>
                </a:solidFill>
                <a:effectLst>
                  <a:outerShdw blurRad="38100" dist="38100" dir="2700000" algn="tl">
                    <a:srgbClr val="000000">
                      <a:alpha val="43137"/>
                    </a:srgbClr>
                  </a:outerShdw>
                </a:effectLst>
              </a:rPr>
              <a:t>Design with </a:t>
            </a:r>
            <a:r>
              <a:rPr lang="en-US" sz="3000" b="1" dirty="0" smtClean="0">
                <a:solidFill>
                  <a:srgbClr val="FF0000"/>
                </a:solidFill>
                <a:effectLst>
                  <a:outerShdw blurRad="38100" dist="38100" dir="2700000" algn="tl">
                    <a:srgbClr val="000000">
                      <a:alpha val="43137"/>
                    </a:srgbClr>
                  </a:outerShdw>
                </a:effectLst>
              </a:rPr>
              <a:t>Functions</a:t>
            </a:r>
          </a:p>
          <a:p>
            <a:pPr algn="ctr"/>
            <a:r>
              <a:rPr lang="en-US" sz="3000" b="1" dirty="0" smtClean="0">
                <a:solidFill>
                  <a:srgbClr val="FF0000"/>
                </a:solidFill>
                <a:effectLst>
                  <a:outerShdw blurRad="38100" dist="38100" dir="2700000" algn="tl">
                    <a:srgbClr val="000000">
                      <a:alpha val="43137"/>
                    </a:srgbClr>
                  </a:outerShdw>
                </a:effectLst>
              </a:rPr>
              <a:t>In C-Language</a:t>
            </a:r>
            <a:endParaRPr lang="en-US" sz="3000" b="1" dirty="0">
              <a:solidFill>
                <a:srgbClr val="FF000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solidFill>
                  <a:prstClr val="black">
                    <a:tint val="75000"/>
                  </a:prstClr>
                </a:solidFill>
              </a:rPr>
              <a:pPr/>
              <a:t>1</a:t>
            </a:fld>
            <a:endParaRPr lang="en-US">
              <a:solidFill>
                <a:prstClr val="black">
                  <a:tint val="75000"/>
                </a:prstClr>
              </a:solidFill>
            </a:endParaRPr>
          </a:p>
        </p:txBody>
      </p:sp>
      <p:sp>
        <p:nvSpPr>
          <p:cNvPr id="5" name="Date Placeholder 4"/>
          <p:cNvSpPr>
            <a:spLocks noGrp="1"/>
          </p:cNvSpPr>
          <p:nvPr>
            <p:ph type="dt" sz="half" idx="10"/>
          </p:nvPr>
        </p:nvSpPr>
        <p:spPr/>
        <p:txBody>
          <a:bodyPr/>
          <a:lstStyle/>
          <a:p>
            <a:fld id="{09CFE52C-4E58-460E-814C-24D8A0AFE8EA}" type="datetime1">
              <a:rPr lang="en-US" smtClean="0">
                <a:solidFill>
                  <a:prstClr val="black">
                    <a:tint val="75000"/>
                  </a:prstClr>
                </a:solidFill>
              </a:rPr>
              <a:t>9/30/2018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Introduction to Computer Science</a:t>
            </a:r>
            <a:endParaRPr lang="en-US" dirty="0">
              <a:solidFill>
                <a:prstClr val="black">
                  <a:tint val="75000"/>
                </a:prstClr>
              </a:solidFill>
            </a:endParaRPr>
          </a:p>
        </p:txBody>
      </p:sp>
    </p:spTree>
    <p:extLst>
      <p:ext uri="{BB962C8B-B14F-4D97-AF65-F5344CB8AC3E}">
        <p14:creationId xmlns:p14="http://schemas.microsoft.com/office/powerpoint/2010/main" val="2070176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260406D-82C9-42F3-92E6-28D4B554BD77}" type="datetime1">
              <a:rPr lang="en-US" smtClean="0">
                <a:solidFill>
                  <a:prstClr val="black">
                    <a:tint val="75000"/>
                  </a:prstClr>
                </a:solidFill>
              </a:r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10</a:t>
            </a:fld>
            <a:endParaRPr lang="en-US">
              <a:solidFill>
                <a:prstClr val="black">
                  <a:tint val="75000"/>
                </a:prstClr>
              </a:solidFill>
            </a:endParaRPr>
          </a:p>
        </p:txBody>
      </p:sp>
      <p:sp>
        <p:nvSpPr>
          <p:cNvPr id="7" name="Title 1"/>
          <p:cNvSpPr>
            <a:spLocks noGrp="1"/>
          </p:cNvSpPr>
          <p:nvPr>
            <p:ph type="title"/>
          </p:nvPr>
        </p:nvSpPr>
        <p:spPr>
          <a:xfrm>
            <a:off x="3352799" y="152400"/>
            <a:ext cx="5036825" cy="1036929"/>
          </a:xfrm>
        </p:spPr>
        <p:txBody>
          <a:bodyPr>
            <a:noAutofit/>
          </a:bodyPr>
          <a:lstStyle/>
          <a:p>
            <a:pPr algn="ctr"/>
            <a:r>
              <a:rPr lang="en-US" sz="3000" b="1" dirty="0" smtClean="0">
                <a:solidFill>
                  <a:srgbClr val="FF0000"/>
                </a:solidFill>
              </a:rPr>
              <a:t/>
            </a:r>
            <a:br>
              <a:rPr lang="en-US" sz="3000" b="1" dirty="0" smtClean="0">
                <a:solidFill>
                  <a:srgbClr val="FF0000"/>
                </a:solidFill>
              </a:rPr>
            </a:br>
            <a:r>
              <a:rPr lang="en-US" sz="3000" b="1" dirty="0" smtClean="0">
                <a:solidFill>
                  <a:srgbClr val="FF0000"/>
                </a:solidFill>
              </a:rPr>
              <a:t>Functions</a:t>
            </a:r>
            <a:r>
              <a:rPr lang="en-US" sz="3000" b="1" dirty="0">
                <a:solidFill>
                  <a:srgbClr val="FF0000"/>
                </a:solidFill>
              </a:rPr>
              <a:t>: Definitions and </a:t>
            </a:r>
            <a:r>
              <a:rPr lang="en-US" sz="3000" b="1" dirty="0" smtClean="0">
                <a:solidFill>
                  <a:srgbClr val="FF0000"/>
                </a:solidFill>
              </a:rPr>
              <a:t>Declaration</a:t>
            </a:r>
            <a:r>
              <a:rPr lang="en-US" sz="3000" b="1" dirty="0">
                <a:solidFill>
                  <a:srgbClr val="FF0000"/>
                </a:solidFill>
              </a:rPr>
              <a:t/>
            </a:r>
            <a:br>
              <a:rPr lang="en-US" sz="3000" b="1" dirty="0">
                <a:solidFill>
                  <a:srgbClr val="FF0000"/>
                </a:solidFill>
              </a:rPr>
            </a:br>
            <a:endParaRPr lang="en-US" sz="3000" b="1" dirty="0">
              <a:solidFill>
                <a:srgbClr val="FF0000"/>
              </a:solidFill>
            </a:endParaRPr>
          </a:p>
        </p:txBody>
      </p:sp>
      <p:sp>
        <p:nvSpPr>
          <p:cNvPr id="8" name="TextBox 7"/>
          <p:cNvSpPr txBox="1"/>
          <p:nvPr/>
        </p:nvSpPr>
        <p:spPr>
          <a:xfrm>
            <a:off x="0" y="1752600"/>
            <a:ext cx="9144000" cy="1877437"/>
          </a:xfrm>
          <a:prstGeom prst="rect">
            <a:avLst/>
          </a:prstGeom>
          <a:noFill/>
        </p:spPr>
        <p:txBody>
          <a:bodyPr wrap="square" rtlCol="0">
            <a:spAutoFit/>
          </a:bodyPr>
          <a:lstStyle/>
          <a:p>
            <a:pPr algn="just"/>
            <a:r>
              <a:rPr lang="en-US" sz="2500" b="1" dirty="0"/>
              <a:t>Function </a:t>
            </a:r>
            <a:r>
              <a:rPr lang="en-US" sz="2500" b="1" dirty="0" smtClean="0"/>
              <a:t>declaration</a:t>
            </a:r>
          </a:p>
          <a:p>
            <a:pPr algn="just"/>
            <a:r>
              <a:rPr lang="en-AU" sz="2200" dirty="0"/>
              <a:t>Like </a:t>
            </a:r>
            <a:r>
              <a:rPr lang="en-AU" sz="2200" b="1" dirty="0">
                <a:solidFill>
                  <a:srgbClr val="0000FF"/>
                </a:solidFill>
                <a:effectLst>
                  <a:outerShdw blurRad="38100" dist="38100" dir="2700000" algn="tl">
                    <a:srgbClr val="000000">
                      <a:alpha val="43137"/>
                    </a:srgbClr>
                  </a:outerShdw>
                </a:effectLst>
              </a:rPr>
              <a:t>variable </a:t>
            </a:r>
            <a:r>
              <a:rPr lang="en-AU" sz="2200" b="1" dirty="0" smtClean="0">
                <a:solidFill>
                  <a:srgbClr val="0000FF"/>
                </a:solidFill>
                <a:effectLst>
                  <a:outerShdw blurRad="38100" dist="38100" dir="2700000" algn="tl">
                    <a:srgbClr val="000000">
                      <a:alpha val="43137"/>
                    </a:srgbClr>
                  </a:outerShdw>
                </a:effectLst>
              </a:rPr>
              <a:t>declarations </a:t>
            </a:r>
            <a:r>
              <a:rPr lang="en-AU" sz="2200" dirty="0"/>
              <a:t>functions are also declared. Function declaration tells the </a:t>
            </a:r>
            <a:r>
              <a:rPr lang="en-AU" sz="2200" b="1" dirty="0" smtClean="0">
                <a:solidFill>
                  <a:srgbClr val="0000FF"/>
                </a:solidFill>
                <a:effectLst>
                  <a:outerShdw blurRad="38100" dist="38100" dir="2700000" algn="tl">
                    <a:srgbClr val="000000">
                      <a:alpha val="43137"/>
                    </a:srgbClr>
                  </a:outerShdw>
                </a:effectLst>
              </a:rPr>
              <a:t>compiler</a:t>
            </a:r>
            <a:r>
              <a:rPr lang="en-AU" sz="2200" dirty="0" smtClean="0"/>
              <a:t> that </a:t>
            </a:r>
            <a:r>
              <a:rPr lang="en-AU" sz="2200" dirty="0"/>
              <a:t>there exists a function with some name that may be used later in the program. Function declaration is also known as function</a:t>
            </a:r>
            <a:r>
              <a:rPr lang="en-AU" sz="2200" dirty="0">
                <a:solidFill>
                  <a:srgbClr val="0000FF"/>
                </a:solidFill>
              </a:rPr>
              <a:t> prototype </a:t>
            </a:r>
            <a:r>
              <a:rPr lang="en-AU" sz="2200" dirty="0"/>
              <a:t>or function </a:t>
            </a:r>
            <a:r>
              <a:rPr lang="en-AU" sz="2200" dirty="0">
                <a:solidFill>
                  <a:srgbClr val="0000FF"/>
                </a:solidFill>
              </a:rPr>
              <a:t>signature</a:t>
            </a:r>
            <a:r>
              <a:rPr lang="en-AU" sz="2200" dirty="0" smtClean="0"/>
              <a:t>.</a:t>
            </a:r>
            <a:endParaRPr lang="en-US" sz="2200" dirty="0"/>
          </a:p>
        </p:txBody>
      </p:sp>
      <p:sp>
        <p:nvSpPr>
          <p:cNvPr id="9" name="TextBox 8"/>
          <p:cNvSpPr txBox="1"/>
          <p:nvPr/>
        </p:nvSpPr>
        <p:spPr>
          <a:xfrm>
            <a:off x="85724" y="3578086"/>
            <a:ext cx="9144000" cy="477054"/>
          </a:xfrm>
          <a:prstGeom prst="rect">
            <a:avLst/>
          </a:prstGeom>
          <a:noFill/>
        </p:spPr>
        <p:txBody>
          <a:bodyPr wrap="square" rtlCol="0">
            <a:spAutoFit/>
          </a:bodyPr>
          <a:lstStyle/>
          <a:p>
            <a:r>
              <a:rPr lang="en-US" sz="2500" b="1" dirty="0" smtClean="0"/>
              <a:t>Function declaration</a:t>
            </a:r>
            <a:endParaRPr lang="en-US" sz="2500" dirty="0"/>
          </a:p>
        </p:txBody>
      </p:sp>
      <p:sp>
        <p:nvSpPr>
          <p:cNvPr id="10" name="Rectangle 1"/>
          <p:cNvSpPr>
            <a:spLocks noChangeArrowheads="1"/>
          </p:cNvSpPr>
          <p:nvPr/>
        </p:nvSpPr>
        <p:spPr bwMode="auto">
          <a:xfrm>
            <a:off x="152399" y="3803771"/>
            <a:ext cx="8686801"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err="1" smtClean="0">
                <a:ln>
                  <a:noFill/>
                </a:ln>
                <a:solidFill>
                  <a:srgbClr val="0000FF"/>
                </a:solidFill>
                <a:effectLst/>
                <a:latin typeface="Times New Roman" panose="02020603050405020304" pitchFamily="18" charset="0"/>
                <a:cs typeface="Times New Roman" panose="02020603050405020304" pitchFamily="18" charset="0"/>
              </a:rPr>
              <a:t>return_type</a:t>
            </a:r>
            <a:r>
              <a:rPr kumimoji="0" lang="en-US" altLang="en-US" sz="220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200" b="0" i="1" u="none" strike="noStrike" cap="none" normalizeH="0" baseline="0" dirty="0" err="1" smtClean="0">
                <a:ln>
                  <a:noFill/>
                </a:ln>
                <a:solidFill>
                  <a:srgbClr val="FF0000"/>
                </a:solidFill>
                <a:effectLst/>
                <a:latin typeface="Times New Roman" panose="02020603050405020304" pitchFamily="18" charset="0"/>
                <a:cs typeface="Times New Roman" panose="02020603050405020304" pitchFamily="18" charset="0"/>
              </a:rPr>
              <a:t>function_name</a:t>
            </a:r>
            <a:r>
              <a:rPr kumimoji="0" lang="en-US" altLang="en-US" sz="220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200" b="0" i="1"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parameter_list</a:t>
            </a:r>
            <a:r>
              <a:rPr kumimoji="0" lang="en-US" altLang="en-US" sz="220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pPr lvl="0" algn="just" eaLnBrk="0" fontAlgn="base" hangingPunct="0">
              <a:spcBef>
                <a:spcPct val="0"/>
              </a:spcBef>
              <a:spcAft>
                <a:spcPct val="0"/>
              </a:spcAft>
            </a:pPr>
            <a:r>
              <a:rPr lang="en-AU" sz="2000" dirty="0">
                <a:latin typeface="Times New Roman" panose="02020603050405020304" pitchFamily="18" charset="0"/>
                <a:cs typeface="Times New Roman" panose="02020603050405020304" pitchFamily="18" charset="0"/>
              </a:rPr>
              <a:t>A function declaration must be terminated using </a:t>
            </a:r>
            <a:r>
              <a:rPr lang="en-AU" sz="2000" dirty="0" smtClean="0">
                <a:latin typeface="Times New Roman" panose="02020603050405020304" pitchFamily="18" charset="0"/>
                <a:cs typeface="Times New Roman" panose="02020603050405020304" pitchFamily="18" charset="0"/>
              </a:rPr>
              <a:t>semicolon</a:t>
            </a:r>
            <a:r>
              <a:rPr lang="en-AU" sz="2000" dirty="0">
                <a:latin typeface="Times New Roman" panose="02020603050405020304" pitchFamily="18" charset="0"/>
                <a:cs typeface="Times New Roman" panose="02020603050405020304" pitchFamily="18" charset="0"/>
              </a:rPr>
              <a:t>; You can declare a function anywhere in the program. </a:t>
            </a:r>
            <a:r>
              <a:rPr lang="en-AU" sz="2000" dirty="0" smtClean="0">
                <a:latin typeface="Times New Roman" panose="02020603050405020304" pitchFamily="18" charset="0"/>
                <a:cs typeface="Times New Roman" panose="02020603050405020304" pitchFamily="18" charset="0"/>
              </a:rPr>
              <a:t>However, </a:t>
            </a:r>
            <a:r>
              <a:rPr lang="en-AU" sz="2000" dirty="0">
                <a:latin typeface="Times New Roman" panose="02020603050405020304" pitchFamily="18" charset="0"/>
                <a:cs typeface="Times New Roman" panose="02020603050405020304" pitchFamily="18" charset="0"/>
              </a:rPr>
              <a:t>it is best practice to declare functions below pre-processor directives</a:t>
            </a:r>
            <a:r>
              <a:rPr lang="en-AU" sz="2400" dirty="0">
                <a:latin typeface="Times New Roman" panose="02020603050405020304" pitchFamily="18" charset="0"/>
                <a:cs typeface="Times New Roman" panose="02020603050405020304" pitchFamily="18" charset="0"/>
              </a:rPr>
              <a:t>.</a:t>
            </a:r>
            <a:r>
              <a:rPr kumimoji="0" lang="en-US" altLang="en-US" sz="220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sp>
        <p:nvSpPr>
          <p:cNvPr id="11" name="Rectangle 10"/>
          <p:cNvSpPr/>
          <p:nvPr/>
        </p:nvSpPr>
        <p:spPr>
          <a:xfrm>
            <a:off x="85724" y="5204364"/>
            <a:ext cx="3200399" cy="861774"/>
          </a:xfrm>
          <a:prstGeom prst="rect">
            <a:avLst/>
          </a:prstGeom>
        </p:spPr>
        <p:txBody>
          <a:bodyPr wrap="square">
            <a:spAutoFit/>
          </a:bodyPr>
          <a:lstStyle/>
          <a:p>
            <a:r>
              <a:rPr lang="en-US" sz="2500" b="1" dirty="0"/>
              <a:t>Function </a:t>
            </a:r>
            <a:r>
              <a:rPr lang="en-US" sz="2500" b="1" dirty="0" smtClean="0"/>
              <a:t>definition</a:t>
            </a:r>
          </a:p>
          <a:p>
            <a:endParaRPr lang="en-US" sz="2500" b="1" dirty="0"/>
          </a:p>
        </p:txBody>
      </p:sp>
      <p:sp>
        <p:nvSpPr>
          <p:cNvPr id="12" name="Rectangle 2"/>
          <p:cNvSpPr>
            <a:spLocks noChangeArrowheads="1"/>
          </p:cNvSpPr>
          <p:nvPr/>
        </p:nvSpPr>
        <p:spPr bwMode="auto">
          <a:xfrm>
            <a:off x="3721735" y="5152501"/>
            <a:ext cx="459613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FF"/>
                </a:solidFill>
                <a:effectLst/>
                <a:latin typeface="Times New Roman" panose="02020603050405020304" pitchFamily="18" charset="0"/>
                <a:cs typeface="Times New Roman" panose="02020603050405020304" pitchFamily="18" charset="0"/>
              </a:rPr>
              <a:t>return_type</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rgbClr val="FF0000"/>
                </a:solidFill>
                <a:effectLst/>
                <a:latin typeface="Times New Roman" panose="02020603050405020304" pitchFamily="18" charset="0"/>
                <a:cs typeface="Times New Roman" panose="02020603050405020304" pitchFamily="18" charset="0"/>
              </a:rPr>
              <a:t>function_name</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(parameter list)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Function body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4890174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260406D-82C9-42F3-92E6-28D4B554BD77}" type="datetime1">
              <a:rPr lang="en-US" smtClean="0">
                <a:solidFill>
                  <a:prstClr val="black">
                    <a:tint val="75000"/>
                  </a:prstClr>
                </a:solidFill>
              </a:r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11</a:t>
            </a:fld>
            <a:endParaRPr lang="en-US">
              <a:solidFill>
                <a:prstClr val="black">
                  <a:tint val="75000"/>
                </a:prstClr>
              </a:solidFill>
            </a:endParaRPr>
          </a:p>
        </p:txBody>
      </p:sp>
      <p:sp>
        <p:nvSpPr>
          <p:cNvPr id="7" name="TextBox 6"/>
          <p:cNvSpPr txBox="1"/>
          <p:nvPr/>
        </p:nvSpPr>
        <p:spPr>
          <a:xfrm>
            <a:off x="0" y="2286000"/>
            <a:ext cx="8915400" cy="1508105"/>
          </a:xfrm>
          <a:prstGeom prst="rect">
            <a:avLst/>
          </a:prstGeom>
          <a:noFill/>
        </p:spPr>
        <p:txBody>
          <a:bodyPr wrap="square" rtlCol="0">
            <a:spAutoFit/>
          </a:bodyPr>
          <a:lstStyle/>
          <a:p>
            <a:pPr algn="just"/>
            <a:r>
              <a:rPr lang="en-AU" sz="2300" dirty="0"/>
              <a:t>Function </a:t>
            </a:r>
            <a:r>
              <a:rPr lang="en-AU" sz="2300" b="1" dirty="0">
                <a:solidFill>
                  <a:srgbClr val="FF0000"/>
                </a:solidFill>
                <a:effectLst>
                  <a:outerShdw blurRad="38100" dist="38100" dir="2700000" algn="tl">
                    <a:srgbClr val="000000">
                      <a:alpha val="43137"/>
                    </a:srgbClr>
                  </a:outerShdw>
                </a:effectLst>
              </a:rPr>
              <a:t>declaration</a:t>
            </a:r>
            <a:r>
              <a:rPr lang="en-AU" sz="2300" dirty="0"/>
              <a:t> and </a:t>
            </a:r>
            <a:r>
              <a:rPr lang="en-AU" sz="2300" b="1" dirty="0">
                <a:solidFill>
                  <a:srgbClr val="FF0000"/>
                </a:solidFill>
                <a:effectLst>
                  <a:outerShdw blurRad="38100" dist="38100" dir="2700000" algn="tl">
                    <a:srgbClr val="000000">
                      <a:alpha val="43137"/>
                    </a:srgbClr>
                  </a:outerShdw>
                </a:effectLst>
              </a:rPr>
              <a:t>definition</a:t>
            </a:r>
            <a:r>
              <a:rPr lang="en-AU" sz="2300" dirty="0"/>
              <a:t> syntax must be same. You are free to put function definition anywhere in your program, below its declaration. However, </a:t>
            </a:r>
            <a:r>
              <a:rPr lang="en-AU" sz="2300" dirty="0" smtClean="0"/>
              <a:t>it is  recommended </a:t>
            </a:r>
            <a:r>
              <a:rPr lang="en-AU" sz="2300" dirty="0"/>
              <a:t>you to put all declarations </a:t>
            </a:r>
            <a:r>
              <a:rPr lang="en-AU" sz="2300" dirty="0" smtClean="0"/>
              <a:t>below the  </a:t>
            </a:r>
            <a:r>
              <a:rPr lang="en-AU" sz="2300" b="1" i="1" dirty="0" smtClean="0">
                <a:effectLst>
                  <a:outerShdw blurRad="38100" dist="38100" dir="2700000" algn="tl">
                    <a:srgbClr val="000000">
                      <a:alpha val="43137"/>
                    </a:srgbClr>
                  </a:outerShdw>
                </a:effectLst>
              </a:rPr>
              <a:t>main() </a:t>
            </a:r>
            <a:r>
              <a:rPr lang="en-AU" sz="2300" dirty="0" smtClean="0"/>
              <a:t>function.</a:t>
            </a:r>
            <a:endParaRPr lang="en-US" sz="2300" b="1" i="1" dirty="0">
              <a:effectLst>
                <a:outerShdw blurRad="38100" dist="38100" dir="2700000" algn="tl">
                  <a:srgbClr val="000000">
                    <a:alpha val="43137"/>
                  </a:srgbClr>
                </a:outerShdw>
              </a:effectLst>
            </a:endParaRPr>
          </a:p>
        </p:txBody>
      </p:sp>
      <p:sp>
        <p:nvSpPr>
          <p:cNvPr id="8" name="Title 1"/>
          <p:cNvSpPr>
            <a:spLocks noGrp="1"/>
          </p:cNvSpPr>
          <p:nvPr>
            <p:ph type="title"/>
          </p:nvPr>
        </p:nvSpPr>
        <p:spPr>
          <a:xfrm>
            <a:off x="3352799" y="152400"/>
            <a:ext cx="5036825" cy="1036929"/>
          </a:xfrm>
        </p:spPr>
        <p:txBody>
          <a:bodyPr>
            <a:noAutofit/>
          </a:bodyPr>
          <a:lstStyle/>
          <a:p>
            <a:pPr algn="ctr"/>
            <a:r>
              <a:rPr lang="en-US" sz="3000" b="1" dirty="0" smtClean="0">
                <a:solidFill>
                  <a:srgbClr val="FF0000"/>
                </a:solidFill>
              </a:rPr>
              <a:t/>
            </a:r>
            <a:br>
              <a:rPr lang="en-US" sz="3000" b="1" dirty="0" smtClean="0">
                <a:solidFill>
                  <a:srgbClr val="FF0000"/>
                </a:solidFill>
              </a:rPr>
            </a:br>
            <a:r>
              <a:rPr lang="en-US" sz="3000" b="1" dirty="0" smtClean="0">
                <a:solidFill>
                  <a:srgbClr val="FF0000"/>
                </a:solidFill>
              </a:rPr>
              <a:t>Functions</a:t>
            </a:r>
            <a:r>
              <a:rPr lang="en-US" sz="3000" b="1" dirty="0">
                <a:solidFill>
                  <a:srgbClr val="FF0000"/>
                </a:solidFill>
              </a:rPr>
              <a:t>: Definitions and </a:t>
            </a:r>
            <a:r>
              <a:rPr lang="en-US" sz="3000" b="1" dirty="0" smtClean="0">
                <a:solidFill>
                  <a:srgbClr val="FF0000"/>
                </a:solidFill>
              </a:rPr>
              <a:t>Declaration</a:t>
            </a:r>
            <a:r>
              <a:rPr lang="en-US" sz="3000" b="1" dirty="0">
                <a:solidFill>
                  <a:srgbClr val="FF0000"/>
                </a:solidFill>
              </a:rPr>
              <a:t/>
            </a:r>
            <a:br>
              <a:rPr lang="en-US" sz="3000" b="1" dirty="0">
                <a:solidFill>
                  <a:srgbClr val="FF0000"/>
                </a:solidFill>
              </a:rPr>
            </a:br>
            <a:endParaRPr lang="en-US" sz="3000" b="1" dirty="0">
              <a:solidFill>
                <a:srgbClr val="FF0000"/>
              </a:solidFill>
            </a:endParaRPr>
          </a:p>
        </p:txBody>
      </p:sp>
      <p:sp>
        <p:nvSpPr>
          <p:cNvPr id="9" name="TextBox 8"/>
          <p:cNvSpPr txBox="1"/>
          <p:nvPr/>
        </p:nvSpPr>
        <p:spPr>
          <a:xfrm>
            <a:off x="0" y="3962400"/>
            <a:ext cx="9144000" cy="1400383"/>
          </a:xfrm>
          <a:prstGeom prst="rect">
            <a:avLst/>
          </a:prstGeom>
          <a:noFill/>
        </p:spPr>
        <p:txBody>
          <a:bodyPr wrap="square" rtlCol="0">
            <a:spAutoFit/>
          </a:bodyPr>
          <a:lstStyle/>
          <a:p>
            <a:r>
              <a:rPr lang="en-US" sz="2500" b="1" dirty="0"/>
              <a:t>Function </a:t>
            </a:r>
            <a:r>
              <a:rPr lang="en-US" sz="2500" b="1" dirty="0" smtClean="0"/>
              <a:t>calling</a:t>
            </a:r>
          </a:p>
          <a:p>
            <a:pPr algn="just"/>
            <a:r>
              <a:rPr lang="en-AU" sz="2000" dirty="0"/>
              <a:t>The most important part of function is its </a:t>
            </a:r>
            <a:r>
              <a:rPr lang="en-AU" sz="2000" b="1" i="1" dirty="0">
                <a:solidFill>
                  <a:srgbClr val="0000FF"/>
                </a:solidFill>
              </a:rPr>
              <a:t>calling</a:t>
            </a:r>
            <a:r>
              <a:rPr lang="en-AU" sz="2000" dirty="0"/>
              <a:t>. Calling of a function in general is execution of the function. It transfers program control from driver (current) function to called </a:t>
            </a:r>
            <a:r>
              <a:rPr lang="en-AU" sz="2000" dirty="0" smtClean="0"/>
              <a:t>function.</a:t>
            </a:r>
            <a:endParaRPr lang="en-US" sz="2500" dirty="0"/>
          </a:p>
        </p:txBody>
      </p:sp>
      <p:sp>
        <p:nvSpPr>
          <p:cNvPr id="10" name="TextBox 9"/>
          <p:cNvSpPr txBox="1"/>
          <p:nvPr/>
        </p:nvSpPr>
        <p:spPr>
          <a:xfrm>
            <a:off x="0" y="5486400"/>
            <a:ext cx="3048000" cy="861774"/>
          </a:xfrm>
          <a:prstGeom prst="rect">
            <a:avLst/>
          </a:prstGeom>
          <a:noFill/>
        </p:spPr>
        <p:txBody>
          <a:bodyPr wrap="square" rtlCol="0">
            <a:spAutoFit/>
          </a:bodyPr>
          <a:lstStyle/>
          <a:p>
            <a:r>
              <a:rPr lang="en-US" sz="2500" b="1" dirty="0" smtClean="0"/>
              <a:t>Syntax:</a:t>
            </a:r>
          </a:p>
          <a:p>
            <a:endParaRPr lang="en-US" sz="2500" dirty="0"/>
          </a:p>
        </p:txBody>
      </p:sp>
      <p:sp>
        <p:nvSpPr>
          <p:cNvPr id="12" name="Rectangle 2"/>
          <p:cNvSpPr>
            <a:spLocks noChangeArrowheads="1"/>
          </p:cNvSpPr>
          <p:nvPr/>
        </p:nvSpPr>
        <p:spPr bwMode="auto">
          <a:xfrm>
            <a:off x="76200" y="5919519"/>
            <a:ext cx="42814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FF0000"/>
                </a:solidFill>
                <a:effectLst/>
                <a:latin typeface="Arial Unicode MS" panose="020B0604020202020204" pitchFamily="34" charset="-128"/>
              </a:rPr>
              <a:t>function_name</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 </a:t>
            </a:r>
            <a:r>
              <a:rPr kumimoji="0" lang="en-US" altLang="en-US" sz="2000" b="0" i="0" u="none" strike="noStrike" cap="none" normalizeH="0" baseline="0" dirty="0" err="1" smtClean="0">
                <a:ln>
                  <a:noFill/>
                </a:ln>
                <a:solidFill>
                  <a:schemeClr val="tx1"/>
                </a:solidFill>
                <a:effectLst/>
                <a:latin typeface="Arial Unicode MS" panose="020B0604020202020204" pitchFamily="34" charset="-128"/>
              </a:rPr>
              <a:t>parameter_list</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 );</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13" name="TextBox 12">
            <a:hlinkClick r:id="rId2" action="ppaction://hlinkfile"/>
          </p:cNvPr>
          <p:cNvSpPr txBox="1"/>
          <p:nvPr/>
        </p:nvSpPr>
        <p:spPr>
          <a:xfrm>
            <a:off x="6186488" y="3693587"/>
            <a:ext cx="2362200" cy="400110"/>
          </a:xfrm>
          <a:prstGeom prst="rect">
            <a:avLst/>
          </a:prstGeom>
          <a:noFill/>
        </p:spPr>
        <p:txBody>
          <a:bodyPr wrap="square" rtlCol="0">
            <a:spAutoFit/>
          </a:bodyPr>
          <a:lstStyle/>
          <a:p>
            <a:pPr algn="ctr"/>
            <a:r>
              <a:rPr lang="en-US" sz="2000" b="1" dirty="0" smtClean="0">
                <a:solidFill>
                  <a:srgbClr val="FF0000"/>
                </a:solidFill>
                <a:effectLst>
                  <a:outerShdw blurRad="38100" dist="38100" dir="2700000" algn="tl">
                    <a:srgbClr val="000000">
                      <a:alpha val="43137"/>
                    </a:srgbClr>
                  </a:outerShdw>
                </a:effectLst>
              </a:rPr>
              <a:t>Run Example Code</a:t>
            </a:r>
            <a:endParaRPr lang="en-US" sz="2000" b="1" dirty="0">
              <a:solidFill>
                <a:srgbClr val="FF0000"/>
              </a:solidFill>
              <a:effectLst>
                <a:outerShdw blurRad="38100" dist="38100" dir="2700000" algn="tl">
                  <a:srgbClr val="000000">
                    <a:alpha val="43137"/>
                  </a:srgbClr>
                </a:outerShdw>
              </a:effectLst>
            </a:endParaRPr>
          </a:p>
        </p:txBody>
      </p:sp>
      <p:sp>
        <p:nvSpPr>
          <p:cNvPr id="14" name="TextBox 13">
            <a:hlinkClick r:id="rId3" action="ppaction://hlinksldjump"/>
          </p:cNvPr>
          <p:cNvSpPr txBox="1"/>
          <p:nvPr/>
        </p:nvSpPr>
        <p:spPr>
          <a:xfrm>
            <a:off x="6413186" y="5547955"/>
            <a:ext cx="2135502" cy="400110"/>
          </a:xfrm>
          <a:prstGeom prst="rect">
            <a:avLst/>
          </a:prstGeom>
          <a:noFill/>
        </p:spPr>
        <p:txBody>
          <a:bodyPr wrap="square" rtlCol="0">
            <a:spAutoFit/>
          </a:bodyPr>
          <a:lstStyle/>
          <a:p>
            <a:pPr algn="ctr"/>
            <a:r>
              <a:rPr lang="en-US" sz="2000" b="1" dirty="0" smtClean="0">
                <a:solidFill>
                  <a:srgbClr val="0000FF"/>
                </a:solidFill>
                <a:effectLst>
                  <a:outerShdw blurRad="38100" dist="38100" dir="2700000" algn="tl">
                    <a:srgbClr val="000000">
                      <a:alpha val="43137"/>
                    </a:srgbClr>
                  </a:outerShdw>
                </a:effectLst>
              </a:rPr>
              <a:t>See Example Code</a:t>
            </a:r>
            <a:endParaRPr lang="en-US" sz="2000" b="1" dirty="0">
              <a:solidFill>
                <a:srgbClr val="0000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1369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1D9FCA-4461-4F57-B162-B00049A36689}" type="datetime1">
              <a:rPr lang="en-US" smtClean="0">
                <a:solidFill>
                  <a:prstClr val="black">
                    <a:tint val="75000"/>
                  </a:prstClr>
                </a:solidFill>
              </a:rPr>
              <a:t>9/30/2018</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12</a:t>
            </a:fld>
            <a:endParaRPr lang="en-US">
              <a:solidFill>
                <a:prstClr val="black">
                  <a:tint val="75000"/>
                </a:prstClr>
              </a:solidFill>
            </a:endParaRPr>
          </a:p>
        </p:txBody>
      </p:sp>
      <p:sp>
        <p:nvSpPr>
          <p:cNvPr id="7" name="TextBox 6"/>
          <p:cNvSpPr txBox="1"/>
          <p:nvPr/>
        </p:nvSpPr>
        <p:spPr>
          <a:xfrm>
            <a:off x="0" y="1655615"/>
            <a:ext cx="8839200" cy="430887"/>
          </a:xfrm>
          <a:prstGeom prst="rect">
            <a:avLst/>
          </a:prstGeom>
          <a:noFill/>
        </p:spPr>
        <p:txBody>
          <a:bodyPr wrap="square" rtlCol="0">
            <a:spAutoFit/>
          </a:bodyPr>
          <a:lstStyle/>
          <a:p>
            <a:r>
              <a:rPr lang="en-AU" sz="2200" dirty="0"/>
              <a:t>A function </a:t>
            </a:r>
            <a:r>
              <a:rPr lang="en-AU" sz="2200" dirty="0" smtClean="0"/>
              <a:t>declaration </a:t>
            </a:r>
            <a:r>
              <a:rPr lang="en-AU" sz="2200" dirty="0"/>
              <a:t>in C programming consists </a:t>
            </a:r>
            <a:r>
              <a:rPr lang="en-AU" sz="2200" dirty="0" smtClean="0"/>
              <a:t>of the following parts:</a:t>
            </a:r>
            <a:endParaRPr lang="en-US" sz="2200" dirty="0"/>
          </a:p>
        </p:txBody>
      </p:sp>
      <p:sp>
        <p:nvSpPr>
          <p:cNvPr id="8" name="TextBox 7"/>
          <p:cNvSpPr txBox="1"/>
          <p:nvPr/>
        </p:nvSpPr>
        <p:spPr>
          <a:xfrm>
            <a:off x="0" y="2153265"/>
            <a:ext cx="8839200" cy="4893647"/>
          </a:xfrm>
          <a:prstGeom prst="rect">
            <a:avLst/>
          </a:prstGeom>
          <a:noFill/>
        </p:spPr>
        <p:txBody>
          <a:bodyPr wrap="square" rtlCol="0">
            <a:spAutoFit/>
          </a:bodyPr>
          <a:lstStyle/>
          <a:p>
            <a:pPr algn="just"/>
            <a:r>
              <a:rPr lang="en-AU" sz="2200" b="1" dirty="0"/>
              <a:t>Return Type</a:t>
            </a:r>
            <a:r>
              <a:rPr lang="en-AU" sz="2200" dirty="0"/>
              <a:t> − A function may return a value. The </a:t>
            </a:r>
            <a:r>
              <a:rPr lang="en-AU" sz="2200" b="1" dirty="0" err="1"/>
              <a:t>return_type</a:t>
            </a:r>
            <a:r>
              <a:rPr lang="en-AU" sz="2200" dirty="0"/>
              <a:t> is the data type of the value the function returns. </a:t>
            </a:r>
            <a:endParaRPr lang="en-AU" sz="2200" dirty="0" smtClean="0"/>
          </a:p>
          <a:p>
            <a:pPr algn="just"/>
            <a:endParaRPr lang="en-AU" sz="2200" dirty="0" smtClean="0"/>
          </a:p>
          <a:p>
            <a:pPr algn="just"/>
            <a:r>
              <a:rPr lang="en-AU" sz="2200" b="1" dirty="0" smtClean="0"/>
              <a:t>Function </a:t>
            </a:r>
            <a:r>
              <a:rPr lang="en-AU" sz="2200" b="1" dirty="0"/>
              <a:t>Name</a:t>
            </a:r>
            <a:r>
              <a:rPr lang="en-AU" sz="2200" dirty="0"/>
              <a:t> </a:t>
            </a:r>
            <a:r>
              <a:rPr lang="en-AU" sz="2200" dirty="0" smtClean="0"/>
              <a:t>−</a:t>
            </a:r>
            <a:r>
              <a:rPr lang="en-AU" sz="2200" dirty="0"/>
              <a:t>Function name is a valid C identifier that uniquely identifies the function</a:t>
            </a:r>
            <a:r>
              <a:rPr lang="en-AU" sz="2200" dirty="0" smtClean="0"/>
              <a:t>. </a:t>
            </a:r>
            <a:r>
              <a:rPr lang="en-AU" sz="2400" dirty="0"/>
              <a:t>You must follow identifier naming </a:t>
            </a:r>
            <a:r>
              <a:rPr lang="en-AU" sz="2400" dirty="0" smtClean="0"/>
              <a:t>rules (</a:t>
            </a:r>
            <a:r>
              <a:rPr lang="en-AU" sz="2000" i="1" dirty="0" smtClean="0"/>
              <a:t>similar to variables rules</a:t>
            </a:r>
            <a:r>
              <a:rPr lang="en-AU" sz="2400" dirty="0" smtClean="0"/>
              <a:t>) </a:t>
            </a:r>
            <a:r>
              <a:rPr lang="en-AU" sz="2400" dirty="0"/>
              <a:t>while naming a function.</a:t>
            </a:r>
            <a:endParaRPr lang="en-AU" sz="2200" dirty="0" smtClean="0"/>
          </a:p>
          <a:p>
            <a:pPr algn="just"/>
            <a:endParaRPr lang="en-AU" sz="2200" dirty="0"/>
          </a:p>
          <a:p>
            <a:pPr algn="just"/>
            <a:r>
              <a:rPr lang="en-AU" sz="2200" b="1" dirty="0"/>
              <a:t>Parameters</a:t>
            </a:r>
            <a:r>
              <a:rPr lang="en-AU" sz="2200" dirty="0"/>
              <a:t> − A parameter is like a placeholder. When a function is invoked, you pass a value to the parameter. This value is referred to as actual parameter or argument. </a:t>
            </a:r>
            <a:endParaRPr lang="en-AU" sz="2200" dirty="0" smtClean="0"/>
          </a:p>
          <a:p>
            <a:pPr algn="just"/>
            <a:endParaRPr lang="en-AU" sz="2200" dirty="0"/>
          </a:p>
          <a:p>
            <a:pPr algn="just"/>
            <a:r>
              <a:rPr lang="en-AU" sz="2200" b="1" dirty="0"/>
              <a:t>Function Body</a:t>
            </a:r>
            <a:r>
              <a:rPr lang="en-AU" sz="2200" dirty="0"/>
              <a:t> − The function body contains a collection of statements that define what the function does.</a:t>
            </a:r>
          </a:p>
          <a:p>
            <a:pPr algn="just"/>
            <a:endParaRPr lang="en-US" sz="2200" dirty="0"/>
          </a:p>
        </p:txBody>
      </p:sp>
      <p:sp>
        <p:nvSpPr>
          <p:cNvPr id="2" name="Footer Placeholder 1"/>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9" name="Title 1"/>
          <p:cNvSpPr>
            <a:spLocks noGrp="1"/>
          </p:cNvSpPr>
          <p:nvPr>
            <p:ph type="title"/>
          </p:nvPr>
        </p:nvSpPr>
        <p:spPr>
          <a:xfrm>
            <a:off x="3352799" y="152400"/>
            <a:ext cx="5036825" cy="1036929"/>
          </a:xfrm>
        </p:spPr>
        <p:txBody>
          <a:bodyPr>
            <a:noAutofit/>
          </a:bodyPr>
          <a:lstStyle/>
          <a:p>
            <a:pPr algn="ctr"/>
            <a:r>
              <a:rPr lang="en-US" sz="3000" b="1" dirty="0" smtClean="0">
                <a:solidFill>
                  <a:srgbClr val="FF0000"/>
                </a:solidFill>
              </a:rPr>
              <a:t/>
            </a:r>
            <a:br>
              <a:rPr lang="en-US" sz="3000" b="1" dirty="0" smtClean="0">
                <a:solidFill>
                  <a:srgbClr val="FF0000"/>
                </a:solidFill>
              </a:rPr>
            </a:br>
            <a:r>
              <a:rPr lang="en-US" sz="3000" b="1" dirty="0" smtClean="0">
                <a:solidFill>
                  <a:srgbClr val="FF0000"/>
                </a:solidFill>
              </a:rPr>
              <a:t>Functions</a:t>
            </a:r>
            <a:r>
              <a:rPr lang="en-US" sz="3000" b="1" dirty="0">
                <a:solidFill>
                  <a:srgbClr val="FF0000"/>
                </a:solidFill>
              </a:rPr>
              <a:t>: Definitions and </a:t>
            </a:r>
            <a:r>
              <a:rPr lang="en-US" sz="3000" b="1" dirty="0" smtClean="0">
                <a:solidFill>
                  <a:srgbClr val="FF0000"/>
                </a:solidFill>
              </a:rPr>
              <a:t>Declaration</a:t>
            </a:r>
            <a:r>
              <a:rPr lang="en-US" sz="3000" b="1" dirty="0">
                <a:solidFill>
                  <a:srgbClr val="FF0000"/>
                </a:solidFill>
              </a:rPr>
              <a:t/>
            </a:r>
            <a:br>
              <a:rPr lang="en-US" sz="3000" b="1" dirty="0">
                <a:solidFill>
                  <a:srgbClr val="FF0000"/>
                </a:solidFill>
              </a:rPr>
            </a:br>
            <a:endParaRPr lang="en-US" sz="3000" b="1" dirty="0">
              <a:solidFill>
                <a:srgbClr val="FF0000"/>
              </a:solidFill>
            </a:endParaRPr>
          </a:p>
        </p:txBody>
      </p:sp>
    </p:spTree>
    <p:extLst>
      <p:ext uri="{BB962C8B-B14F-4D97-AF65-F5344CB8AC3E}">
        <p14:creationId xmlns:p14="http://schemas.microsoft.com/office/powerpoint/2010/main" val="1893456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F5C7F1-DA37-4ED5-BD71-1E8050852EEC}" type="slidenum">
              <a:rPr lang="en-US" smtClean="0"/>
              <a:t>13</a:t>
            </a:fld>
            <a:endParaRPr lang="en-US"/>
          </a:p>
        </p:txBody>
      </p:sp>
      <p:sp>
        <p:nvSpPr>
          <p:cNvPr id="5" name="Date Placeholder 4"/>
          <p:cNvSpPr>
            <a:spLocks noGrp="1"/>
          </p:cNvSpPr>
          <p:nvPr>
            <p:ph type="dt" sz="half" idx="10"/>
          </p:nvPr>
        </p:nvSpPr>
        <p:spPr/>
        <p:txBody>
          <a:bodyPr/>
          <a:lstStyle/>
          <a:p>
            <a:fld id="{6A581781-C91D-4887-B028-6BCD2B5C5B31}" type="datetime1">
              <a:rPr lang="en-US" smtClean="0">
                <a:solidFill>
                  <a:prstClr val="black">
                    <a:tint val="75000"/>
                  </a:prstClr>
                </a:solidFill>
              </a:rPr>
              <a:t>9/30/2018</a:t>
            </a:fld>
            <a:endParaRPr lang="en-US">
              <a:solidFill>
                <a:prstClr val="black">
                  <a:tint val="75000"/>
                </a:prstClr>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997077"/>
            <a:ext cx="9144000" cy="4724399"/>
          </a:xfrm>
          <a:prstGeom prst="rect">
            <a:avLst/>
          </a:prstGeom>
        </p:spPr>
      </p:pic>
      <p:sp>
        <p:nvSpPr>
          <p:cNvPr id="2" name="Footer Placeholder 1"/>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8" name="Title 1"/>
          <p:cNvSpPr txBox="1">
            <a:spLocks/>
          </p:cNvSpPr>
          <p:nvPr/>
        </p:nvSpPr>
        <p:spPr>
          <a:xfrm>
            <a:off x="3352799" y="152400"/>
            <a:ext cx="5036825" cy="1036929"/>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b="1" dirty="0" smtClean="0">
                <a:solidFill>
                  <a:srgbClr val="FF0000"/>
                </a:solidFill>
              </a:rPr>
              <a:t>Functions: Definitions and Declaration</a:t>
            </a:r>
            <a:br>
              <a:rPr lang="en-US" sz="3000" b="1" dirty="0" smtClean="0">
                <a:solidFill>
                  <a:srgbClr val="FF0000"/>
                </a:solidFill>
              </a:rPr>
            </a:br>
            <a:endParaRPr lang="en-US" sz="3000" b="1" dirty="0">
              <a:solidFill>
                <a:srgbClr val="FF0000"/>
              </a:solidFill>
            </a:endParaRPr>
          </a:p>
        </p:txBody>
      </p:sp>
      <p:sp>
        <p:nvSpPr>
          <p:cNvPr id="3" name="TextBox 2">
            <a:hlinkClick r:id="rId4" action="ppaction://hlinksldjump"/>
          </p:cNvPr>
          <p:cNvSpPr txBox="1"/>
          <p:nvPr/>
        </p:nvSpPr>
        <p:spPr>
          <a:xfrm>
            <a:off x="6858000" y="2362200"/>
            <a:ext cx="1676400" cy="430887"/>
          </a:xfrm>
          <a:prstGeom prst="rect">
            <a:avLst/>
          </a:prstGeom>
          <a:noFill/>
        </p:spPr>
        <p:txBody>
          <a:bodyPr wrap="square" rtlCol="0">
            <a:spAutoFit/>
          </a:bodyPr>
          <a:lstStyle/>
          <a:p>
            <a:r>
              <a:rPr lang="en-US" sz="2200" b="1" dirty="0" smtClean="0">
                <a:solidFill>
                  <a:srgbClr val="00B0F0"/>
                </a:solidFill>
                <a:effectLst>
                  <a:outerShdw blurRad="38100" dist="38100" dir="2700000" algn="tl">
                    <a:srgbClr val="000000">
                      <a:alpha val="43137"/>
                    </a:srgbClr>
                  </a:outerShdw>
                </a:effectLst>
              </a:rPr>
              <a:t>See   Code</a:t>
            </a:r>
            <a:endParaRPr lang="en-US" sz="2200" b="1" dirty="0">
              <a:solidFill>
                <a:srgbClr val="00B0F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035157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0" y="374901"/>
            <a:ext cx="4800600" cy="814428"/>
          </a:xfrm>
        </p:spPr>
        <p:txBody>
          <a:bodyPr/>
          <a:lstStyle/>
          <a:p>
            <a:r>
              <a:rPr lang="en-US" b="1" dirty="0">
                <a:solidFill>
                  <a:srgbClr val="0000FF"/>
                </a:solidFill>
              </a:rPr>
              <a:t>Code Reusability</a:t>
            </a:r>
            <a:endParaRPr lang="en-US" dirty="0">
              <a:solidFill>
                <a:srgbClr val="0000FF"/>
              </a:solidFill>
            </a:endParaRPr>
          </a:p>
        </p:txBody>
      </p:sp>
      <p:sp>
        <p:nvSpPr>
          <p:cNvPr id="4" name="Date Placeholder 3"/>
          <p:cNvSpPr>
            <a:spLocks noGrp="1"/>
          </p:cNvSpPr>
          <p:nvPr>
            <p:ph type="dt" sz="half" idx="10"/>
          </p:nvPr>
        </p:nvSpPr>
        <p:spPr/>
        <p:txBody>
          <a:bodyPr/>
          <a:lstStyle/>
          <a:p>
            <a:fld id="{C4CAE63C-AD04-45D8-8C26-3B6690257D8A}" type="datetime1">
              <a:rPr lang="en-US" smtClean="0">
                <a:solidFill>
                  <a:prstClr val="black">
                    <a:tint val="75000"/>
                  </a:prstClr>
                </a:solidFill>
              </a:rPr>
              <a:t>9/30/2018</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14</a:t>
            </a:fld>
            <a:endParaRPr lang="en-US">
              <a:solidFill>
                <a:prstClr val="black">
                  <a:tint val="75000"/>
                </a:prstClr>
              </a:solidFill>
            </a:endParaRPr>
          </a:p>
        </p:txBody>
      </p:sp>
      <p:sp>
        <p:nvSpPr>
          <p:cNvPr id="6" name="TextBox 5"/>
          <p:cNvSpPr txBox="1"/>
          <p:nvPr/>
        </p:nvSpPr>
        <p:spPr>
          <a:xfrm>
            <a:off x="-14288" y="1751112"/>
            <a:ext cx="8915400" cy="1785104"/>
          </a:xfrm>
          <a:prstGeom prst="rect">
            <a:avLst/>
          </a:prstGeom>
          <a:noFill/>
        </p:spPr>
        <p:txBody>
          <a:bodyPr wrap="square" rtlCol="0">
            <a:spAutoFit/>
          </a:bodyPr>
          <a:lstStyle/>
          <a:p>
            <a:r>
              <a:rPr lang="en-AU" sz="2200" dirty="0"/>
              <a:t>In the world of application development, code reusability is implemented as </a:t>
            </a:r>
            <a:r>
              <a:rPr lang="en-AU" sz="2200" b="1" i="1" dirty="0">
                <a:effectLst>
                  <a:outerShdw blurRad="38100" dist="38100" dir="2700000" algn="tl">
                    <a:srgbClr val="000000">
                      <a:alpha val="43137"/>
                    </a:srgbClr>
                  </a:outerShdw>
                </a:effectLst>
              </a:rPr>
              <a:t>functions</a:t>
            </a:r>
            <a:r>
              <a:rPr lang="en-AU" sz="2200" dirty="0"/>
              <a:t> in C</a:t>
            </a:r>
            <a:r>
              <a:rPr lang="en-AU" sz="2200" dirty="0" smtClean="0"/>
              <a:t>.</a:t>
            </a:r>
          </a:p>
          <a:p>
            <a:endParaRPr lang="en-AU" sz="2200" dirty="0" smtClean="0"/>
          </a:p>
          <a:p>
            <a:r>
              <a:rPr lang="en-AU" sz="2200" dirty="0" smtClean="0"/>
              <a:t>Specifically</a:t>
            </a:r>
            <a:r>
              <a:rPr lang="en-AU" sz="2200" dirty="0"/>
              <a:t>, programmers create </a:t>
            </a:r>
            <a:r>
              <a:rPr lang="en-AU" sz="2200" b="1" i="1" dirty="0">
                <a:effectLst>
                  <a:outerShdw blurRad="38100" dist="38100" dir="2700000" algn="tl">
                    <a:srgbClr val="000000">
                      <a:alpha val="43137"/>
                    </a:srgbClr>
                  </a:outerShdw>
                </a:effectLst>
              </a:rPr>
              <a:t>user-defined functions </a:t>
            </a:r>
            <a:r>
              <a:rPr lang="en-AU" sz="2200" dirty="0"/>
              <a:t>for problems that generally </a:t>
            </a:r>
            <a:r>
              <a:rPr lang="en-AU" sz="2200" dirty="0" smtClean="0"/>
              <a:t>need </a:t>
            </a:r>
            <a:r>
              <a:rPr lang="en-US" sz="2200" dirty="0" smtClean="0"/>
              <a:t>frequently </a:t>
            </a:r>
            <a:r>
              <a:rPr lang="en-US" sz="2200" dirty="0"/>
              <a:t>used solutions.</a:t>
            </a:r>
          </a:p>
        </p:txBody>
      </p:sp>
      <p:sp>
        <p:nvSpPr>
          <p:cNvPr id="3" name="TextBox 2"/>
          <p:cNvSpPr txBox="1"/>
          <p:nvPr/>
        </p:nvSpPr>
        <p:spPr>
          <a:xfrm>
            <a:off x="0" y="3921795"/>
            <a:ext cx="9296400" cy="2400657"/>
          </a:xfrm>
          <a:prstGeom prst="rect">
            <a:avLst/>
          </a:prstGeom>
          <a:noFill/>
        </p:spPr>
        <p:txBody>
          <a:bodyPr wrap="square" rtlCol="0">
            <a:spAutoFit/>
          </a:bodyPr>
          <a:lstStyle/>
          <a:p>
            <a:r>
              <a:rPr lang="en-AU" sz="2500" dirty="0"/>
              <a:t>The following </a:t>
            </a:r>
            <a:r>
              <a:rPr lang="en-AU" sz="2500" dirty="0" smtClean="0"/>
              <a:t>list is </a:t>
            </a:r>
            <a:r>
              <a:rPr lang="en-AU" sz="2500" dirty="0"/>
              <a:t>a possible number of </a:t>
            </a:r>
            <a:r>
              <a:rPr lang="en-AU" sz="2500" dirty="0" smtClean="0"/>
              <a:t>transactions a </a:t>
            </a:r>
            <a:r>
              <a:rPr lang="en-AU" sz="2500" dirty="0"/>
              <a:t>customer might perform at a single visit to an ATM</a:t>
            </a:r>
            <a:r>
              <a:rPr lang="en-AU" sz="2500" dirty="0" smtClean="0"/>
              <a:t>.</a:t>
            </a:r>
          </a:p>
          <a:p>
            <a:pPr marL="1200150" lvl="2" indent="-285750">
              <a:buFont typeface="Wingdings" panose="05000000000000000000" pitchFamily="2" charset="2"/>
              <a:buChar char="§"/>
            </a:pPr>
            <a:r>
              <a:rPr lang="en-AU" sz="2500" dirty="0"/>
              <a:t>Deposit monies into a checking account</a:t>
            </a:r>
          </a:p>
          <a:p>
            <a:pPr marL="1200150" lvl="2" indent="-285750">
              <a:buFont typeface="Wingdings" panose="05000000000000000000" pitchFamily="2" charset="2"/>
              <a:buChar char="§"/>
            </a:pPr>
            <a:r>
              <a:rPr lang="en-AU" sz="2500" dirty="0" smtClean="0"/>
              <a:t>Transfer </a:t>
            </a:r>
            <a:r>
              <a:rPr lang="en-AU" sz="2500" dirty="0"/>
              <a:t>funds from a checking to a savings account</a:t>
            </a:r>
          </a:p>
          <a:p>
            <a:pPr marL="1200150" lvl="2" indent="-285750">
              <a:buFont typeface="Wingdings" panose="05000000000000000000" pitchFamily="2" charset="2"/>
              <a:buChar char="§"/>
            </a:pPr>
            <a:r>
              <a:rPr lang="en-US" sz="2500" dirty="0" smtClean="0"/>
              <a:t>Withdraw </a:t>
            </a:r>
            <a:r>
              <a:rPr lang="en-US" sz="2500" dirty="0"/>
              <a:t>monies from checking</a:t>
            </a:r>
          </a:p>
          <a:p>
            <a:pPr marL="1200150" lvl="2" indent="-285750">
              <a:buFont typeface="Wingdings" panose="05000000000000000000" pitchFamily="2" charset="2"/>
              <a:buChar char="§"/>
            </a:pPr>
            <a:r>
              <a:rPr lang="en-US" sz="2500" dirty="0" smtClean="0"/>
              <a:t>Print </a:t>
            </a:r>
            <a:r>
              <a:rPr lang="en-US" sz="2500" dirty="0"/>
              <a:t>balance</a:t>
            </a:r>
          </a:p>
        </p:txBody>
      </p:sp>
      <p:sp>
        <p:nvSpPr>
          <p:cNvPr id="7" name="Footer Placeholder 6"/>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Tree>
    <p:extLst>
      <p:ext uri="{BB962C8B-B14F-4D97-AF65-F5344CB8AC3E}">
        <p14:creationId xmlns:p14="http://schemas.microsoft.com/office/powerpoint/2010/main" val="24894128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99F67D-BADE-47F5-AA19-F265CB657AA4}" type="datetime1">
              <a:rPr lang="en-US" smtClean="0">
                <a:solidFill>
                  <a:prstClr val="black">
                    <a:tint val="75000"/>
                  </a:prstClr>
                </a:solidFill>
              </a:rPr>
              <a:t>9/30/2018</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15</a:t>
            </a:fld>
            <a:endParaRPr lang="en-US">
              <a:solidFill>
                <a:prstClr val="black">
                  <a:tint val="75000"/>
                </a:prstClr>
              </a:solidFill>
            </a:endParaRPr>
          </a:p>
        </p:txBody>
      </p:sp>
      <p:sp>
        <p:nvSpPr>
          <p:cNvPr id="6" name="Title 1"/>
          <p:cNvSpPr>
            <a:spLocks noGrp="1"/>
          </p:cNvSpPr>
          <p:nvPr>
            <p:ph type="title"/>
          </p:nvPr>
        </p:nvSpPr>
        <p:spPr>
          <a:xfrm>
            <a:off x="3429000" y="228600"/>
            <a:ext cx="4724400" cy="814428"/>
          </a:xfrm>
        </p:spPr>
        <p:txBody>
          <a:bodyPr/>
          <a:lstStyle/>
          <a:p>
            <a:pPr algn="ctr"/>
            <a:r>
              <a:rPr lang="en-US" b="1" dirty="0">
                <a:solidFill>
                  <a:srgbClr val="0000FF"/>
                </a:solidFill>
              </a:rPr>
              <a:t>Code Reusability</a:t>
            </a:r>
            <a:endParaRPr lang="en-US" dirty="0">
              <a:solidFill>
                <a:srgbClr val="0000FF"/>
              </a:solidFill>
            </a:endParaRPr>
          </a:p>
        </p:txBody>
      </p:sp>
      <p:sp>
        <p:nvSpPr>
          <p:cNvPr id="7" name="TextBox 6"/>
          <p:cNvSpPr txBox="1"/>
          <p:nvPr/>
        </p:nvSpPr>
        <p:spPr>
          <a:xfrm>
            <a:off x="152400" y="2133600"/>
            <a:ext cx="8763000" cy="4401205"/>
          </a:xfrm>
          <a:prstGeom prst="rect">
            <a:avLst/>
          </a:prstGeom>
          <a:noFill/>
        </p:spPr>
        <p:txBody>
          <a:bodyPr wrap="square" rtlCol="0">
            <a:spAutoFit/>
          </a:bodyPr>
          <a:lstStyle/>
          <a:p>
            <a:pPr algn="just"/>
            <a:r>
              <a:rPr lang="en-US" sz="2800" dirty="0"/>
              <a:t>Writing </a:t>
            </a:r>
            <a:r>
              <a:rPr lang="en-US" sz="2800" b="1" dirty="0">
                <a:effectLst>
                  <a:outerShdw blurRad="38100" dist="38100" dir="2700000" algn="tl">
                    <a:srgbClr val="000000">
                      <a:alpha val="43137"/>
                    </a:srgbClr>
                  </a:outerShdw>
                </a:effectLst>
              </a:rPr>
              <a:t>code </a:t>
            </a:r>
            <a:r>
              <a:rPr lang="en-US" sz="2800" b="1" dirty="0" smtClean="0">
                <a:effectLst>
                  <a:outerShdw blurRad="38100" dist="38100" dir="2700000" algn="tl">
                    <a:srgbClr val="000000">
                      <a:alpha val="43137"/>
                    </a:srgbClr>
                  </a:outerShdw>
                </a:effectLst>
              </a:rPr>
              <a:t>structures </a:t>
            </a:r>
            <a:r>
              <a:rPr lang="en-AU" sz="2800" dirty="0" smtClean="0"/>
              <a:t>every </a:t>
            </a:r>
            <a:r>
              <a:rPr lang="en-AU" sz="2800" dirty="0"/>
              <a:t>time you need to access someone’s balance doesn’t make sense, because you can </a:t>
            </a:r>
            <a:r>
              <a:rPr lang="en-AU" sz="2800" dirty="0" smtClean="0"/>
              <a:t>write </a:t>
            </a:r>
            <a:r>
              <a:rPr lang="en-AU" sz="2800" b="1" i="1" dirty="0" smtClean="0">
                <a:effectLst>
                  <a:outerShdw blurRad="38100" dist="38100" dir="2700000" algn="tl">
                    <a:srgbClr val="000000">
                      <a:alpha val="43137"/>
                    </a:srgbClr>
                  </a:outerShdw>
                </a:effectLst>
              </a:rPr>
              <a:t>a </a:t>
            </a:r>
            <a:r>
              <a:rPr lang="en-AU" sz="2800" b="1" i="1" dirty="0">
                <a:effectLst>
                  <a:outerShdw blurRad="38100" dist="38100" dir="2700000" algn="tl">
                    <a:srgbClr val="000000">
                      <a:alpha val="43137"/>
                    </a:srgbClr>
                  </a:outerShdw>
                </a:effectLst>
              </a:rPr>
              <a:t>function </a:t>
            </a:r>
            <a:r>
              <a:rPr lang="en-AU" sz="2800" dirty="0"/>
              <a:t>that contains the logic and structures to handle this procedure and then </a:t>
            </a:r>
            <a:r>
              <a:rPr lang="en-AU" sz="2800" dirty="0" smtClean="0"/>
              <a:t>reuse </a:t>
            </a:r>
            <a:r>
              <a:rPr lang="en-US" sz="2800" dirty="0" smtClean="0"/>
              <a:t>that </a:t>
            </a:r>
            <a:r>
              <a:rPr lang="en-US" sz="2800" dirty="0"/>
              <a:t>function when needed</a:t>
            </a:r>
            <a:r>
              <a:rPr lang="en-US" sz="2800" dirty="0" smtClean="0"/>
              <a:t>.</a:t>
            </a:r>
          </a:p>
          <a:p>
            <a:pPr algn="just"/>
            <a:endParaRPr lang="en-US" sz="2800" dirty="0" smtClean="0"/>
          </a:p>
          <a:p>
            <a:pPr algn="just"/>
            <a:r>
              <a:rPr lang="en-AU" sz="2800" dirty="0"/>
              <a:t>Putting all the code into one function that can be called </a:t>
            </a:r>
            <a:r>
              <a:rPr lang="en-AU" sz="2800" dirty="0" smtClean="0"/>
              <a:t>repeatedly will </a:t>
            </a:r>
            <a:r>
              <a:rPr lang="en-AU" sz="2800" dirty="0"/>
              <a:t>save you </a:t>
            </a:r>
            <a:r>
              <a:rPr lang="en-AU" sz="2800" b="1" dirty="0">
                <a:effectLst>
                  <a:outerShdw blurRad="38100" dist="38100" dir="2700000" algn="tl">
                    <a:srgbClr val="000000">
                      <a:alpha val="43137"/>
                    </a:srgbClr>
                  </a:outerShdw>
                </a:effectLst>
              </a:rPr>
              <a:t>programming time </a:t>
            </a:r>
            <a:r>
              <a:rPr lang="en-AU" sz="2800" dirty="0"/>
              <a:t>immediately and in the future if changes to the </a:t>
            </a:r>
            <a:r>
              <a:rPr lang="en-AU" sz="2800" dirty="0" smtClean="0"/>
              <a:t>function </a:t>
            </a:r>
            <a:r>
              <a:rPr lang="en-US" sz="2800" dirty="0" smtClean="0"/>
              <a:t>need </a:t>
            </a:r>
            <a:r>
              <a:rPr lang="en-US" sz="2800" dirty="0"/>
              <a:t>to be made.</a:t>
            </a:r>
          </a:p>
        </p:txBody>
      </p:sp>
      <p:sp>
        <p:nvSpPr>
          <p:cNvPr id="2" name="Footer Placeholder 1"/>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Tree>
    <p:extLst>
      <p:ext uri="{BB962C8B-B14F-4D97-AF65-F5344CB8AC3E}">
        <p14:creationId xmlns:p14="http://schemas.microsoft.com/office/powerpoint/2010/main" val="71826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8999" y="374901"/>
            <a:ext cx="4960625" cy="814428"/>
          </a:xfrm>
        </p:spPr>
        <p:txBody>
          <a:bodyPr/>
          <a:lstStyle/>
          <a:p>
            <a:pPr algn="ctr"/>
            <a:r>
              <a:rPr lang="en-US" b="1" dirty="0">
                <a:solidFill>
                  <a:srgbClr val="FF0000"/>
                </a:solidFill>
              </a:rPr>
              <a:t>Information Hiding</a:t>
            </a:r>
            <a:endParaRPr lang="en-US" dirty="0">
              <a:solidFill>
                <a:srgbClr val="FF0000"/>
              </a:solidFill>
            </a:endParaRPr>
          </a:p>
        </p:txBody>
      </p:sp>
      <p:sp>
        <p:nvSpPr>
          <p:cNvPr id="4" name="Date Placeholder 3"/>
          <p:cNvSpPr>
            <a:spLocks noGrp="1"/>
          </p:cNvSpPr>
          <p:nvPr>
            <p:ph type="dt" sz="half" idx="10"/>
          </p:nvPr>
        </p:nvSpPr>
        <p:spPr/>
        <p:txBody>
          <a:bodyPr/>
          <a:lstStyle/>
          <a:p>
            <a:fld id="{4895DC28-1BFE-4022-9CCA-E194A787A49D}" type="datetime1">
              <a:rPr lang="en-US" smtClean="0">
                <a:solidFill>
                  <a:prstClr val="black">
                    <a:tint val="75000"/>
                  </a:prstClr>
                </a:solidFill>
              </a:rPr>
              <a:t>9/30/2018</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16</a:t>
            </a:fld>
            <a:endParaRPr lang="en-US">
              <a:solidFill>
                <a:prstClr val="black">
                  <a:tint val="75000"/>
                </a:prstClr>
              </a:solidFill>
            </a:endParaRPr>
          </a:p>
        </p:txBody>
      </p:sp>
      <p:sp>
        <p:nvSpPr>
          <p:cNvPr id="6" name="TextBox 5"/>
          <p:cNvSpPr txBox="1"/>
          <p:nvPr/>
        </p:nvSpPr>
        <p:spPr>
          <a:xfrm>
            <a:off x="0" y="1981200"/>
            <a:ext cx="9144000" cy="1107996"/>
          </a:xfrm>
          <a:prstGeom prst="rect">
            <a:avLst/>
          </a:prstGeom>
          <a:noFill/>
        </p:spPr>
        <p:txBody>
          <a:bodyPr wrap="square" rtlCol="0">
            <a:spAutoFit/>
          </a:bodyPr>
          <a:lstStyle/>
          <a:p>
            <a:pPr algn="just"/>
            <a:r>
              <a:rPr lang="en-AU" sz="2200" dirty="0"/>
              <a:t>Information hiding is a conceptual process by which programmers conceal </a:t>
            </a:r>
            <a:r>
              <a:rPr lang="en-AU" sz="2200" dirty="0" smtClean="0"/>
              <a:t>implementation details </a:t>
            </a:r>
            <a:r>
              <a:rPr lang="en-AU" sz="2200" dirty="0"/>
              <a:t>into </a:t>
            </a:r>
            <a:r>
              <a:rPr lang="en-AU" sz="2200" b="1" i="1" dirty="0">
                <a:effectLst>
                  <a:outerShdw blurRad="38100" dist="38100" dir="2700000" algn="tl">
                    <a:srgbClr val="000000">
                      <a:alpha val="43137"/>
                    </a:srgbClr>
                  </a:outerShdw>
                </a:effectLst>
              </a:rPr>
              <a:t>functions</a:t>
            </a:r>
            <a:r>
              <a:rPr lang="en-AU" sz="2200" dirty="0"/>
              <a:t>. Functions can be seen as black boxes. A black box is simply a </a:t>
            </a:r>
            <a:r>
              <a:rPr lang="en-AU" sz="2200" dirty="0" smtClean="0"/>
              <a:t>component, logical </a:t>
            </a:r>
            <a:r>
              <a:rPr lang="en-AU" sz="2200" dirty="0"/>
              <a:t>or physical, that performs a task.</a:t>
            </a:r>
            <a:endParaRPr lang="en-US" sz="22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200401"/>
            <a:ext cx="8382000" cy="3155950"/>
          </a:xfrm>
          <a:prstGeom prst="rect">
            <a:avLst/>
          </a:prstGeom>
        </p:spPr>
      </p:pic>
      <p:sp>
        <p:nvSpPr>
          <p:cNvPr id="3" name="Footer Placeholder 2"/>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Tree>
    <p:extLst>
      <p:ext uri="{BB962C8B-B14F-4D97-AF65-F5344CB8AC3E}">
        <p14:creationId xmlns:p14="http://schemas.microsoft.com/office/powerpoint/2010/main" val="1349641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FF"/>
                </a:solidFill>
              </a:rPr>
              <a:t>Types of Functions</a:t>
            </a:r>
            <a:endParaRPr lang="en-US" dirty="0">
              <a:solidFill>
                <a:srgbClr val="0000FF"/>
              </a:solidFill>
            </a:endParaRPr>
          </a:p>
        </p:txBody>
      </p:sp>
      <p:sp>
        <p:nvSpPr>
          <p:cNvPr id="4" name="Date Placeholder 3"/>
          <p:cNvSpPr>
            <a:spLocks noGrp="1"/>
          </p:cNvSpPr>
          <p:nvPr>
            <p:ph type="dt" sz="half" idx="10"/>
          </p:nvPr>
        </p:nvSpPr>
        <p:spPr/>
        <p:txBody>
          <a:bodyPr/>
          <a:lstStyle/>
          <a:p>
            <a:fld id="{4B2E0894-5A0B-4E88-B35A-380F5812441F}" type="datetime1">
              <a:rPr lang="en-US" smtClean="0">
                <a:solidFill>
                  <a:prstClr val="black">
                    <a:tint val="75000"/>
                  </a:prstClr>
                </a:solidFill>
              </a:rPr>
              <a:t>9/30/2018</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17</a:t>
            </a:fld>
            <a:endParaRPr lang="en-US">
              <a:solidFill>
                <a:prstClr val="black">
                  <a:tint val="75000"/>
                </a:prstClr>
              </a:solidFill>
            </a:endParaRPr>
          </a:p>
        </p:txBody>
      </p:sp>
      <p:sp>
        <p:nvSpPr>
          <p:cNvPr id="6" name="TextBox 5"/>
          <p:cNvSpPr txBox="1"/>
          <p:nvPr/>
        </p:nvSpPr>
        <p:spPr>
          <a:xfrm>
            <a:off x="0" y="1752600"/>
            <a:ext cx="9144000" cy="769441"/>
          </a:xfrm>
          <a:prstGeom prst="rect">
            <a:avLst/>
          </a:prstGeom>
          <a:noFill/>
        </p:spPr>
        <p:txBody>
          <a:bodyPr wrap="square" rtlCol="0">
            <a:spAutoFit/>
          </a:bodyPr>
          <a:lstStyle/>
          <a:p>
            <a:r>
              <a:rPr lang="en-AU" sz="2200" dirty="0"/>
              <a:t>Depending on whether a function is defined by the </a:t>
            </a:r>
            <a:r>
              <a:rPr lang="en-AU" sz="2200" b="1" i="1" dirty="0">
                <a:effectLst>
                  <a:outerShdw blurRad="38100" dist="38100" dir="2700000" algn="tl">
                    <a:srgbClr val="000000">
                      <a:alpha val="43137"/>
                    </a:srgbClr>
                  </a:outerShdw>
                </a:effectLst>
              </a:rPr>
              <a:t>user</a:t>
            </a:r>
            <a:r>
              <a:rPr lang="en-AU" sz="2200" dirty="0"/>
              <a:t> or already included in </a:t>
            </a:r>
            <a:r>
              <a:rPr lang="en-AU" sz="2200" b="1" i="1" dirty="0">
                <a:effectLst>
                  <a:outerShdw blurRad="38100" dist="38100" dir="2700000" algn="tl">
                    <a:srgbClr val="000000">
                      <a:alpha val="43137"/>
                    </a:srgbClr>
                  </a:outerShdw>
                </a:effectLst>
              </a:rPr>
              <a:t>C compilers</a:t>
            </a:r>
            <a:r>
              <a:rPr lang="en-AU" sz="2200" dirty="0"/>
              <a:t>, there are two types of functions in C </a:t>
            </a:r>
            <a:r>
              <a:rPr lang="en-AU" sz="2200" dirty="0" smtClean="0"/>
              <a:t>programming:</a:t>
            </a:r>
            <a:endParaRPr lang="en-US" sz="2200" dirty="0"/>
          </a:p>
        </p:txBody>
      </p:sp>
      <p:sp>
        <p:nvSpPr>
          <p:cNvPr id="7" name="TextBox 6"/>
          <p:cNvSpPr txBox="1"/>
          <p:nvPr/>
        </p:nvSpPr>
        <p:spPr>
          <a:xfrm>
            <a:off x="143555" y="2895600"/>
            <a:ext cx="8695645" cy="1785104"/>
          </a:xfrm>
          <a:prstGeom prst="rect">
            <a:avLst/>
          </a:prstGeom>
          <a:noFill/>
        </p:spPr>
        <p:txBody>
          <a:bodyPr wrap="square" rtlCol="0">
            <a:spAutoFit/>
          </a:bodyPr>
          <a:lstStyle/>
          <a:p>
            <a:r>
              <a:rPr lang="en-AU" sz="3200" b="1" dirty="0" smtClean="0">
                <a:effectLst>
                  <a:outerShdw blurRad="38100" dist="38100" dir="2700000" algn="tl">
                    <a:srgbClr val="000000">
                      <a:alpha val="43137"/>
                    </a:srgbClr>
                  </a:outerShdw>
                </a:effectLst>
              </a:rPr>
              <a:t>Types of Functions:</a:t>
            </a:r>
          </a:p>
          <a:p>
            <a:pPr marL="800100" lvl="1" indent="-342900">
              <a:buFont typeface="Wingdings" panose="05000000000000000000" pitchFamily="2" charset="2"/>
              <a:buChar char="Ø"/>
            </a:pPr>
            <a:r>
              <a:rPr lang="en-AU" sz="3000" dirty="0" smtClean="0"/>
              <a:t>User </a:t>
            </a:r>
            <a:r>
              <a:rPr lang="en-AU" sz="3000" dirty="0"/>
              <a:t>defined </a:t>
            </a:r>
            <a:r>
              <a:rPr lang="en-AU" sz="3000" dirty="0" smtClean="0"/>
              <a:t>functions</a:t>
            </a:r>
          </a:p>
          <a:p>
            <a:pPr marL="800100" lvl="1" indent="-342900">
              <a:buFont typeface="Wingdings" panose="05000000000000000000" pitchFamily="2" charset="2"/>
              <a:buChar char="Ø"/>
            </a:pPr>
            <a:r>
              <a:rPr lang="en-AU" sz="3000" dirty="0" smtClean="0"/>
              <a:t>Standard </a:t>
            </a:r>
            <a:r>
              <a:rPr lang="en-AU" sz="3000" dirty="0"/>
              <a:t>library </a:t>
            </a:r>
            <a:r>
              <a:rPr lang="en-AU" sz="3000" dirty="0" smtClean="0"/>
              <a:t>functions</a:t>
            </a:r>
            <a:endParaRPr lang="en-AU" sz="3000" dirty="0"/>
          </a:p>
          <a:p>
            <a:endParaRPr lang="en-US" dirty="0"/>
          </a:p>
        </p:txBody>
      </p:sp>
      <p:sp>
        <p:nvSpPr>
          <p:cNvPr id="8" name="TextBox 7"/>
          <p:cNvSpPr txBox="1"/>
          <p:nvPr/>
        </p:nvSpPr>
        <p:spPr>
          <a:xfrm>
            <a:off x="67355" y="4872196"/>
            <a:ext cx="9076645" cy="1631216"/>
          </a:xfrm>
          <a:prstGeom prst="rect">
            <a:avLst/>
          </a:prstGeom>
          <a:noFill/>
        </p:spPr>
        <p:txBody>
          <a:bodyPr wrap="square" rtlCol="0">
            <a:spAutoFit/>
          </a:bodyPr>
          <a:lstStyle/>
          <a:p>
            <a:pPr algn="just"/>
            <a:r>
              <a:rPr lang="en-AU" sz="2500" b="1" dirty="0"/>
              <a:t>User defined </a:t>
            </a:r>
            <a:r>
              <a:rPr lang="en-AU" sz="2500" b="1" dirty="0" smtClean="0"/>
              <a:t>functions: </a:t>
            </a:r>
          </a:p>
          <a:p>
            <a:pPr algn="just"/>
            <a:r>
              <a:rPr lang="en-AU" sz="2500" b="1" dirty="0" smtClean="0"/>
              <a:t>These </a:t>
            </a:r>
            <a:r>
              <a:rPr lang="en-US" sz="2500" dirty="0" smtClean="0"/>
              <a:t>are </a:t>
            </a:r>
            <a:r>
              <a:rPr lang="en-US" sz="2500" dirty="0"/>
              <a:t>self-contained blocks </a:t>
            </a:r>
            <a:r>
              <a:rPr lang="en-US" sz="2500" dirty="0" smtClean="0"/>
              <a:t>of </a:t>
            </a:r>
            <a:r>
              <a:rPr lang="en-AU" sz="2500" dirty="0" smtClean="0"/>
              <a:t>statements </a:t>
            </a:r>
            <a:r>
              <a:rPr lang="en-AU" sz="2500" dirty="0"/>
              <a:t>which are written by the user to </a:t>
            </a:r>
            <a:r>
              <a:rPr lang="en-AU" sz="2500" dirty="0" smtClean="0"/>
              <a:t>compute </a:t>
            </a:r>
            <a:r>
              <a:rPr lang="en-US" sz="2500" dirty="0" smtClean="0"/>
              <a:t>or </a:t>
            </a:r>
            <a:r>
              <a:rPr lang="en-US" sz="2500" dirty="0"/>
              <a:t>perform a task.</a:t>
            </a:r>
            <a:endParaRPr lang="en-AU" sz="2500" b="1" dirty="0"/>
          </a:p>
          <a:p>
            <a:pPr algn="just"/>
            <a:endParaRPr lang="en-US" sz="2500" b="1" dirty="0"/>
          </a:p>
        </p:txBody>
      </p:sp>
      <p:sp>
        <p:nvSpPr>
          <p:cNvPr id="3" name="Footer Placeholder 2"/>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Tree>
    <p:extLst>
      <p:ext uri="{BB962C8B-B14F-4D97-AF65-F5344CB8AC3E}">
        <p14:creationId xmlns:p14="http://schemas.microsoft.com/office/powerpoint/2010/main" val="7373440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BAB33B-722C-429C-B19D-5148687E5397}" type="datetime1">
              <a:rPr lang="en-US" smtClean="0">
                <a:solidFill>
                  <a:prstClr val="black">
                    <a:tint val="75000"/>
                  </a:prstClr>
                </a:solidFill>
              </a:rPr>
              <a:t>9/30/2018</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18</a:t>
            </a:fld>
            <a:endParaRPr lang="en-US">
              <a:solidFill>
                <a:prstClr val="black">
                  <a:tint val="75000"/>
                </a:prstClr>
              </a:solidFill>
            </a:endParaRPr>
          </a:p>
        </p:txBody>
      </p:sp>
      <p:sp>
        <p:nvSpPr>
          <p:cNvPr id="7" name="TextBox 6"/>
          <p:cNvSpPr txBox="1"/>
          <p:nvPr/>
        </p:nvSpPr>
        <p:spPr>
          <a:xfrm>
            <a:off x="135220" y="1868896"/>
            <a:ext cx="8848045" cy="830997"/>
          </a:xfrm>
          <a:prstGeom prst="rect">
            <a:avLst/>
          </a:prstGeom>
          <a:noFill/>
        </p:spPr>
        <p:txBody>
          <a:bodyPr wrap="square" rtlCol="0">
            <a:spAutoFit/>
          </a:bodyPr>
          <a:lstStyle/>
          <a:p>
            <a:r>
              <a:rPr lang="en-US" sz="3000" b="1" dirty="0"/>
              <a:t>How user-defined function works?</a:t>
            </a:r>
          </a:p>
          <a:p>
            <a:endParaRPr lang="en-US" dirty="0"/>
          </a:p>
        </p:txBody>
      </p:sp>
      <p:sp>
        <p:nvSpPr>
          <p:cNvPr id="9" name="Rectangle 1"/>
          <p:cNvSpPr>
            <a:spLocks noChangeArrowheads="1"/>
          </p:cNvSpPr>
          <p:nvPr/>
        </p:nvSpPr>
        <p:spPr bwMode="auto">
          <a:xfrm>
            <a:off x="72118" y="2441118"/>
            <a:ext cx="282441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#include &lt;</a:t>
            </a:r>
            <a:r>
              <a:rPr kumimoji="0" lang="en-US" altLang="en-US" b="1" i="1" u="none" strike="noStrike" cap="none" normalizeH="0" baseline="0" dirty="0" err="1" smtClean="0">
                <a:ln>
                  <a:noFill/>
                </a:ln>
                <a:solidFill>
                  <a:srgbClr val="FF0000"/>
                </a:solidFill>
                <a:effectLst/>
                <a:latin typeface="Arial" panose="020B0604020202020204" pitchFamily="34" charset="0"/>
                <a:cs typeface="Arial" panose="020B0604020202020204" pitchFamily="34" charset="0"/>
              </a:rPr>
              <a:t>stdio.h</a:t>
            </a:r>
            <a:r>
              <a:rPr kumimoji="0" lang="en-US" altLang="en-US" b="1" i="1"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void </a:t>
            </a:r>
            <a:r>
              <a:rPr kumimoji="0" lang="en-US" altLang="en-US" b="1" i="1" u="none" strike="noStrike" cap="none" normalizeH="0" baseline="0" dirty="0" err="1" smtClean="0">
                <a:ln>
                  <a:noFill/>
                </a:ln>
                <a:solidFill>
                  <a:srgbClr val="FF0000"/>
                </a:solidFill>
                <a:effectLst/>
                <a:latin typeface="Arial" panose="020B0604020202020204" pitchFamily="34" charset="0"/>
                <a:cs typeface="Arial" panose="020B0604020202020204" pitchFamily="34" charset="0"/>
              </a:rPr>
              <a:t>functionName</a:t>
            </a:r>
            <a:r>
              <a:rPr kumimoji="0" lang="en-US" altLang="en-US" b="1" i="1"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	</a:t>
            </a:r>
            <a:r>
              <a:rPr kumimoji="0" lang="en-US" altLang="en-US" b="1" i="1" u="none" strike="noStrike" cap="none" normalizeH="0" baseline="0" dirty="0" err="1" smtClean="0">
                <a:ln>
                  <a:noFill/>
                </a:ln>
                <a:solidFill>
                  <a:srgbClr val="FF0000"/>
                </a:solidFill>
                <a:effectLst/>
                <a:latin typeface="Arial" panose="020B0604020202020204" pitchFamily="34" charset="0"/>
                <a:cs typeface="Arial" panose="020B0604020202020204" pitchFamily="34" charset="0"/>
              </a:rPr>
              <a:t>int</a:t>
            </a:r>
            <a:r>
              <a:rPr kumimoji="0" lang="en-US" altLang="en-US" b="1" i="1"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 main()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 </a:t>
            </a:r>
            <a:r>
              <a:rPr kumimoji="0" lang="en-US" altLang="en-US" b="1" i="1" u="none" strike="noStrike" cap="none" normalizeH="0" baseline="0" dirty="0" err="1" smtClean="0">
                <a:ln>
                  <a:noFill/>
                </a:ln>
                <a:solidFill>
                  <a:srgbClr val="FF0000"/>
                </a:solidFill>
                <a:effectLst/>
                <a:latin typeface="Arial" panose="020B0604020202020204" pitchFamily="34" charset="0"/>
                <a:cs typeface="Arial" panose="020B0604020202020204" pitchFamily="34" charset="0"/>
              </a:rPr>
              <a:t>functionName</a:t>
            </a:r>
            <a:r>
              <a:rPr kumimoji="0" lang="en-US" altLang="en-US" b="1" i="1"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 ... ..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1"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0" name="Title 1"/>
          <p:cNvSpPr>
            <a:spLocks noGrp="1"/>
          </p:cNvSpPr>
          <p:nvPr>
            <p:ph type="title"/>
          </p:nvPr>
        </p:nvSpPr>
        <p:spPr>
          <a:xfrm>
            <a:off x="2743200" y="152400"/>
            <a:ext cx="5562600" cy="1143000"/>
          </a:xfrm>
        </p:spPr>
        <p:txBody>
          <a:bodyPr>
            <a:normAutofit/>
          </a:bodyPr>
          <a:lstStyle/>
          <a:p>
            <a:pPr algn="ctr"/>
            <a:r>
              <a:rPr lang="en-US" sz="3000" b="1" dirty="0" smtClean="0">
                <a:solidFill>
                  <a:srgbClr val="FF0000"/>
                </a:solidFill>
                <a:effectLst>
                  <a:outerShdw blurRad="38100" dist="38100" dir="2700000" algn="tl">
                    <a:srgbClr val="000000">
                      <a:alpha val="43137"/>
                    </a:srgbClr>
                  </a:outerShdw>
                </a:effectLst>
              </a:rPr>
              <a:t>User-Defined Functions</a:t>
            </a:r>
            <a:endParaRPr lang="en-US" sz="3000" b="1" dirty="0">
              <a:solidFill>
                <a:srgbClr val="FF0000"/>
              </a:solidFill>
              <a:effectLst>
                <a:outerShdw blurRad="38100" dist="38100" dir="2700000" algn="tl">
                  <a:srgbClr val="000000">
                    <a:alpha val="43137"/>
                  </a:srgbClr>
                </a:outerShdw>
              </a:effectLst>
            </a:endParaRPr>
          </a:p>
        </p:txBody>
      </p:sp>
      <p:sp>
        <p:nvSpPr>
          <p:cNvPr id="2" name="Footer Placeholder 1"/>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6" name="Rectangle 1"/>
          <p:cNvSpPr>
            <a:spLocks noChangeArrowheads="1"/>
          </p:cNvSpPr>
          <p:nvPr/>
        </p:nvSpPr>
        <p:spPr bwMode="auto">
          <a:xfrm>
            <a:off x="3119437" y="2441118"/>
            <a:ext cx="592693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execution of a C program begins from the</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	</a:t>
            </a:r>
            <a:r>
              <a:rPr lang="en-US" altLang="en-US" dirty="0" smtClean="0">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1" u="none" strike="noStrike" cap="none" normalizeH="0" baseline="0" dirty="0" smtClean="0">
                <a:ln>
                  <a:noFill/>
                </a:ln>
                <a:solidFill>
                  <a:srgbClr val="0000FF"/>
                </a:solidFill>
                <a:effectLst/>
                <a:latin typeface="Times New Roman" panose="02020603050405020304" pitchFamily="18" charset="0"/>
                <a:cs typeface="Times New Roman" panose="02020603050405020304" pitchFamily="18" charset="0"/>
              </a:rPr>
              <a:t>main()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function</a:t>
            </a:r>
            <a:r>
              <a:rPr kumimoji="0" lang="en-US" altLang="en-US" sz="800" b="0" i="0" u="none" strike="noStrike" cap="none" normalizeH="0" baseline="0" dirty="0" smtClean="0">
                <a:ln>
                  <a:noFill/>
                </a:ln>
                <a:solidFill>
                  <a:schemeClr val="tx1"/>
                </a:solidFill>
                <a:effectLst/>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When the compiler encounters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smtClean="0">
                <a:latin typeface="Times New Roman" panose="02020603050405020304" pitchFamily="18" charset="0"/>
                <a:cs typeface="Times New Roman" panose="02020603050405020304" pitchFamily="18" charset="0"/>
              </a:rPr>
              <a:t>          </a:t>
            </a:r>
            <a:r>
              <a:rPr kumimoji="0" lang="en-US" altLang="en-US" sz="2000" b="1" i="1" u="none" strike="noStrike" cap="none" normalizeH="0" baseline="0" dirty="0" err="1" smtClean="0">
                <a:ln>
                  <a:noFill/>
                </a:ln>
                <a:solidFill>
                  <a:srgbClr val="0000FF"/>
                </a:solidFill>
                <a:effectLst/>
                <a:latin typeface="Times New Roman" panose="02020603050405020304" pitchFamily="18" charset="0"/>
                <a:cs typeface="Times New Roman" panose="02020603050405020304" pitchFamily="18" charset="0"/>
              </a:rPr>
              <a:t>functionName</a:t>
            </a:r>
            <a:r>
              <a:rPr kumimoji="0" lang="en-US" altLang="en-US" sz="2000" b="1" i="1" u="none" strike="noStrike" cap="none" normalizeH="0" baseline="0" dirty="0" smtClean="0">
                <a:ln>
                  <a:noFill/>
                </a:ln>
                <a:solidFill>
                  <a:srgbClr val="0000FF"/>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inside the main function, control of the program jumps to</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                 </a:t>
            </a:r>
            <a:r>
              <a:rPr lang="en-US" altLang="en-US" sz="2000" b="1" dirty="0" smtClean="0">
                <a:solidFill>
                  <a:srgbClr val="0000FF"/>
                </a:solidFill>
                <a:latin typeface="Times New Roman" panose="02020603050405020304" pitchFamily="18" charset="0"/>
                <a:cs typeface="Times New Roman" panose="02020603050405020304" pitchFamily="18" charset="0"/>
              </a:rPr>
              <a:t>void </a:t>
            </a:r>
            <a:r>
              <a:rPr lang="en-US" altLang="en-US" sz="2000" b="1" dirty="0" err="1" smtClean="0">
                <a:solidFill>
                  <a:srgbClr val="0000FF"/>
                </a:solidFill>
                <a:latin typeface="Times New Roman" panose="02020603050405020304" pitchFamily="18" charset="0"/>
                <a:cs typeface="Times New Roman" panose="02020603050405020304" pitchFamily="18" charset="0"/>
              </a:rPr>
              <a:t>functionName</a:t>
            </a:r>
            <a:r>
              <a:rPr lang="en-US" altLang="en-US" sz="2000" b="1" dirty="0" smtClean="0">
                <a:solidFill>
                  <a:srgbClr val="0000FF"/>
                </a:solidFill>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pPr>
            <a:r>
              <a:rPr lang="en-AU" sz="2000" dirty="0"/>
              <a:t>And, the compiler starts executing the codes inside the user-defined function</a:t>
            </a:r>
            <a:r>
              <a:rPr lang="en-AU" sz="2000" dirty="0" smtClean="0"/>
              <a:t>.</a:t>
            </a:r>
            <a:endParaRPr kumimoji="0" lang="en-US" altLang="en-US" sz="2000" b="1" i="0" u="none" strike="noStrike" cap="none" normalizeH="0" baseline="0" dirty="0" smtClean="0">
              <a:ln>
                <a:noFill/>
              </a:ln>
              <a:solidFill>
                <a:srgbClr val="0000FF"/>
              </a:solidFill>
              <a:effectLst/>
              <a:latin typeface="Times New Roman" panose="02020603050405020304" pitchFamily="18" charset="0"/>
              <a:cs typeface="Times New Roman" panose="02020603050405020304" pitchFamily="18" charset="0"/>
            </a:endParaRPr>
          </a:p>
        </p:txBody>
      </p:sp>
      <p:sp>
        <p:nvSpPr>
          <p:cNvPr id="8"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Unicode MS" panose="020B0604020202020204" pitchFamily="34" charset="-128"/>
              </a:rPr>
              <a:t>void functionName()</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 name="Rectangle 5"/>
          <p:cNvSpPr>
            <a:spLocks noChangeArrowheads="1"/>
          </p:cNvSpPr>
          <p:nvPr/>
        </p:nvSpPr>
        <p:spPr bwMode="auto">
          <a:xfrm>
            <a:off x="2678907" y="5327404"/>
            <a:ext cx="6460330"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control of the program jumps to statement next to</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smtClean="0">
                <a:ln>
                  <a:noFill/>
                </a:ln>
                <a:solidFill>
                  <a:srgbClr val="0000FF"/>
                </a:solidFill>
                <a:effectLst/>
                <a:latin typeface="Times New Roman" panose="02020603050405020304" pitchFamily="18" charset="0"/>
                <a:cs typeface="Times New Roman" panose="02020603050405020304" pitchFamily="18" charset="0"/>
              </a:rPr>
              <a:t>functionName</a:t>
            </a:r>
            <a:r>
              <a:rPr kumimoji="0" lang="en-US" altLang="en-US" sz="2000" b="1" i="0" u="none" strike="noStrike" cap="none" normalizeH="0" baseline="0" dirty="0" smtClean="0">
                <a:ln>
                  <a:noFill/>
                </a:ln>
                <a:solidFill>
                  <a:srgbClr val="0000FF"/>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0000FF"/>
                </a:solidFill>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once all the codes inside the function definition are executed </a:t>
            </a:r>
          </a:p>
        </p:txBody>
      </p:sp>
    </p:spTree>
    <p:extLst>
      <p:ext uri="{BB962C8B-B14F-4D97-AF65-F5344CB8AC3E}">
        <p14:creationId xmlns:p14="http://schemas.microsoft.com/office/powerpoint/2010/main" val="9158118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152400"/>
            <a:ext cx="6553200" cy="1143000"/>
          </a:xfrm>
        </p:spPr>
        <p:txBody>
          <a:bodyPr>
            <a:normAutofit/>
          </a:bodyPr>
          <a:lstStyle/>
          <a:p>
            <a:r>
              <a:rPr lang="en-US" sz="3200" b="1" dirty="0" smtClean="0">
                <a:solidFill>
                  <a:srgbClr val="FF0000"/>
                </a:solidFill>
                <a:effectLst>
                  <a:outerShdw blurRad="38100" dist="38100" dir="2700000" algn="tl">
                    <a:srgbClr val="000000">
                      <a:alpha val="43137"/>
                    </a:srgbClr>
                  </a:outerShdw>
                </a:effectLst>
              </a:rPr>
              <a:t>Types of User-Defined Functions</a:t>
            </a:r>
            <a:endParaRPr lang="en-US" sz="3200" b="1" dirty="0">
              <a:solidFill>
                <a:srgbClr val="FF0000"/>
              </a:solidFill>
              <a:effectLst>
                <a:outerShdw blurRad="38100" dist="38100" dir="2700000" algn="tl">
                  <a:srgbClr val="000000">
                    <a:alpha val="43137"/>
                  </a:srgbClr>
                </a:outerShdw>
              </a:effectLst>
            </a:endParaRPr>
          </a:p>
        </p:txBody>
      </p:sp>
      <p:sp>
        <p:nvSpPr>
          <p:cNvPr id="3" name="Date Placeholder 2"/>
          <p:cNvSpPr>
            <a:spLocks noGrp="1"/>
          </p:cNvSpPr>
          <p:nvPr>
            <p:ph type="dt" sz="half" idx="10"/>
          </p:nvPr>
        </p:nvSpPr>
        <p:spPr/>
        <p:txBody>
          <a:bodyPr/>
          <a:lstStyle/>
          <a:p>
            <a:fld id="{7B7A0BD1-0F60-4962-AF98-1F40207324B3}" type="datetime1">
              <a:rPr lang="en-US" smtClean="0">
                <a:solidFill>
                  <a:prstClr val="black">
                    <a:tint val="75000"/>
                  </a:prstClr>
                </a:solidFill>
              </a:rPr>
              <a:t>9/30/2018</a:t>
            </a:fld>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solidFill>
                  <a:prstClr val="black">
                    <a:tint val="75000"/>
                  </a:prstClr>
                </a:solidFill>
              </a:rPr>
              <a:pPr/>
              <a:t>19</a:t>
            </a:fld>
            <a:endParaRPr lang="en-US">
              <a:solidFill>
                <a:prstClr val="black">
                  <a:tint val="75000"/>
                </a:prst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4651"/>
            <a:ext cx="9144000" cy="5076825"/>
          </a:xfrm>
          <a:prstGeom prst="rect">
            <a:avLst/>
          </a:prstGeom>
        </p:spPr>
      </p:pic>
      <p:sp>
        <p:nvSpPr>
          <p:cNvPr id="6" name="TextBox 5"/>
          <p:cNvSpPr txBox="1"/>
          <p:nvPr/>
        </p:nvSpPr>
        <p:spPr>
          <a:xfrm>
            <a:off x="0" y="1495425"/>
            <a:ext cx="9144000" cy="769441"/>
          </a:xfrm>
          <a:prstGeom prst="rect">
            <a:avLst/>
          </a:prstGeom>
          <a:noFill/>
        </p:spPr>
        <p:txBody>
          <a:bodyPr wrap="square" rtlCol="0">
            <a:spAutoFit/>
          </a:bodyPr>
          <a:lstStyle/>
          <a:p>
            <a:r>
              <a:rPr lang="en-AU" sz="2200" dirty="0"/>
              <a:t>For better understanding of arguments and return value from the function, </a:t>
            </a:r>
            <a:r>
              <a:rPr lang="en-AU" sz="2200" dirty="0" smtClean="0">
                <a:solidFill>
                  <a:srgbClr val="0000FF"/>
                </a:solidFill>
              </a:rPr>
              <a:t>user-defined </a:t>
            </a:r>
            <a:r>
              <a:rPr lang="en-AU" sz="2200" dirty="0">
                <a:solidFill>
                  <a:srgbClr val="0000FF"/>
                </a:solidFill>
              </a:rPr>
              <a:t>functions</a:t>
            </a:r>
            <a:r>
              <a:rPr lang="en-AU" sz="2200" dirty="0"/>
              <a:t> can be categorized as:</a:t>
            </a:r>
            <a:endParaRPr lang="en-US" sz="2200" dirty="0"/>
          </a:p>
        </p:txBody>
      </p:sp>
      <p:sp>
        <p:nvSpPr>
          <p:cNvPr id="7" name="Footer Placeholder 6"/>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Tree>
    <p:extLst>
      <p:ext uri="{BB962C8B-B14F-4D97-AF65-F5344CB8AC3E}">
        <p14:creationId xmlns:p14="http://schemas.microsoft.com/office/powerpoint/2010/main" val="15604937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799" y="374901"/>
            <a:ext cx="5036825" cy="814428"/>
          </a:xfrm>
        </p:spPr>
        <p:txBody>
          <a:bodyPr/>
          <a:lstStyle/>
          <a:p>
            <a:pPr algn="ctr"/>
            <a:r>
              <a:rPr lang="en-US" b="1" dirty="0" smtClean="0">
                <a:solidFill>
                  <a:srgbClr val="FF0000"/>
                </a:solidFill>
              </a:rPr>
              <a:t> Objectives</a:t>
            </a:r>
            <a:endParaRPr lang="en-US" b="1"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To learn about functions and how to use them to write programs with separate modules</a:t>
            </a:r>
          </a:p>
          <a:p>
            <a:r>
              <a:rPr lang="en-US" dirty="0" smtClean="0"/>
              <a:t>To understand the capabilities of some library functions in C</a:t>
            </a:r>
          </a:p>
          <a:p>
            <a:r>
              <a:rPr lang="en-US" dirty="0" smtClean="0"/>
              <a:t>To understand how control flows between function main and other functions</a:t>
            </a:r>
          </a:p>
          <a:p>
            <a:r>
              <a:rPr lang="en-US" dirty="0" smtClean="0"/>
              <a:t>To learn how to pass information to functions using input arguments</a:t>
            </a:r>
          </a:p>
          <a:p>
            <a:r>
              <a:rPr lang="en-US" dirty="0" smtClean="0"/>
              <a:t>To learn how to return a value from a function</a:t>
            </a:r>
            <a:endParaRPr lang="en-US" dirty="0"/>
          </a:p>
        </p:txBody>
      </p:sp>
      <p:sp>
        <p:nvSpPr>
          <p:cNvPr id="5" name="Slide Number Placeholder 4"/>
          <p:cNvSpPr>
            <a:spLocks noGrp="1"/>
          </p:cNvSpPr>
          <p:nvPr>
            <p:ph type="sldNum" sz="quarter" idx="12"/>
          </p:nvPr>
        </p:nvSpPr>
        <p:spPr/>
        <p:txBody>
          <a:bodyPr/>
          <a:lstStyle/>
          <a:p>
            <a:fld id="{85A8DA42-601D-40A8-83CA-2F2CBDE5F9F0}" type="slidenum">
              <a:rPr lang="en-US" smtClean="0"/>
              <a:t>2</a:t>
            </a:fld>
            <a:endParaRPr lang="en-US"/>
          </a:p>
        </p:txBody>
      </p:sp>
      <p:sp>
        <p:nvSpPr>
          <p:cNvPr id="6" name="Date Placeholder 5"/>
          <p:cNvSpPr>
            <a:spLocks noGrp="1"/>
          </p:cNvSpPr>
          <p:nvPr>
            <p:ph type="dt" sz="half" idx="10"/>
          </p:nvPr>
        </p:nvSpPr>
        <p:spPr/>
        <p:txBody>
          <a:bodyPr/>
          <a:lstStyle/>
          <a:p>
            <a:fld id="{59A36F33-D4A5-422B-B47F-CB4F97D181CC}" type="datetime1">
              <a:rPr lang="en-US" smtClean="0">
                <a:solidFill>
                  <a:prstClr val="black">
                    <a:tint val="75000"/>
                  </a:prstClr>
                </a:solidFill>
              </a:rPr>
              <a:t>9/30/2018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Tree>
    <p:extLst>
      <p:ext uri="{BB962C8B-B14F-4D97-AF65-F5344CB8AC3E}">
        <p14:creationId xmlns:p14="http://schemas.microsoft.com/office/powerpoint/2010/main" val="29447434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C23BA68-82D3-4C7B-B0DB-B6990B04520F}" type="datetime1">
              <a:rPr lang="en-US" smtClean="0">
                <a:solidFill>
                  <a:prstClr val="black">
                    <a:tint val="75000"/>
                  </a:prstClr>
                </a:solidFill>
              </a:rPr>
              <a:t>9/30/2018</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20</a:t>
            </a:fld>
            <a:endParaRPr lang="en-US">
              <a:solidFill>
                <a:prstClr val="black">
                  <a:tint val="75000"/>
                </a:prstClr>
              </a:solidFill>
            </a:endParaRPr>
          </a:p>
        </p:txBody>
      </p:sp>
      <p:sp>
        <p:nvSpPr>
          <p:cNvPr id="6" name="TextBox 5"/>
          <p:cNvSpPr txBox="1"/>
          <p:nvPr/>
        </p:nvSpPr>
        <p:spPr>
          <a:xfrm>
            <a:off x="3124200" y="228600"/>
            <a:ext cx="5105400" cy="769441"/>
          </a:xfrm>
          <a:prstGeom prst="rect">
            <a:avLst/>
          </a:prstGeom>
          <a:noFill/>
        </p:spPr>
        <p:txBody>
          <a:bodyPr wrap="square" rtlCol="0">
            <a:spAutoFit/>
          </a:bodyPr>
          <a:lstStyle/>
          <a:p>
            <a:pPr algn="ctr"/>
            <a:r>
              <a:rPr lang="en-US" sz="2200" b="1" dirty="0" smtClean="0">
                <a:solidFill>
                  <a:srgbClr val="FF0000"/>
                </a:solidFill>
                <a:effectLst>
                  <a:outerShdw blurRad="38100" dist="38100" dir="2700000" algn="tl">
                    <a:srgbClr val="000000">
                      <a:alpha val="43137"/>
                    </a:srgbClr>
                  </a:outerShdw>
                </a:effectLst>
              </a:rPr>
              <a:t>Functions with no Argument and no return Value</a:t>
            </a:r>
            <a:endParaRPr lang="en-US" sz="2200" b="1" dirty="0">
              <a:solidFill>
                <a:srgbClr val="FF0000"/>
              </a:solidFill>
              <a:effectLst>
                <a:outerShdw blurRad="38100" dist="38100" dir="2700000" algn="tl">
                  <a:srgbClr val="000000">
                    <a:alpha val="43137"/>
                  </a:srgbClr>
                </a:outerShdw>
              </a:effectLst>
            </a:endParaRPr>
          </a:p>
        </p:txBody>
      </p:sp>
      <p:sp>
        <p:nvSpPr>
          <p:cNvPr id="8" name="TextBox 7"/>
          <p:cNvSpPr txBox="1"/>
          <p:nvPr/>
        </p:nvSpPr>
        <p:spPr>
          <a:xfrm>
            <a:off x="152400" y="2514600"/>
            <a:ext cx="8763000" cy="3962400"/>
          </a:xfrm>
          <a:prstGeom prst="rect">
            <a:avLst/>
          </a:prstGeom>
          <a:noFill/>
        </p:spPr>
        <p:txBody>
          <a:bodyPr wrap="square" rtlCol="0">
            <a:spAutoFit/>
          </a:bodyPr>
          <a:lstStyle/>
          <a:p>
            <a:endParaRPr lang="en-US" dirty="0"/>
          </a:p>
        </p:txBody>
      </p:sp>
      <p:sp>
        <p:nvSpPr>
          <p:cNvPr id="2" name="Footer Placeholder 1"/>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9" name="Content Placeholder 2"/>
          <p:cNvSpPr txBox="1">
            <a:spLocks/>
          </p:cNvSpPr>
          <p:nvPr/>
        </p:nvSpPr>
        <p:spPr>
          <a:xfrm>
            <a:off x="128587" y="1794047"/>
            <a:ext cx="8915400" cy="468295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Syntax</a:t>
            </a:r>
          </a:p>
          <a:p>
            <a:pPr marL="457200" lvl="1" indent="0">
              <a:buFont typeface="Arial" pitchFamily="34" charset="0"/>
              <a:buNone/>
            </a:pPr>
            <a:r>
              <a:rPr lang="en-US" dirty="0" err="1" smtClean="0">
                <a:solidFill>
                  <a:srgbClr val="0000FF"/>
                </a:solidFill>
              </a:rPr>
              <a:t>functname</a:t>
            </a:r>
            <a:r>
              <a:rPr lang="en-US" dirty="0" smtClean="0">
                <a:solidFill>
                  <a:srgbClr val="0000FF"/>
                </a:solidFill>
              </a:rPr>
              <a:t>();</a:t>
            </a:r>
          </a:p>
          <a:p>
            <a:r>
              <a:rPr lang="en-US" sz="2800" dirty="0" smtClean="0"/>
              <a:t>Example:</a:t>
            </a:r>
          </a:p>
          <a:p>
            <a:pPr marL="57150" indent="0">
              <a:buFont typeface="Arial" pitchFamily="34" charset="0"/>
              <a:buNone/>
            </a:pPr>
            <a:r>
              <a:rPr lang="en-US" dirty="0" err="1" smtClean="0">
                <a:solidFill>
                  <a:srgbClr val="FF0000"/>
                </a:solidFill>
              </a:rPr>
              <a:t>checkPrimeNumber</a:t>
            </a:r>
            <a:r>
              <a:rPr lang="en-US" dirty="0" smtClean="0">
                <a:solidFill>
                  <a:srgbClr val="FF0000"/>
                </a:solidFill>
              </a:rPr>
              <a:t>();</a:t>
            </a:r>
          </a:p>
          <a:p>
            <a:r>
              <a:rPr lang="en-US" sz="2800" dirty="0" smtClean="0"/>
              <a:t>Interpretation</a:t>
            </a:r>
          </a:p>
          <a:p>
            <a:pPr lvl="1"/>
            <a:r>
              <a:rPr lang="en-US" dirty="0" smtClean="0"/>
              <a:t>the function </a:t>
            </a:r>
            <a:r>
              <a:rPr lang="en-US" dirty="0" err="1" smtClean="0"/>
              <a:t>functname</a:t>
            </a:r>
            <a:r>
              <a:rPr lang="en-US" dirty="0" smtClean="0"/>
              <a:t> is called</a:t>
            </a:r>
          </a:p>
          <a:p>
            <a:pPr lvl="1"/>
            <a:r>
              <a:rPr lang="en-US" dirty="0" smtClean="0"/>
              <a:t>after </a:t>
            </a:r>
            <a:r>
              <a:rPr lang="en-US" dirty="0" err="1" smtClean="0"/>
              <a:t>functname</a:t>
            </a:r>
            <a:r>
              <a:rPr lang="en-US" dirty="0" smtClean="0"/>
              <a:t> has finished execution, the program statement that follows the function call will be executed</a:t>
            </a:r>
          </a:p>
        </p:txBody>
      </p:sp>
      <p:sp>
        <p:nvSpPr>
          <p:cNvPr id="11" name="TextBox 10"/>
          <p:cNvSpPr txBox="1"/>
          <p:nvPr/>
        </p:nvSpPr>
        <p:spPr>
          <a:xfrm>
            <a:off x="3505200" y="1960602"/>
            <a:ext cx="5638800" cy="1107996"/>
          </a:xfrm>
          <a:prstGeom prst="rect">
            <a:avLst/>
          </a:prstGeom>
          <a:noFill/>
        </p:spPr>
        <p:txBody>
          <a:bodyPr wrap="square" rtlCol="0">
            <a:spAutoFit/>
          </a:bodyPr>
          <a:lstStyle/>
          <a:p>
            <a:pPr algn="just"/>
            <a:r>
              <a:rPr lang="en-AU" sz="2200" b="1" dirty="0" smtClean="0">
                <a:solidFill>
                  <a:srgbClr val="0000FF"/>
                </a:solidFill>
                <a:effectLst>
                  <a:outerShdw blurRad="38100" dist="38100" dir="2700000" algn="tl">
                    <a:srgbClr val="000000">
                      <a:alpha val="43137"/>
                    </a:srgbClr>
                  </a:outerShdw>
                </a:effectLst>
              </a:rPr>
              <a:t>Example: </a:t>
            </a:r>
            <a:r>
              <a:rPr lang="en-AU" sz="2200" dirty="0" smtClean="0"/>
              <a:t>The program checks </a:t>
            </a:r>
            <a:r>
              <a:rPr lang="en-AU" sz="2200" dirty="0"/>
              <a:t>whether an integer entered by the user is a prime number or </a:t>
            </a:r>
            <a:r>
              <a:rPr lang="en-AU" sz="2200" dirty="0" smtClean="0"/>
              <a:t>not. </a:t>
            </a:r>
            <a:r>
              <a:rPr lang="en-AU" sz="2200" dirty="0"/>
              <a:t> </a:t>
            </a:r>
            <a:r>
              <a:rPr lang="en-AU" sz="2200" dirty="0" smtClean="0"/>
              <a:t>  </a:t>
            </a:r>
            <a:endParaRPr lang="en-US" sz="2200" dirty="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Unicode MS" panose="020B0604020202020204" pitchFamily="34" charset="-128"/>
              </a:rPr>
              <a:t>checkPrimeNumber()</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 name="Rectangle 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Unicode MS" panose="020B0604020202020204" pitchFamily="34" charset="-128"/>
              </a:rPr>
              <a:t>checkPrimeNumber()</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 name="Rectangle 3"/>
          <p:cNvSpPr>
            <a:spLocks noChangeArrowheads="1"/>
          </p:cNvSpPr>
          <p:nvPr/>
        </p:nvSpPr>
        <p:spPr bwMode="auto">
          <a:xfrm>
            <a:off x="304800" y="304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Unicode MS" panose="020B0604020202020204" pitchFamily="34" charset="-128"/>
              </a:rPr>
              <a:t>checkPrimeNumber()</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 name="Rectangle 4"/>
          <p:cNvSpPr>
            <a:spLocks noChangeArrowheads="1"/>
          </p:cNvSpPr>
          <p:nvPr/>
        </p:nvSpPr>
        <p:spPr bwMode="auto">
          <a:xfrm>
            <a:off x="45720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Unicode MS" panose="020B0604020202020204" pitchFamily="34" charset="-128"/>
              </a:rPr>
              <a:t>checkPrimeNumber()</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 name="Rectangle 5"/>
          <p:cNvSpPr>
            <a:spLocks noChangeArrowheads="1"/>
          </p:cNvSpPr>
          <p:nvPr/>
        </p:nvSpPr>
        <p:spPr bwMode="auto">
          <a:xfrm>
            <a:off x="609600" y="609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Unicode MS" panose="020B0604020202020204" pitchFamily="34" charset="-128"/>
              </a:rPr>
              <a:t>checkPrimeNumber()</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TextBox 6">
            <a:hlinkClick r:id="rId2" action="ppaction://hlinkpres?slideindex=1&amp;slidetitle="/>
          </p:cNvPr>
          <p:cNvSpPr txBox="1"/>
          <p:nvPr/>
        </p:nvSpPr>
        <p:spPr>
          <a:xfrm>
            <a:off x="6577012" y="4100645"/>
            <a:ext cx="2209800" cy="400110"/>
          </a:xfrm>
          <a:prstGeom prst="rect">
            <a:avLst/>
          </a:prstGeom>
          <a:noFill/>
          <a:ln w="6350">
            <a:solidFill>
              <a:schemeClr val="tx1"/>
            </a:solidFill>
          </a:ln>
        </p:spPr>
        <p:txBody>
          <a:bodyPr wrap="square" rtlCol="0">
            <a:spAutoFit/>
          </a:bodyPr>
          <a:lstStyle/>
          <a:p>
            <a:pPr algn="ctr"/>
            <a:r>
              <a:rPr lang="en-US" sz="2000" b="1" dirty="0" smtClean="0">
                <a:solidFill>
                  <a:srgbClr val="FF0000"/>
                </a:solidFill>
                <a:effectLst>
                  <a:outerShdw blurRad="38100" dist="38100" dir="2700000" algn="tl">
                    <a:srgbClr val="000000">
                      <a:alpha val="43137"/>
                    </a:srgbClr>
                  </a:outerShdw>
                </a:effectLst>
              </a:rPr>
              <a:t>See Example Code</a:t>
            </a:r>
            <a:endParaRPr lang="en-US" sz="2000" b="1" dirty="0">
              <a:solidFill>
                <a:srgbClr val="FF0000"/>
              </a:solidFill>
              <a:effectLst>
                <a:outerShdw blurRad="38100" dist="38100" dir="2700000" algn="tl">
                  <a:srgbClr val="000000">
                    <a:alpha val="43137"/>
                  </a:srgbClr>
                </a:outerShdw>
              </a:effectLst>
            </a:endParaRPr>
          </a:p>
        </p:txBody>
      </p:sp>
      <p:sp>
        <p:nvSpPr>
          <p:cNvPr id="16" name="TextBox 15"/>
          <p:cNvSpPr txBox="1"/>
          <p:nvPr/>
        </p:nvSpPr>
        <p:spPr>
          <a:xfrm>
            <a:off x="6577012" y="3460767"/>
            <a:ext cx="2209800" cy="400110"/>
          </a:xfrm>
          <a:prstGeom prst="rect">
            <a:avLst/>
          </a:prstGeom>
          <a:noFill/>
          <a:ln w="3175">
            <a:solidFill>
              <a:schemeClr val="tx1"/>
            </a:solidFill>
          </a:ln>
        </p:spPr>
        <p:txBody>
          <a:bodyPr wrap="square" rtlCol="0">
            <a:spAutoFit/>
          </a:bodyPr>
          <a:lstStyle/>
          <a:p>
            <a:r>
              <a:rPr lang="en-AU" sz="2000" dirty="0">
                <a:hlinkClick r:id="rId3" action="ppaction://hlinkfile"/>
              </a:rPr>
              <a:t>Run  Example </a:t>
            </a:r>
            <a:r>
              <a:rPr lang="en-AU" sz="2000" dirty="0" smtClean="0">
                <a:hlinkClick r:id="rId3" action="ppaction://hlinkfile"/>
              </a:rPr>
              <a:t>Code</a:t>
            </a:r>
            <a:endParaRPr lang="en-US" sz="2000" dirty="0"/>
          </a:p>
        </p:txBody>
      </p:sp>
    </p:spTree>
    <p:extLst>
      <p:ext uri="{BB962C8B-B14F-4D97-AF65-F5344CB8AC3E}">
        <p14:creationId xmlns:p14="http://schemas.microsoft.com/office/powerpoint/2010/main" val="6478802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C89FE93-5857-42DF-A8E7-9E2BA376949A}" type="datetime1">
              <a:rPr lang="en-US" smtClean="0">
                <a:solidFill>
                  <a:prstClr val="black">
                    <a:tint val="75000"/>
                  </a:prstClr>
                </a:solidFill>
              </a:rPr>
              <a:t>9/30/2018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21</a:t>
            </a:fld>
            <a:endParaRPr lang="en-US">
              <a:solidFill>
                <a:prstClr val="black">
                  <a:tint val="75000"/>
                </a:prstClr>
              </a:solidFill>
            </a:endParaRPr>
          </a:p>
        </p:txBody>
      </p:sp>
      <p:sp>
        <p:nvSpPr>
          <p:cNvPr id="6" name="TextBox 5"/>
          <p:cNvSpPr txBox="1"/>
          <p:nvPr/>
        </p:nvSpPr>
        <p:spPr>
          <a:xfrm>
            <a:off x="3429000" y="304800"/>
            <a:ext cx="4419600" cy="553998"/>
          </a:xfrm>
          <a:prstGeom prst="rect">
            <a:avLst/>
          </a:prstGeom>
          <a:noFill/>
        </p:spPr>
        <p:txBody>
          <a:bodyPr wrap="square" rtlCol="0">
            <a:spAutoFit/>
          </a:bodyPr>
          <a:lstStyle/>
          <a:p>
            <a:pPr algn="ctr"/>
            <a:r>
              <a:rPr lang="en-US" sz="3000" b="1" dirty="0">
                <a:solidFill>
                  <a:srgbClr val="FF0000"/>
                </a:solidFill>
                <a:effectLst>
                  <a:outerShdw blurRad="38100" dist="38100" dir="2700000" algn="tl">
                    <a:srgbClr val="000000">
                      <a:alpha val="43137"/>
                    </a:srgbClr>
                  </a:outerShdw>
                </a:effectLst>
              </a:rPr>
              <a:t>r</a:t>
            </a:r>
            <a:r>
              <a:rPr lang="en-US" sz="3000" b="1" dirty="0" smtClean="0">
                <a:solidFill>
                  <a:srgbClr val="FF0000"/>
                </a:solidFill>
                <a:effectLst>
                  <a:outerShdw blurRad="38100" dist="38100" dir="2700000" algn="tl">
                    <a:srgbClr val="000000">
                      <a:alpha val="43137"/>
                    </a:srgbClr>
                  </a:outerShdw>
                </a:effectLst>
              </a:rPr>
              <a:t>eturn</a:t>
            </a:r>
            <a:r>
              <a:rPr lang="en-US" sz="3000" b="1" dirty="0" smtClean="0">
                <a:effectLst>
                  <a:outerShdw blurRad="38100" dist="38100" dir="2700000" algn="tl">
                    <a:srgbClr val="000000">
                      <a:alpha val="43137"/>
                    </a:srgbClr>
                  </a:outerShdw>
                </a:effectLst>
              </a:rPr>
              <a:t> Statement</a:t>
            </a:r>
            <a:endParaRPr lang="en-US" sz="3000" b="1" dirty="0">
              <a:effectLst>
                <a:outerShdw blurRad="38100" dist="38100" dir="2700000" algn="tl">
                  <a:srgbClr val="000000">
                    <a:alpha val="43137"/>
                  </a:srgbClr>
                </a:outerShdw>
              </a:effectLst>
            </a:endParaRPr>
          </a:p>
        </p:txBody>
      </p:sp>
      <p:sp>
        <p:nvSpPr>
          <p:cNvPr id="7" name="TextBox 6"/>
          <p:cNvSpPr txBox="1"/>
          <p:nvPr/>
        </p:nvSpPr>
        <p:spPr>
          <a:xfrm>
            <a:off x="-19050" y="1752600"/>
            <a:ext cx="9144000" cy="2015936"/>
          </a:xfrm>
          <a:prstGeom prst="rect">
            <a:avLst/>
          </a:prstGeom>
          <a:noFill/>
        </p:spPr>
        <p:txBody>
          <a:bodyPr wrap="square" rtlCol="0">
            <a:spAutoFit/>
          </a:bodyPr>
          <a:lstStyle/>
          <a:p>
            <a:r>
              <a:rPr lang="en-AU" sz="2500" dirty="0"/>
              <a:t>A function </a:t>
            </a:r>
            <a:r>
              <a:rPr lang="en-AU" sz="2500" dirty="0" smtClean="0"/>
              <a:t>as </a:t>
            </a:r>
            <a:r>
              <a:rPr lang="en-AU" sz="2500" dirty="0"/>
              <a:t>a collection of statements grouped together to do some specific </a:t>
            </a:r>
            <a:r>
              <a:rPr lang="en-AU" sz="2500" dirty="0" smtClean="0"/>
              <a:t>task </a:t>
            </a:r>
            <a:r>
              <a:rPr lang="en-AU" sz="2500" dirty="0"/>
              <a:t>may return a value. However, </a:t>
            </a:r>
            <a:r>
              <a:rPr lang="en-AU" sz="2500" b="1" i="1" dirty="0">
                <a:solidFill>
                  <a:srgbClr val="FF0000"/>
                </a:solidFill>
                <a:effectLst>
                  <a:outerShdw blurRad="38100" dist="38100" dir="2700000" algn="tl">
                    <a:srgbClr val="000000">
                      <a:alpha val="43137"/>
                    </a:srgbClr>
                  </a:outerShdw>
                </a:effectLst>
              </a:rPr>
              <a:t>in no case </a:t>
            </a:r>
            <a:r>
              <a:rPr lang="en-AU" sz="2500" dirty="0"/>
              <a:t>a function will return more than one </a:t>
            </a:r>
            <a:r>
              <a:rPr lang="en-AU" sz="2500" dirty="0" smtClean="0"/>
              <a:t>value.</a:t>
            </a:r>
          </a:p>
          <a:p>
            <a:endParaRPr lang="en-AU" sz="2500" dirty="0" smtClean="0"/>
          </a:p>
          <a:p>
            <a:r>
              <a:rPr lang="en-AU" sz="2500" b="1" dirty="0" smtClean="0"/>
              <a:t>What </a:t>
            </a:r>
            <a:r>
              <a:rPr lang="en-AU" sz="2500" b="1" dirty="0"/>
              <a:t>does it mean by returning a value and where it is returned?</a:t>
            </a:r>
            <a:endParaRPr lang="en-US" sz="2500" b="1" dirty="0"/>
          </a:p>
        </p:txBody>
      </p:sp>
      <p:sp>
        <p:nvSpPr>
          <p:cNvPr id="8" name="TextBox 7"/>
          <p:cNvSpPr txBox="1"/>
          <p:nvPr/>
        </p:nvSpPr>
        <p:spPr>
          <a:xfrm>
            <a:off x="228600" y="3962400"/>
            <a:ext cx="8458200" cy="2831544"/>
          </a:xfrm>
          <a:prstGeom prst="rect">
            <a:avLst/>
          </a:prstGeom>
          <a:noFill/>
        </p:spPr>
        <p:txBody>
          <a:bodyPr wrap="square" rtlCol="0">
            <a:spAutoFit/>
          </a:bodyPr>
          <a:lstStyle/>
          <a:p>
            <a:pPr algn="just"/>
            <a:r>
              <a:rPr lang="en-US" sz="2800" b="1" dirty="0" smtClean="0">
                <a:effectLst>
                  <a:outerShdw blurRad="38100" dist="38100" dir="2700000" algn="tl">
                    <a:srgbClr val="000000">
                      <a:alpha val="43137"/>
                    </a:srgbClr>
                  </a:outerShdw>
                </a:effectLst>
              </a:rPr>
              <a:t>ILLUSTRATION:</a:t>
            </a:r>
          </a:p>
          <a:p>
            <a:pPr algn="just"/>
            <a:r>
              <a:rPr lang="en-AU" sz="2500" dirty="0"/>
              <a:t>Suppose I am the boss of a company. I assigned an audit task to one of my employee. Consider the audit task as a function. Employee will complete the task (execute the function) and return the audit report back to the boss (i.e. me). Similarly, function returns a value and program control back to the </a:t>
            </a:r>
            <a:r>
              <a:rPr lang="en-AU" sz="2500" b="1" dirty="0"/>
              <a:t>caller function</a:t>
            </a:r>
            <a:r>
              <a:rPr lang="en-AU" sz="2500" dirty="0"/>
              <a:t>.</a:t>
            </a:r>
            <a:endParaRPr lang="en-US" sz="2500" dirty="0"/>
          </a:p>
        </p:txBody>
      </p:sp>
    </p:spTree>
    <p:extLst>
      <p:ext uri="{BB962C8B-B14F-4D97-AF65-F5344CB8AC3E}">
        <p14:creationId xmlns:p14="http://schemas.microsoft.com/office/powerpoint/2010/main" val="8895523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C89FE93-5857-42DF-A8E7-9E2BA376949A}" type="datetime1">
              <a:rPr lang="en-US" smtClean="0">
                <a:solidFill>
                  <a:prstClr val="black">
                    <a:tint val="75000"/>
                  </a:prstClr>
                </a:solidFill>
              </a:rPr>
              <a:t>9/30/2018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22</a:t>
            </a:fld>
            <a:endParaRPr lang="en-US">
              <a:solidFill>
                <a:prstClr val="black">
                  <a:tint val="75000"/>
                </a:prstClr>
              </a:solidFill>
            </a:endParaRPr>
          </a:p>
        </p:txBody>
      </p:sp>
      <p:sp>
        <p:nvSpPr>
          <p:cNvPr id="6" name="TextBox 5"/>
          <p:cNvSpPr txBox="1"/>
          <p:nvPr/>
        </p:nvSpPr>
        <p:spPr>
          <a:xfrm>
            <a:off x="3429000" y="304800"/>
            <a:ext cx="4419600" cy="553998"/>
          </a:xfrm>
          <a:prstGeom prst="rect">
            <a:avLst/>
          </a:prstGeom>
          <a:noFill/>
        </p:spPr>
        <p:txBody>
          <a:bodyPr wrap="square" rtlCol="0">
            <a:spAutoFit/>
          </a:bodyPr>
          <a:lstStyle/>
          <a:p>
            <a:pPr algn="ctr"/>
            <a:r>
              <a:rPr lang="en-US" sz="3000" b="1" dirty="0">
                <a:solidFill>
                  <a:srgbClr val="FF0000"/>
                </a:solidFill>
                <a:effectLst>
                  <a:outerShdw blurRad="38100" dist="38100" dir="2700000" algn="tl">
                    <a:srgbClr val="000000">
                      <a:alpha val="43137"/>
                    </a:srgbClr>
                  </a:outerShdw>
                </a:effectLst>
              </a:rPr>
              <a:t>r</a:t>
            </a:r>
            <a:r>
              <a:rPr lang="en-US" sz="3000" b="1" dirty="0" smtClean="0">
                <a:solidFill>
                  <a:srgbClr val="FF0000"/>
                </a:solidFill>
                <a:effectLst>
                  <a:outerShdw blurRad="38100" dist="38100" dir="2700000" algn="tl">
                    <a:srgbClr val="000000">
                      <a:alpha val="43137"/>
                    </a:srgbClr>
                  </a:outerShdw>
                </a:effectLst>
              </a:rPr>
              <a:t>eturn</a:t>
            </a:r>
            <a:r>
              <a:rPr lang="en-US" sz="3000" b="1" dirty="0" smtClean="0">
                <a:effectLst>
                  <a:outerShdw blurRad="38100" dist="38100" dir="2700000" algn="tl">
                    <a:srgbClr val="000000">
                      <a:alpha val="43137"/>
                    </a:srgbClr>
                  </a:outerShdw>
                </a:effectLst>
              </a:rPr>
              <a:t> Statement</a:t>
            </a:r>
            <a:endParaRPr lang="en-US" sz="3000" b="1" dirty="0">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6400"/>
            <a:ext cx="9144000" cy="4800600"/>
          </a:xfrm>
          <a:prstGeom prst="rect">
            <a:avLst/>
          </a:prstGeom>
        </p:spPr>
      </p:pic>
    </p:spTree>
    <p:extLst>
      <p:ext uri="{BB962C8B-B14F-4D97-AF65-F5344CB8AC3E}">
        <p14:creationId xmlns:p14="http://schemas.microsoft.com/office/powerpoint/2010/main" val="31679100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80258"/>
            <a:ext cx="6096000" cy="1143000"/>
          </a:xfrm>
        </p:spPr>
        <p:txBody>
          <a:bodyPr>
            <a:noAutofit/>
          </a:bodyPr>
          <a:lstStyle/>
          <a:p>
            <a:r>
              <a:rPr lang="en-AU" sz="2500" b="1" dirty="0" smtClean="0">
                <a:solidFill>
                  <a:srgbClr val="FF0000"/>
                </a:solidFill>
                <a:effectLst>
                  <a:outerShdw blurRad="38100" dist="38100" dir="2700000" algn="tl">
                    <a:srgbClr val="000000">
                      <a:alpha val="43137"/>
                    </a:srgbClr>
                  </a:outerShdw>
                </a:effectLst>
              </a:rPr>
              <a:t>Functions with  no </a:t>
            </a:r>
            <a:r>
              <a:rPr lang="en-AU" sz="2500" b="1" dirty="0">
                <a:solidFill>
                  <a:srgbClr val="FF0000"/>
                </a:solidFill>
                <a:effectLst>
                  <a:outerShdw blurRad="38100" dist="38100" dir="2700000" algn="tl">
                    <a:srgbClr val="000000">
                      <a:alpha val="43137"/>
                    </a:srgbClr>
                  </a:outerShdw>
                </a:effectLst>
              </a:rPr>
              <a:t>arguments </a:t>
            </a:r>
            <a:r>
              <a:rPr lang="en-AU" sz="2500" b="1" dirty="0" smtClean="0">
                <a:solidFill>
                  <a:srgbClr val="FF0000"/>
                </a:solidFill>
                <a:effectLst>
                  <a:outerShdw blurRad="38100" dist="38100" dir="2700000" algn="tl">
                    <a:srgbClr val="000000">
                      <a:alpha val="43137"/>
                    </a:srgbClr>
                  </a:outerShdw>
                </a:effectLst>
              </a:rPr>
              <a:t>and with </a:t>
            </a:r>
            <a:br>
              <a:rPr lang="en-AU" sz="2500" b="1" dirty="0" smtClean="0">
                <a:solidFill>
                  <a:srgbClr val="FF0000"/>
                </a:solidFill>
                <a:effectLst>
                  <a:outerShdw blurRad="38100" dist="38100" dir="2700000" algn="tl">
                    <a:srgbClr val="000000">
                      <a:alpha val="43137"/>
                    </a:srgbClr>
                  </a:outerShdw>
                </a:effectLst>
              </a:rPr>
            </a:br>
            <a:r>
              <a:rPr lang="en-AU" sz="2500" b="1" dirty="0" smtClean="0">
                <a:solidFill>
                  <a:srgbClr val="FF0000"/>
                </a:solidFill>
                <a:effectLst>
                  <a:outerShdw blurRad="38100" dist="38100" dir="2700000" algn="tl">
                    <a:srgbClr val="000000">
                      <a:alpha val="43137"/>
                    </a:srgbClr>
                  </a:outerShdw>
                </a:effectLst>
              </a:rPr>
              <a:t>return </a:t>
            </a:r>
            <a:r>
              <a:rPr lang="en-AU" sz="2500" b="1" dirty="0">
                <a:solidFill>
                  <a:srgbClr val="FF0000"/>
                </a:solidFill>
                <a:effectLst>
                  <a:outerShdw blurRad="38100" dist="38100" dir="2700000" algn="tl">
                    <a:srgbClr val="000000">
                      <a:alpha val="43137"/>
                    </a:srgbClr>
                  </a:outerShdw>
                </a:effectLst>
              </a:rPr>
              <a:t>value</a:t>
            </a:r>
            <a:br>
              <a:rPr lang="en-AU" sz="2500" b="1" dirty="0">
                <a:solidFill>
                  <a:srgbClr val="FF0000"/>
                </a:solidFill>
                <a:effectLst>
                  <a:outerShdw blurRad="38100" dist="38100" dir="2700000" algn="tl">
                    <a:srgbClr val="000000">
                      <a:alpha val="43137"/>
                    </a:srgbClr>
                  </a:outerShdw>
                </a:effectLst>
              </a:rPr>
            </a:br>
            <a:endParaRPr lang="en-US" sz="2500" dirty="0">
              <a:solidFill>
                <a:srgbClr val="FF0000"/>
              </a:solidFill>
              <a:effectLst>
                <a:outerShdw blurRad="38100" dist="38100" dir="2700000" algn="tl">
                  <a:srgbClr val="000000">
                    <a:alpha val="43137"/>
                  </a:srgbClr>
                </a:outerShdw>
              </a:effectLst>
            </a:endParaRPr>
          </a:p>
        </p:txBody>
      </p:sp>
      <p:sp>
        <p:nvSpPr>
          <p:cNvPr id="3" name="Date Placeholder 2"/>
          <p:cNvSpPr>
            <a:spLocks noGrp="1"/>
          </p:cNvSpPr>
          <p:nvPr>
            <p:ph type="dt" sz="half" idx="10"/>
          </p:nvPr>
        </p:nvSpPr>
        <p:spPr/>
        <p:txBody>
          <a:bodyPr/>
          <a:lstStyle/>
          <a:p>
            <a:fld id="{2C89FE93-5857-42DF-A8E7-9E2BA376949A}" type="datetime1">
              <a:rPr lang="en-US" smtClean="0">
                <a:solidFill>
                  <a:prstClr val="black">
                    <a:tint val="75000"/>
                  </a:prstClr>
                </a:solidFill>
              </a:rPr>
              <a:t>9/30/2018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23</a:t>
            </a:fld>
            <a:endParaRPr lang="en-US">
              <a:solidFill>
                <a:prstClr val="black">
                  <a:tint val="75000"/>
                </a:prstClr>
              </a:solidFill>
            </a:endParaRPr>
          </a:p>
        </p:txBody>
      </p:sp>
      <p:sp>
        <p:nvSpPr>
          <p:cNvPr id="7" name="Rectangle 1"/>
          <p:cNvSpPr>
            <a:spLocks noChangeArrowheads="1"/>
          </p:cNvSpPr>
          <p:nvPr/>
        </p:nvSpPr>
        <p:spPr bwMode="auto">
          <a:xfrm>
            <a:off x="0" y="1851048"/>
            <a:ext cx="8991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For this type of functions we have </a:t>
            </a:r>
            <a:r>
              <a:rPr kumimoji="0" lang="en-US" altLang="en-US" sz="2000" b="1" i="1" u="none" strike="noStrike" cap="none" normalizeH="0" baseline="0" dirty="0" smtClean="0">
                <a:ln>
                  <a:noFill/>
                </a:ln>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void</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in the parameter list but we set the return type to match the type of value returned by the function. </a:t>
            </a:r>
          </a:p>
          <a:p>
            <a:pPr lvl="0" algn="just" eaLnBrk="0" fontAlgn="base" hangingPunct="0">
              <a:spcBef>
                <a:spcPct val="0"/>
              </a:spcBef>
              <a:spcAft>
                <a:spcPct val="0"/>
              </a:spcAft>
            </a:pPr>
            <a:endParaRPr lang="en-US" altLang="en-US" sz="2000"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pPr>
            <a:r>
              <a:rPr lang="en-AU" sz="2000" dirty="0"/>
              <a:t>Function with return but no arguments, returns a value but does not accept any argument. This type of function communicates with the caller function by returning value back to the caller.</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TextBox 7"/>
          <p:cNvSpPr txBox="1"/>
          <p:nvPr/>
        </p:nvSpPr>
        <p:spPr>
          <a:xfrm>
            <a:off x="152400" y="3962400"/>
            <a:ext cx="2133600" cy="477054"/>
          </a:xfrm>
          <a:prstGeom prst="rect">
            <a:avLst/>
          </a:prstGeom>
          <a:noFill/>
        </p:spPr>
        <p:txBody>
          <a:bodyPr wrap="square" rtlCol="0">
            <a:spAutoFit/>
          </a:bodyPr>
          <a:lstStyle/>
          <a:p>
            <a:r>
              <a:rPr lang="en-US" sz="2500" b="1" dirty="0" smtClean="0"/>
              <a:t>Syntax:</a:t>
            </a:r>
            <a:endParaRPr lang="en-US" sz="2500" dirty="0"/>
          </a:p>
        </p:txBody>
      </p:sp>
      <p:sp>
        <p:nvSpPr>
          <p:cNvPr id="9" name="TextBox 8"/>
          <p:cNvSpPr txBox="1"/>
          <p:nvPr/>
        </p:nvSpPr>
        <p:spPr>
          <a:xfrm>
            <a:off x="3276600" y="3823377"/>
            <a:ext cx="5029200" cy="2400657"/>
          </a:xfrm>
          <a:prstGeom prst="rect">
            <a:avLst/>
          </a:prstGeom>
          <a:noFill/>
          <a:ln w="38100">
            <a:solidFill>
              <a:schemeClr val="tx1"/>
            </a:solidFill>
          </a:ln>
        </p:spPr>
        <p:txBody>
          <a:bodyPr wrap="square" rtlCol="0">
            <a:spAutoFit/>
          </a:bodyPr>
          <a:lstStyle/>
          <a:p>
            <a:r>
              <a:rPr lang="en-AU" sz="2500" dirty="0" err="1"/>
              <a:t>return_type</a:t>
            </a:r>
            <a:r>
              <a:rPr lang="en-AU" sz="2500" dirty="0"/>
              <a:t> </a:t>
            </a:r>
            <a:r>
              <a:rPr lang="en-AU" sz="2500" dirty="0" err="1"/>
              <a:t>function_name</a:t>
            </a:r>
            <a:r>
              <a:rPr lang="en-AU" sz="2500" dirty="0" smtClean="0"/>
              <a:t>( )</a:t>
            </a:r>
            <a:endParaRPr lang="en-AU" sz="2500" dirty="0"/>
          </a:p>
          <a:p>
            <a:r>
              <a:rPr lang="en-AU" sz="2500" dirty="0"/>
              <a:t>{</a:t>
            </a:r>
          </a:p>
          <a:p>
            <a:r>
              <a:rPr lang="en-AU" sz="2500" dirty="0"/>
              <a:t>    // Function body</a:t>
            </a:r>
          </a:p>
          <a:p>
            <a:endParaRPr lang="en-AU" sz="2500" dirty="0"/>
          </a:p>
          <a:p>
            <a:r>
              <a:rPr lang="en-AU" sz="2500" dirty="0"/>
              <a:t>    </a:t>
            </a:r>
            <a:r>
              <a:rPr lang="en-AU" sz="2500" dirty="0">
                <a:solidFill>
                  <a:srgbClr val="0000FF"/>
                </a:solidFill>
              </a:rPr>
              <a:t>return</a:t>
            </a:r>
            <a:r>
              <a:rPr lang="en-AU" sz="2500" dirty="0"/>
              <a:t> </a:t>
            </a:r>
            <a:r>
              <a:rPr lang="en-AU" sz="2500" dirty="0" err="1"/>
              <a:t>some_value</a:t>
            </a:r>
            <a:r>
              <a:rPr lang="en-AU" sz="2500" dirty="0"/>
              <a:t>;</a:t>
            </a:r>
          </a:p>
          <a:p>
            <a:r>
              <a:rPr lang="en-AU" sz="2500" dirty="0"/>
              <a:t>}</a:t>
            </a:r>
            <a:endParaRPr lang="en-US" sz="2500" dirty="0"/>
          </a:p>
        </p:txBody>
      </p:sp>
      <p:sp>
        <p:nvSpPr>
          <p:cNvPr id="10" name="TextBox 9">
            <a:hlinkClick r:id="rId2" action="ppaction://hlinksldjump"/>
          </p:cNvPr>
          <p:cNvSpPr txBox="1"/>
          <p:nvPr/>
        </p:nvSpPr>
        <p:spPr>
          <a:xfrm>
            <a:off x="152400" y="5270387"/>
            <a:ext cx="2133600" cy="400110"/>
          </a:xfrm>
          <a:prstGeom prst="rect">
            <a:avLst/>
          </a:prstGeom>
          <a:noFill/>
        </p:spPr>
        <p:txBody>
          <a:bodyPr wrap="square" rtlCol="0">
            <a:spAutoFit/>
          </a:bodyPr>
          <a:lstStyle/>
          <a:p>
            <a:r>
              <a:rPr lang="en-US" sz="2000" dirty="0" smtClean="0">
                <a:solidFill>
                  <a:srgbClr val="0000FF"/>
                </a:solidFill>
                <a:effectLst>
                  <a:outerShdw blurRad="38100" dist="38100" dir="2700000" algn="tl">
                    <a:srgbClr val="000000">
                      <a:alpha val="43137"/>
                    </a:srgbClr>
                  </a:outerShdw>
                </a:effectLst>
              </a:rPr>
              <a:t>See Example Code</a:t>
            </a:r>
            <a:endParaRPr lang="en-US" sz="2000" dirty="0">
              <a:solidFill>
                <a:srgbClr val="0000FF"/>
              </a:solidFill>
              <a:effectLst>
                <a:outerShdw blurRad="38100" dist="38100" dir="2700000" algn="tl">
                  <a:srgbClr val="000000">
                    <a:alpha val="43137"/>
                  </a:srgbClr>
                </a:outerShdw>
              </a:effectLst>
            </a:endParaRPr>
          </a:p>
        </p:txBody>
      </p:sp>
      <p:sp>
        <p:nvSpPr>
          <p:cNvPr id="11" name="TextBox 10"/>
          <p:cNvSpPr txBox="1"/>
          <p:nvPr/>
        </p:nvSpPr>
        <p:spPr>
          <a:xfrm>
            <a:off x="228600" y="4648200"/>
            <a:ext cx="2057400" cy="375505"/>
          </a:xfrm>
          <a:prstGeom prst="rect">
            <a:avLst/>
          </a:prstGeom>
          <a:noFill/>
        </p:spPr>
        <p:txBody>
          <a:bodyPr wrap="square" rtlCol="0">
            <a:spAutoFit/>
          </a:bodyPr>
          <a:lstStyle/>
          <a:p>
            <a:r>
              <a:rPr lang="en-US" b="1" dirty="0" smtClean="0">
                <a:solidFill>
                  <a:srgbClr val="FF0000"/>
                </a:solidFill>
                <a:effectLst>
                  <a:outerShdw blurRad="38100" dist="38100" dir="2700000" algn="tl">
                    <a:srgbClr val="000000">
                      <a:alpha val="43137"/>
                    </a:srgbClr>
                  </a:outerShdw>
                </a:effectLst>
              </a:rPr>
              <a:t>Run Example Code</a:t>
            </a:r>
            <a:endParaRPr lang="en-US"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680379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C89FE93-5857-42DF-A8E7-9E2BA376949A}" type="datetime1">
              <a:rPr lang="en-US" smtClean="0">
                <a:solidFill>
                  <a:prstClr val="black">
                    <a:tint val="75000"/>
                  </a:prstClr>
                </a:solidFill>
              </a:rPr>
              <a:t>9/30/2018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24</a:t>
            </a:fld>
            <a:endParaRPr lang="en-US">
              <a:solidFill>
                <a:prstClr val="black">
                  <a:tint val="75000"/>
                </a:prstClr>
              </a:solidFill>
            </a:endParaRPr>
          </a:p>
        </p:txBody>
      </p:sp>
      <p:sp>
        <p:nvSpPr>
          <p:cNvPr id="6" name="TextBox 5"/>
          <p:cNvSpPr txBox="1"/>
          <p:nvPr/>
        </p:nvSpPr>
        <p:spPr>
          <a:xfrm>
            <a:off x="3352800" y="304800"/>
            <a:ext cx="4648200" cy="861774"/>
          </a:xfrm>
          <a:prstGeom prst="rect">
            <a:avLst/>
          </a:prstGeom>
          <a:noFill/>
        </p:spPr>
        <p:txBody>
          <a:bodyPr wrap="square" rtlCol="0">
            <a:spAutoFit/>
          </a:bodyPr>
          <a:lstStyle/>
          <a:p>
            <a:pPr algn="ctr"/>
            <a:r>
              <a:rPr lang="en-US" sz="2500" b="1" dirty="0" smtClean="0">
                <a:solidFill>
                  <a:srgbClr val="FF0000"/>
                </a:solidFill>
                <a:effectLst>
                  <a:outerShdw blurRad="38100" dist="38100" dir="2700000" algn="tl">
                    <a:srgbClr val="000000">
                      <a:alpha val="43137"/>
                    </a:srgbClr>
                  </a:outerShdw>
                </a:effectLst>
              </a:rPr>
              <a:t>Functions with Arguments and no return value</a:t>
            </a:r>
            <a:endParaRPr lang="en-US" sz="2500" b="1" dirty="0">
              <a:solidFill>
                <a:srgbClr val="FF0000"/>
              </a:solidFill>
              <a:effectLst>
                <a:outerShdw blurRad="38100" dist="38100" dir="2700000" algn="tl">
                  <a:srgbClr val="000000">
                    <a:alpha val="43137"/>
                  </a:srgbClr>
                </a:outerShdw>
              </a:effectLst>
            </a:endParaRPr>
          </a:p>
        </p:txBody>
      </p:sp>
      <p:sp>
        <p:nvSpPr>
          <p:cNvPr id="7" name="TextBox 6"/>
          <p:cNvSpPr txBox="1"/>
          <p:nvPr/>
        </p:nvSpPr>
        <p:spPr>
          <a:xfrm>
            <a:off x="0" y="1752600"/>
            <a:ext cx="8915400" cy="1246495"/>
          </a:xfrm>
          <a:prstGeom prst="rect">
            <a:avLst/>
          </a:prstGeom>
          <a:noFill/>
        </p:spPr>
        <p:txBody>
          <a:bodyPr wrap="square" rtlCol="0">
            <a:spAutoFit/>
          </a:bodyPr>
          <a:lstStyle/>
          <a:p>
            <a:pPr algn="just"/>
            <a:r>
              <a:rPr lang="en-AU" sz="2500" dirty="0"/>
              <a:t>Function with </a:t>
            </a:r>
            <a:r>
              <a:rPr lang="en-AU" sz="2500" u="sng" dirty="0">
                <a:solidFill>
                  <a:srgbClr val="0000FF"/>
                </a:solidFill>
              </a:rPr>
              <a:t>no return but with arguments</a:t>
            </a:r>
            <a:r>
              <a:rPr lang="en-AU" sz="2500" dirty="0"/>
              <a:t>, does not return a value but accepts arguments as input. For this type of function you must define function return type </a:t>
            </a:r>
            <a:r>
              <a:rPr lang="en-AU" sz="2500" dirty="0" smtClean="0"/>
              <a:t>as  </a:t>
            </a:r>
            <a:r>
              <a:rPr lang="en-AU" sz="2000" b="1" i="1" dirty="0" smtClean="0">
                <a:solidFill>
                  <a:srgbClr val="0000FF"/>
                </a:solidFill>
              </a:rPr>
              <a:t>void.</a:t>
            </a:r>
            <a:endParaRPr lang="en-US" sz="2000" b="1" i="1" dirty="0">
              <a:solidFill>
                <a:srgbClr val="0000FF"/>
              </a:solidFill>
            </a:endParaRPr>
          </a:p>
        </p:txBody>
      </p:sp>
      <p:sp>
        <p:nvSpPr>
          <p:cNvPr id="8" name="TextBox 7"/>
          <p:cNvSpPr txBox="1"/>
          <p:nvPr/>
        </p:nvSpPr>
        <p:spPr>
          <a:xfrm>
            <a:off x="152400" y="3200400"/>
            <a:ext cx="2057400" cy="477054"/>
          </a:xfrm>
          <a:prstGeom prst="rect">
            <a:avLst/>
          </a:prstGeom>
          <a:noFill/>
        </p:spPr>
        <p:txBody>
          <a:bodyPr wrap="square" rtlCol="0">
            <a:spAutoFit/>
          </a:bodyPr>
          <a:lstStyle/>
          <a:p>
            <a:r>
              <a:rPr lang="en-US" sz="2500" dirty="0" smtClean="0"/>
              <a:t>Syntax:</a:t>
            </a:r>
            <a:endParaRPr lang="en-US" sz="2500" dirty="0"/>
          </a:p>
        </p:txBody>
      </p:sp>
      <p:sp>
        <p:nvSpPr>
          <p:cNvPr id="9" name="TextBox 8"/>
          <p:cNvSpPr txBox="1"/>
          <p:nvPr/>
        </p:nvSpPr>
        <p:spPr>
          <a:xfrm>
            <a:off x="1752600" y="3654415"/>
            <a:ext cx="6781800" cy="1815882"/>
          </a:xfrm>
          <a:prstGeom prst="rect">
            <a:avLst/>
          </a:prstGeom>
          <a:noFill/>
        </p:spPr>
        <p:txBody>
          <a:bodyPr wrap="square" rtlCol="0">
            <a:spAutoFit/>
          </a:bodyPr>
          <a:lstStyle/>
          <a:p>
            <a:r>
              <a:rPr lang="en-AU" sz="2800" i="1" dirty="0">
                <a:solidFill>
                  <a:srgbClr val="0000FF"/>
                </a:solidFill>
              </a:rPr>
              <a:t>void</a:t>
            </a:r>
            <a:r>
              <a:rPr lang="en-AU" sz="2800" dirty="0"/>
              <a:t> </a:t>
            </a:r>
            <a:r>
              <a:rPr lang="en-AU" sz="2800" dirty="0" err="1"/>
              <a:t>function_name</a:t>
            </a:r>
            <a:r>
              <a:rPr lang="en-AU" sz="2800" dirty="0"/>
              <a:t>(type arg1, type arg2, ...)</a:t>
            </a:r>
          </a:p>
          <a:p>
            <a:r>
              <a:rPr lang="en-AU" sz="2800" dirty="0"/>
              <a:t>{</a:t>
            </a:r>
          </a:p>
          <a:p>
            <a:r>
              <a:rPr lang="en-AU" sz="2800" dirty="0"/>
              <a:t>    // Function body</a:t>
            </a:r>
          </a:p>
          <a:p>
            <a:r>
              <a:rPr lang="en-AU" sz="2800" dirty="0"/>
              <a:t>}</a:t>
            </a:r>
            <a:endParaRPr lang="en-US" sz="2800" dirty="0"/>
          </a:p>
        </p:txBody>
      </p:sp>
      <p:sp>
        <p:nvSpPr>
          <p:cNvPr id="10" name="TextBox 9">
            <a:hlinkClick r:id="rId2" action="ppaction://hlinkpres?slideindex=1&amp;slidetitle="/>
          </p:cNvPr>
          <p:cNvSpPr txBox="1"/>
          <p:nvPr/>
        </p:nvSpPr>
        <p:spPr>
          <a:xfrm>
            <a:off x="5981700" y="4879840"/>
            <a:ext cx="2362200" cy="400110"/>
          </a:xfrm>
          <a:prstGeom prst="rect">
            <a:avLst/>
          </a:prstGeom>
          <a:noFill/>
        </p:spPr>
        <p:txBody>
          <a:bodyPr wrap="square" rtlCol="0">
            <a:spAutoFit/>
          </a:bodyPr>
          <a:lstStyle/>
          <a:p>
            <a:r>
              <a:rPr lang="en-US" sz="2000" b="1" dirty="0" smtClean="0">
                <a:solidFill>
                  <a:srgbClr val="0000FF"/>
                </a:solidFill>
                <a:effectLst>
                  <a:outerShdw blurRad="38100" dist="38100" dir="2700000" algn="tl">
                    <a:srgbClr val="000000">
                      <a:alpha val="43137"/>
                    </a:srgbClr>
                  </a:outerShdw>
                </a:effectLst>
              </a:rPr>
              <a:t>See </a:t>
            </a:r>
            <a:r>
              <a:rPr lang="en-US" sz="2000" b="1" dirty="0" smtClean="0">
                <a:solidFill>
                  <a:srgbClr val="0000FF"/>
                </a:solidFill>
                <a:effectLst>
                  <a:outerShdw blurRad="38100" dist="38100" dir="2700000" algn="tl">
                    <a:srgbClr val="000000">
                      <a:alpha val="43137"/>
                    </a:srgbClr>
                  </a:outerShdw>
                </a:effectLst>
                <a:hlinkClick r:id="rId3" action="ppaction://hlinksldjump"/>
              </a:rPr>
              <a:t>Example</a:t>
            </a:r>
            <a:r>
              <a:rPr lang="en-US" sz="2000" b="1" dirty="0" smtClean="0">
                <a:solidFill>
                  <a:srgbClr val="0000FF"/>
                </a:solidFill>
                <a:effectLst>
                  <a:outerShdw blurRad="38100" dist="38100" dir="2700000" algn="tl">
                    <a:srgbClr val="000000">
                      <a:alpha val="43137"/>
                    </a:srgbClr>
                  </a:outerShdw>
                </a:effectLst>
              </a:rPr>
              <a:t> Code</a:t>
            </a:r>
            <a:endParaRPr lang="en-US" sz="2000" b="1" dirty="0">
              <a:solidFill>
                <a:srgbClr val="0000FF"/>
              </a:solidFill>
              <a:effectLst>
                <a:outerShdw blurRad="38100" dist="38100" dir="2700000" algn="tl">
                  <a:srgbClr val="000000">
                    <a:alpha val="43137"/>
                  </a:srgbClr>
                </a:outerShdw>
              </a:effectLst>
            </a:endParaRPr>
          </a:p>
        </p:txBody>
      </p:sp>
      <p:sp>
        <p:nvSpPr>
          <p:cNvPr id="11" name="TextBox 10"/>
          <p:cNvSpPr txBox="1"/>
          <p:nvPr/>
        </p:nvSpPr>
        <p:spPr>
          <a:xfrm>
            <a:off x="5715000" y="5468481"/>
            <a:ext cx="2667000" cy="400110"/>
          </a:xfrm>
          <a:prstGeom prst="rect">
            <a:avLst/>
          </a:prstGeom>
          <a:noFill/>
        </p:spPr>
        <p:txBody>
          <a:bodyPr wrap="square" rtlCol="0">
            <a:spAutoFit/>
          </a:bodyPr>
          <a:lstStyle/>
          <a:p>
            <a:pPr algn="ctr"/>
            <a:r>
              <a:rPr lang="en-US" sz="2000" dirty="0" smtClean="0">
                <a:solidFill>
                  <a:srgbClr val="FF0000"/>
                </a:solidFill>
              </a:rPr>
              <a:t>Run Example Code</a:t>
            </a:r>
            <a:endParaRPr lang="en-US" sz="2000" dirty="0">
              <a:solidFill>
                <a:srgbClr val="FF0000"/>
              </a:solidFill>
            </a:endParaRPr>
          </a:p>
        </p:txBody>
      </p:sp>
    </p:spTree>
    <p:extLst>
      <p:ext uri="{BB962C8B-B14F-4D97-AF65-F5344CB8AC3E}">
        <p14:creationId xmlns:p14="http://schemas.microsoft.com/office/powerpoint/2010/main" val="12841902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C89FE93-5857-42DF-A8E7-9E2BA376949A}" type="datetime1">
              <a:rPr lang="en-US" smtClean="0">
                <a:solidFill>
                  <a:prstClr val="black">
                    <a:tint val="75000"/>
                  </a:prstClr>
                </a:solidFill>
              </a:rPr>
              <a:t>9/30/2018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25</a:t>
            </a:fld>
            <a:endParaRPr lang="en-US">
              <a:solidFill>
                <a:prstClr val="black">
                  <a:tint val="75000"/>
                </a:prstClr>
              </a:solidFill>
            </a:endParaRPr>
          </a:p>
        </p:txBody>
      </p:sp>
      <p:sp>
        <p:nvSpPr>
          <p:cNvPr id="6" name="TextBox 5"/>
          <p:cNvSpPr txBox="1"/>
          <p:nvPr/>
        </p:nvSpPr>
        <p:spPr>
          <a:xfrm>
            <a:off x="3429000" y="304800"/>
            <a:ext cx="4648200" cy="769441"/>
          </a:xfrm>
          <a:prstGeom prst="rect">
            <a:avLst/>
          </a:prstGeom>
          <a:noFill/>
        </p:spPr>
        <p:txBody>
          <a:bodyPr wrap="square" rtlCol="0">
            <a:spAutoFit/>
          </a:bodyPr>
          <a:lstStyle/>
          <a:p>
            <a:pPr algn="ctr"/>
            <a:r>
              <a:rPr lang="en-US" sz="2200" b="1" dirty="0" smtClean="0">
                <a:solidFill>
                  <a:srgbClr val="FF0000"/>
                </a:solidFill>
                <a:effectLst>
                  <a:outerShdw blurRad="38100" dist="38100" dir="2700000" algn="tl">
                    <a:srgbClr val="000000">
                      <a:alpha val="43137"/>
                    </a:srgbClr>
                  </a:outerShdw>
                </a:effectLst>
              </a:rPr>
              <a:t>Functions with arguments and with return value</a:t>
            </a:r>
            <a:endParaRPr lang="en-US" sz="2200" b="1" dirty="0">
              <a:solidFill>
                <a:srgbClr val="FF0000"/>
              </a:solidFill>
              <a:effectLst>
                <a:outerShdw blurRad="38100" dist="38100" dir="2700000" algn="tl">
                  <a:srgbClr val="000000">
                    <a:alpha val="43137"/>
                  </a:srgbClr>
                </a:outerShdw>
              </a:effectLst>
            </a:endParaRPr>
          </a:p>
        </p:txBody>
      </p:sp>
      <p:sp>
        <p:nvSpPr>
          <p:cNvPr id="7" name="TextBox 6"/>
          <p:cNvSpPr txBox="1"/>
          <p:nvPr/>
        </p:nvSpPr>
        <p:spPr>
          <a:xfrm>
            <a:off x="0" y="1676400"/>
            <a:ext cx="8991600" cy="1446550"/>
          </a:xfrm>
          <a:prstGeom prst="rect">
            <a:avLst/>
          </a:prstGeom>
          <a:noFill/>
        </p:spPr>
        <p:txBody>
          <a:bodyPr wrap="square" rtlCol="0">
            <a:spAutoFit/>
          </a:bodyPr>
          <a:lstStyle/>
          <a:p>
            <a:pPr algn="just"/>
            <a:r>
              <a:rPr lang="en-AU" sz="2200" dirty="0"/>
              <a:t>Function with </a:t>
            </a:r>
            <a:r>
              <a:rPr lang="en-AU" sz="2200" dirty="0" smtClean="0"/>
              <a:t>return value </a:t>
            </a:r>
            <a:r>
              <a:rPr lang="en-AU" sz="2200" dirty="0"/>
              <a:t>and arguments, returns a value and may accept arguments. Since the function accepts input and returns a result to the caller, hence this type of functions are most used and best for modular programming.</a:t>
            </a:r>
            <a:endParaRPr lang="en-US" sz="2200" dirty="0"/>
          </a:p>
        </p:txBody>
      </p:sp>
      <p:sp>
        <p:nvSpPr>
          <p:cNvPr id="8" name="TextBox 7"/>
          <p:cNvSpPr txBox="1"/>
          <p:nvPr/>
        </p:nvSpPr>
        <p:spPr>
          <a:xfrm>
            <a:off x="0" y="3352800"/>
            <a:ext cx="2057400" cy="477054"/>
          </a:xfrm>
          <a:prstGeom prst="rect">
            <a:avLst/>
          </a:prstGeom>
          <a:noFill/>
        </p:spPr>
        <p:txBody>
          <a:bodyPr wrap="square" rtlCol="0">
            <a:spAutoFit/>
          </a:bodyPr>
          <a:lstStyle/>
          <a:p>
            <a:r>
              <a:rPr lang="en-US" sz="2500" b="1" dirty="0" smtClean="0"/>
              <a:t>Syntax:</a:t>
            </a:r>
            <a:endParaRPr lang="en-US" sz="2500" b="1" dirty="0"/>
          </a:p>
        </p:txBody>
      </p:sp>
      <p:sp>
        <p:nvSpPr>
          <p:cNvPr id="9" name="TextBox 8"/>
          <p:cNvSpPr txBox="1"/>
          <p:nvPr/>
        </p:nvSpPr>
        <p:spPr>
          <a:xfrm>
            <a:off x="1295400" y="3581400"/>
            <a:ext cx="7391400" cy="2400657"/>
          </a:xfrm>
          <a:prstGeom prst="rect">
            <a:avLst/>
          </a:prstGeom>
          <a:noFill/>
        </p:spPr>
        <p:txBody>
          <a:bodyPr wrap="square" rtlCol="0">
            <a:spAutoFit/>
          </a:bodyPr>
          <a:lstStyle/>
          <a:p>
            <a:r>
              <a:rPr lang="en-AU" sz="2500" b="1" i="1" dirty="0" err="1"/>
              <a:t>return_type</a:t>
            </a:r>
            <a:r>
              <a:rPr lang="en-AU" sz="2500" b="1" i="1" dirty="0"/>
              <a:t> </a:t>
            </a:r>
            <a:r>
              <a:rPr lang="en-AU" sz="2500" i="1" dirty="0" err="1"/>
              <a:t>function_name</a:t>
            </a:r>
            <a:r>
              <a:rPr lang="en-AU" sz="2500" i="1" dirty="0"/>
              <a:t>(type</a:t>
            </a:r>
            <a:r>
              <a:rPr lang="en-AU" sz="2500" b="1" i="1" dirty="0"/>
              <a:t> arg1, type arg2, ...)</a:t>
            </a:r>
          </a:p>
          <a:p>
            <a:r>
              <a:rPr lang="en-AU" sz="2500" b="1" i="1" dirty="0"/>
              <a:t>{</a:t>
            </a:r>
          </a:p>
          <a:p>
            <a:r>
              <a:rPr lang="en-AU" sz="2500" b="1" i="1" dirty="0"/>
              <a:t>    // Function body</a:t>
            </a:r>
          </a:p>
          <a:p>
            <a:endParaRPr lang="en-AU" sz="2500" b="1" i="1" dirty="0"/>
          </a:p>
          <a:p>
            <a:r>
              <a:rPr lang="en-AU" sz="2500" b="1" i="1" dirty="0"/>
              <a:t>    return </a:t>
            </a:r>
            <a:r>
              <a:rPr lang="en-AU" sz="2500" b="1" i="1" dirty="0" err="1"/>
              <a:t>some_variable</a:t>
            </a:r>
            <a:r>
              <a:rPr lang="en-AU" sz="2500" b="1" i="1" dirty="0"/>
              <a:t>;</a:t>
            </a:r>
          </a:p>
          <a:p>
            <a:r>
              <a:rPr lang="en-AU" sz="2500" b="1" i="1" dirty="0"/>
              <a:t>}</a:t>
            </a:r>
            <a:endParaRPr lang="en-US" sz="2500" b="1" i="1" dirty="0"/>
          </a:p>
        </p:txBody>
      </p:sp>
      <p:sp>
        <p:nvSpPr>
          <p:cNvPr id="10" name="TextBox 9">
            <a:hlinkClick r:id="rId2" action="ppaction://hlinksldjump"/>
          </p:cNvPr>
          <p:cNvSpPr txBox="1"/>
          <p:nvPr/>
        </p:nvSpPr>
        <p:spPr>
          <a:xfrm>
            <a:off x="5638800" y="4815065"/>
            <a:ext cx="2438400" cy="400110"/>
          </a:xfrm>
          <a:prstGeom prst="rect">
            <a:avLst/>
          </a:prstGeom>
          <a:noFill/>
        </p:spPr>
        <p:txBody>
          <a:bodyPr wrap="square" rtlCol="0">
            <a:spAutoFit/>
          </a:bodyPr>
          <a:lstStyle/>
          <a:p>
            <a:r>
              <a:rPr lang="en-US" sz="2000" b="1" dirty="0" smtClean="0">
                <a:solidFill>
                  <a:srgbClr val="0000FF"/>
                </a:solidFill>
              </a:rPr>
              <a:t>See Example Code</a:t>
            </a:r>
            <a:endParaRPr lang="en-US" sz="2000" b="1" dirty="0">
              <a:solidFill>
                <a:srgbClr val="0000FF"/>
              </a:solidFill>
            </a:endParaRPr>
          </a:p>
        </p:txBody>
      </p:sp>
      <p:sp>
        <p:nvSpPr>
          <p:cNvPr id="11" name="TextBox 10"/>
          <p:cNvSpPr txBox="1"/>
          <p:nvPr/>
        </p:nvSpPr>
        <p:spPr>
          <a:xfrm>
            <a:off x="5629275" y="5473570"/>
            <a:ext cx="2295525" cy="400110"/>
          </a:xfrm>
          <a:prstGeom prst="rect">
            <a:avLst/>
          </a:prstGeom>
          <a:noFill/>
        </p:spPr>
        <p:txBody>
          <a:bodyPr wrap="square" rtlCol="0">
            <a:spAutoFit/>
          </a:bodyPr>
          <a:lstStyle/>
          <a:p>
            <a:r>
              <a:rPr lang="en-US" sz="2000" b="1" dirty="0" smtClean="0">
                <a:solidFill>
                  <a:srgbClr val="FF0000"/>
                </a:solidFill>
              </a:rPr>
              <a:t>Run Example Code</a:t>
            </a:r>
            <a:endParaRPr lang="en-US" sz="2000" b="1" dirty="0">
              <a:solidFill>
                <a:srgbClr val="FF0000"/>
              </a:solidFill>
            </a:endParaRPr>
          </a:p>
        </p:txBody>
      </p:sp>
    </p:spTree>
    <p:extLst>
      <p:ext uri="{BB962C8B-B14F-4D97-AF65-F5344CB8AC3E}">
        <p14:creationId xmlns:p14="http://schemas.microsoft.com/office/powerpoint/2010/main" val="18228287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0" y="228600"/>
            <a:ext cx="5257800" cy="1143000"/>
          </a:xfrm>
        </p:spPr>
        <p:txBody>
          <a:bodyPr>
            <a:normAutofit/>
          </a:bodyPr>
          <a:lstStyle/>
          <a:p>
            <a:r>
              <a:rPr lang="en-US" sz="4000" b="1" dirty="0" smtClean="0">
                <a:solidFill>
                  <a:srgbClr val="FF0000"/>
                </a:solidFill>
                <a:effectLst>
                  <a:outerShdw blurRad="38100" dist="38100" dir="2700000" algn="tl">
                    <a:srgbClr val="000000">
                      <a:alpha val="43137"/>
                    </a:srgbClr>
                  </a:outerShdw>
                </a:effectLst>
              </a:rPr>
              <a:t>Types</a:t>
            </a:r>
            <a:r>
              <a:rPr lang="en-US" sz="4000" dirty="0" smtClean="0">
                <a:solidFill>
                  <a:srgbClr val="FF0000"/>
                </a:solidFill>
              </a:rPr>
              <a:t> of Functions</a:t>
            </a:r>
            <a:endParaRPr lang="en-US" sz="4000" dirty="0">
              <a:solidFill>
                <a:srgbClr val="FF0000"/>
              </a:solidFill>
            </a:endParaRPr>
          </a:p>
        </p:txBody>
      </p:sp>
      <p:sp>
        <p:nvSpPr>
          <p:cNvPr id="3" name="Date Placeholder 2"/>
          <p:cNvSpPr>
            <a:spLocks noGrp="1"/>
          </p:cNvSpPr>
          <p:nvPr>
            <p:ph type="dt" sz="half" idx="10"/>
          </p:nvPr>
        </p:nvSpPr>
        <p:spPr/>
        <p:txBody>
          <a:bodyPr/>
          <a:lstStyle/>
          <a:p>
            <a:fld id="{2C89FE93-5857-42DF-A8E7-9E2BA376949A}" type="datetime1">
              <a:rPr lang="en-US" smtClean="0">
                <a:solidFill>
                  <a:prstClr val="black">
                    <a:tint val="75000"/>
                  </a:prstClr>
                </a:solidFill>
              </a:rPr>
              <a:t>9/30/2018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26</a:t>
            </a:fld>
            <a:endParaRPr lang="en-US">
              <a:solidFill>
                <a:prstClr val="black">
                  <a:tint val="75000"/>
                </a:prstClr>
              </a:solidFill>
            </a:endParaRPr>
          </a:p>
        </p:txBody>
      </p:sp>
      <p:sp>
        <p:nvSpPr>
          <p:cNvPr id="6" name="TextBox 5"/>
          <p:cNvSpPr txBox="1"/>
          <p:nvPr/>
        </p:nvSpPr>
        <p:spPr>
          <a:xfrm>
            <a:off x="152400" y="1676400"/>
            <a:ext cx="8686800" cy="477054"/>
          </a:xfrm>
          <a:prstGeom prst="rect">
            <a:avLst/>
          </a:prstGeom>
          <a:noFill/>
        </p:spPr>
        <p:txBody>
          <a:bodyPr wrap="square" rtlCol="0">
            <a:spAutoFit/>
          </a:bodyPr>
          <a:lstStyle/>
          <a:p>
            <a:r>
              <a:rPr lang="en-AU" sz="2500" b="1" dirty="0"/>
              <a:t>Which is the best function type for my program</a:t>
            </a:r>
            <a:r>
              <a:rPr lang="en-AU" sz="2500" b="1" dirty="0" smtClean="0"/>
              <a:t>?</a:t>
            </a:r>
            <a:endParaRPr lang="en-US" sz="2500" dirty="0"/>
          </a:p>
        </p:txBody>
      </p:sp>
      <p:sp>
        <p:nvSpPr>
          <p:cNvPr id="7" name="TextBox 6"/>
          <p:cNvSpPr txBox="1"/>
          <p:nvPr/>
        </p:nvSpPr>
        <p:spPr>
          <a:xfrm>
            <a:off x="152400" y="2286000"/>
            <a:ext cx="8991600" cy="4832092"/>
          </a:xfrm>
          <a:prstGeom prst="rect">
            <a:avLst/>
          </a:prstGeom>
          <a:noFill/>
        </p:spPr>
        <p:txBody>
          <a:bodyPr wrap="square" rtlCol="0">
            <a:spAutoFit/>
          </a:bodyPr>
          <a:lstStyle/>
          <a:p>
            <a:pPr algn="just"/>
            <a:r>
              <a:rPr lang="en-AU" sz="2200" dirty="0"/>
              <a:t>Choosing a correct function type completely depends on the programming need.</a:t>
            </a:r>
          </a:p>
          <a:p>
            <a:pPr marL="285750" indent="-285750" algn="just">
              <a:buFont typeface="Wingdings" panose="05000000000000000000" pitchFamily="2" charset="2"/>
              <a:buChar char="q"/>
            </a:pPr>
            <a:r>
              <a:rPr lang="en-AU" sz="2200" dirty="0" smtClean="0"/>
              <a:t>    </a:t>
            </a:r>
            <a:r>
              <a:rPr lang="en-AU" sz="2200" dirty="0"/>
              <a:t>Consider function with return and arguments. If your function requires input from other functions and returns the processed result back to the caller function. The returned value might be input for other function.</a:t>
            </a:r>
          </a:p>
          <a:p>
            <a:pPr algn="just"/>
            <a:endParaRPr lang="en-AU" sz="2200" dirty="0"/>
          </a:p>
          <a:p>
            <a:pPr algn="just"/>
            <a:r>
              <a:rPr lang="en-AU" sz="2200" dirty="0"/>
              <a:t>    </a:t>
            </a:r>
            <a:r>
              <a:rPr lang="en-AU" sz="2200" b="1" dirty="0">
                <a:effectLst>
                  <a:outerShdw blurRad="38100" dist="38100" dir="2700000" algn="tl">
                    <a:srgbClr val="000000">
                      <a:alpha val="43137"/>
                    </a:srgbClr>
                  </a:outerShdw>
                </a:effectLst>
              </a:rPr>
              <a:t>For example </a:t>
            </a:r>
            <a:r>
              <a:rPr lang="en-AU" sz="2200" dirty="0"/>
              <a:t>- double </a:t>
            </a:r>
            <a:r>
              <a:rPr lang="en-AU" sz="2200" dirty="0" err="1"/>
              <a:t>sqrt</a:t>
            </a:r>
            <a:r>
              <a:rPr lang="en-AU" sz="2200" dirty="0"/>
              <a:t>(double x), double pow(double x, double y) etc</a:t>
            </a:r>
            <a:r>
              <a:rPr lang="en-AU" sz="2200" dirty="0" smtClean="0"/>
              <a:t>.</a:t>
            </a:r>
          </a:p>
          <a:p>
            <a:pPr algn="just"/>
            <a:endParaRPr lang="en-AU" sz="2200" dirty="0"/>
          </a:p>
          <a:p>
            <a:pPr marL="285750" indent="-285750" algn="just">
              <a:buFont typeface="Wingdings" panose="05000000000000000000" pitchFamily="2" charset="2"/>
              <a:buChar char="q"/>
            </a:pPr>
            <a:r>
              <a:rPr lang="en-AU" sz="2200" dirty="0"/>
              <a:t>    Consider function with return but no argument. If your function does not require any input from other function. Rather, it just produce some output that may be input to other functions.</a:t>
            </a:r>
          </a:p>
          <a:p>
            <a:pPr algn="just"/>
            <a:endParaRPr lang="en-AU" sz="2200" dirty="0"/>
          </a:p>
          <a:p>
            <a:pPr algn="just"/>
            <a:r>
              <a:rPr lang="en-AU" sz="2200" dirty="0"/>
              <a:t>    </a:t>
            </a:r>
            <a:r>
              <a:rPr lang="en-AU" sz="2200" b="1" dirty="0">
                <a:effectLst>
                  <a:outerShdw blurRad="38100" dist="38100" dir="2700000" algn="tl">
                    <a:srgbClr val="000000">
                      <a:alpha val="43137"/>
                    </a:srgbClr>
                  </a:outerShdw>
                </a:effectLst>
              </a:rPr>
              <a:t>For example </a:t>
            </a:r>
            <a:r>
              <a:rPr lang="en-AU" sz="2200" dirty="0"/>
              <a:t>- </a:t>
            </a:r>
            <a:r>
              <a:rPr lang="en-AU" sz="2200" dirty="0" err="1"/>
              <a:t>int</a:t>
            </a:r>
            <a:r>
              <a:rPr lang="en-AU" sz="2200" dirty="0"/>
              <a:t> rand(void), </a:t>
            </a:r>
            <a:r>
              <a:rPr lang="en-AU" sz="2200" dirty="0" err="1"/>
              <a:t>int</a:t>
            </a:r>
            <a:r>
              <a:rPr lang="en-AU" sz="2200" dirty="0"/>
              <a:t> </a:t>
            </a:r>
            <a:r>
              <a:rPr lang="en-AU" sz="2200" dirty="0" err="1"/>
              <a:t>getchar</a:t>
            </a:r>
            <a:r>
              <a:rPr lang="en-AU" sz="2200" dirty="0"/>
              <a:t>(void) etc.</a:t>
            </a:r>
          </a:p>
          <a:p>
            <a:pPr algn="just"/>
            <a:r>
              <a:rPr lang="en-AU" sz="2200" dirty="0"/>
              <a:t>    </a:t>
            </a:r>
            <a:endParaRPr lang="en-US" sz="2200" dirty="0"/>
          </a:p>
        </p:txBody>
      </p:sp>
    </p:spTree>
    <p:extLst>
      <p:ext uri="{BB962C8B-B14F-4D97-AF65-F5344CB8AC3E}">
        <p14:creationId xmlns:p14="http://schemas.microsoft.com/office/powerpoint/2010/main" val="18843103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C89FE93-5857-42DF-A8E7-9E2BA376949A}" type="datetime1">
              <a:rPr lang="en-US" smtClean="0">
                <a:solidFill>
                  <a:prstClr val="black">
                    <a:tint val="75000"/>
                  </a:prstClr>
                </a:solidFill>
              </a:rPr>
              <a:t>9/30/2018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27</a:t>
            </a:fld>
            <a:endParaRPr lang="en-US">
              <a:solidFill>
                <a:prstClr val="black">
                  <a:tint val="75000"/>
                </a:prstClr>
              </a:solidFill>
            </a:endParaRPr>
          </a:p>
        </p:txBody>
      </p:sp>
      <p:sp>
        <p:nvSpPr>
          <p:cNvPr id="6" name="TextBox 5"/>
          <p:cNvSpPr txBox="1"/>
          <p:nvPr/>
        </p:nvSpPr>
        <p:spPr>
          <a:xfrm>
            <a:off x="228600" y="2133600"/>
            <a:ext cx="8763000" cy="3816429"/>
          </a:xfrm>
          <a:prstGeom prst="rect">
            <a:avLst/>
          </a:prstGeom>
          <a:noFill/>
        </p:spPr>
        <p:txBody>
          <a:bodyPr wrap="square" rtlCol="0">
            <a:spAutoFit/>
          </a:bodyPr>
          <a:lstStyle/>
          <a:p>
            <a:pPr marL="285750" indent="-285750" algn="just">
              <a:buFont typeface="Wingdings" panose="05000000000000000000" pitchFamily="2" charset="2"/>
              <a:buChar char="q"/>
            </a:pPr>
            <a:r>
              <a:rPr lang="en-AU" sz="2200" dirty="0"/>
              <a:t>Consider function with no return but arguments. If your function is dependent on the input of some other function. But, does not generates any output that could be consumed by the caller function.</a:t>
            </a:r>
          </a:p>
          <a:p>
            <a:pPr algn="just"/>
            <a:endParaRPr lang="en-AU" sz="2200" dirty="0"/>
          </a:p>
          <a:p>
            <a:pPr algn="just"/>
            <a:r>
              <a:rPr lang="en-AU" sz="2200" b="1" dirty="0">
                <a:effectLst>
                  <a:outerShdw blurRad="38100" dist="38100" dir="2700000" algn="tl">
                    <a:srgbClr val="000000">
                      <a:alpha val="43137"/>
                    </a:srgbClr>
                  </a:outerShdw>
                </a:effectLst>
              </a:rPr>
              <a:t>    For example </a:t>
            </a:r>
            <a:r>
              <a:rPr lang="en-AU" sz="2200" dirty="0"/>
              <a:t>- void free(void *</a:t>
            </a:r>
            <a:r>
              <a:rPr lang="en-AU" sz="2200" dirty="0" err="1"/>
              <a:t>ptr</a:t>
            </a:r>
            <a:r>
              <a:rPr lang="en-AU" sz="2200" dirty="0"/>
              <a:t>), void exit(</a:t>
            </a:r>
            <a:r>
              <a:rPr lang="en-AU" sz="2200" dirty="0" err="1"/>
              <a:t>int</a:t>
            </a:r>
            <a:r>
              <a:rPr lang="en-AU" sz="2200" dirty="0"/>
              <a:t> status) etc</a:t>
            </a:r>
            <a:r>
              <a:rPr lang="en-AU" sz="2200" dirty="0" smtClean="0"/>
              <a:t>.</a:t>
            </a:r>
          </a:p>
          <a:p>
            <a:pPr algn="just"/>
            <a:endParaRPr lang="en-AU" sz="2200" dirty="0"/>
          </a:p>
          <a:p>
            <a:pPr marL="285750" indent="-285750" algn="just">
              <a:buFont typeface="Wingdings" panose="05000000000000000000" pitchFamily="2" charset="2"/>
              <a:buChar char="q"/>
            </a:pPr>
            <a:r>
              <a:rPr lang="en-AU" sz="2200" dirty="0"/>
              <a:t> </a:t>
            </a:r>
            <a:r>
              <a:rPr lang="en-AU" sz="2200" dirty="0" smtClean="0"/>
              <a:t>Consider </a:t>
            </a:r>
            <a:r>
              <a:rPr lang="en-AU" sz="2200" dirty="0"/>
              <a:t>function with no return and no argument. If your function works as an independent block. It does not communicate with other functions.</a:t>
            </a:r>
          </a:p>
          <a:p>
            <a:pPr algn="just"/>
            <a:endParaRPr lang="en-AU" sz="2200" dirty="0"/>
          </a:p>
          <a:p>
            <a:pPr algn="just"/>
            <a:r>
              <a:rPr lang="en-AU" sz="2200" dirty="0"/>
              <a:t>    </a:t>
            </a:r>
            <a:r>
              <a:rPr lang="en-AU" sz="2200" b="1" dirty="0">
                <a:effectLst>
                  <a:outerShdw blurRad="38100" dist="38100" dir="2700000" algn="tl">
                    <a:srgbClr val="000000">
                      <a:alpha val="43137"/>
                    </a:srgbClr>
                  </a:outerShdw>
                </a:effectLst>
              </a:rPr>
              <a:t>For example </a:t>
            </a:r>
            <a:r>
              <a:rPr lang="en-AU" sz="2200" dirty="0"/>
              <a:t>- void abort(void)</a:t>
            </a:r>
          </a:p>
        </p:txBody>
      </p:sp>
      <p:sp>
        <p:nvSpPr>
          <p:cNvPr id="7" name="Title 1"/>
          <p:cNvSpPr>
            <a:spLocks noGrp="1"/>
          </p:cNvSpPr>
          <p:nvPr>
            <p:ph type="title"/>
          </p:nvPr>
        </p:nvSpPr>
        <p:spPr>
          <a:xfrm>
            <a:off x="3390900" y="215939"/>
            <a:ext cx="4838700" cy="927061"/>
          </a:xfrm>
        </p:spPr>
        <p:txBody>
          <a:bodyPr>
            <a:normAutofit/>
          </a:bodyPr>
          <a:lstStyle/>
          <a:p>
            <a:r>
              <a:rPr lang="en-US" sz="4000" b="1" dirty="0" smtClean="0">
                <a:solidFill>
                  <a:srgbClr val="FF0000"/>
                </a:solidFill>
                <a:effectLst>
                  <a:outerShdw blurRad="38100" dist="38100" dir="2700000" algn="tl">
                    <a:srgbClr val="000000">
                      <a:alpha val="43137"/>
                    </a:srgbClr>
                  </a:outerShdw>
                </a:effectLst>
              </a:rPr>
              <a:t>Types</a:t>
            </a:r>
            <a:r>
              <a:rPr lang="en-US" sz="4000" dirty="0" smtClean="0">
                <a:solidFill>
                  <a:srgbClr val="FF0000"/>
                </a:solidFill>
              </a:rPr>
              <a:t> of Functions</a:t>
            </a:r>
            <a:endParaRPr lang="en-US" sz="4000" dirty="0">
              <a:solidFill>
                <a:srgbClr val="FF0000"/>
              </a:solidFill>
            </a:endParaRPr>
          </a:p>
        </p:txBody>
      </p:sp>
    </p:spTree>
    <p:extLst>
      <p:ext uri="{BB962C8B-B14F-4D97-AF65-F5344CB8AC3E}">
        <p14:creationId xmlns:p14="http://schemas.microsoft.com/office/powerpoint/2010/main" val="26896436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199" y="374901"/>
            <a:ext cx="4884425" cy="814428"/>
          </a:xfrm>
        </p:spPr>
        <p:txBody>
          <a:bodyPr>
            <a:normAutofit fontScale="90000"/>
          </a:bodyPr>
          <a:lstStyle/>
          <a:p>
            <a:r>
              <a:rPr lang="en-US" b="1" dirty="0" smtClean="0">
                <a:solidFill>
                  <a:srgbClr val="FF0000"/>
                </a:solidFill>
              </a:rPr>
              <a:t>Standard Library Functions</a:t>
            </a:r>
            <a:endParaRPr lang="en-US" b="1" dirty="0">
              <a:solidFill>
                <a:srgbClr val="FF0000"/>
              </a:solidFill>
            </a:endParaRPr>
          </a:p>
        </p:txBody>
      </p:sp>
      <p:sp>
        <p:nvSpPr>
          <p:cNvPr id="5" name="Slide Number Placeholder 4"/>
          <p:cNvSpPr>
            <a:spLocks noGrp="1"/>
          </p:cNvSpPr>
          <p:nvPr>
            <p:ph type="sldNum" sz="quarter" idx="12"/>
          </p:nvPr>
        </p:nvSpPr>
        <p:spPr/>
        <p:txBody>
          <a:bodyPr/>
          <a:lstStyle/>
          <a:p>
            <a:fld id="{85A8DA42-601D-40A8-83CA-2F2CBDE5F9F0}" type="slidenum">
              <a:rPr lang="en-US" smtClean="0"/>
              <a:t>28</a:t>
            </a:fld>
            <a:endParaRPr lang="en-US"/>
          </a:p>
        </p:txBody>
      </p:sp>
      <p:sp>
        <p:nvSpPr>
          <p:cNvPr id="6" name="Date Placeholder 5"/>
          <p:cNvSpPr>
            <a:spLocks noGrp="1"/>
          </p:cNvSpPr>
          <p:nvPr>
            <p:ph type="dt" sz="half" idx="10"/>
          </p:nvPr>
        </p:nvSpPr>
        <p:spPr/>
        <p:txBody>
          <a:bodyPr/>
          <a:lstStyle/>
          <a:p>
            <a:fld id="{77C8A0DF-F14C-4D0C-9016-09E0840DF3E4}" type="datetime1">
              <a:rPr lang="en-US" smtClean="0">
                <a:solidFill>
                  <a:prstClr val="black">
                    <a:tint val="75000"/>
                  </a:prstClr>
                </a:solidFill>
              </a:rPr>
              <a:t>9/30/2018</a:t>
            </a:fld>
            <a:endParaRPr lang="en-US">
              <a:solidFill>
                <a:prstClr val="black">
                  <a:tint val="75000"/>
                </a:prstClr>
              </a:solidFill>
            </a:endParaRPr>
          </a:p>
        </p:txBody>
      </p:sp>
      <p:sp>
        <p:nvSpPr>
          <p:cNvPr id="4" name="TextBox 3"/>
          <p:cNvSpPr txBox="1"/>
          <p:nvPr/>
        </p:nvSpPr>
        <p:spPr>
          <a:xfrm>
            <a:off x="47965" y="1526129"/>
            <a:ext cx="9143999" cy="3985706"/>
          </a:xfrm>
          <a:prstGeom prst="rect">
            <a:avLst/>
          </a:prstGeom>
          <a:noFill/>
        </p:spPr>
        <p:txBody>
          <a:bodyPr wrap="square" rtlCol="0">
            <a:spAutoFit/>
          </a:bodyPr>
          <a:lstStyle/>
          <a:p>
            <a:pPr algn="just"/>
            <a:r>
              <a:rPr lang="en-AU" sz="2500" dirty="0"/>
              <a:t>The </a:t>
            </a:r>
            <a:r>
              <a:rPr lang="en-AU" sz="2500" b="1" dirty="0">
                <a:solidFill>
                  <a:srgbClr val="0000FF"/>
                </a:solidFill>
                <a:effectLst>
                  <a:outerShdw blurRad="38100" dist="38100" dir="2700000" algn="tl">
                    <a:srgbClr val="000000">
                      <a:alpha val="43137"/>
                    </a:srgbClr>
                  </a:outerShdw>
                </a:effectLst>
              </a:rPr>
              <a:t>standard library functions </a:t>
            </a:r>
            <a:r>
              <a:rPr lang="en-AU" sz="2500" dirty="0"/>
              <a:t>are built-in functions in C programming to handle tasks such as mathematical computations, I/O processing, string handling </a:t>
            </a:r>
            <a:r>
              <a:rPr lang="en-AU" sz="2500" dirty="0" smtClean="0"/>
              <a:t>etc. The functions allow reuse tested code fragments</a:t>
            </a:r>
          </a:p>
          <a:p>
            <a:pPr algn="just"/>
            <a:endParaRPr lang="en-AU" sz="2500" dirty="0"/>
          </a:p>
          <a:p>
            <a:pPr algn="just"/>
            <a:r>
              <a:rPr lang="en-AU" sz="2500" dirty="0"/>
              <a:t>These functions are defined in the header file. When you include the header file, these functions are available for use</a:t>
            </a:r>
            <a:r>
              <a:rPr lang="en-AU" sz="2500" dirty="0" smtClean="0"/>
              <a:t>.</a:t>
            </a:r>
          </a:p>
          <a:p>
            <a:pPr algn="just"/>
            <a:endParaRPr lang="en-AU" sz="2500" dirty="0"/>
          </a:p>
          <a:p>
            <a:pPr algn="just"/>
            <a:r>
              <a:rPr lang="en-AU" sz="2500" dirty="0" smtClean="0"/>
              <a:t> </a:t>
            </a:r>
            <a:r>
              <a:rPr lang="en-US" sz="2800" dirty="0"/>
              <a:t>You need to prepend library name with </a:t>
            </a:r>
            <a:r>
              <a:rPr lang="en-US" sz="2800" b="1" dirty="0">
                <a:solidFill>
                  <a:srgbClr val="0000FF"/>
                </a:solidFill>
                <a:effectLst>
                  <a:outerShdw blurRad="38100" dist="38100" dir="2700000" algn="tl">
                    <a:srgbClr val="000000">
                      <a:alpha val="43137"/>
                    </a:srgbClr>
                  </a:outerShdw>
                </a:effectLst>
              </a:rPr>
              <a:t>#include</a:t>
            </a:r>
          </a:p>
          <a:p>
            <a:pPr algn="just"/>
            <a:endParaRPr lang="en-AU" sz="2500" dirty="0"/>
          </a:p>
        </p:txBody>
      </p:sp>
      <p:sp>
        <p:nvSpPr>
          <p:cNvPr id="8" name="Rectangle 2"/>
          <p:cNvSpPr>
            <a:spLocks noChangeArrowheads="1"/>
          </p:cNvSpPr>
          <p:nvPr/>
        </p:nvSpPr>
        <p:spPr bwMode="auto">
          <a:xfrm>
            <a:off x="14287" y="5279248"/>
            <a:ext cx="9177677"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en-AU" sz="2400" b="1" dirty="0" smtClean="0"/>
              <a:t>Example</a:t>
            </a:r>
            <a:r>
              <a:rPr lang="en-AU" sz="2400" b="1" dirty="0"/>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200" b="1" i="0" u="none" strike="noStrike" cap="none" normalizeH="0" baseline="0" dirty="0" err="1" smtClean="0">
                <a:ln>
                  <a:noFill/>
                </a:ln>
                <a:solidFill>
                  <a:srgbClr val="0000FF"/>
                </a:solidFill>
                <a:effectLst/>
                <a:latin typeface="Times New Roman" panose="02020603050405020304" pitchFamily="18" charset="0"/>
                <a:cs typeface="Times New Roman" panose="02020603050405020304" pitchFamily="18" charset="0"/>
              </a:rPr>
              <a:t>printf</a:t>
            </a:r>
            <a:r>
              <a:rPr kumimoji="0" lang="en-US" altLang="en-US" sz="2200" b="1" i="0" u="none" strike="noStrike" cap="none" normalizeH="0" baseline="0" dirty="0" smtClean="0">
                <a:ln>
                  <a:noFill/>
                </a:ln>
                <a:solidFill>
                  <a:srgbClr val="0000FF"/>
                </a:solidFill>
                <a:effectLst/>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is a standard library function to send formatted output to the screen (display output on the screen). This function is defined in </a:t>
            </a:r>
            <a:r>
              <a:rPr kumimoji="0" lang="en-US" altLang="en-US" sz="2200" b="1" i="0" u="none" strike="noStrike" cap="none" normalizeH="0" baseline="0" dirty="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kumimoji="0" lang="en-US" altLang="en-US" sz="2200" b="1" i="0" u="none" strike="noStrike" cap="none" normalizeH="0" baseline="0" dirty="0" err="1" smtClean="0">
                <a:ln>
                  <a:noFill/>
                </a:ln>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stdio.h</a:t>
            </a:r>
            <a:r>
              <a:rPr kumimoji="0" lang="en-US" altLang="en-US" sz="2200" b="1" i="0" u="none" strike="noStrike" cap="none" normalizeH="0" baseline="0" dirty="0" smtClean="0">
                <a:ln>
                  <a:noFill/>
                </a:ln>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header file. </a:t>
            </a: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Tree>
    <p:extLst>
      <p:ext uri="{BB962C8B-B14F-4D97-AF65-F5344CB8AC3E}">
        <p14:creationId xmlns:p14="http://schemas.microsoft.com/office/powerpoint/2010/main" val="29203501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title"/>
          </p:nvPr>
        </p:nvSpPr>
        <p:spPr>
          <a:xfrm>
            <a:off x="3200400" y="381000"/>
            <a:ext cx="5105401" cy="814428"/>
          </a:xfrm>
        </p:spPr>
        <p:txBody>
          <a:bodyPr>
            <a:normAutofit fontScale="90000"/>
          </a:bodyPr>
          <a:lstStyle/>
          <a:p>
            <a:pPr algn="ctr"/>
            <a:r>
              <a:rPr lang="en-US" altLang="en-US" b="1" dirty="0">
                <a:solidFill>
                  <a:srgbClr val="FF0000"/>
                </a:solidFill>
              </a:rPr>
              <a:t>	Math Library Functions</a:t>
            </a:r>
          </a:p>
        </p:txBody>
      </p:sp>
      <p:sp>
        <p:nvSpPr>
          <p:cNvPr id="7173" name="Rectangle 5"/>
          <p:cNvSpPr>
            <a:spLocks noGrp="1" noChangeArrowheads="1"/>
          </p:cNvSpPr>
          <p:nvPr>
            <p:ph type="body" idx="1"/>
          </p:nvPr>
        </p:nvSpPr>
        <p:spPr/>
        <p:txBody>
          <a:bodyPr>
            <a:normAutofit fontScale="92500" lnSpcReduction="10000"/>
          </a:bodyPr>
          <a:lstStyle/>
          <a:p>
            <a:r>
              <a:rPr lang="en-US" altLang="en-US" dirty="0"/>
              <a:t>Math library functions </a:t>
            </a:r>
          </a:p>
          <a:p>
            <a:pPr lvl="1"/>
            <a:r>
              <a:rPr lang="en-US" altLang="en-US" dirty="0"/>
              <a:t>perform common mathematical calculations</a:t>
            </a:r>
          </a:p>
          <a:p>
            <a:pPr lvl="1"/>
            <a:r>
              <a:rPr lang="en-US" altLang="en-US" b="1" dirty="0">
                <a:latin typeface="Courier New" panose="02070309020205020404" pitchFamily="49" charset="0"/>
              </a:rPr>
              <a:t>#include &lt;</a:t>
            </a:r>
            <a:r>
              <a:rPr lang="en-US" altLang="en-US" b="1" dirty="0" err="1">
                <a:latin typeface="Courier New" panose="02070309020205020404" pitchFamily="49" charset="0"/>
              </a:rPr>
              <a:t>math.h</a:t>
            </a:r>
            <a:r>
              <a:rPr lang="en-US" altLang="en-US" b="1" dirty="0">
                <a:latin typeface="Courier New" panose="02070309020205020404" pitchFamily="49" charset="0"/>
              </a:rPr>
              <a:t>&gt;</a:t>
            </a:r>
          </a:p>
          <a:p>
            <a:r>
              <a:rPr lang="en-US" altLang="en-US" dirty="0"/>
              <a:t>Format for calling functions</a:t>
            </a:r>
          </a:p>
          <a:p>
            <a:pPr lvl="1"/>
            <a:r>
              <a:rPr lang="en-US" altLang="en-US" b="1" dirty="0" err="1" smtClean="0">
                <a:latin typeface="Courier New" panose="02070309020205020404" pitchFamily="49" charset="0"/>
              </a:rPr>
              <a:t>functionName</a:t>
            </a:r>
            <a:r>
              <a:rPr lang="en-US" altLang="en-US" b="1" dirty="0">
                <a:latin typeface="Courier New" panose="02070309020205020404" pitchFamily="49" charset="0"/>
              </a:rPr>
              <a:t>(</a:t>
            </a:r>
            <a:r>
              <a:rPr lang="en-US" altLang="en-US" dirty="0"/>
              <a:t> </a:t>
            </a:r>
            <a:r>
              <a:rPr lang="en-US" altLang="en-US" i="1" dirty="0"/>
              <a:t>argument</a:t>
            </a:r>
            <a:r>
              <a:rPr lang="en-US" altLang="en-US" dirty="0"/>
              <a:t> </a:t>
            </a:r>
            <a:r>
              <a:rPr lang="en-US" altLang="en-US" b="1" dirty="0">
                <a:latin typeface="Courier New" panose="02070309020205020404" pitchFamily="49" charset="0"/>
              </a:rPr>
              <a:t>);</a:t>
            </a:r>
          </a:p>
          <a:p>
            <a:pPr lvl="2"/>
            <a:r>
              <a:rPr lang="en-US" altLang="en-US" dirty="0"/>
              <a:t>If multiple arguments, use comma-separated list</a:t>
            </a:r>
          </a:p>
          <a:p>
            <a:pPr lvl="1"/>
            <a:r>
              <a:rPr lang="en-US" altLang="en-US" b="1" dirty="0" err="1">
                <a:latin typeface="Courier New" panose="02070309020205020404" pitchFamily="49" charset="0"/>
              </a:rPr>
              <a:t>printf</a:t>
            </a:r>
            <a:r>
              <a:rPr lang="en-US" altLang="en-US" b="1" dirty="0">
                <a:latin typeface="Courier New" panose="02070309020205020404" pitchFamily="49" charset="0"/>
              </a:rPr>
              <a:t>( "%.2f", </a:t>
            </a:r>
            <a:r>
              <a:rPr lang="en-US" altLang="en-US" b="1" dirty="0" err="1">
                <a:latin typeface="Courier New" panose="02070309020205020404" pitchFamily="49" charset="0"/>
              </a:rPr>
              <a:t>sqrt</a:t>
            </a:r>
            <a:r>
              <a:rPr lang="en-US" altLang="en-US" b="1" dirty="0">
                <a:latin typeface="Courier New" panose="02070309020205020404" pitchFamily="49" charset="0"/>
              </a:rPr>
              <a:t>( 900.0 ) ); </a:t>
            </a:r>
          </a:p>
          <a:p>
            <a:pPr lvl="2"/>
            <a:r>
              <a:rPr lang="en-US" altLang="en-US" dirty="0"/>
              <a:t>Calls function </a:t>
            </a:r>
            <a:r>
              <a:rPr lang="en-US" altLang="en-US" b="1" dirty="0" err="1">
                <a:latin typeface="Courier New" panose="02070309020205020404" pitchFamily="49" charset="0"/>
              </a:rPr>
              <a:t>sqrt</a:t>
            </a:r>
            <a:r>
              <a:rPr lang="en-US" altLang="en-US" dirty="0"/>
              <a:t>, which returns the square root of its argument</a:t>
            </a:r>
          </a:p>
          <a:p>
            <a:pPr lvl="2"/>
            <a:r>
              <a:rPr lang="en-US" altLang="en-US" dirty="0"/>
              <a:t>All math functions return data type </a:t>
            </a:r>
            <a:r>
              <a:rPr lang="en-US" altLang="en-US" b="1" dirty="0">
                <a:latin typeface="Courier New" panose="02070309020205020404" pitchFamily="49" charset="0"/>
              </a:rPr>
              <a:t>double</a:t>
            </a:r>
          </a:p>
          <a:p>
            <a:pPr lvl="1"/>
            <a:r>
              <a:rPr lang="en-US" altLang="en-US" dirty="0"/>
              <a:t>Arguments may be constants, variables, or expressions</a:t>
            </a:r>
          </a:p>
          <a:p>
            <a:pPr lvl="2"/>
            <a:endParaRPr lang="en-US" altLang="en-US" dirty="0"/>
          </a:p>
        </p:txBody>
      </p:sp>
    </p:spTree>
    <p:extLst>
      <p:ext uri="{BB962C8B-B14F-4D97-AF65-F5344CB8AC3E}">
        <p14:creationId xmlns:p14="http://schemas.microsoft.com/office/powerpoint/2010/main" val="1419006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799" y="374901"/>
            <a:ext cx="5036825" cy="814428"/>
          </a:xfrm>
        </p:spPr>
        <p:txBody>
          <a:bodyPr>
            <a:normAutofit fontScale="90000"/>
          </a:bodyPr>
          <a:lstStyle/>
          <a:p>
            <a:pPr algn="ctr"/>
            <a:r>
              <a:rPr lang="en-US" b="1" dirty="0" smtClean="0">
                <a:solidFill>
                  <a:srgbClr val="FF0000"/>
                </a:solidFill>
              </a:rPr>
              <a:t>Functions-C’s Building Blocks</a:t>
            </a:r>
            <a:endParaRPr lang="en-US" b="1" dirty="0">
              <a:solidFill>
                <a:srgbClr val="FF0000"/>
              </a:solidFill>
            </a:endParaRPr>
          </a:p>
        </p:txBody>
      </p:sp>
      <p:sp>
        <p:nvSpPr>
          <p:cNvPr id="4" name="Date Placeholder 3"/>
          <p:cNvSpPr>
            <a:spLocks noGrp="1"/>
          </p:cNvSpPr>
          <p:nvPr>
            <p:ph type="dt" sz="half" idx="10"/>
          </p:nvPr>
        </p:nvSpPr>
        <p:spPr/>
        <p:txBody>
          <a:bodyPr/>
          <a:lstStyle/>
          <a:p>
            <a:fld id="{90F5C71A-A4EA-4B6A-A3E0-7C3F196C3389}" type="datetime1">
              <a:rPr lang="en-US" smtClean="0">
                <a:solidFill>
                  <a:prstClr val="black">
                    <a:tint val="75000"/>
                  </a:prstClr>
                </a:solidFill>
              </a:rPr>
              <a:t>9/30/2018</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3</a:t>
            </a:fld>
            <a:endParaRPr lang="en-US">
              <a:solidFill>
                <a:prstClr val="black">
                  <a:tint val="75000"/>
                </a:prstClr>
              </a:solidFill>
            </a:endParaRPr>
          </a:p>
        </p:txBody>
      </p:sp>
      <p:sp>
        <p:nvSpPr>
          <p:cNvPr id="6" name="TextBox 5"/>
          <p:cNvSpPr txBox="1"/>
          <p:nvPr/>
        </p:nvSpPr>
        <p:spPr>
          <a:xfrm>
            <a:off x="76200" y="1766273"/>
            <a:ext cx="8610600" cy="553998"/>
          </a:xfrm>
          <a:prstGeom prst="rect">
            <a:avLst/>
          </a:prstGeom>
          <a:noFill/>
        </p:spPr>
        <p:txBody>
          <a:bodyPr wrap="square" rtlCol="0">
            <a:spAutoFit/>
          </a:bodyPr>
          <a:lstStyle/>
          <a:p>
            <a:r>
              <a:rPr lang="en-US" sz="3000" b="1" dirty="0" smtClean="0">
                <a:effectLst>
                  <a:outerShdw blurRad="38100" dist="38100" dir="2700000" algn="tl">
                    <a:srgbClr val="000000">
                      <a:alpha val="43137"/>
                    </a:srgbClr>
                  </a:outerShdw>
                </a:effectLst>
              </a:rPr>
              <a:t>Road Map!!</a:t>
            </a:r>
          </a:p>
        </p:txBody>
      </p:sp>
      <p:sp>
        <p:nvSpPr>
          <p:cNvPr id="7" name="TextBox 6"/>
          <p:cNvSpPr txBox="1"/>
          <p:nvPr/>
        </p:nvSpPr>
        <p:spPr>
          <a:xfrm>
            <a:off x="76200" y="2254529"/>
            <a:ext cx="9067800" cy="4401205"/>
          </a:xfrm>
          <a:prstGeom prst="rect">
            <a:avLst/>
          </a:prstGeom>
          <a:noFill/>
        </p:spPr>
        <p:txBody>
          <a:bodyPr wrap="square" rtlCol="0">
            <a:spAutoFit/>
          </a:bodyPr>
          <a:lstStyle/>
          <a:p>
            <a:pPr marL="285750" indent="-285750">
              <a:buFont typeface="Wingdings" panose="05000000000000000000" pitchFamily="2" charset="2"/>
              <a:buChar char="Ø"/>
            </a:pPr>
            <a:r>
              <a:rPr lang="en-US" sz="2800" dirty="0" smtClean="0"/>
              <a:t>Introduction to structured Programming</a:t>
            </a:r>
          </a:p>
          <a:p>
            <a:pPr marL="285750" indent="-285750">
              <a:buFont typeface="Wingdings" panose="05000000000000000000" pitchFamily="2" charset="2"/>
              <a:buChar char="Ø"/>
            </a:pPr>
            <a:r>
              <a:rPr lang="en-US" sz="2800" dirty="0" smtClean="0"/>
              <a:t>Functions: Definitions and Creation</a:t>
            </a:r>
          </a:p>
          <a:p>
            <a:pPr marL="285750" indent="-285750">
              <a:buFont typeface="Wingdings" panose="05000000000000000000" pitchFamily="2" charset="2"/>
              <a:buChar char="Ø"/>
            </a:pPr>
            <a:r>
              <a:rPr lang="en-US" sz="2800" dirty="0" smtClean="0"/>
              <a:t>Types of Functions</a:t>
            </a:r>
          </a:p>
          <a:p>
            <a:pPr marL="742950" lvl="1" indent="-285750">
              <a:buFont typeface="Wingdings" panose="05000000000000000000" pitchFamily="2" charset="2"/>
              <a:buChar char="Ø"/>
            </a:pPr>
            <a:r>
              <a:rPr lang="en-US" sz="2800" dirty="0" smtClean="0"/>
              <a:t>User-Defined Functions</a:t>
            </a:r>
          </a:p>
          <a:p>
            <a:pPr marL="742950" lvl="1" indent="-285750">
              <a:buFont typeface="Wingdings" panose="05000000000000000000" pitchFamily="2" charset="2"/>
              <a:buChar char="Ø"/>
            </a:pPr>
            <a:r>
              <a:rPr lang="en-US" sz="2800" dirty="0" smtClean="0"/>
              <a:t> Standard Library Functions</a:t>
            </a:r>
          </a:p>
          <a:p>
            <a:pPr marL="285750" indent="-285750">
              <a:buFont typeface="Wingdings" panose="05000000000000000000" pitchFamily="2" charset="2"/>
              <a:buChar char="Ø"/>
            </a:pPr>
            <a:r>
              <a:rPr lang="en-US" sz="2800" dirty="0" smtClean="0"/>
              <a:t>Function Prototypes</a:t>
            </a:r>
          </a:p>
          <a:p>
            <a:pPr marL="285750" indent="-285750">
              <a:buFont typeface="Wingdings" panose="05000000000000000000" pitchFamily="2" charset="2"/>
              <a:buChar char="Ø"/>
            </a:pPr>
            <a:r>
              <a:rPr lang="en-US" sz="2800" dirty="0" smtClean="0"/>
              <a:t>Function Calls</a:t>
            </a:r>
          </a:p>
          <a:p>
            <a:pPr marL="742950" lvl="1" indent="-285750">
              <a:buFont typeface="Wingdings" panose="05000000000000000000" pitchFamily="2" charset="2"/>
              <a:buChar char="Ø"/>
            </a:pPr>
            <a:r>
              <a:rPr lang="en-US" sz="2800" dirty="0" smtClean="0"/>
              <a:t>Call by Value</a:t>
            </a:r>
          </a:p>
          <a:p>
            <a:pPr marL="742950" lvl="1" indent="-285750">
              <a:buFont typeface="Wingdings" panose="05000000000000000000" pitchFamily="2" charset="2"/>
              <a:buChar char="Ø"/>
            </a:pPr>
            <a:r>
              <a:rPr lang="en-US" sz="2800" dirty="0" smtClean="0"/>
              <a:t>Call by Reference</a:t>
            </a:r>
          </a:p>
          <a:p>
            <a:pPr marL="285750" indent="-285750">
              <a:buFont typeface="Wingdings" panose="05000000000000000000" pitchFamily="2" charset="2"/>
              <a:buChar char="Ø"/>
            </a:pPr>
            <a:r>
              <a:rPr lang="en-US" sz="2800" dirty="0" smtClean="0"/>
              <a:t>Variable Scope</a:t>
            </a:r>
            <a:endParaRPr lang="en-US" sz="2800" dirty="0"/>
          </a:p>
        </p:txBody>
      </p:sp>
      <p:sp>
        <p:nvSpPr>
          <p:cNvPr id="3" name="Footer Placeholder 2"/>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Tree>
    <p:extLst>
      <p:ext uri="{BB962C8B-B14F-4D97-AF65-F5344CB8AC3E}">
        <p14:creationId xmlns:p14="http://schemas.microsoft.com/office/powerpoint/2010/main" val="13736836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B865DFC-E73A-47CB-9835-3954A98D006B}" type="datetime1">
              <a:rPr lang="en-US" smtClean="0">
                <a:solidFill>
                  <a:prstClr val="black">
                    <a:tint val="75000"/>
                  </a:prstClr>
                </a:solidFill>
              </a:rPr>
              <a:t>9/30/2018</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30</a:t>
            </a:fld>
            <a:endParaRPr lang="en-US">
              <a:solidFill>
                <a:prstClr val="black">
                  <a:tint val="75000"/>
                </a:prstClr>
              </a:solidFill>
            </a:endParaRPr>
          </a:p>
        </p:txBody>
      </p:sp>
      <p:sp>
        <p:nvSpPr>
          <p:cNvPr id="6" name="TextBox 5"/>
          <p:cNvSpPr txBox="1"/>
          <p:nvPr/>
        </p:nvSpPr>
        <p:spPr>
          <a:xfrm>
            <a:off x="3429000" y="685800"/>
            <a:ext cx="4572000" cy="553998"/>
          </a:xfrm>
          <a:prstGeom prst="rect">
            <a:avLst/>
          </a:prstGeom>
          <a:noFill/>
        </p:spPr>
        <p:txBody>
          <a:bodyPr wrap="square" rtlCol="0">
            <a:spAutoFit/>
          </a:bodyPr>
          <a:lstStyle/>
          <a:p>
            <a:r>
              <a:rPr lang="en-US" sz="3000" b="1" dirty="0" smtClean="0">
                <a:solidFill>
                  <a:srgbClr val="0000FF"/>
                </a:solidFill>
                <a:effectLst>
                  <a:outerShdw blurRad="38100" dist="38100" dir="2700000" algn="tl">
                    <a:srgbClr val="000000">
                      <a:alpha val="43137"/>
                    </a:srgbClr>
                  </a:outerShdw>
                </a:effectLst>
              </a:rPr>
              <a:t>Common Library Functions</a:t>
            </a:r>
            <a:endParaRPr lang="en-US" sz="3000" b="1" dirty="0">
              <a:solidFill>
                <a:srgbClr val="0000FF"/>
              </a:solidFill>
              <a:effectLst>
                <a:outerShdw blurRad="38100" dist="38100" dir="2700000" algn="tl">
                  <a:srgbClr val="000000">
                    <a:alpha val="43137"/>
                  </a:srgbClr>
                </a:outerShdw>
              </a:effectLst>
            </a:endParaRPr>
          </a:p>
        </p:txBody>
      </p:sp>
      <p:sp>
        <p:nvSpPr>
          <p:cNvPr id="7" name="TextBox 6"/>
          <p:cNvSpPr txBox="1"/>
          <p:nvPr/>
        </p:nvSpPr>
        <p:spPr>
          <a:xfrm>
            <a:off x="-76200" y="1544020"/>
            <a:ext cx="9144000" cy="769441"/>
          </a:xfrm>
          <a:prstGeom prst="rect">
            <a:avLst/>
          </a:prstGeom>
          <a:noFill/>
        </p:spPr>
        <p:txBody>
          <a:bodyPr wrap="square" rtlCol="0">
            <a:spAutoFit/>
          </a:bodyPr>
          <a:lstStyle/>
          <a:p>
            <a:pPr algn="just"/>
            <a:r>
              <a:rPr lang="en-AU" sz="2200" dirty="0" smtClean="0"/>
              <a:t>Below is the list of  </a:t>
            </a:r>
            <a:r>
              <a:rPr lang="en-AU" sz="2200" dirty="0"/>
              <a:t>common library functions </a:t>
            </a:r>
            <a:r>
              <a:rPr lang="en-AU" sz="2200" dirty="0" smtClean="0"/>
              <a:t>used to </a:t>
            </a:r>
            <a:r>
              <a:rPr lang="en-AU" sz="2200" dirty="0"/>
              <a:t>implement information hiding in </a:t>
            </a:r>
            <a:r>
              <a:rPr lang="en-AU" sz="2200" dirty="0" smtClean="0"/>
              <a:t>structured </a:t>
            </a:r>
            <a:r>
              <a:rPr lang="en-US" sz="2200" dirty="0" smtClean="0"/>
              <a:t>programming</a:t>
            </a:r>
            <a:r>
              <a:rPr lang="en-US" sz="2200" dirty="0"/>
              <a: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 y="2294411"/>
            <a:ext cx="8991600" cy="5182218"/>
          </a:xfrm>
          <a:prstGeom prst="rect">
            <a:avLst/>
          </a:prstGeom>
        </p:spPr>
      </p:pic>
      <p:sp>
        <p:nvSpPr>
          <p:cNvPr id="3" name="Footer Placeholder 2"/>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Tree>
    <p:extLst>
      <p:ext uri="{BB962C8B-B14F-4D97-AF65-F5344CB8AC3E}">
        <p14:creationId xmlns:p14="http://schemas.microsoft.com/office/powerpoint/2010/main" val="17046374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0" y="0"/>
            <a:ext cx="5181600" cy="1143000"/>
          </a:xfrm>
        </p:spPr>
        <p:txBody>
          <a:bodyPr>
            <a:normAutofit/>
          </a:bodyPr>
          <a:lstStyle/>
          <a:p>
            <a:r>
              <a:rPr lang="en-US" altLang="en-US" sz="3000" b="1" dirty="0" smtClean="0">
                <a:solidFill>
                  <a:srgbClr val="FF0000"/>
                </a:solidFill>
                <a:effectLst>
                  <a:outerShdw blurRad="38100" dist="38100" dir="2700000" algn="tl">
                    <a:srgbClr val="000000">
                      <a:alpha val="43137"/>
                    </a:srgbClr>
                  </a:outerShdw>
                </a:effectLst>
              </a:rPr>
              <a:t>Function </a:t>
            </a:r>
            <a:r>
              <a:rPr lang="en-US" altLang="en-US" sz="3000" b="1" dirty="0" err="1">
                <a:solidFill>
                  <a:srgbClr val="0070C0"/>
                </a:solidFill>
                <a:effectLst>
                  <a:outerShdw blurRad="38100" dist="38100" dir="2700000" algn="tl">
                    <a:srgbClr val="000000">
                      <a:alpha val="43137"/>
                    </a:srgbClr>
                  </a:outerShdw>
                </a:effectLst>
              </a:rPr>
              <a:t>sqrt</a:t>
            </a:r>
            <a:r>
              <a:rPr lang="en-US" altLang="en-US" sz="3000" b="1" dirty="0">
                <a:solidFill>
                  <a:srgbClr val="FF0000"/>
                </a:solidFill>
                <a:effectLst>
                  <a:outerShdw blurRad="38100" dist="38100" dir="2700000" algn="tl">
                    <a:srgbClr val="000000">
                      <a:alpha val="43137"/>
                    </a:srgbClr>
                  </a:outerShdw>
                </a:effectLst>
              </a:rPr>
              <a:t> as a “Black Box”</a:t>
            </a:r>
            <a:endParaRPr lang="en-US" sz="3000" b="1" dirty="0">
              <a:solidFill>
                <a:srgbClr val="FF000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85A8DA42-601D-40A8-83CA-2F2CBDE5F9F0}" type="slidenum">
              <a:rPr lang="en-US" smtClean="0"/>
              <a:t>31</a:t>
            </a:fld>
            <a:endParaRPr 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237" y="2820195"/>
            <a:ext cx="73755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p:cNvSpPr>
            <a:spLocks noGrp="1"/>
          </p:cNvSpPr>
          <p:nvPr>
            <p:ph type="dt" sz="half" idx="10"/>
          </p:nvPr>
        </p:nvSpPr>
        <p:spPr/>
        <p:txBody>
          <a:bodyPr/>
          <a:lstStyle/>
          <a:p>
            <a:fld id="{8A99BDBF-3E4F-42F3-93BF-5D156B4A7126}" type="datetime1">
              <a:rPr lang="en-US" smtClean="0">
                <a:solidFill>
                  <a:prstClr val="black">
                    <a:tint val="75000"/>
                  </a:prstClr>
                </a:solidFill>
              </a:rPr>
              <a:t>9/30/2018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Tree>
    <p:extLst>
      <p:ext uri="{BB962C8B-B14F-4D97-AF65-F5344CB8AC3E}">
        <p14:creationId xmlns:p14="http://schemas.microsoft.com/office/powerpoint/2010/main" val="28508957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Finding the Area and Circumference of a Circle</a:t>
            </a:r>
            <a:endParaRPr lang="en-US" dirty="0"/>
          </a:p>
        </p:txBody>
      </p:sp>
      <p:sp>
        <p:nvSpPr>
          <p:cNvPr id="7" name="Subtitle 6"/>
          <p:cNvSpPr>
            <a:spLocks noGrp="1"/>
          </p:cNvSpPr>
          <p:nvPr>
            <p:ph type="subTitle" idx="1"/>
          </p:nvPr>
        </p:nvSpPr>
        <p:spPr>
          <a:xfrm>
            <a:off x="3840779" y="3944327"/>
            <a:ext cx="3741121" cy="814427"/>
          </a:xfrm>
        </p:spPr>
        <p:txBody>
          <a:bodyPr/>
          <a:lstStyle/>
          <a:p>
            <a:r>
              <a:rPr lang="en-US" b="1" dirty="0" smtClean="0">
                <a:solidFill>
                  <a:srgbClr val="FF0000"/>
                </a:solidFill>
                <a:effectLst>
                  <a:outerShdw blurRad="38100" dist="38100" dir="2700000" algn="tl">
                    <a:srgbClr val="000000">
                      <a:alpha val="43137"/>
                    </a:srgbClr>
                  </a:outerShdw>
                </a:effectLst>
              </a:rPr>
              <a:t>Case Study-1</a:t>
            </a:r>
            <a:endParaRPr lang="en-US" b="1" dirty="0">
              <a:solidFill>
                <a:srgbClr val="FF0000"/>
              </a:solidFill>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lstStyle/>
          <a:p>
            <a:fld id="{85A8DA42-601D-40A8-83CA-2F2CBDE5F9F0}" type="slidenum">
              <a:rPr lang="en-US" smtClean="0"/>
              <a:t>32</a:t>
            </a:fld>
            <a:endParaRPr lang="en-US"/>
          </a:p>
        </p:txBody>
      </p:sp>
      <p:sp>
        <p:nvSpPr>
          <p:cNvPr id="2" name="Date Placeholder 1"/>
          <p:cNvSpPr>
            <a:spLocks noGrp="1"/>
          </p:cNvSpPr>
          <p:nvPr>
            <p:ph type="dt" sz="half" idx="10"/>
          </p:nvPr>
        </p:nvSpPr>
        <p:spPr/>
        <p:txBody>
          <a:bodyPr/>
          <a:lstStyle/>
          <a:p>
            <a:fld id="{166CFC28-7128-4E7E-9864-55F7D5DC2C73}" type="datetime1">
              <a:rPr lang="en-US" smtClean="0">
                <a:solidFill>
                  <a:prstClr val="black">
                    <a:tint val="75000"/>
                  </a:prstClr>
                </a:solidFill>
              </a:rPr>
              <a:t>9/30/2018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Introduction to Computer Science</a:t>
            </a:r>
            <a:endParaRPr lang="en-US" dirty="0">
              <a:solidFill>
                <a:prstClr val="black">
                  <a:tint val="75000"/>
                </a:prstClr>
              </a:solidFill>
            </a:endParaRPr>
          </a:p>
        </p:txBody>
      </p:sp>
    </p:spTree>
    <p:extLst>
      <p:ext uri="{BB962C8B-B14F-4D97-AF65-F5344CB8AC3E}">
        <p14:creationId xmlns:p14="http://schemas.microsoft.com/office/powerpoint/2010/main" val="1719923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5A8DA42-601D-40A8-83CA-2F2CBDE5F9F0}" type="slidenum">
              <a:rPr lang="en-US" smtClean="0"/>
              <a:t>33</a:t>
            </a:fld>
            <a:endParaRPr lang="en-US"/>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3" y="1316038"/>
            <a:ext cx="8979877" cy="539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3657600" y="228600"/>
            <a:ext cx="4486934" cy="861774"/>
          </a:xfrm>
          <a:prstGeom prst="rect">
            <a:avLst/>
          </a:prstGeom>
        </p:spPr>
        <p:txBody>
          <a:bodyPr wrap="none">
            <a:spAutoFit/>
          </a:bodyPr>
          <a:lstStyle/>
          <a:p>
            <a:pPr algn="ctr"/>
            <a:r>
              <a:rPr lang="en-US" altLang="en-US" sz="2500" b="1" dirty="0">
                <a:solidFill>
                  <a:srgbClr val="FF0000"/>
                </a:solidFill>
                <a:effectLst>
                  <a:outerShdw blurRad="38100" dist="38100" dir="2700000" algn="tl">
                    <a:srgbClr val="000000">
                      <a:alpha val="43137"/>
                    </a:srgbClr>
                  </a:outerShdw>
                </a:effectLst>
              </a:rPr>
              <a:t>Outline of </a:t>
            </a:r>
            <a:r>
              <a:rPr lang="en-US" altLang="en-US" sz="2500" b="1" dirty="0" smtClean="0">
                <a:solidFill>
                  <a:srgbClr val="FF0000"/>
                </a:solidFill>
                <a:effectLst>
                  <a:outerShdw blurRad="38100" dist="38100" dir="2700000" algn="tl">
                    <a:srgbClr val="000000">
                      <a:alpha val="43137"/>
                    </a:srgbClr>
                  </a:outerShdw>
                </a:effectLst>
              </a:rPr>
              <a:t>Program for area and </a:t>
            </a:r>
          </a:p>
          <a:p>
            <a:pPr algn="ctr"/>
            <a:r>
              <a:rPr lang="en-US" altLang="en-US" sz="2500" b="1" dirty="0" smtClean="0">
                <a:solidFill>
                  <a:srgbClr val="FF0000"/>
                </a:solidFill>
                <a:effectLst>
                  <a:outerShdw blurRad="38100" dist="38100" dir="2700000" algn="tl">
                    <a:srgbClr val="000000">
                      <a:alpha val="43137"/>
                    </a:srgbClr>
                  </a:outerShdw>
                </a:effectLst>
              </a:rPr>
              <a:t>circumference </a:t>
            </a:r>
            <a:r>
              <a:rPr lang="en-US" altLang="en-US" sz="2500" b="1" dirty="0">
                <a:solidFill>
                  <a:srgbClr val="FF0000"/>
                </a:solidFill>
                <a:effectLst>
                  <a:outerShdw blurRad="38100" dist="38100" dir="2700000" algn="tl">
                    <a:srgbClr val="000000">
                      <a:alpha val="43137"/>
                    </a:srgbClr>
                  </a:outerShdw>
                </a:effectLst>
              </a:rPr>
              <a:t>Circle</a:t>
            </a:r>
            <a:endParaRPr lang="en-US" sz="2500" b="1" dirty="0">
              <a:solidFill>
                <a:srgbClr val="FF0000"/>
              </a:solidFill>
              <a:effectLst>
                <a:outerShdw blurRad="38100" dist="38100" dir="2700000" algn="tl">
                  <a:srgbClr val="000000">
                    <a:alpha val="43137"/>
                  </a:srgbClr>
                </a:outerShdw>
              </a:effectLst>
            </a:endParaRPr>
          </a:p>
        </p:txBody>
      </p:sp>
      <p:sp>
        <p:nvSpPr>
          <p:cNvPr id="5" name="Date Placeholder 4"/>
          <p:cNvSpPr>
            <a:spLocks noGrp="1"/>
          </p:cNvSpPr>
          <p:nvPr>
            <p:ph type="dt" sz="half" idx="10"/>
          </p:nvPr>
        </p:nvSpPr>
        <p:spPr/>
        <p:txBody>
          <a:bodyPr/>
          <a:lstStyle/>
          <a:p>
            <a:fld id="{4426B10C-88F0-47DA-B210-B6AEF494F828}" type="datetime1">
              <a:rPr lang="en-US" smtClean="0">
                <a:solidFill>
                  <a:prstClr val="black">
                    <a:tint val="75000"/>
                  </a:prstClr>
                </a:solidFill>
              </a:rPr>
              <a:t>9/30/2018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2" name="TextBox 1">
            <a:hlinkClick r:id="rId3" action="ppaction://hlinksldjump"/>
          </p:cNvPr>
          <p:cNvSpPr txBox="1"/>
          <p:nvPr/>
        </p:nvSpPr>
        <p:spPr>
          <a:xfrm>
            <a:off x="5867400" y="5943600"/>
            <a:ext cx="2819400" cy="477054"/>
          </a:xfrm>
          <a:prstGeom prst="rect">
            <a:avLst/>
          </a:prstGeom>
          <a:noFill/>
        </p:spPr>
        <p:txBody>
          <a:bodyPr wrap="square" rtlCol="0">
            <a:spAutoFit/>
          </a:bodyPr>
          <a:lstStyle/>
          <a:p>
            <a:r>
              <a:rPr lang="en-US" sz="2500" b="1" dirty="0" smtClean="0">
                <a:solidFill>
                  <a:srgbClr val="0070C0"/>
                </a:solidFill>
                <a:effectLst>
                  <a:outerShdw blurRad="38100" dist="38100" dir="2700000" algn="tl">
                    <a:srgbClr val="000000">
                      <a:alpha val="43137"/>
                    </a:srgbClr>
                  </a:outerShdw>
                </a:effectLst>
              </a:rPr>
              <a:t>See Code</a:t>
            </a:r>
            <a:endParaRPr lang="en-US" sz="2500" b="1"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323143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5A8DA42-601D-40A8-83CA-2F2CBDE5F9F0}" type="slidenum">
              <a:rPr lang="en-US" smtClean="0"/>
              <a:t>34</a:t>
            </a:fld>
            <a:endParaRPr 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62200"/>
            <a:ext cx="9144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048000" y="609600"/>
            <a:ext cx="6248400" cy="861774"/>
          </a:xfrm>
          <a:prstGeom prst="rect">
            <a:avLst/>
          </a:prstGeom>
        </p:spPr>
        <p:txBody>
          <a:bodyPr wrap="square">
            <a:spAutoFit/>
          </a:bodyPr>
          <a:lstStyle/>
          <a:p>
            <a:pPr algn="ctr"/>
            <a:r>
              <a:rPr lang="en-US" altLang="en-US" sz="2500" b="1" dirty="0">
                <a:solidFill>
                  <a:srgbClr val="FF0000"/>
                </a:solidFill>
                <a:effectLst>
                  <a:outerShdw blurRad="38100" dist="38100" dir="2700000" algn="tl">
                    <a:srgbClr val="000000">
                      <a:alpha val="43137"/>
                    </a:srgbClr>
                  </a:outerShdw>
                </a:effectLst>
              </a:rPr>
              <a:t>Calculating the Area and the Circumference of a Circle</a:t>
            </a:r>
            <a:endParaRPr lang="en-US" sz="2500" b="1" dirty="0">
              <a:solidFill>
                <a:srgbClr val="FF0000"/>
              </a:solidFill>
              <a:effectLst>
                <a:outerShdw blurRad="38100" dist="38100" dir="2700000" algn="tl">
                  <a:srgbClr val="000000">
                    <a:alpha val="43137"/>
                  </a:srgbClr>
                </a:outerShdw>
              </a:effectLst>
            </a:endParaRPr>
          </a:p>
        </p:txBody>
      </p:sp>
      <p:sp>
        <p:nvSpPr>
          <p:cNvPr id="7" name="Date Placeholder 6"/>
          <p:cNvSpPr>
            <a:spLocks noGrp="1"/>
          </p:cNvSpPr>
          <p:nvPr>
            <p:ph type="dt" sz="half" idx="10"/>
          </p:nvPr>
        </p:nvSpPr>
        <p:spPr/>
        <p:txBody>
          <a:bodyPr/>
          <a:lstStyle/>
          <a:p>
            <a:fld id="{FF1CD0EA-A35D-491F-9C54-E92AF95C41AB}" type="datetime1">
              <a:rPr lang="en-US" smtClean="0">
                <a:solidFill>
                  <a:prstClr val="black">
                    <a:tint val="75000"/>
                  </a:prstClr>
                </a:solidFill>
              </a:rPr>
              <a:t>9/30/2018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Tree>
    <p:extLst>
      <p:ext uri="{BB962C8B-B14F-4D97-AF65-F5344CB8AC3E}">
        <p14:creationId xmlns:p14="http://schemas.microsoft.com/office/powerpoint/2010/main" val="19078219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5A8DA42-601D-40A8-83CA-2F2CBDE5F9F0}" type="slidenum">
              <a:rPr lang="en-US" smtClean="0"/>
              <a:t>35</a:t>
            </a:fld>
            <a:endParaRPr 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00188"/>
            <a:ext cx="9144000"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2895600" y="297711"/>
            <a:ext cx="6248400" cy="861774"/>
          </a:xfrm>
          <a:prstGeom prst="rect">
            <a:avLst/>
          </a:prstGeom>
        </p:spPr>
        <p:txBody>
          <a:bodyPr wrap="square">
            <a:spAutoFit/>
          </a:bodyPr>
          <a:lstStyle/>
          <a:p>
            <a:pPr algn="ctr"/>
            <a:r>
              <a:rPr lang="en-US" altLang="en-US" sz="2500" b="1" dirty="0">
                <a:solidFill>
                  <a:srgbClr val="FF0000"/>
                </a:solidFill>
                <a:effectLst>
                  <a:outerShdw blurRad="38100" dist="38100" dir="2700000" algn="tl">
                    <a:srgbClr val="000000">
                      <a:alpha val="43137"/>
                    </a:srgbClr>
                  </a:outerShdw>
                </a:effectLst>
              </a:rPr>
              <a:t>Calculating the Area and the Circumference </a:t>
            </a:r>
            <a:endParaRPr lang="en-US" altLang="en-US" sz="2500" b="1" dirty="0" smtClean="0">
              <a:solidFill>
                <a:srgbClr val="FF0000"/>
              </a:solidFill>
              <a:effectLst>
                <a:outerShdw blurRad="38100" dist="38100" dir="2700000" algn="tl">
                  <a:srgbClr val="000000">
                    <a:alpha val="43137"/>
                  </a:srgbClr>
                </a:outerShdw>
              </a:effectLst>
            </a:endParaRPr>
          </a:p>
          <a:p>
            <a:pPr algn="ctr"/>
            <a:r>
              <a:rPr lang="en-US" altLang="en-US" sz="2500" b="1" dirty="0" smtClean="0">
                <a:solidFill>
                  <a:srgbClr val="FF0000"/>
                </a:solidFill>
                <a:effectLst>
                  <a:outerShdw blurRad="38100" dist="38100" dir="2700000" algn="tl">
                    <a:srgbClr val="000000">
                      <a:alpha val="43137"/>
                    </a:srgbClr>
                  </a:outerShdw>
                </a:effectLst>
              </a:rPr>
              <a:t>of </a:t>
            </a:r>
            <a:r>
              <a:rPr lang="en-US" altLang="en-US" sz="2500" b="1" dirty="0">
                <a:solidFill>
                  <a:srgbClr val="FF0000"/>
                </a:solidFill>
                <a:effectLst>
                  <a:outerShdw blurRad="38100" dist="38100" dir="2700000" algn="tl">
                    <a:srgbClr val="000000">
                      <a:alpha val="43137"/>
                    </a:srgbClr>
                  </a:outerShdw>
                </a:effectLst>
              </a:rPr>
              <a:t>a Circle</a:t>
            </a:r>
            <a:endParaRPr lang="en-US" sz="2500" b="1" dirty="0">
              <a:solidFill>
                <a:srgbClr val="FF0000"/>
              </a:solidFill>
              <a:effectLst>
                <a:outerShdw blurRad="38100" dist="38100" dir="2700000" algn="tl">
                  <a:srgbClr val="000000">
                    <a:alpha val="43137"/>
                  </a:srgbClr>
                </a:outerShdw>
              </a:effectLst>
            </a:endParaRPr>
          </a:p>
        </p:txBody>
      </p:sp>
      <p:sp>
        <p:nvSpPr>
          <p:cNvPr id="7" name="Date Placeholder 6"/>
          <p:cNvSpPr>
            <a:spLocks noGrp="1"/>
          </p:cNvSpPr>
          <p:nvPr>
            <p:ph type="dt" sz="half" idx="10"/>
          </p:nvPr>
        </p:nvSpPr>
        <p:spPr/>
        <p:txBody>
          <a:bodyPr/>
          <a:lstStyle/>
          <a:p>
            <a:fld id="{FE07E14E-C9B2-4EEF-8CA8-83148792A6BD}" type="datetime1">
              <a:rPr lang="en-US" smtClean="0">
                <a:solidFill>
                  <a:prstClr val="black">
                    <a:tint val="75000"/>
                  </a:prstClr>
                </a:solidFill>
              </a:rPr>
              <a:t>9/30/2018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Tree>
    <p:extLst>
      <p:ext uri="{BB962C8B-B14F-4D97-AF65-F5344CB8AC3E}">
        <p14:creationId xmlns:p14="http://schemas.microsoft.com/office/powerpoint/2010/main" val="6633415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Computing the Weight of a Batch of Flat Washers</a:t>
            </a:r>
            <a:endParaRPr lang="en-US" dirty="0"/>
          </a:p>
        </p:txBody>
      </p:sp>
      <p:sp>
        <p:nvSpPr>
          <p:cNvPr id="3" name="Subtitle 2"/>
          <p:cNvSpPr>
            <a:spLocks noGrp="1"/>
          </p:cNvSpPr>
          <p:nvPr>
            <p:ph type="subTitle" idx="1"/>
          </p:nvPr>
        </p:nvSpPr>
        <p:spPr>
          <a:xfrm>
            <a:off x="3505199" y="4039819"/>
            <a:ext cx="4731721" cy="814427"/>
          </a:xfrm>
        </p:spPr>
        <p:txBody>
          <a:bodyPr>
            <a:normAutofit/>
          </a:bodyPr>
          <a:lstStyle/>
          <a:p>
            <a:r>
              <a:rPr lang="en-US" sz="3000" b="1" dirty="0" smtClean="0">
                <a:effectLst>
                  <a:outerShdw blurRad="38100" dist="38100" dir="2700000" algn="tl">
                    <a:srgbClr val="000000">
                      <a:alpha val="43137"/>
                    </a:srgbClr>
                  </a:outerShdw>
                </a:effectLst>
              </a:rPr>
              <a:t>Case Study-2</a:t>
            </a:r>
            <a:endParaRPr lang="en-US" sz="3000" b="1"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lstStyle/>
          <a:p>
            <a:fld id="{85A8DA42-601D-40A8-83CA-2F2CBDE5F9F0}" type="slidenum">
              <a:rPr lang="en-US" smtClean="0"/>
              <a:t>36</a:t>
            </a:fld>
            <a:endParaRPr lang="en-US"/>
          </a:p>
        </p:txBody>
      </p:sp>
      <p:sp>
        <p:nvSpPr>
          <p:cNvPr id="6" name="Date Placeholder 5"/>
          <p:cNvSpPr>
            <a:spLocks noGrp="1"/>
          </p:cNvSpPr>
          <p:nvPr>
            <p:ph type="dt" sz="half" idx="10"/>
          </p:nvPr>
        </p:nvSpPr>
        <p:spPr/>
        <p:txBody>
          <a:bodyPr/>
          <a:lstStyle/>
          <a:p>
            <a:fld id="{376033A4-3E45-408C-B478-37E29F88D92C}" type="datetime1">
              <a:rPr lang="en-US" smtClean="0">
                <a:solidFill>
                  <a:prstClr val="black">
                    <a:tint val="75000"/>
                  </a:prstClr>
                </a:solidFill>
              </a:rPr>
              <a:t>9/30/2018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Introduction to Computer Science</a:t>
            </a:r>
            <a:endParaRPr lang="en-US" dirty="0">
              <a:solidFill>
                <a:prstClr val="black">
                  <a:tint val="75000"/>
                </a:prstClr>
              </a:solidFill>
            </a:endParaRPr>
          </a:p>
        </p:txBody>
      </p:sp>
    </p:spTree>
    <p:extLst>
      <p:ext uri="{BB962C8B-B14F-4D97-AF65-F5344CB8AC3E}">
        <p14:creationId xmlns:p14="http://schemas.microsoft.com/office/powerpoint/2010/main" val="22644600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5A8DA42-601D-40A8-83CA-2F2CBDE5F9F0}" type="slidenum">
              <a:rPr lang="en-US" smtClean="0"/>
              <a:t>37</a:t>
            </a:fld>
            <a:endParaRPr 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1270"/>
            <a:ext cx="9124950" cy="449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447305" y="626772"/>
            <a:ext cx="5677645" cy="477054"/>
          </a:xfrm>
          <a:prstGeom prst="rect">
            <a:avLst/>
          </a:prstGeom>
        </p:spPr>
        <p:txBody>
          <a:bodyPr wrap="none">
            <a:spAutoFit/>
          </a:bodyPr>
          <a:lstStyle/>
          <a:p>
            <a:r>
              <a:rPr lang="en-US" altLang="en-US" sz="2500" b="1" dirty="0">
                <a:solidFill>
                  <a:srgbClr val="FF0000"/>
                </a:solidFill>
                <a:effectLst>
                  <a:outerShdw blurRad="38100" dist="38100" dir="2700000" algn="tl">
                    <a:srgbClr val="000000">
                      <a:alpha val="43137"/>
                    </a:srgbClr>
                  </a:outerShdw>
                </a:effectLst>
              </a:rPr>
              <a:t>Computing the Rim Area of a Flat Washer</a:t>
            </a:r>
            <a:endParaRPr lang="en-US" sz="2500" b="1" dirty="0">
              <a:solidFill>
                <a:srgbClr val="FF0000"/>
              </a:solidFill>
              <a:effectLst>
                <a:outerShdw blurRad="38100" dist="38100" dir="2700000" algn="tl">
                  <a:srgbClr val="000000">
                    <a:alpha val="43137"/>
                  </a:srgbClr>
                </a:outerShdw>
              </a:effectLst>
            </a:endParaRPr>
          </a:p>
        </p:txBody>
      </p:sp>
      <p:sp>
        <p:nvSpPr>
          <p:cNvPr id="7" name="Date Placeholder 6"/>
          <p:cNvSpPr>
            <a:spLocks noGrp="1"/>
          </p:cNvSpPr>
          <p:nvPr>
            <p:ph type="dt" sz="half" idx="10"/>
          </p:nvPr>
        </p:nvSpPr>
        <p:spPr/>
        <p:txBody>
          <a:bodyPr/>
          <a:lstStyle/>
          <a:p>
            <a:fld id="{C12B9E50-6D27-4C76-AAD8-3C7D7393B833}" type="datetime1">
              <a:rPr lang="en-US" smtClean="0">
                <a:solidFill>
                  <a:prstClr val="black">
                    <a:tint val="75000"/>
                  </a:prstClr>
                </a:solidFill>
              </a:rPr>
              <a:t>9/30/2018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Tree>
    <p:extLst>
      <p:ext uri="{BB962C8B-B14F-4D97-AF65-F5344CB8AC3E}">
        <p14:creationId xmlns:p14="http://schemas.microsoft.com/office/powerpoint/2010/main" val="23234164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5A8DA42-601D-40A8-83CA-2F2CBDE5F9F0}" type="slidenum">
              <a:rPr lang="en-US" smtClean="0"/>
              <a:t>38</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16255"/>
            <a:ext cx="9129712" cy="6078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3505200" y="228600"/>
            <a:ext cx="4081462" cy="553998"/>
          </a:xfrm>
          <a:prstGeom prst="rect">
            <a:avLst/>
          </a:prstGeom>
        </p:spPr>
        <p:txBody>
          <a:bodyPr wrap="square">
            <a:spAutoFit/>
          </a:bodyPr>
          <a:lstStyle/>
          <a:p>
            <a:r>
              <a:rPr lang="en-US" altLang="en-US" sz="3000" b="1" dirty="0">
                <a:solidFill>
                  <a:srgbClr val="FF0000"/>
                </a:solidFill>
                <a:effectLst>
                  <a:outerShdw blurRad="38100" dist="38100" dir="2700000" algn="tl">
                    <a:srgbClr val="000000">
                      <a:alpha val="43137"/>
                    </a:srgbClr>
                  </a:outerShdw>
                </a:effectLst>
              </a:rPr>
              <a:t>Flat </a:t>
            </a:r>
            <a:r>
              <a:rPr lang="en-US" altLang="en-US" sz="3000" b="1" dirty="0" smtClean="0">
                <a:solidFill>
                  <a:srgbClr val="FF0000"/>
                </a:solidFill>
                <a:effectLst>
                  <a:outerShdw blurRad="38100" dist="38100" dir="2700000" algn="tl">
                    <a:srgbClr val="000000">
                      <a:alpha val="43137"/>
                    </a:srgbClr>
                  </a:outerShdw>
                </a:effectLst>
              </a:rPr>
              <a:t>Washer Program</a:t>
            </a:r>
            <a:endParaRPr lang="en-US" sz="3000" b="1" dirty="0">
              <a:solidFill>
                <a:srgbClr val="FF0000"/>
              </a:solidFill>
              <a:effectLst>
                <a:outerShdw blurRad="38100" dist="38100" dir="2700000" algn="tl">
                  <a:srgbClr val="000000">
                    <a:alpha val="43137"/>
                  </a:srgbClr>
                </a:outerShdw>
              </a:effectLst>
            </a:endParaRPr>
          </a:p>
        </p:txBody>
      </p:sp>
      <p:sp>
        <p:nvSpPr>
          <p:cNvPr id="5" name="Date Placeholder 4"/>
          <p:cNvSpPr>
            <a:spLocks noGrp="1"/>
          </p:cNvSpPr>
          <p:nvPr>
            <p:ph type="dt" sz="half" idx="10"/>
          </p:nvPr>
        </p:nvSpPr>
        <p:spPr/>
        <p:txBody>
          <a:bodyPr/>
          <a:lstStyle/>
          <a:p>
            <a:fld id="{F1AB32C8-FF3F-4488-9807-7E09143EA60B}" type="datetime1">
              <a:rPr lang="en-US" smtClean="0">
                <a:solidFill>
                  <a:prstClr val="black">
                    <a:tint val="75000"/>
                  </a:prstClr>
                </a:solidFill>
              </a:rPr>
              <a:t>9/30/2018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Tree>
    <p:extLst>
      <p:ext uri="{BB962C8B-B14F-4D97-AF65-F5344CB8AC3E}">
        <p14:creationId xmlns:p14="http://schemas.microsoft.com/office/powerpoint/2010/main" val="1422535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5A8DA42-601D-40A8-83CA-2F2CBDE5F9F0}" type="slidenum">
              <a:rPr lang="en-US" smtClean="0"/>
              <a:t>39</a:t>
            </a:fld>
            <a:endParaRPr lang="en-US"/>
          </a:p>
        </p:txBody>
      </p:sp>
      <p:sp>
        <p:nvSpPr>
          <p:cNvPr id="5" name="Rectangle 4"/>
          <p:cNvSpPr/>
          <p:nvPr/>
        </p:nvSpPr>
        <p:spPr>
          <a:xfrm>
            <a:off x="4496898" y="648420"/>
            <a:ext cx="3518720" cy="553998"/>
          </a:xfrm>
          <a:prstGeom prst="rect">
            <a:avLst/>
          </a:prstGeom>
        </p:spPr>
        <p:txBody>
          <a:bodyPr wrap="none">
            <a:spAutoFit/>
          </a:bodyPr>
          <a:lstStyle/>
          <a:p>
            <a:r>
              <a:rPr lang="en-US" altLang="en-US" sz="3000" b="1" dirty="0">
                <a:effectLst>
                  <a:outerShdw blurRad="38100" dist="38100" dir="2700000" algn="tl">
                    <a:srgbClr val="000000">
                      <a:alpha val="43137"/>
                    </a:srgbClr>
                  </a:outerShdw>
                </a:effectLst>
              </a:rPr>
              <a:t>Flat </a:t>
            </a:r>
            <a:r>
              <a:rPr lang="en-US" altLang="en-US" sz="3000" b="1" dirty="0" smtClean="0">
                <a:effectLst>
                  <a:outerShdw blurRad="38100" dist="38100" dir="2700000" algn="tl">
                    <a:srgbClr val="000000">
                      <a:alpha val="43137"/>
                    </a:srgbClr>
                  </a:outerShdw>
                </a:effectLst>
              </a:rPr>
              <a:t>Washer Program</a:t>
            </a:r>
            <a:endParaRPr lang="en-US" sz="3000" b="1" dirty="0">
              <a:effectLst>
                <a:outerShdw blurRad="38100" dist="38100" dir="2700000" algn="tl">
                  <a:srgbClr val="000000">
                    <a:alpha val="43137"/>
                  </a:srgbClr>
                </a:outerShdw>
              </a:effectLst>
            </a:endParaRPr>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23" y="1905001"/>
            <a:ext cx="9094177"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6"/>
          <p:cNvSpPr>
            <a:spLocks noGrp="1"/>
          </p:cNvSpPr>
          <p:nvPr>
            <p:ph type="dt" sz="half" idx="10"/>
          </p:nvPr>
        </p:nvSpPr>
        <p:spPr/>
        <p:txBody>
          <a:bodyPr/>
          <a:lstStyle/>
          <a:p>
            <a:fld id="{0C470A5F-2ADE-4945-AA34-BE0A98228589}" type="datetime1">
              <a:rPr lang="en-US" smtClean="0">
                <a:solidFill>
                  <a:prstClr val="black">
                    <a:tint val="75000"/>
                  </a:prstClr>
                </a:solidFill>
              </a:rPr>
              <a:t>9/30/2018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Tree>
    <p:extLst>
      <p:ext uri="{BB962C8B-B14F-4D97-AF65-F5344CB8AC3E}">
        <p14:creationId xmlns:p14="http://schemas.microsoft.com/office/powerpoint/2010/main" val="1751093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599" y="381000"/>
            <a:ext cx="5455245" cy="814428"/>
          </a:xfrm>
        </p:spPr>
        <p:txBody>
          <a:bodyPr>
            <a:noAutofit/>
          </a:bodyPr>
          <a:lstStyle/>
          <a:p>
            <a:pPr algn="ctr"/>
            <a:r>
              <a:rPr lang="en-US" sz="3000" dirty="0" smtClean="0">
                <a:solidFill>
                  <a:srgbClr val="FF0000"/>
                </a:solidFill>
              </a:rPr>
              <a:t/>
            </a:r>
            <a:br>
              <a:rPr lang="en-US" sz="3000" dirty="0" smtClean="0">
                <a:solidFill>
                  <a:srgbClr val="FF0000"/>
                </a:solidFill>
              </a:rPr>
            </a:br>
            <a:r>
              <a:rPr lang="en-US" sz="3000" dirty="0" smtClean="0">
                <a:solidFill>
                  <a:srgbClr val="FF0000"/>
                </a:solidFill>
              </a:rPr>
              <a:t>Introduction </a:t>
            </a:r>
            <a:r>
              <a:rPr lang="en-US" sz="3000" dirty="0">
                <a:solidFill>
                  <a:srgbClr val="FF0000"/>
                </a:solidFill>
              </a:rPr>
              <a:t>to structured Programming</a:t>
            </a:r>
            <a:br>
              <a:rPr lang="en-US" sz="3000" dirty="0">
                <a:solidFill>
                  <a:srgbClr val="FF0000"/>
                </a:solidFill>
              </a:rPr>
            </a:br>
            <a:endParaRPr lang="en-US" sz="3000" dirty="0">
              <a:solidFill>
                <a:srgbClr val="FF0000"/>
              </a:solidFill>
            </a:endParaRPr>
          </a:p>
        </p:txBody>
      </p:sp>
      <p:sp>
        <p:nvSpPr>
          <p:cNvPr id="4" name="Date Placeholder 3"/>
          <p:cNvSpPr>
            <a:spLocks noGrp="1"/>
          </p:cNvSpPr>
          <p:nvPr>
            <p:ph type="dt" sz="half" idx="10"/>
          </p:nvPr>
        </p:nvSpPr>
        <p:spPr/>
        <p:txBody>
          <a:bodyPr/>
          <a:lstStyle/>
          <a:p>
            <a:fld id="{4BDC6A6E-0305-4736-A5AA-B38F50A51431}" type="datetime1">
              <a:rPr lang="en-US" smtClean="0">
                <a:solidFill>
                  <a:prstClr val="black">
                    <a:tint val="75000"/>
                  </a:prstClr>
                </a:solidFill>
              </a:rPr>
              <a:t>9/30/2018</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4</a:t>
            </a:fld>
            <a:endParaRPr lang="en-US">
              <a:solidFill>
                <a:prstClr val="black">
                  <a:tint val="75000"/>
                </a:prstClr>
              </a:solidFill>
            </a:endParaRPr>
          </a:p>
        </p:txBody>
      </p:sp>
      <p:sp>
        <p:nvSpPr>
          <p:cNvPr id="6" name="TextBox 5"/>
          <p:cNvSpPr txBox="1"/>
          <p:nvPr/>
        </p:nvSpPr>
        <p:spPr>
          <a:xfrm>
            <a:off x="0" y="1905000"/>
            <a:ext cx="9144000" cy="5232202"/>
          </a:xfrm>
          <a:prstGeom prst="rect">
            <a:avLst/>
          </a:prstGeom>
          <a:noFill/>
        </p:spPr>
        <p:txBody>
          <a:bodyPr wrap="square" rtlCol="0">
            <a:spAutoFit/>
          </a:bodyPr>
          <a:lstStyle/>
          <a:p>
            <a:pPr algn="just"/>
            <a:r>
              <a:rPr lang="en-AU" sz="2500" b="1" dirty="0">
                <a:effectLst>
                  <a:outerShdw blurRad="38100" dist="38100" dir="2700000" algn="tl">
                    <a:srgbClr val="000000">
                      <a:alpha val="43137"/>
                    </a:srgbClr>
                  </a:outerShdw>
                </a:effectLst>
              </a:rPr>
              <a:t>Structured </a:t>
            </a:r>
            <a:r>
              <a:rPr lang="en-AU" sz="2500" b="1" dirty="0" smtClean="0">
                <a:effectLst>
                  <a:outerShdw blurRad="38100" dist="38100" dir="2700000" algn="tl">
                    <a:srgbClr val="000000">
                      <a:alpha val="43137"/>
                    </a:srgbClr>
                  </a:outerShdw>
                </a:effectLst>
              </a:rPr>
              <a:t>programming: </a:t>
            </a:r>
            <a:r>
              <a:rPr lang="en-AU" sz="2500" dirty="0" smtClean="0"/>
              <a:t>This is a programming technique of breaking large complex programs into small manageable components. This small components are called </a:t>
            </a:r>
            <a:r>
              <a:rPr lang="en-AU" sz="2500" b="1" i="1" dirty="0">
                <a:effectLst>
                  <a:outerShdw blurRad="38100" dist="38100" dir="2700000" algn="tl">
                    <a:srgbClr val="000000">
                      <a:alpha val="43137"/>
                    </a:srgbClr>
                  </a:outerShdw>
                </a:effectLst>
              </a:rPr>
              <a:t>f</a:t>
            </a:r>
            <a:r>
              <a:rPr lang="en-AU" sz="2500" b="1" i="1" dirty="0" smtClean="0">
                <a:effectLst>
                  <a:outerShdw blurRad="38100" dist="38100" dir="2700000" algn="tl">
                    <a:srgbClr val="000000">
                      <a:alpha val="43137"/>
                    </a:srgbClr>
                  </a:outerShdw>
                </a:effectLst>
              </a:rPr>
              <a:t>unctions</a:t>
            </a:r>
            <a:r>
              <a:rPr lang="en-AU" sz="2500" dirty="0" smtClean="0"/>
              <a:t> in C programming language.</a:t>
            </a:r>
          </a:p>
          <a:p>
            <a:pPr algn="just"/>
            <a:endParaRPr lang="en-AU" sz="2500" dirty="0"/>
          </a:p>
          <a:p>
            <a:pPr algn="just"/>
            <a:r>
              <a:rPr lang="en-AU" sz="2500" dirty="0"/>
              <a:t>Structured programming contains many concepts ranging from theoretical to </a:t>
            </a:r>
            <a:r>
              <a:rPr lang="en-AU" sz="2500" dirty="0" smtClean="0"/>
              <a:t>application.</a:t>
            </a:r>
            <a:r>
              <a:rPr lang="en-AU" sz="2500" dirty="0"/>
              <a:t> </a:t>
            </a:r>
            <a:endParaRPr lang="en-AU" sz="2500" dirty="0" smtClean="0"/>
          </a:p>
          <a:p>
            <a:pPr algn="just"/>
            <a:endParaRPr lang="en-AU" sz="2500" dirty="0"/>
          </a:p>
          <a:p>
            <a:pPr algn="just"/>
            <a:r>
              <a:rPr lang="en-AU" sz="2500" dirty="0" smtClean="0"/>
              <a:t>The </a:t>
            </a:r>
            <a:r>
              <a:rPr lang="en-AU" sz="2500" dirty="0"/>
              <a:t>most relevant structured programming </a:t>
            </a:r>
            <a:r>
              <a:rPr lang="en-AU" sz="2500" dirty="0" smtClean="0"/>
              <a:t>concepts include:</a:t>
            </a:r>
          </a:p>
          <a:p>
            <a:pPr marL="914400" lvl="1" indent="-457200">
              <a:buFont typeface="Wingdings" panose="05000000000000000000" pitchFamily="2" charset="2"/>
              <a:buChar char="q"/>
            </a:pPr>
            <a:r>
              <a:rPr lang="en-US" sz="2800" dirty="0"/>
              <a:t>Top-down design</a:t>
            </a:r>
          </a:p>
          <a:p>
            <a:pPr marL="914400" lvl="1" indent="-457200">
              <a:buFont typeface="Wingdings" panose="05000000000000000000" pitchFamily="2" charset="2"/>
              <a:buChar char="q"/>
            </a:pPr>
            <a:r>
              <a:rPr lang="en-US" sz="2800" dirty="0" smtClean="0"/>
              <a:t>Code </a:t>
            </a:r>
            <a:r>
              <a:rPr lang="en-US" sz="2800" dirty="0"/>
              <a:t>reusability</a:t>
            </a:r>
          </a:p>
          <a:p>
            <a:pPr marL="914400" lvl="1" indent="-457200">
              <a:buFont typeface="Wingdings" panose="05000000000000000000" pitchFamily="2" charset="2"/>
              <a:buChar char="q"/>
            </a:pPr>
            <a:r>
              <a:rPr lang="en-US" sz="2800" dirty="0" smtClean="0"/>
              <a:t>Information </a:t>
            </a:r>
            <a:r>
              <a:rPr lang="en-US" sz="2800" dirty="0"/>
              <a:t>hiding</a:t>
            </a:r>
            <a:endParaRPr lang="en-AU" sz="2500" dirty="0" smtClean="0"/>
          </a:p>
          <a:p>
            <a:pPr algn="just"/>
            <a:endParaRPr lang="en-US" sz="2500" dirty="0"/>
          </a:p>
        </p:txBody>
      </p:sp>
      <p:sp>
        <p:nvSpPr>
          <p:cNvPr id="7" name="Footer Placeholder 6"/>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Tree>
    <p:extLst>
      <p:ext uri="{BB962C8B-B14F-4D97-AF65-F5344CB8AC3E}">
        <p14:creationId xmlns:p14="http://schemas.microsoft.com/office/powerpoint/2010/main" val="42059911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5A8DA42-601D-40A8-83CA-2F2CBDE5F9F0}" type="slidenum">
              <a:rPr lang="en-US" smtClean="0"/>
              <a:t>40</a:t>
            </a:fld>
            <a:endParaRPr 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38337"/>
            <a:ext cx="8763000" cy="461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562475" y="396101"/>
            <a:ext cx="3579698" cy="553998"/>
          </a:xfrm>
          <a:prstGeom prst="rect">
            <a:avLst/>
          </a:prstGeom>
        </p:spPr>
        <p:txBody>
          <a:bodyPr wrap="none">
            <a:spAutoFit/>
          </a:bodyPr>
          <a:lstStyle/>
          <a:p>
            <a:pPr algn="ctr"/>
            <a:r>
              <a:rPr lang="en-US" altLang="en-US" sz="3000" b="1" dirty="0">
                <a:solidFill>
                  <a:srgbClr val="FF0000"/>
                </a:solidFill>
                <a:effectLst>
                  <a:outerShdw blurRad="38100" dist="38100" dir="2700000" algn="tl">
                    <a:srgbClr val="000000">
                      <a:alpha val="43137"/>
                    </a:srgbClr>
                  </a:outerShdw>
                </a:effectLst>
              </a:rPr>
              <a:t>Square Root Program</a:t>
            </a:r>
            <a:endParaRPr lang="en-US" sz="3000" b="1" dirty="0">
              <a:solidFill>
                <a:srgbClr val="FF0000"/>
              </a:solidFill>
              <a:effectLst>
                <a:outerShdw blurRad="38100" dist="38100" dir="2700000" algn="tl">
                  <a:srgbClr val="000000">
                    <a:alpha val="43137"/>
                  </a:srgbClr>
                </a:outerShdw>
              </a:effectLst>
            </a:endParaRPr>
          </a:p>
        </p:txBody>
      </p:sp>
      <p:sp>
        <p:nvSpPr>
          <p:cNvPr id="7" name="Date Placeholder 6"/>
          <p:cNvSpPr>
            <a:spLocks noGrp="1"/>
          </p:cNvSpPr>
          <p:nvPr>
            <p:ph type="dt" sz="half" idx="10"/>
          </p:nvPr>
        </p:nvSpPr>
        <p:spPr/>
        <p:txBody>
          <a:bodyPr/>
          <a:lstStyle/>
          <a:p>
            <a:fld id="{3482CED2-8499-4A56-ACD4-19A5AFEDE680}" type="datetime1">
              <a:rPr lang="en-US" smtClean="0">
                <a:solidFill>
                  <a:prstClr val="black">
                    <a:tint val="75000"/>
                  </a:prstClr>
                </a:solidFill>
              </a:rPr>
              <a:t>9/30/2018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Tree>
    <p:extLst>
      <p:ext uri="{BB962C8B-B14F-4D97-AF65-F5344CB8AC3E}">
        <p14:creationId xmlns:p14="http://schemas.microsoft.com/office/powerpoint/2010/main" val="29897095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5A8DA42-601D-40A8-83CA-2F2CBDE5F9F0}" type="slidenum">
              <a:rPr lang="en-US" smtClean="0"/>
              <a:t>41</a:t>
            </a:fld>
            <a:endParaRPr 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109307"/>
            <a:ext cx="8839200"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562475" y="520938"/>
            <a:ext cx="3579698" cy="553998"/>
          </a:xfrm>
          <a:prstGeom prst="rect">
            <a:avLst/>
          </a:prstGeom>
        </p:spPr>
        <p:txBody>
          <a:bodyPr wrap="none">
            <a:spAutoFit/>
          </a:bodyPr>
          <a:lstStyle/>
          <a:p>
            <a:r>
              <a:rPr lang="en-US" altLang="en-US" sz="3000" b="1" dirty="0">
                <a:solidFill>
                  <a:srgbClr val="FF0000"/>
                </a:solidFill>
                <a:effectLst>
                  <a:outerShdw blurRad="38100" dist="38100" dir="2700000" algn="tl">
                    <a:srgbClr val="000000">
                      <a:alpha val="43137"/>
                    </a:srgbClr>
                  </a:outerShdw>
                </a:effectLst>
              </a:rPr>
              <a:t>Square Root Program</a:t>
            </a:r>
            <a:endParaRPr lang="en-US" sz="3000" b="1" dirty="0">
              <a:solidFill>
                <a:srgbClr val="FF0000"/>
              </a:solidFill>
              <a:effectLst>
                <a:outerShdw blurRad="38100" dist="38100" dir="2700000" algn="tl">
                  <a:srgbClr val="000000">
                    <a:alpha val="43137"/>
                  </a:srgbClr>
                </a:outerShdw>
              </a:effectLst>
            </a:endParaRPr>
          </a:p>
        </p:txBody>
      </p:sp>
      <p:sp>
        <p:nvSpPr>
          <p:cNvPr id="7" name="Date Placeholder 6"/>
          <p:cNvSpPr>
            <a:spLocks noGrp="1"/>
          </p:cNvSpPr>
          <p:nvPr>
            <p:ph type="dt" sz="half" idx="10"/>
          </p:nvPr>
        </p:nvSpPr>
        <p:spPr/>
        <p:txBody>
          <a:bodyPr/>
          <a:lstStyle/>
          <a:p>
            <a:fld id="{DB3AE813-2B0B-4878-BEB3-899F3D976747}" type="datetime1">
              <a:rPr lang="en-US" smtClean="0">
                <a:solidFill>
                  <a:prstClr val="black">
                    <a:tint val="75000"/>
                  </a:prstClr>
                </a:solidFill>
              </a:rPr>
              <a:t>9/30/2018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Tree>
    <p:extLst>
      <p:ext uri="{BB962C8B-B14F-4D97-AF65-F5344CB8AC3E}">
        <p14:creationId xmlns:p14="http://schemas.microsoft.com/office/powerpoint/2010/main" val="14013169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152400"/>
            <a:ext cx="5029200" cy="1143000"/>
          </a:xfrm>
        </p:spPr>
        <p:txBody>
          <a:bodyPr>
            <a:normAutofit/>
          </a:bodyPr>
          <a:lstStyle/>
          <a:p>
            <a:r>
              <a:rPr lang="en-US" sz="4000" b="1" dirty="0" smtClean="0">
                <a:solidFill>
                  <a:srgbClr val="FF0000"/>
                </a:solidFill>
                <a:effectLst>
                  <a:outerShdw blurRad="38100" dist="38100" dir="2700000" algn="tl">
                    <a:srgbClr val="000000">
                      <a:alpha val="43137"/>
                    </a:srgbClr>
                  </a:outerShdw>
                </a:effectLst>
              </a:rPr>
              <a:t>Function Prototypes</a:t>
            </a:r>
            <a:endParaRPr lang="en-US" sz="4000" b="1" dirty="0">
              <a:solidFill>
                <a:srgbClr val="FF0000"/>
              </a:solidFill>
              <a:effectLst>
                <a:outerShdw blurRad="38100" dist="38100" dir="2700000" algn="tl">
                  <a:srgbClr val="000000">
                    <a:alpha val="43137"/>
                  </a:srgbClr>
                </a:outerShdw>
              </a:effectLst>
            </a:endParaRPr>
          </a:p>
        </p:txBody>
      </p:sp>
      <p:sp>
        <p:nvSpPr>
          <p:cNvPr id="3" name="Date Placeholder 2"/>
          <p:cNvSpPr>
            <a:spLocks noGrp="1"/>
          </p:cNvSpPr>
          <p:nvPr>
            <p:ph type="dt" sz="half" idx="10"/>
          </p:nvPr>
        </p:nvSpPr>
        <p:spPr/>
        <p:txBody>
          <a:bodyPr/>
          <a:lstStyle/>
          <a:p>
            <a:fld id="{2C89FE93-5857-42DF-A8E7-9E2BA376949A}" type="datetime1">
              <a:rPr lang="en-US" smtClean="0">
                <a:solidFill>
                  <a:prstClr val="black">
                    <a:tint val="75000"/>
                  </a:prstClr>
                </a:solidFill>
              </a:rPr>
              <a:t>9/30/2018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42</a:t>
            </a:fld>
            <a:endParaRPr lang="en-US">
              <a:solidFill>
                <a:prstClr val="black">
                  <a:tint val="75000"/>
                </a:prstClr>
              </a:solidFill>
            </a:endParaRPr>
          </a:p>
        </p:txBody>
      </p:sp>
      <p:sp>
        <p:nvSpPr>
          <p:cNvPr id="6" name="TextBox 5"/>
          <p:cNvSpPr txBox="1"/>
          <p:nvPr/>
        </p:nvSpPr>
        <p:spPr>
          <a:xfrm>
            <a:off x="152400" y="1905000"/>
            <a:ext cx="8534400" cy="2400657"/>
          </a:xfrm>
          <a:prstGeom prst="rect">
            <a:avLst/>
          </a:prstGeom>
          <a:noFill/>
        </p:spPr>
        <p:txBody>
          <a:bodyPr wrap="square" rtlCol="0">
            <a:spAutoFit/>
          </a:bodyPr>
          <a:lstStyle/>
          <a:p>
            <a:pPr algn="just"/>
            <a:r>
              <a:rPr lang="en-AU" sz="2500" dirty="0"/>
              <a:t>A </a:t>
            </a:r>
            <a:r>
              <a:rPr lang="en-AU" sz="2500" b="1" dirty="0">
                <a:solidFill>
                  <a:srgbClr val="FF0000"/>
                </a:solidFill>
                <a:effectLst>
                  <a:outerShdw blurRad="38100" dist="38100" dir="2700000" algn="tl">
                    <a:srgbClr val="000000">
                      <a:alpha val="43137"/>
                    </a:srgbClr>
                  </a:outerShdw>
                </a:effectLst>
              </a:rPr>
              <a:t>function prototype </a:t>
            </a:r>
            <a:r>
              <a:rPr lang="en-AU" sz="2500" dirty="0"/>
              <a:t>is simply the declaration of a function that specifies </a:t>
            </a:r>
            <a:r>
              <a:rPr lang="en-AU" sz="2500" u="sng" dirty="0"/>
              <a:t>function's name</a:t>
            </a:r>
            <a:r>
              <a:rPr lang="en-AU" sz="2500" dirty="0"/>
              <a:t>, </a:t>
            </a:r>
            <a:r>
              <a:rPr lang="en-AU" sz="2500" u="sng" dirty="0"/>
              <a:t>parameters</a:t>
            </a:r>
            <a:r>
              <a:rPr lang="en-AU" sz="2500" dirty="0"/>
              <a:t> and </a:t>
            </a:r>
            <a:r>
              <a:rPr lang="en-AU" sz="2500" u="sng" dirty="0"/>
              <a:t>return type</a:t>
            </a:r>
            <a:r>
              <a:rPr lang="en-AU" sz="2500" dirty="0"/>
              <a:t>. It doesn't contain </a:t>
            </a:r>
            <a:r>
              <a:rPr lang="en-AU" sz="2500" u="sng" dirty="0">
                <a:solidFill>
                  <a:srgbClr val="0070C0"/>
                </a:solidFill>
              </a:rPr>
              <a:t>function body</a:t>
            </a:r>
            <a:r>
              <a:rPr lang="en-AU" sz="2500" dirty="0"/>
              <a:t>.</a:t>
            </a:r>
          </a:p>
          <a:p>
            <a:pPr algn="just"/>
            <a:r>
              <a:rPr lang="en-AU" sz="2500" dirty="0"/>
              <a:t>A function prototype gives information to the compiler that the function may later be used in the program.</a:t>
            </a:r>
          </a:p>
          <a:p>
            <a:pPr algn="just"/>
            <a:endParaRPr lang="en-US" sz="2500" dirty="0"/>
          </a:p>
        </p:txBody>
      </p:sp>
      <p:sp>
        <p:nvSpPr>
          <p:cNvPr id="7" name="TextBox 6"/>
          <p:cNvSpPr txBox="1"/>
          <p:nvPr/>
        </p:nvSpPr>
        <p:spPr>
          <a:xfrm>
            <a:off x="138112" y="4003337"/>
            <a:ext cx="2133600" cy="477054"/>
          </a:xfrm>
          <a:prstGeom prst="rect">
            <a:avLst/>
          </a:prstGeom>
          <a:noFill/>
        </p:spPr>
        <p:txBody>
          <a:bodyPr wrap="square" rtlCol="0">
            <a:spAutoFit/>
          </a:bodyPr>
          <a:lstStyle/>
          <a:p>
            <a:r>
              <a:rPr lang="en-US" sz="2500" b="1" dirty="0" smtClean="0">
                <a:effectLst>
                  <a:outerShdw blurRad="38100" dist="38100" dir="2700000" algn="tl">
                    <a:srgbClr val="000000">
                      <a:alpha val="43137"/>
                    </a:srgbClr>
                  </a:outerShdw>
                </a:effectLst>
              </a:rPr>
              <a:t>Syntax:</a:t>
            </a:r>
            <a:endParaRPr lang="en-US" sz="2500" b="1" dirty="0">
              <a:effectLst>
                <a:outerShdw blurRad="38100" dist="38100" dir="2700000" algn="tl">
                  <a:srgbClr val="000000">
                    <a:alpha val="43137"/>
                  </a:srgbClr>
                </a:outerShdw>
              </a:effectLst>
            </a:endParaRPr>
          </a:p>
        </p:txBody>
      </p:sp>
      <p:sp>
        <p:nvSpPr>
          <p:cNvPr id="8" name="TextBox 7"/>
          <p:cNvSpPr txBox="1"/>
          <p:nvPr/>
        </p:nvSpPr>
        <p:spPr>
          <a:xfrm>
            <a:off x="138112" y="4480391"/>
            <a:ext cx="8991600" cy="861774"/>
          </a:xfrm>
          <a:prstGeom prst="rect">
            <a:avLst/>
          </a:prstGeom>
          <a:noFill/>
          <a:ln w="3175">
            <a:solidFill>
              <a:schemeClr val="tx1"/>
            </a:solidFill>
          </a:ln>
        </p:spPr>
        <p:txBody>
          <a:bodyPr wrap="square" rtlCol="0">
            <a:spAutoFit/>
          </a:bodyPr>
          <a:lstStyle/>
          <a:p>
            <a:r>
              <a:rPr lang="en-US" sz="2500" dirty="0" err="1"/>
              <a:t>returnType</a:t>
            </a:r>
            <a:r>
              <a:rPr lang="en-US" sz="2500" dirty="0"/>
              <a:t> </a:t>
            </a:r>
            <a:r>
              <a:rPr lang="en-US" sz="2500" dirty="0" err="1">
                <a:solidFill>
                  <a:srgbClr val="0070C0"/>
                </a:solidFill>
              </a:rPr>
              <a:t>functionName</a:t>
            </a:r>
            <a:r>
              <a:rPr lang="en-US" sz="2500" dirty="0"/>
              <a:t>(type1 argument1, type2 argument2</a:t>
            </a:r>
            <a:r>
              <a:rPr lang="en-US" sz="2500" dirty="0" smtClean="0"/>
              <a:t>,...);</a:t>
            </a:r>
          </a:p>
          <a:p>
            <a:endParaRPr lang="en-US" sz="2500" dirty="0"/>
          </a:p>
        </p:txBody>
      </p:sp>
      <p:sp>
        <p:nvSpPr>
          <p:cNvPr id="9" name="TextBox 8"/>
          <p:cNvSpPr txBox="1"/>
          <p:nvPr/>
        </p:nvSpPr>
        <p:spPr>
          <a:xfrm>
            <a:off x="0" y="5526092"/>
            <a:ext cx="9129712" cy="769441"/>
          </a:xfrm>
          <a:prstGeom prst="rect">
            <a:avLst/>
          </a:prstGeom>
          <a:noFill/>
        </p:spPr>
        <p:txBody>
          <a:bodyPr wrap="square" rtlCol="0">
            <a:spAutoFit/>
          </a:bodyPr>
          <a:lstStyle/>
          <a:p>
            <a:pPr algn="just"/>
            <a:r>
              <a:rPr lang="en-AU" sz="2200" b="1" dirty="0" smtClean="0">
                <a:effectLst>
                  <a:outerShdw blurRad="38100" dist="38100" dir="2700000" algn="tl">
                    <a:srgbClr val="000000">
                      <a:alpha val="43137"/>
                    </a:srgbClr>
                  </a:outerShdw>
                </a:effectLst>
              </a:rPr>
              <a:t>Note: </a:t>
            </a:r>
            <a:r>
              <a:rPr lang="en-AU" sz="2200" dirty="0" smtClean="0"/>
              <a:t>It </a:t>
            </a:r>
            <a:r>
              <a:rPr lang="en-AU" sz="2200" dirty="0"/>
              <a:t>is common programming </a:t>
            </a:r>
            <a:r>
              <a:rPr lang="en-AU" sz="2200" dirty="0" smtClean="0"/>
              <a:t>practice to </a:t>
            </a:r>
            <a:r>
              <a:rPr lang="en-AU" sz="2200" dirty="0"/>
              <a:t>construct your function prototype before the actual function is built.</a:t>
            </a:r>
            <a:endParaRPr lang="en-US" sz="2200" dirty="0"/>
          </a:p>
        </p:txBody>
      </p:sp>
    </p:spTree>
    <p:extLst>
      <p:ext uri="{BB962C8B-B14F-4D97-AF65-F5344CB8AC3E}">
        <p14:creationId xmlns:p14="http://schemas.microsoft.com/office/powerpoint/2010/main" val="6209317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C89FE93-5857-42DF-A8E7-9E2BA376949A}" type="datetime1">
              <a:rPr lang="en-US" smtClean="0">
                <a:solidFill>
                  <a:prstClr val="black">
                    <a:tint val="75000"/>
                  </a:prstClr>
                </a:solidFill>
              </a:rPr>
              <a:t>9/30/2018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43</a:t>
            </a:fld>
            <a:endParaRPr lang="en-US">
              <a:solidFill>
                <a:prstClr val="black">
                  <a:tint val="75000"/>
                </a:prstClr>
              </a:solidFill>
            </a:endParaRPr>
          </a:p>
        </p:txBody>
      </p:sp>
      <p:sp>
        <p:nvSpPr>
          <p:cNvPr id="6" name="Title 1"/>
          <p:cNvSpPr>
            <a:spLocks noGrp="1"/>
          </p:cNvSpPr>
          <p:nvPr>
            <p:ph type="title"/>
          </p:nvPr>
        </p:nvSpPr>
        <p:spPr>
          <a:xfrm>
            <a:off x="3352800" y="152400"/>
            <a:ext cx="5029200" cy="1143000"/>
          </a:xfrm>
        </p:spPr>
        <p:txBody>
          <a:bodyPr>
            <a:normAutofit/>
          </a:bodyPr>
          <a:lstStyle/>
          <a:p>
            <a:r>
              <a:rPr lang="en-US" sz="4000" b="1" dirty="0" smtClean="0">
                <a:solidFill>
                  <a:srgbClr val="FF0000"/>
                </a:solidFill>
                <a:effectLst>
                  <a:outerShdw blurRad="38100" dist="38100" dir="2700000" algn="tl">
                    <a:srgbClr val="000000">
                      <a:alpha val="43137"/>
                    </a:srgbClr>
                  </a:outerShdw>
                </a:effectLst>
              </a:rPr>
              <a:t>Function Prototypes</a:t>
            </a:r>
            <a:endParaRPr lang="en-US" sz="4000" b="1" dirty="0">
              <a:solidFill>
                <a:srgbClr val="FF0000"/>
              </a:solidFill>
              <a:effectLst>
                <a:outerShdw blurRad="38100" dist="38100" dir="2700000" algn="tl">
                  <a:srgbClr val="000000">
                    <a:alpha val="43137"/>
                  </a:srgbClr>
                </a:outerShdw>
              </a:effectLst>
            </a:endParaRPr>
          </a:p>
        </p:txBody>
      </p:sp>
      <p:sp>
        <p:nvSpPr>
          <p:cNvPr id="7" name="TextBox 6"/>
          <p:cNvSpPr txBox="1"/>
          <p:nvPr/>
        </p:nvSpPr>
        <p:spPr>
          <a:xfrm>
            <a:off x="76200" y="1752600"/>
            <a:ext cx="9067800" cy="2800767"/>
          </a:xfrm>
          <a:prstGeom prst="rect">
            <a:avLst/>
          </a:prstGeom>
          <a:noFill/>
        </p:spPr>
        <p:txBody>
          <a:bodyPr wrap="square" rtlCol="0">
            <a:spAutoFit/>
          </a:bodyPr>
          <a:lstStyle/>
          <a:p>
            <a:pPr algn="just"/>
            <a:r>
              <a:rPr lang="en-US" sz="2200" b="1" dirty="0" smtClean="0">
                <a:effectLst>
                  <a:outerShdw blurRad="38100" dist="38100" dir="2700000" algn="tl">
                    <a:srgbClr val="000000">
                      <a:alpha val="43137"/>
                    </a:srgbClr>
                  </a:outerShdw>
                </a:effectLst>
              </a:rPr>
              <a:t>Example: </a:t>
            </a:r>
            <a:r>
              <a:rPr lang="en-US" sz="2200" dirty="0"/>
              <a:t>float </a:t>
            </a:r>
            <a:r>
              <a:rPr lang="en-US" sz="2200" dirty="0" err="1"/>
              <a:t>addTwoNumbers</a:t>
            </a:r>
            <a:r>
              <a:rPr lang="en-US" sz="2200" dirty="0"/>
              <a:t>(</a:t>
            </a:r>
            <a:r>
              <a:rPr lang="en-US" sz="2200" dirty="0" err="1"/>
              <a:t>int</a:t>
            </a:r>
            <a:r>
              <a:rPr lang="en-US" sz="2200" dirty="0"/>
              <a:t>, </a:t>
            </a:r>
            <a:r>
              <a:rPr lang="en-US" sz="2200" dirty="0" err="1"/>
              <a:t>int</a:t>
            </a:r>
            <a:r>
              <a:rPr lang="en-US" sz="2200" dirty="0" smtClean="0"/>
              <a:t>);</a:t>
            </a:r>
          </a:p>
          <a:p>
            <a:pPr algn="just"/>
            <a:r>
              <a:rPr lang="en-AU" sz="2200" dirty="0"/>
              <a:t>This function prototype tells C the following things about the function:</a:t>
            </a:r>
          </a:p>
          <a:p>
            <a:pPr algn="just"/>
            <a:r>
              <a:rPr lang="en-AU" sz="2200" dirty="0"/>
              <a:t>• The data type returned by the function—in this case a float data type is returned</a:t>
            </a:r>
          </a:p>
          <a:p>
            <a:pPr algn="just"/>
            <a:r>
              <a:rPr lang="en-AU" sz="2200" dirty="0"/>
              <a:t>• The number of parameters received—in this case two</a:t>
            </a:r>
          </a:p>
          <a:p>
            <a:pPr algn="just"/>
            <a:r>
              <a:rPr lang="en-AU" sz="2200" dirty="0"/>
              <a:t>• The data types of the parameters—in this case both parameters are integer data types</a:t>
            </a:r>
          </a:p>
          <a:p>
            <a:pPr algn="just"/>
            <a:r>
              <a:rPr lang="en-AU" sz="2200" dirty="0"/>
              <a:t>• The order of the </a:t>
            </a:r>
            <a:r>
              <a:rPr lang="en-AU" sz="2200" dirty="0" smtClean="0"/>
              <a:t>parameters. Consider the following </a:t>
            </a:r>
            <a:r>
              <a:rPr lang="en-AU" sz="2200" dirty="0" err="1" smtClean="0"/>
              <a:t>exaples</a:t>
            </a:r>
            <a:endParaRPr lang="en-US" sz="2200" dirty="0"/>
          </a:p>
        </p:txBody>
      </p:sp>
      <p:sp>
        <p:nvSpPr>
          <p:cNvPr id="8" name="TextBox 7"/>
          <p:cNvSpPr txBox="1"/>
          <p:nvPr/>
        </p:nvSpPr>
        <p:spPr>
          <a:xfrm>
            <a:off x="0" y="4553367"/>
            <a:ext cx="9144000" cy="1785104"/>
          </a:xfrm>
          <a:prstGeom prst="rect">
            <a:avLst/>
          </a:prstGeom>
          <a:noFill/>
        </p:spPr>
        <p:txBody>
          <a:bodyPr wrap="square" rtlCol="0">
            <a:spAutoFit/>
          </a:bodyPr>
          <a:lstStyle/>
          <a:p>
            <a:r>
              <a:rPr lang="en-US" sz="2200" dirty="0">
                <a:solidFill>
                  <a:srgbClr val="FF0000"/>
                </a:solidFill>
              </a:rPr>
              <a:t>void</a:t>
            </a:r>
            <a:r>
              <a:rPr lang="en-US" sz="2200" dirty="0"/>
              <a:t> </a:t>
            </a:r>
            <a:r>
              <a:rPr lang="en-US" sz="2200" dirty="0" err="1"/>
              <a:t>printBalance</a:t>
            </a:r>
            <a:r>
              <a:rPr lang="en-US" sz="2200" dirty="0"/>
              <a:t>(</a:t>
            </a:r>
            <a:r>
              <a:rPr lang="en-US" sz="2200" dirty="0" err="1"/>
              <a:t>int</a:t>
            </a:r>
            <a:r>
              <a:rPr lang="en-US" sz="2200" dirty="0"/>
              <a:t>); //function </a:t>
            </a:r>
            <a:r>
              <a:rPr lang="en-US" sz="2200" dirty="0" smtClean="0"/>
              <a:t>prototype, </a:t>
            </a:r>
            <a:r>
              <a:rPr lang="en-AU" sz="2200" dirty="0"/>
              <a:t>the function </a:t>
            </a:r>
            <a:r>
              <a:rPr lang="en-AU" sz="2200" dirty="0" err="1"/>
              <a:t>printBalance</a:t>
            </a:r>
            <a:r>
              <a:rPr lang="en-AU" sz="2200" dirty="0"/>
              <a:t> will </a:t>
            </a:r>
            <a:r>
              <a:rPr lang="en-AU" sz="2200" dirty="0" smtClean="0"/>
              <a:t>not </a:t>
            </a:r>
            <a:r>
              <a:rPr lang="en-US" sz="2200" dirty="0" smtClean="0"/>
              <a:t>return </a:t>
            </a:r>
            <a:r>
              <a:rPr lang="en-US" sz="2200" dirty="0"/>
              <a:t>a </a:t>
            </a:r>
            <a:r>
              <a:rPr lang="en-US" sz="2200" dirty="0" smtClean="0"/>
              <a:t>value but takes an integer parameter</a:t>
            </a:r>
          </a:p>
          <a:p>
            <a:endParaRPr lang="en-US" sz="2200" dirty="0" smtClean="0"/>
          </a:p>
          <a:p>
            <a:r>
              <a:rPr lang="en-US" sz="2200" dirty="0" err="1">
                <a:solidFill>
                  <a:srgbClr val="FF0000"/>
                </a:solidFill>
              </a:rPr>
              <a:t>int</a:t>
            </a:r>
            <a:r>
              <a:rPr lang="en-US" sz="2200" dirty="0"/>
              <a:t> </a:t>
            </a:r>
            <a:r>
              <a:rPr lang="en-US" sz="2200" dirty="0" err="1"/>
              <a:t>createRandomNumber</a:t>
            </a:r>
            <a:r>
              <a:rPr lang="en-US" sz="2200" dirty="0"/>
              <a:t>(void); //function </a:t>
            </a:r>
            <a:r>
              <a:rPr lang="en-US" sz="2200" dirty="0" smtClean="0"/>
              <a:t>prototype. Function does </a:t>
            </a:r>
            <a:r>
              <a:rPr lang="en-AU" sz="2200" dirty="0" smtClean="0"/>
              <a:t>not </a:t>
            </a:r>
            <a:r>
              <a:rPr lang="en-AU" sz="2200" dirty="0"/>
              <a:t>accept any parameters, but it will return an integer value.</a:t>
            </a:r>
            <a:endParaRPr lang="en-US" sz="2200" dirty="0"/>
          </a:p>
        </p:txBody>
      </p:sp>
    </p:spTree>
    <p:extLst>
      <p:ext uri="{BB962C8B-B14F-4D97-AF65-F5344CB8AC3E}">
        <p14:creationId xmlns:p14="http://schemas.microsoft.com/office/powerpoint/2010/main" val="4529719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C89FE93-5857-42DF-A8E7-9E2BA376949A}" type="datetime1">
              <a:rPr lang="en-US" smtClean="0">
                <a:solidFill>
                  <a:prstClr val="black">
                    <a:tint val="75000"/>
                  </a:prstClr>
                </a:solidFill>
              </a:rPr>
              <a:t>9/30/2018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44</a:t>
            </a:fld>
            <a:endParaRPr lang="en-US">
              <a:solidFill>
                <a:prstClr val="black">
                  <a:tint val="75000"/>
                </a:prstClr>
              </a:solidFill>
            </a:endParaRPr>
          </a:p>
        </p:txBody>
      </p:sp>
      <p:sp>
        <p:nvSpPr>
          <p:cNvPr id="6" name="Title 1"/>
          <p:cNvSpPr>
            <a:spLocks noGrp="1"/>
          </p:cNvSpPr>
          <p:nvPr>
            <p:ph type="title"/>
          </p:nvPr>
        </p:nvSpPr>
        <p:spPr>
          <a:xfrm>
            <a:off x="3352800" y="152400"/>
            <a:ext cx="5029200" cy="1143000"/>
          </a:xfrm>
        </p:spPr>
        <p:txBody>
          <a:bodyPr>
            <a:normAutofit/>
          </a:bodyPr>
          <a:lstStyle/>
          <a:p>
            <a:r>
              <a:rPr lang="en-US" sz="4000" b="1" dirty="0" smtClean="0">
                <a:solidFill>
                  <a:srgbClr val="FF0000"/>
                </a:solidFill>
                <a:effectLst>
                  <a:outerShdw blurRad="38100" dist="38100" dir="2700000" algn="tl">
                    <a:srgbClr val="000000">
                      <a:alpha val="43137"/>
                    </a:srgbClr>
                  </a:outerShdw>
                </a:effectLst>
              </a:rPr>
              <a:t>Function Prototypes</a:t>
            </a:r>
            <a:endParaRPr lang="en-US" sz="4000" b="1" dirty="0">
              <a:solidFill>
                <a:srgbClr val="FF0000"/>
              </a:solidFill>
              <a:effectLst>
                <a:outerShdw blurRad="38100" dist="38100" dir="2700000" algn="tl">
                  <a:srgbClr val="000000">
                    <a:alpha val="43137"/>
                  </a:srgbClr>
                </a:outerShdw>
              </a:effectLst>
            </a:endParaRPr>
          </a:p>
        </p:txBody>
      </p:sp>
      <p:sp>
        <p:nvSpPr>
          <p:cNvPr id="7" name="TextBox 6"/>
          <p:cNvSpPr txBox="1"/>
          <p:nvPr/>
        </p:nvSpPr>
        <p:spPr>
          <a:xfrm>
            <a:off x="152400" y="1752600"/>
            <a:ext cx="8839200" cy="446276"/>
          </a:xfrm>
          <a:prstGeom prst="rect">
            <a:avLst/>
          </a:prstGeom>
          <a:noFill/>
        </p:spPr>
        <p:txBody>
          <a:bodyPr wrap="square" rtlCol="0">
            <a:spAutoFit/>
          </a:bodyPr>
          <a:lstStyle/>
          <a:p>
            <a:r>
              <a:rPr lang="en-AU" sz="2300" dirty="0"/>
              <a:t>Function prototypes should be placed </a:t>
            </a:r>
            <a:r>
              <a:rPr lang="en-AU" sz="2300" dirty="0" smtClean="0"/>
              <a:t> </a:t>
            </a:r>
            <a:r>
              <a:rPr lang="en-AU" sz="2300" dirty="0"/>
              <a:t>before the </a:t>
            </a:r>
            <a:r>
              <a:rPr lang="en-AU" sz="2300" i="1" dirty="0">
                <a:solidFill>
                  <a:srgbClr val="FF0000"/>
                </a:solidFill>
              </a:rPr>
              <a:t>main() </a:t>
            </a:r>
            <a:r>
              <a:rPr lang="en-AU" sz="2300" dirty="0" smtClean="0"/>
              <a:t>function </a:t>
            </a:r>
            <a:r>
              <a:rPr lang="en-US" sz="2300" dirty="0" smtClean="0"/>
              <a:t>starts:</a:t>
            </a:r>
          </a:p>
        </p:txBody>
      </p:sp>
      <p:sp>
        <p:nvSpPr>
          <p:cNvPr id="8" name="TextBox 7"/>
          <p:cNvSpPr txBox="1"/>
          <p:nvPr/>
        </p:nvSpPr>
        <p:spPr>
          <a:xfrm>
            <a:off x="185737" y="2286000"/>
            <a:ext cx="7010400" cy="2123658"/>
          </a:xfrm>
          <a:prstGeom prst="rect">
            <a:avLst/>
          </a:prstGeom>
          <a:noFill/>
        </p:spPr>
        <p:txBody>
          <a:bodyPr wrap="square" rtlCol="0">
            <a:spAutoFit/>
          </a:bodyPr>
          <a:lstStyle/>
          <a:p>
            <a:r>
              <a:rPr lang="en-US" sz="2200" i="1" dirty="0">
                <a:solidFill>
                  <a:srgbClr val="0000FF"/>
                </a:solidFill>
              </a:rPr>
              <a:t>#include &lt;</a:t>
            </a:r>
            <a:r>
              <a:rPr lang="en-US" sz="2200" i="1" dirty="0" err="1">
                <a:solidFill>
                  <a:srgbClr val="0000FF"/>
                </a:solidFill>
              </a:rPr>
              <a:t>stdio.h</a:t>
            </a:r>
            <a:r>
              <a:rPr lang="en-US" sz="2200" i="1" dirty="0">
                <a:solidFill>
                  <a:srgbClr val="0000FF"/>
                </a:solidFill>
              </a:rPr>
              <a:t>&gt;</a:t>
            </a:r>
          </a:p>
          <a:p>
            <a:r>
              <a:rPr lang="en-AU" sz="2200" i="1" dirty="0" err="1">
                <a:solidFill>
                  <a:srgbClr val="0000FF"/>
                </a:solidFill>
              </a:rPr>
              <a:t>int</a:t>
            </a:r>
            <a:r>
              <a:rPr lang="en-AU" sz="2200" i="1" dirty="0">
                <a:solidFill>
                  <a:srgbClr val="0000FF"/>
                </a:solidFill>
              </a:rPr>
              <a:t> </a:t>
            </a:r>
            <a:r>
              <a:rPr lang="en-AU" sz="2200" i="1" dirty="0" err="1">
                <a:solidFill>
                  <a:srgbClr val="0000FF"/>
                </a:solidFill>
              </a:rPr>
              <a:t>addTwoNumbers</a:t>
            </a:r>
            <a:r>
              <a:rPr lang="en-AU" sz="2200" i="1" dirty="0">
                <a:solidFill>
                  <a:srgbClr val="0000FF"/>
                </a:solidFill>
              </a:rPr>
              <a:t>(</a:t>
            </a:r>
            <a:r>
              <a:rPr lang="en-AU" sz="2200" i="1" dirty="0" err="1">
                <a:solidFill>
                  <a:srgbClr val="0000FF"/>
                </a:solidFill>
              </a:rPr>
              <a:t>int</a:t>
            </a:r>
            <a:r>
              <a:rPr lang="en-AU" sz="2200" i="1" dirty="0">
                <a:solidFill>
                  <a:srgbClr val="0000FF"/>
                </a:solidFill>
              </a:rPr>
              <a:t>, </a:t>
            </a:r>
            <a:r>
              <a:rPr lang="en-AU" sz="2200" i="1" dirty="0" err="1">
                <a:solidFill>
                  <a:srgbClr val="0000FF"/>
                </a:solidFill>
              </a:rPr>
              <a:t>int</a:t>
            </a:r>
            <a:r>
              <a:rPr lang="en-AU" sz="2200" i="1" dirty="0">
                <a:solidFill>
                  <a:srgbClr val="0000FF"/>
                </a:solidFill>
              </a:rPr>
              <a:t>); //function prototype</a:t>
            </a:r>
          </a:p>
          <a:p>
            <a:r>
              <a:rPr lang="en-US" sz="2200" i="1" dirty="0">
                <a:solidFill>
                  <a:srgbClr val="0000FF"/>
                </a:solidFill>
              </a:rPr>
              <a:t>main()</a:t>
            </a:r>
          </a:p>
          <a:p>
            <a:r>
              <a:rPr lang="en-US" sz="2200" i="1" dirty="0" smtClean="0">
                <a:solidFill>
                  <a:srgbClr val="0000FF"/>
                </a:solidFill>
              </a:rPr>
              <a:t>{</a:t>
            </a:r>
          </a:p>
          <a:p>
            <a:r>
              <a:rPr lang="en-US" sz="2200" i="1" dirty="0" smtClean="0">
                <a:solidFill>
                  <a:srgbClr val="0000FF"/>
                </a:solidFill>
              </a:rPr>
              <a:t>-----</a:t>
            </a:r>
            <a:endParaRPr lang="en-US" sz="2200" i="1" dirty="0">
              <a:solidFill>
                <a:srgbClr val="0000FF"/>
              </a:solidFill>
            </a:endParaRPr>
          </a:p>
          <a:p>
            <a:r>
              <a:rPr lang="en-US" sz="2200" i="1" dirty="0">
                <a:solidFill>
                  <a:srgbClr val="0000FF"/>
                </a:solidFill>
              </a:rPr>
              <a:t>}</a:t>
            </a:r>
          </a:p>
        </p:txBody>
      </p:sp>
      <p:sp>
        <p:nvSpPr>
          <p:cNvPr id="9" name="TextBox 8"/>
          <p:cNvSpPr txBox="1"/>
          <p:nvPr/>
        </p:nvSpPr>
        <p:spPr>
          <a:xfrm>
            <a:off x="2590800" y="3347829"/>
            <a:ext cx="6400800" cy="3139321"/>
          </a:xfrm>
          <a:prstGeom prst="rect">
            <a:avLst/>
          </a:prstGeom>
          <a:noFill/>
        </p:spPr>
        <p:txBody>
          <a:bodyPr wrap="square" rtlCol="0">
            <a:spAutoFit/>
          </a:bodyPr>
          <a:lstStyle/>
          <a:p>
            <a:r>
              <a:rPr lang="en-US" sz="2200" i="1" dirty="0"/>
              <a:t>#include &lt;</a:t>
            </a:r>
            <a:r>
              <a:rPr lang="en-US" sz="2200" i="1" dirty="0" err="1"/>
              <a:t>stdio.h</a:t>
            </a:r>
            <a:r>
              <a:rPr lang="en-US" sz="2200" i="1" dirty="0"/>
              <a:t>&gt;</a:t>
            </a:r>
          </a:p>
          <a:p>
            <a:r>
              <a:rPr lang="en-AU" sz="2200" i="1" dirty="0" err="1"/>
              <a:t>int</a:t>
            </a:r>
            <a:r>
              <a:rPr lang="en-AU" sz="2200" i="1" dirty="0"/>
              <a:t> </a:t>
            </a:r>
            <a:r>
              <a:rPr lang="en-AU" sz="2200" i="1" dirty="0" err="1"/>
              <a:t>addTwoNumbers</a:t>
            </a:r>
            <a:r>
              <a:rPr lang="en-AU" sz="2200" i="1" dirty="0"/>
              <a:t>(</a:t>
            </a:r>
            <a:r>
              <a:rPr lang="en-AU" sz="2200" i="1" dirty="0" err="1"/>
              <a:t>int</a:t>
            </a:r>
            <a:r>
              <a:rPr lang="en-AU" sz="2200" i="1" dirty="0"/>
              <a:t>, </a:t>
            </a:r>
            <a:r>
              <a:rPr lang="en-AU" sz="2200" i="1" dirty="0" err="1"/>
              <a:t>int</a:t>
            </a:r>
            <a:r>
              <a:rPr lang="en-AU" sz="2200" i="1" dirty="0"/>
              <a:t>); //function prototype</a:t>
            </a:r>
          </a:p>
          <a:p>
            <a:r>
              <a:rPr lang="en-AU" sz="2200" i="1" dirty="0" err="1"/>
              <a:t>int</a:t>
            </a:r>
            <a:r>
              <a:rPr lang="en-AU" sz="2200" i="1" dirty="0"/>
              <a:t> </a:t>
            </a:r>
            <a:r>
              <a:rPr lang="en-AU" sz="2200" i="1" dirty="0" err="1"/>
              <a:t>subtractTwoNumbers</a:t>
            </a:r>
            <a:r>
              <a:rPr lang="en-AU" sz="2200" i="1" dirty="0"/>
              <a:t>(</a:t>
            </a:r>
            <a:r>
              <a:rPr lang="en-AU" sz="2200" i="1" dirty="0" err="1"/>
              <a:t>int</a:t>
            </a:r>
            <a:r>
              <a:rPr lang="en-AU" sz="2200" i="1" dirty="0"/>
              <a:t>, </a:t>
            </a:r>
            <a:r>
              <a:rPr lang="en-AU" sz="2200" i="1" dirty="0" err="1"/>
              <a:t>int</a:t>
            </a:r>
            <a:r>
              <a:rPr lang="en-AU" sz="2200" i="1" dirty="0"/>
              <a:t>); //function prototype</a:t>
            </a:r>
          </a:p>
          <a:p>
            <a:r>
              <a:rPr lang="en-AU" sz="2200" i="1" dirty="0" err="1"/>
              <a:t>int</a:t>
            </a:r>
            <a:r>
              <a:rPr lang="en-AU" sz="2200" i="1" dirty="0"/>
              <a:t> </a:t>
            </a:r>
            <a:r>
              <a:rPr lang="en-AU" sz="2200" i="1" dirty="0" err="1"/>
              <a:t>divideTwoNumbers</a:t>
            </a:r>
            <a:r>
              <a:rPr lang="en-AU" sz="2200" i="1" dirty="0"/>
              <a:t>(</a:t>
            </a:r>
            <a:r>
              <a:rPr lang="en-AU" sz="2200" i="1" dirty="0" err="1"/>
              <a:t>int</a:t>
            </a:r>
            <a:r>
              <a:rPr lang="en-AU" sz="2200" i="1" dirty="0"/>
              <a:t>, </a:t>
            </a:r>
            <a:r>
              <a:rPr lang="en-AU" sz="2200" i="1" dirty="0" err="1"/>
              <a:t>int</a:t>
            </a:r>
            <a:r>
              <a:rPr lang="en-AU" sz="2200" i="1" dirty="0"/>
              <a:t>); //function prototype</a:t>
            </a:r>
          </a:p>
          <a:p>
            <a:r>
              <a:rPr lang="en-AU" sz="2200" i="1" dirty="0" err="1"/>
              <a:t>int</a:t>
            </a:r>
            <a:r>
              <a:rPr lang="en-AU" sz="2200" i="1" dirty="0"/>
              <a:t> </a:t>
            </a:r>
            <a:r>
              <a:rPr lang="en-AU" sz="2200" i="1" dirty="0" err="1"/>
              <a:t>multiplyTwoNumbers</a:t>
            </a:r>
            <a:r>
              <a:rPr lang="en-AU" sz="2200" i="1" dirty="0"/>
              <a:t>(</a:t>
            </a:r>
            <a:r>
              <a:rPr lang="en-AU" sz="2200" i="1" dirty="0" err="1"/>
              <a:t>int</a:t>
            </a:r>
            <a:r>
              <a:rPr lang="en-AU" sz="2200" i="1" dirty="0"/>
              <a:t>, </a:t>
            </a:r>
            <a:r>
              <a:rPr lang="en-AU" sz="2200" i="1" dirty="0" err="1"/>
              <a:t>int</a:t>
            </a:r>
            <a:r>
              <a:rPr lang="en-AU" sz="2200" i="1" dirty="0"/>
              <a:t>); //function prototype</a:t>
            </a:r>
          </a:p>
          <a:p>
            <a:r>
              <a:rPr lang="en-US" sz="2200" i="1" dirty="0"/>
              <a:t>main()</a:t>
            </a:r>
          </a:p>
          <a:p>
            <a:r>
              <a:rPr lang="en-US" sz="2200" i="1" dirty="0" smtClean="0"/>
              <a:t>{</a:t>
            </a:r>
          </a:p>
          <a:p>
            <a:r>
              <a:rPr lang="en-US" sz="2200" i="1" dirty="0" smtClean="0"/>
              <a:t>---</a:t>
            </a:r>
            <a:endParaRPr lang="en-US" sz="2200" i="1" dirty="0"/>
          </a:p>
          <a:p>
            <a:r>
              <a:rPr lang="en-US" sz="2200" i="1" dirty="0"/>
              <a:t>}</a:t>
            </a:r>
          </a:p>
        </p:txBody>
      </p:sp>
      <p:sp>
        <p:nvSpPr>
          <p:cNvPr id="10" name="TextBox 9"/>
          <p:cNvSpPr txBox="1"/>
          <p:nvPr/>
        </p:nvSpPr>
        <p:spPr>
          <a:xfrm rot="18187384">
            <a:off x="-197384" y="4649407"/>
            <a:ext cx="2882841" cy="646331"/>
          </a:xfrm>
          <a:prstGeom prst="rect">
            <a:avLst/>
          </a:prstGeom>
          <a:noFill/>
          <a:ln w="3175">
            <a:solidFill>
              <a:schemeClr val="tx1"/>
            </a:solidFill>
          </a:ln>
        </p:spPr>
        <p:txBody>
          <a:bodyPr wrap="square" rtlCol="0">
            <a:spAutoFit/>
          </a:bodyPr>
          <a:lstStyle/>
          <a:p>
            <a:r>
              <a:rPr lang="en-US" dirty="0" smtClean="0"/>
              <a:t>You may have any number of prototypes</a:t>
            </a:r>
            <a:endParaRPr lang="en-US" dirty="0"/>
          </a:p>
        </p:txBody>
      </p:sp>
    </p:spTree>
    <p:extLst>
      <p:ext uri="{BB962C8B-B14F-4D97-AF65-F5344CB8AC3E}">
        <p14:creationId xmlns:p14="http://schemas.microsoft.com/office/powerpoint/2010/main" val="29355269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C89FE93-5857-42DF-A8E7-9E2BA376949A}" type="datetime1">
              <a:rPr lang="en-US" smtClean="0">
                <a:solidFill>
                  <a:prstClr val="black">
                    <a:tint val="75000"/>
                  </a:prstClr>
                </a:solidFill>
              </a:rPr>
              <a:t>9/30/2018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45</a:t>
            </a:fld>
            <a:endParaRPr lang="en-US">
              <a:solidFill>
                <a:prstClr val="black">
                  <a:tint val="75000"/>
                </a:prstClr>
              </a:solidFill>
            </a:endParaRPr>
          </a:p>
        </p:txBody>
      </p:sp>
      <p:sp>
        <p:nvSpPr>
          <p:cNvPr id="6" name="Title 1"/>
          <p:cNvSpPr>
            <a:spLocks noGrp="1"/>
          </p:cNvSpPr>
          <p:nvPr>
            <p:ph type="title"/>
          </p:nvPr>
        </p:nvSpPr>
        <p:spPr>
          <a:xfrm>
            <a:off x="3352800" y="152400"/>
            <a:ext cx="5029200" cy="1143000"/>
          </a:xfrm>
        </p:spPr>
        <p:txBody>
          <a:bodyPr>
            <a:normAutofit/>
          </a:bodyPr>
          <a:lstStyle/>
          <a:p>
            <a:r>
              <a:rPr lang="en-US" sz="4000" b="1" dirty="0" smtClean="0">
                <a:solidFill>
                  <a:srgbClr val="FF0000"/>
                </a:solidFill>
                <a:effectLst>
                  <a:outerShdw blurRad="38100" dist="38100" dir="2700000" algn="tl">
                    <a:srgbClr val="000000">
                      <a:alpha val="43137"/>
                    </a:srgbClr>
                  </a:outerShdw>
                </a:effectLst>
              </a:rPr>
              <a:t>Function Prototypes</a:t>
            </a:r>
            <a:endParaRPr lang="en-US" sz="4000" b="1" dirty="0">
              <a:solidFill>
                <a:srgbClr val="FF0000"/>
              </a:solidFill>
              <a:effectLst>
                <a:outerShdw blurRad="38100" dist="38100" dir="2700000" algn="tl">
                  <a:srgbClr val="000000">
                    <a:alpha val="43137"/>
                  </a:srgbClr>
                </a:outerShdw>
              </a:effectLst>
            </a:endParaRPr>
          </a:p>
        </p:txBody>
      </p:sp>
      <p:sp>
        <p:nvSpPr>
          <p:cNvPr id="7" name="TextBox 6"/>
          <p:cNvSpPr txBox="1"/>
          <p:nvPr/>
        </p:nvSpPr>
        <p:spPr>
          <a:xfrm>
            <a:off x="152400" y="1600200"/>
            <a:ext cx="8839200" cy="477054"/>
          </a:xfrm>
          <a:prstGeom prst="rect">
            <a:avLst/>
          </a:prstGeom>
          <a:noFill/>
        </p:spPr>
        <p:txBody>
          <a:bodyPr wrap="square" rtlCol="0">
            <a:spAutoFit/>
          </a:bodyPr>
          <a:lstStyle/>
          <a:p>
            <a:r>
              <a:rPr lang="en-US" sz="2500" dirty="0" smtClean="0"/>
              <a:t>Functions definition implements  the functions prototypes:</a:t>
            </a:r>
            <a:endParaRPr lang="en-US" sz="2500" dirty="0"/>
          </a:p>
        </p:txBody>
      </p:sp>
      <p:sp>
        <p:nvSpPr>
          <p:cNvPr id="8" name="TextBox 7"/>
          <p:cNvSpPr txBox="1"/>
          <p:nvPr/>
        </p:nvSpPr>
        <p:spPr>
          <a:xfrm>
            <a:off x="152400" y="2077254"/>
            <a:ext cx="8505825" cy="4154984"/>
          </a:xfrm>
          <a:prstGeom prst="rect">
            <a:avLst/>
          </a:prstGeom>
          <a:noFill/>
        </p:spPr>
        <p:txBody>
          <a:bodyPr wrap="square" rtlCol="0">
            <a:spAutoFit/>
          </a:bodyPr>
          <a:lstStyle/>
          <a:p>
            <a:r>
              <a:rPr lang="en-US" sz="2400" i="1" dirty="0">
                <a:solidFill>
                  <a:srgbClr val="C00000"/>
                </a:solidFill>
              </a:rPr>
              <a:t>#include &lt;</a:t>
            </a:r>
            <a:r>
              <a:rPr lang="en-US" sz="2400" i="1" dirty="0" err="1">
                <a:solidFill>
                  <a:srgbClr val="C00000"/>
                </a:solidFill>
              </a:rPr>
              <a:t>stdio.h</a:t>
            </a:r>
            <a:r>
              <a:rPr lang="en-US" sz="2400" i="1" dirty="0">
                <a:solidFill>
                  <a:srgbClr val="C00000"/>
                </a:solidFill>
              </a:rPr>
              <a:t>&gt;</a:t>
            </a:r>
          </a:p>
          <a:p>
            <a:r>
              <a:rPr lang="en-AU" sz="2400" i="1" dirty="0" err="1">
                <a:solidFill>
                  <a:srgbClr val="C00000"/>
                </a:solidFill>
              </a:rPr>
              <a:t>int</a:t>
            </a:r>
            <a:r>
              <a:rPr lang="en-AU" sz="2400" i="1" dirty="0">
                <a:solidFill>
                  <a:srgbClr val="C00000"/>
                </a:solidFill>
              </a:rPr>
              <a:t> </a:t>
            </a:r>
            <a:r>
              <a:rPr lang="en-AU" sz="2400" i="1" dirty="0" err="1">
                <a:solidFill>
                  <a:srgbClr val="C00000"/>
                </a:solidFill>
              </a:rPr>
              <a:t>addTwoNumbers</a:t>
            </a:r>
            <a:r>
              <a:rPr lang="en-AU" sz="2400" i="1" dirty="0">
                <a:solidFill>
                  <a:srgbClr val="C00000"/>
                </a:solidFill>
              </a:rPr>
              <a:t>(</a:t>
            </a:r>
            <a:r>
              <a:rPr lang="en-AU" sz="2400" i="1" dirty="0" err="1">
                <a:solidFill>
                  <a:srgbClr val="C00000"/>
                </a:solidFill>
              </a:rPr>
              <a:t>int</a:t>
            </a:r>
            <a:r>
              <a:rPr lang="en-AU" sz="2400" i="1" dirty="0">
                <a:solidFill>
                  <a:srgbClr val="C00000"/>
                </a:solidFill>
              </a:rPr>
              <a:t>, </a:t>
            </a:r>
            <a:r>
              <a:rPr lang="en-AU" sz="2400" i="1" dirty="0" err="1">
                <a:solidFill>
                  <a:srgbClr val="C00000"/>
                </a:solidFill>
              </a:rPr>
              <a:t>int</a:t>
            </a:r>
            <a:r>
              <a:rPr lang="en-AU" sz="2400" i="1" dirty="0">
                <a:solidFill>
                  <a:srgbClr val="C00000"/>
                </a:solidFill>
              </a:rPr>
              <a:t>); //function prototype</a:t>
            </a:r>
          </a:p>
          <a:p>
            <a:r>
              <a:rPr lang="en-US" sz="2400" i="1" dirty="0">
                <a:solidFill>
                  <a:srgbClr val="C00000"/>
                </a:solidFill>
              </a:rPr>
              <a:t>main()</a:t>
            </a:r>
          </a:p>
          <a:p>
            <a:r>
              <a:rPr lang="en-US" sz="2400" i="1" dirty="0">
                <a:solidFill>
                  <a:srgbClr val="C00000"/>
                </a:solidFill>
              </a:rPr>
              <a:t>{</a:t>
            </a:r>
          </a:p>
          <a:p>
            <a:r>
              <a:rPr lang="en-AU" sz="2400" i="1" dirty="0" err="1">
                <a:solidFill>
                  <a:srgbClr val="C00000"/>
                </a:solidFill>
              </a:rPr>
              <a:t>printf</a:t>
            </a:r>
            <a:r>
              <a:rPr lang="en-AU" sz="2400" i="1" dirty="0">
                <a:solidFill>
                  <a:srgbClr val="C00000"/>
                </a:solidFill>
              </a:rPr>
              <a:t>("Nothing happening in here.");</a:t>
            </a:r>
          </a:p>
          <a:p>
            <a:r>
              <a:rPr lang="en-US" sz="2400" i="1" dirty="0">
                <a:solidFill>
                  <a:srgbClr val="C00000"/>
                </a:solidFill>
              </a:rPr>
              <a:t>}</a:t>
            </a:r>
          </a:p>
          <a:p>
            <a:r>
              <a:rPr lang="en-US" sz="2400" i="1" dirty="0">
                <a:solidFill>
                  <a:srgbClr val="C00000"/>
                </a:solidFill>
              </a:rPr>
              <a:t>//function definition</a:t>
            </a:r>
          </a:p>
          <a:p>
            <a:r>
              <a:rPr lang="en-AU" sz="2400" i="1" dirty="0" err="1">
                <a:solidFill>
                  <a:srgbClr val="C00000"/>
                </a:solidFill>
              </a:rPr>
              <a:t>int</a:t>
            </a:r>
            <a:r>
              <a:rPr lang="en-AU" sz="2400" i="1" dirty="0">
                <a:solidFill>
                  <a:srgbClr val="C00000"/>
                </a:solidFill>
              </a:rPr>
              <a:t> </a:t>
            </a:r>
            <a:r>
              <a:rPr lang="en-AU" sz="2400" i="1" dirty="0" err="1">
                <a:solidFill>
                  <a:srgbClr val="C00000"/>
                </a:solidFill>
              </a:rPr>
              <a:t>addTwoNumbers</a:t>
            </a:r>
            <a:r>
              <a:rPr lang="en-AU" sz="2400" i="1" dirty="0">
                <a:solidFill>
                  <a:srgbClr val="C00000"/>
                </a:solidFill>
              </a:rPr>
              <a:t>(</a:t>
            </a:r>
            <a:r>
              <a:rPr lang="en-AU" sz="2400" i="1" dirty="0" err="1">
                <a:solidFill>
                  <a:srgbClr val="C00000"/>
                </a:solidFill>
              </a:rPr>
              <a:t>int</a:t>
            </a:r>
            <a:r>
              <a:rPr lang="en-AU" sz="2400" i="1" dirty="0">
                <a:solidFill>
                  <a:srgbClr val="C00000"/>
                </a:solidFill>
              </a:rPr>
              <a:t> operand1, </a:t>
            </a:r>
            <a:r>
              <a:rPr lang="en-AU" sz="2400" i="1" dirty="0" err="1">
                <a:solidFill>
                  <a:srgbClr val="C00000"/>
                </a:solidFill>
              </a:rPr>
              <a:t>int</a:t>
            </a:r>
            <a:r>
              <a:rPr lang="en-AU" sz="2400" i="1" dirty="0">
                <a:solidFill>
                  <a:srgbClr val="C00000"/>
                </a:solidFill>
              </a:rPr>
              <a:t> operand2)</a:t>
            </a:r>
          </a:p>
          <a:p>
            <a:r>
              <a:rPr lang="en-US" sz="2400" i="1" dirty="0" smtClean="0">
                <a:solidFill>
                  <a:srgbClr val="C00000"/>
                </a:solidFill>
              </a:rPr>
              <a:t>{</a:t>
            </a:r>
          </a:p>
          <a:p>
            <a:r>
              <a:rPr lang="en-US" sz="2400" i="1" dirty="0">
                <a:solidFill>
                  <a:srgbClr val="C00000"/>
                </a:solidFill>
              </a:rPr>
              <a:t>return operand1 + operand2;</a:t>
            </a:r>
          </a:p>
          <a:p>
            <a:r>
              <a:rPr lang="en-US" sz="2400" i="1" dirty="0">
                <a:solidFill>
                  <a:srgbClr val="C00000"/>
                </a:solidFill>
              </a:rPr>
              <a:t>}</a:t>
            </a:r>
          </a:p>
        </p:txBody>
      </p:sp>
      <p:sp>
        <p:nvSpPr>
          <p:cNvPr id="10" name="TextBox 9"/>
          <p:cNvSpPr txBox="1"/>
          <p:nvPr/>
        </p:nvSpPr>
        <p:spPr>
          <a:xfrm>
            <a:off x="4038600" y="5334000"/>
            <a:ext cx="5105400" cy="769441"/>
          </a:xfrm>
          <a:prstGeom prst="rect">
            <a:avLst/>
          </a:prstGeom>
          <a:noFill/>
        </p:spPr>
        <p:txBody>
          <a:bodyPr wrap="square" rtlCol="0">
            <a:spAutoFit/>
          </a:bodyPr>
          <a:lstStyle/>
          <a:p>
            <a:r>
              <a:rPr lang="en-US" sz="2200" i="1" dirty="0" smtClean="0"/>
              <a:t>Note the differences between prototypes and  definition?</a:t>
            </a:r>
            <a:endParaRPr lang="en-US" sz="2200" i="1" dirty="0"/>
          </a:p>
        </p:txBody>
      </p:sp>
    </p:spTree>
    <p:extLst>
      <p:ext uri="{BB962C8B-B14F-4D97-AF65-F5344CB8AC3E}">
        <p14:creationId xmlns:p14="http://schemas.microsoft.com/office/powerpoint/2010/main" val="35386155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C89FE93-5857-42DF-A8E7-9E2BA376949A}" type="datetime1">
              <a:rPr lang="en-US" smtClean="0">
                <a:solidFill>
                  <a:prstClr val="black">
                    <a:tint val="75000"/>
                  </a:prstClr>
                </a:solidFill>
              </a:rPr>
              <a:t>9/30/2018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46</a:t>
            </a:fld>
            <a:endParaRPr lang="en-US">
              <a:solidFill>
                <a:prstClr val="black">
                  <a:tint val="75000"/>
                </a:prstClr>
              </a:solidFill>
            </a:endParaRPr>
          </a:p>
        </p:txBody>
      </p:sp>
      <p:sp>
        <p:nvSpPr>
          <p:cNvPr id="6" name="TextBox 5"/>
          <p:cNvSpPr txBox="1"/>
          <p:nvPr/>
        </p:nvSpPr>
        <p:spPr>
          <a:xfrm>
            <a:off x="3505200" y="457200"/>
            <a:ext cx="3581400" cy="553998"/>
          </a:xfrm>
          <a:prstGeom prst="rect">
            <a:avLst/>
          </a:prstGeom>
          <a:noFill/>
        </p:spPr>
        <p:txBody>
          <a:bodyPr wrap="square" rtlCol="0">
            <a:spAutoFit/>
          </a:bodyPr>
          <a:lstStyle/>
          <a:p>
            <a:pPr algn="ctr"/>
            <a:r>
              <a:rPr lang="en-US" sz="3000" b="1" dirty="0" smtClean="0">
                <a:solidFill>
                  <a:srgbClr val="C00000"/>
                </a:solidFill>
                <a:effectLst>
                  <a:outerShdw blurRad="38100" dist="38100" dir="2700000" algn="tl">
                    <a:srgbClr val="000000">
                      <a:alpha val="43137"/>
                    </a:srgbClr>
                  </a:outerShdw>
                </a:effectLst>
              </a:rPr>
              <a:t>An Example</a:t>
            </a:r>
            <a:endParaRPr lang="en-US" sz="3000" b="1" dirty="0">
              <a:solidFill>
                <a:srgbClr val="C00000"/>
              </a:solidFill>
              <a:effectLst>
                <a:outerShdw blurRad="38100" dist="38100" dir="2700000" algn="tl">
                  <a:srgbClr val="000000">
                    <a:alpha val="43137"/>
                  </a:srgbClr>
                </a:outerShdw>
              </a:effectLst>
            </a:endParaRPr>
          </a:p>
        </p:txBody>
      </p:sp>
      <p:sp>
        <p:nvSpPr>
          <p:cNvPr id="7" name="TextBox 6"/>
          <p:cNvSpPr txBox="1"/>
          <p:nvPr/>
        </p:nvSpPr>
        <p:spPr>
          <a:xfrm>
            <a:off x="0" y="1781137"/>
            <a:ext cx="9144000" cy="861774"/>
          </a:xfrm>
          <a:prstGeom prst="rect">
            <a:avLst/>
          </a:prstGeom>
          <a:noFill/>
        </p:spPr>
        <p:txBody>
          <a:bodyPr wrap="square" rtlCol="0">
            <a:spAutoFit/>
          </a:bodyPr>
          <a:lstStyle/>
          <a:p>
            <a:pPr algn="just"/>
            <a:r>
              <a:rPr lang="en-US" sz="2500" dirty="0" smtClean="0"/>
              <a:t>An example to </a:t>
            </a:r>
            <a:r>
              <a:rPr lang="en-AU" sz="2500" dirty="0" smtClean="0"/>
              <a:t> build </a:t>
            </a:r>
            <a:r>
              <a:rPr lang="en-AU" sz="2500" i="1" dirty="0">
                <a:solidFill>
                  <a:srgbClr val="C00000"/>
                </a:solidFill>
              </a:rPr>
              <a:t>two functions </a:t>
            </a:r>
            <a:r>
              <a:rPr lang="en-AU" sz="2500" dirty="0"/>
              <a:t>to perform </a:t>
            </a:r>
            <a:r>
              <a:rPr lang="en-AU" sz="2500" dirty="0" smtClean="0"/>
              <a:t>basic math </a:t>
            </a:r>
            <a:r>
              <a:rPr lang="en-AU" sz="2500" dirty="0"/>
              <a:t>operations and return a </a:t>
            </a:r>
            <a:r>
              <a:rPr lang="en-AU" sz="2500" dirty="0" smtClean="0"/>
              <a:t>result-addition and subtraction</a:t>
            </a:r>
            <a:endParaRPr lang="en-US" sz="2500" dirty="0"/>
          </a:p>
        </p:txBody>
      </p:sp>
      <p:sp>
        <p:nvSpPr>
          <p:cNvPr id="10" name="TextBox 9">
            <a:hlinkClick r:id="rId2" action="ppaction://hlinksldjump"/>
          </p:cNvPr>
          <p:cNvSpPr txBox="1"/>
          <p:nvPr/>
        </p:nvSpPr>
        <p:spPr>
          <a:xfrm>
            <a:off x="9525" y="3559043"/>
            <a:ext cx="6172200" cy="477054"/>
          </a:xfrm>
          <a:prstGeom prst="rect">
            <a:avLst/>
          </a:prstGeom>
          <a:noFill/>
        </p:spPr>
        <p:txBody>
          <a:bodyPr wrap="square" rtlCol="0">
            <a:spAutoFit/>
          </a:bodyPr>
          <a:lstStyle/>
          <a:p>
            <a:r>
              <a:rPr lang="en-US" sz="2500" b="1" dirty="0" smtClean="0">
                <a:solidFill>
                  <a:srgbClr val="0000FF"/>
                </a:solidFill>
                <a:effectLst>
                  <a:outerShdw blurRad="38100" dist="38100" dir="2700000" algn="tl">
                    <a:srgbClr val="000000">
                      <a:alpha val="43137"/>
                    </a:srgbClr>
                  </a:outerShdw>
                </a:effectLst>
              </a:rPr>
              <a:t>See Example Code</a:t>
            </a:r>
            <a:endParaRPr lang="en-US" sz="2500" b="1" dirty="0">
              <a:solidFill>
                <a:srgbClr val="0000FF"/>
              </a:solidFill>
              <a:effectLst>
                <a:outerShdw blurRad="38100" dist="38100" dir="2700000" algn="tl">
                  <a:srgbClr val="000000">
                    <a:alpha val="43137"/>
                  </a:srgbClr>
                </a:outerShdw>
              </a:effectLst>
            </a:endParaRPr>
          </a:p>
        </p:txBody>
      </p:sp>
      <p:sp>
        <p:nvSpPr>
          <p:cNvPr id="11" name="TextBox 10"/>
          <p:cNvSpPr txBox="1"/>
          <p:nvPr/>
        </p:nvSpPr>
        <p:spPr>
          <a:xfrm>
            <a:off x="5638800" y="4456125"/>
            <a:ext cx="5791200" cy="477054"/>
          </a:xfrm>
          <a:prstGeom prst="rect">
            <a:avLst/>
          </a:prstGeom>
          <a:noFill/>
        </p:spPr>
        <p:txBody>
          <a:bodyPr wrap="square" rtlCol="0">
            <a:spAutoFit/>
          </a:bodyPr>
          <a:lstStyle/>
          <a:p>
            <a:r>
              <a:rPr lang="en-US" sz="2500" b="1" dirty="0" smtClean="0">
                <a:solidFill>
                  <a:srgbClr val="FF0000"/>
                </a:solidFill>
                <a:effectLst>
                  <a:outerShdw blurRad="38100" dist="38100" dir="2700000" algn="tl">
                    <a:srgbClr val="000000">
                      <a:alpha val="43137"/>
                    </a:srgbClr>
                  </a:outerShdw>
                </a:effectLst>
              </a:rPr>
              <a:t>Run Example Code</a:t>
            </a:r>
            <a:endParaRPr lang="en-US" sz="25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038780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C89FE93-5857-42DF-A8E7-9E2BA376949A}" type="datetime1">
              <a:rPr lang="en-US" smtClean="0">
                <a:solidFill>
                  <a:prstClr val="black">
                    <a:tint val="75000"/>
                  </a:prstClr>
                </a:solidFill>
              </a:rPr>
              <a:t>9/30/2018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47</a:t>
            </a:fld>
            <a:endParaRPr lang="en-US">
              <a:solidFill>
                <a:prstClr val="black">
                  <a:tint val="75000"/>
                </a:prstClr>
              </a:solidFill>
            </a:endParaRPr>
          </a:p>
        </p:txBody>
      </p:sp>
      <p:sp>
        <p:nvSpPr>
          <p:cNvPr id="6" name="Title 1"/>
          <p:cNvSpPr>
            <a:spLocks noGrp="1"/>
          </p:cNvSpPr>
          <p:nvPr>
            <p:ph type="title"/>
          </p:nvPr>
        </p:nvSpPr>
        <p:spPr>
          <a:xfrm>
            <a:off x="3352800" y="152400"/>
            <a:ext cx="5029200" cy="1143000"/>
          </a:xfrm>
        </p:spPr>
        <p:txBody>
          <a:bodyPr>
            <a:normAutofit/>
          </a:bodyPr>
          <a:lstStyle/>
          <a:p>
            <a:r>
              <a:rPr lang="en-US" sz="4000" b="1" dirty="0" smtClean="0">
                <a:solidFill>
                  <a:srgbClr val="FF0000"/>
                </a:solidFill>
                <a:effectLst>
                  <a:outerShdw blurRad="38100" dist="38100" dir="2700000" algn="tl">
                    <a:srgbClr val="000000">
                      <a:alpha val="43137"/>
                    </a:srgbClr>
                  </a:outerShdw>
                </a:effectLst>
              </a:rPr>
              <a:t>Function Prototypes</a:t>
            </a:r>
            <a:endParaRPr lang="en-US" sz="4000" b="1" dirty="0">
              <a:solidFill>
                <a:srgbClr val="FF0000"/>
              </a:solidFill>
              <a:effectLst>
                <a:outerShdw blurRad="38100" dist="38100" dir="2700000" algn="tl">
                  <a:srgbClr val="000000">
                    <a:alpha val="43137"/>
                  </a:srgbClr>
                </a:outerShdw>
              </a:effectLst>
            </a:endParaRPr>
          </a:p>
        </p:txBody>
      </p:sp>
      <p:sp>
        <p:nvSpPr>
          <p:cNvPr id="7" name="TextBox 6"/>
          <p:cNvSpPr txBox="1"/>
          <p:nvPr/>
        </p:nvSpPr>
        <p:spPr>
          <a:xfrm>
            <a:off x="152400" y="1676400"/>
            <a:ext cx="8686800" cy="2677656"/>
          </a:xfrm>
          <a:prstGeom prst="rect">
            <a:avLst/>
          </a:prstGeom>
          <a:noFill/>
        </p:spPr>
        <p:txBody>
          <a:bodyPr wrap="square" rtlCol="0">
            <a:spAutoFit/>
          </a:bodyPr>
          <a:lstStyle/>
          <a:p>
            <a:pPr algn="just"/>
            <a:r>
              <a:rPr lang="en-AU" sz="2400" b="1" dirty="0"/>
              <a:t>Purposes of a Function Prototype</a:t>
            </a:r>
          </a:p>
          <a:p>
            <a:pPr marL="285750" indent="-285750" algn="just">
              <a:buFont typeface="Wingdings" panose="05000000000000000000" pitchFamily="2" charset="2"/>
              <a:buChar char="§"/>
            </a:pPr>
            <a:r>
              <a:rPr lang="en-AU" sz="2400" dirty="0" smtClean="0"/>
              <a:t>A </a:t>
            </a:r>
            <a:r>
              <a:rPr lang="en-AU" sz="2400" dirty="0"/>
              <a:t>function prototype ensures that calls to a function are made with the correct number and types of arguments. </a:t>
            </a:r>
          </a:p>
          <a:p>
            <a:pPr marL="285750" indent="-285750" algn="just">
              <a:buFont typeface="Wingdings" panose="05000000000000000000" pitchFamily="2" charset="2"/>
              <a:buChar char="§"/>
            </a:pPr>
            <a:r>
              <a:rPr lang="en-AU" sz="2400" dirty="0"/>
              <a:t>A function prototype specifies the number of arguments.</a:t>
            </a:r>
          </a:p>
          <a:p>
            <a:pPr marL="285750" indent="-285750" algn="just">
              <a:buFont typeface="Wingdings" panose="05000000000000000000" pitchFamily="2" charset="2"/>
              <a:buChar char="§"/>
            </a:pPr>
            <a:r>
              <a:rPr lang="en-AU" sz="2400" dirty="0"/>
              <a:t>It states the data type of each of the passed arguments.</a:t>
            </a:r>
          </a:p>
          <a:p>
            <a:pPr marL="285750" indent="-285750" algn="just">
              <a:buFont typeface="Wingdings" panose="05000000000000000000" pitchFamily="2" charset="2"/>
              <a:buChar char="§"/>
            </a:pPr>
            <a:r>
              <a:rPr lang="en-AU" sz="2400" dirty="0"/>
              <a:t>It gives the order in which the arguments are passed to the function</a:t>
            </a:r>
            <a:r>
              <a:rPr lang="en-AU" sz="2400" dirty="0" smtClean="0"/>
              <a:t>.</a:t>
            </a:r>
            <a:endParaRPr lang="en-US" sz="2400" dirty="0"/>
          </a:p>
        </p:txBody>
      </p:sp>
      <p:sp>
        <p:nvSpPr>
          <p:cNvPr id="8" name="TextBox 7"/>
          <p:cNvSpPr txBox="1"/>
          <p:nvPr/>
        </p:nvSpPr>
        <p:spPr>
          <a:xfrm>
            <a:off x="152400" y="4156531"/>
            <a:ext cx="8686800" cy="2677656"/>
          </a:xfrm>
          <a:prstGeom prst="rect">
            <a:avLst/>
          </a:prstGeom>
          <a:noFill/>
        </p:spPr>
        <p:txBody>
          <a:bodyPr wrap="square" rtlCol="0">
            <a:spAutoFit/>
          </a:bodyPr>
          <a:lstStyle/>
          <a:p>
            <a:pPr algn="just"/>
            <a:r>
              <a:rPr lang="en-US" sz="2400" b="1" dirty="0"/>
              <a:t>Benefits of Function Prototypes </a:t>
            </a:r>
          </a:p>
          <a:p>
            <a:pPr marL="285750" indent="-285750" algn="just">
              <a:buFont typeface="Wingdings" panose="05000000000000000000" pitchFamily="2" charset="2"/>
              <a:buChar char="§"/>
            </a:pPr>
            <a:r>
              <a:rPr lang="en-AU" sz="2400" dirty="0"/>
              <a:t>Prototypes save debugging time.</a:t>
            </a:r>
          </a:p>
          <a:p>
            <a:pPr marL="285750" indent="-285750" algn="just">
              <a:buFont typeface="Wingdings" panose="05000000000000000000" pitchFamily="2" charset="2"/>
              <a:buChar char="§"/>
            </a:pPr>
            <a:r>
              <a:rPr lang="en-AU" sz="2400" dirty="0"/>
              <a:t>Prototypes prevent problems that occur when you compile using functions that were not declared.</a:t>
            </a:r>
          </a:p>
          <a:p>
            <a:pPr marL="285750" indent="-285750" algn="just">
              <a:buFont typeface="Wingdings" panose="05000000000000000000" pitchFamily="2" charset="2"/>
              <a:buChar char="§"/>
            </a:pPr>
            <a:r>
              <a:rPr lang="en-AU" sz="2400" dirty="0"/>
              <a:t>When function overloading occurs, the prototypes distinguish which function version to call.</a:t>
            </a:r>
          </a:p>
          <a:p>
            <a:pPr algn="just"/>
            <a:endParaRPr lang="en-US" sz="2400" dirty="0"/>
          </a:p>
        </p:txBody>
      </p:sp>
    </p:spTree>
    <p:extLst>
      <p:ext uri="{BB962C8B-B14F-4D97-AF65-F5344CB8AC3E}">
        <p14:creationId xmlns:p14="http://schemas.microsoft.com/office/powerpoint/2010/main" val="405511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52400"/>
            <a:ext cx="8229600" cy="1143000"/>
          </a:xfrm>
        </p:spPr>
        <p:txBody>
          <a:bodyPr/>
          <a:lstStyle/>
          <a:p>
            <a:r>
              <a:rPr lang="en-US" b="1" dirty="0" smtClean="0">
                <a:solidFill>
                  <a:srgbClr val="FF0000"/>
                </a:solidFill>
                <a:effectLst>
                  <a:outerShdw blurRad="38100" dist="38100" dir="2700000" algn="tl">
                    <a:srgbClr val="000000">
                      <a:alpha val="43137"/>
                    </a:srgbClr>
                  </a:outerShdw>
                </a:effectLst>
              </a:rPr>
              <a:t>Function Calls</a:t>
            </a:r>
            <a:endParaRPr lang="en-US" b="1" dirty="0">
              <a:solidFill>
                <a:srgbClr val="FF0000"/>
              </a:solidFill>
              <a:effectLst>
                <a:outerShdw blurRad="38100" dist="38100" dir="2700000" algn="tl">
                  <a:srgbClr val="000000">
                    <a:alpha val="43137"/>
                  </a:srgbClr>
                </a:outerShdw>
              </a:effectLst>
            </a:endParaRPr>
          </a:p>
        </p:txBody>
      </p:sp>
      <p:sp>
        <p:nvSpPr>
          <p:cNvPr id="3" name="Date Placeholder 2"/>
          <p:cNvSpPr>
            <a:spLocks noGrp="1"/>
          </p:cNvSpPr>
          <p:nvPr>
            <p:ph type="dt" sz="half" idx="10"/>
          </p:nvPr>
        </p:nvSpPr>
        <p:spPr/>
        <p:txBody>
          <a:bodyPr/>
          <a:lstStyle/>
          <a:p>
            <a:fld id="{2C89FE93-5857-42DF-A8E7-9E2BA376949A}" type="datetime1">
              <a:rPr lang="en-US" smtClean="0">
                <a:solidFill>
                  <a:prstClr val="black">
                    <a:tint val="75000"/>
                  </a:prstClr>
                </a:solidFill>
              </a:rPr>
              <a:t>9/30/2018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48</a:t>
            </a:fld>
            <a:endParaRPr lang="en-US">
              <a:solidFill>
                <a:prstClr val="black">
                  <a:tint val="75000"/>
                </a:prstClr>
              </a:solidFill>
            </a:endParaRPr>
          </a:p>
        </p:txBody>
      </p:sp>
      <p:sp>
        <p:nvSpPr>
          <p:cNvPr id="6" name="TextBox 5"/>
          <p:cNvSpPr txBox="1"/>
          <p:nvPr/>
        </p:nvSpPr>
        <p:spPr>
          <a:xfrm>
            <a:off x="0" y="1981200"/>
            <a:ext cx="8763000" cy="769441"/>
          </a:xfrm>
          <a:prstGeom prst="rect">
            <a:avLst/>
          </a:prstGeom>
          <a:noFill/>
        </p:spPr>
        <p:txBody>
          <a:bodyPr wrap="square" rtlCol="0">
            <a:spAutoFit/>
          </a:bodyPr>
          <a:lstStyle/>
          <a:p>
            <a:r>
              <a:rPr lang="en-AU" sz="2200" dirty="0"/>
              <a:t>Function </a:t>
            </a:r>
            <a:r>
              <a:rPr lang="en-AU" sz="2200" dirty="0">
                <a:solidFill>
                  <a:srgbClr val="0000FF"/>
                </a:solidFill>
              </a:rPr>
              <a:t>arguments</a:t>
            </a:r>
            <a:r>
              <a:rPr lang="en-AU" sz="2200" dirty="0"/>
              <a:t> are the inputs passed to a function</a:t>
            </a:r>
            <a:r>
              <a:rPr lang="en-AU" sz="2200" dirty="0" smtClean="0"/>
              <a:t>.</a:t>
            </a:r>
          </a:p>
          <a:p>
            <a:r>
              <a:rPr lang="en-AU" sz="2200" dirty="0" smtClean="0"/>
              <a:t> </a:t>
            </a:r>
            <a:r>
              <a:rPr lang="en-AU" sz="2200" dirty="0"/>
              <a:t>A variable that accepts function argument is known as </a:t>
            </a:r>
            <a:r>
              <a:rPr lang="en-AU" sz="2200" b="1" dirty="0"/>
              <a:t>function parameter.</a:t>
            </a:r>
            <a:endParaRPr lang="en-US" sz="2200" dirty="0"/>
          </a:p>
        </p:txBody>
      </p:sp>
      <p:sp>
        <p:nvSpPr>
          <p:cNvPr id="7" name="TextBox 6"/>
          <p:cNvSpPr txBox="1"/>
          <p:nvPr/>
        </p:nvSpPr>
        <p:spPr>
          <a:xfrm>
            <a:off x="133350" y="3051720"/>
            <a:ext cx="8991600" cy="769441"/>
          </a:xfrm>
          <a:prstGeom prst="rect">
            <a:avLst/>
          </a:prstGeom>
          <a:noFill/>
        </p:spPr>
        <p:txBody>
          <a:bodyPr wrap="square" rtlCol="0">
            <a:spAutoFit/>
          </a:bodyPr>
          <a:lstStyle/>
          <a:p>
            <a:pPr algn="just"/>
            <a:r>
              <a:rPr lang="en-AU" sz="2200" dirty="0" smtClean="0"/>
              <a:t>A function </a:t>
            </a:r>
            <a:r>
              <a:rPr lang="en-AU" sz="2200" dirty="0"/>
              <a:t>argument </a:t>
            </a:r>
            <a:r>
              <a:rPr lang="en-AU" sz="2200" dirty="0" smtClean="0"/>
              <a:t>is </a:t>
            </a:r>
            <a:r>
              <a:rPr lang="en-AU" sz="2200" dirty="0"/>
              <a:t>referred </a:t>
            </a:r>
            <a:r>
              <a:rPr lang="en-AU" sz="2200" dirty="0" smtClean="0"/>
              <a:t> to as </a:t>
            </a:r>
            <a:r>
              <a:rPr lang="en-AU" sz="2200" b="1" dirty="0"/>
              <a:t>actual parameter</a:t>
            </a:r>
            <a:r>
              <a:rPr lang="en-AU" sz="2200" dirty="0"/>
              <a:t> and function parameter is referred as </a:t>
            </a:r>
            <a:r>
              <a:rPr lang="en-AU" sz="2200" b="1" dirty="0"/>
              <a:t>formal parameter</a:t>
            </a:r>
            <a:endParaRPr lang="en-US" sz="2200" dirty="0"/>
          </a:p>
        </p:txBody>
      </p:sp>
      <p:pic>
        <p:nvPicPr>
          <p:cNvPr id="9" name="Picture 8"/>
          <p:cNvPicPr>
            <a:picLocks noChangeAspect="1"/>
          </p:cNvPicPr>
          <p:nvPr/>
        </p:nvPicPr>
        <p:blipFill>
          <a:blip r:embed="rId2"/>
          <a:stretch>
            <a:fillRect/>
          </a:stretch>
        </p:blipFill>
        <p:spPr>
          <a:xfrm>
            <a:off x="3274936" y="3821161"/>
            <a:ext cx="5716664" cy="2859905"/>
          </a:xfrm>
          <a:prstGeom prst="rect">
            <a:avLst/>
          </a:prstGeom>
        </p:spPr>
      </p:pic>
      <p:sp>
        <p:nvSpPr>
          <p:cNvPr id="10" name="TextBox 9"/>
          <p:cNvSpPr txBox="1"/>
          <p:nvPr/>
        </p:nvSpPr>
        <p:spPr>
          <a:xfrm rot="19279107">
            <a:off x="-382235" y="4885186"/>
            <a:ext cx="3730093" cy="707886"/>
          </a:xfrm>
          <a:prstGeom prst="rect">
            <a:avLst/>
          </a:prstGeom>
          <a:noFill/>
        </p:spPr>
        <p:txBody>
          <a:bodyPr wrap="square" rtlCol="0">
            <a:spAutoFit/>
          </a:bodyPr>
          <a:lstStyle/>
          <a:p>
            <a:r>
              <a:rPr lang="en-US" sz="2000" dirty="0" smtClean="0">
                <a:solidFill>
                  <a:srgbClr val="C00000"/>
                </a:solidFill>
              </a:rPr>
              <a:t>Note:</a:t>
            </a:r>
            <a:r>
              <a:rPr lang="en-US" sz="2000" dirty="0" smtClean="0">
                <a:solidFill>
                  <a:srgbClr val="0000FF"/>
                </a:solidFill>
              </a:rPr>
              <a:t> These terms may  be used inter-changeably</a:t>
            </a:r>
            <a:endParaRPr lang="en-US" sz="2000" dirty="0">
              <a:solidFill>
                <a:srgbClr val="0000FF"/>
              </a:solidFill>
            </a:endParaRPr>
          </a:p>
        </p:txBody>
      </p:sp>
    </p:spTree>
    <p:extLst>
      <p:ext uri="{BB962C8B-B14F-4D97-AF65-F5344CB8AC3E}">
        <p14:creationId xmlns:p14="http://schemas.microsoft.com/office/powerpoint/2010/main" val="9835123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C89FE93-5857-42DF-A8E7-9E2BA376949A}" type="datetime1">
              <a:rPr lang="en-US" smtClean="0">
                <a:solidFill>
                  <a:prstClr val="black">
                    <a:tint val="75000"/>
                  </a:prstClr>
                </a:solidFill>
              </a:rPr>
              <a:t>9/30/2018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49</a:t>
            </a:fld>
            <a:endParaRPr lang="en-US">
              <a:solidFill>
                <a:prstClr val="black">
                  <a:tint val="75000"/>
                </a:prstClr>
              </a:solidFill>
            </a:endParaRPr>
          </a:p>
        </p:txBody>
      </p:sp>
      <p:sp>
        <p:nvSpPr>
          <p:cNvPr id="6" name="Title 1"/>
          <p:cNvSpPr>
            <a:spLocks noGrp="1"/>
          </p:cNvSpPr>
          <p:nvPr>
            <p:ph type="title"/>
          </p:nvPr>
        </p:nvSpPr>
        <p:spPr>
          <a:xfrm>
            <a:off x="1752600" y="152400"/>
            <a:ext cx="8229600" cy="1143000"/>
          </a:xfrm>
        </p:spPr>
        <p:txBody>
          <a:bodyPr/>
          <a:lstStyle/>
          <a:p>
            <a:r>
              <a:rPr lang="en-US" b="1" dirty="0" smtClean="0">
                <a:solidFill>
                  <a:srgbClr val="FF0000"/>
                </a:solidFill>
                <a:effectLst>
                  <a:outerShdw blurRad="38100" dist="38100" dir="2700000" algn="tl">
                    <a:srgbClr val="000000">
                      <a:alpha val="43137"/>
                    </a:srgbClr>
                  </a:outerShdw>
                </a:effectLst>
              </a:rPr>
              <a:t>Function Calls</a:t>
            </a:r>
            <a:endParaRPr lang="en-US" b="1" dirty="0">
              <a:solidFill>
                <a:srgbClr val="FF0000"/>
              </a:solidFill>
              <a:effectLst>
                <a:outerShdw blurRad="38100" dist="38100" dir="2700000" algn="tl">
                  <a:srgbClr val="000000">
                    <a:alpha val="43137"/>
                  </a:srgbClr>
                </a:outerShdw>
              </a:effectLst>
            </a:endParaRPr>
          </a:p>
        </p:txBody>
      </p:sp>
      <p:sp>
        <p:nvSpPr>
          <p:cNvPr id="7" name="TextBox 6"/>
          <p:cNvSpPr txBox="1"/>
          <p:nvPr/>
        </p:nvSpPr>
        <p:spPr>
          <a:xfrm>
            <a:off x="152400" y="1752600"/>
            <a:ext cx="8534400" cy="1246495"/>
          </a:xfrm>
          <a:prstGeom prst="rect">
            <a:avLst/>
          </a:prstGeom>
          <a:noFill/>
        </p:spPr>
        <p:txBody>
          <a:bodyPr wrap="square" rtlCol="0">
            <a:spAutoFit/>
          </a:bodyPr>
          <a:lstStyle/>
          <a:p>
            <a:r>
              <a:rPr lang="en-US" sz="2500" b="1" dirty="0" smtClean="0"/>
              <a:t>Function argument-</a:t>
            </a:r>
          </a:p>
          <a:p>
            <a:pPr marL="285750" indent="-285750">
              <a:buFont typeface="Wingdings" panose="05000000000000000000" pitchFamily="2" charset="2"/>
              <a:buChar char="§"/>
            </a:pPr>
            <a:r>
              <a:rPr lang="en-US" sz="2500" dirty="0" smtClean="0"/>
              <a:t>Call by Value</a:t>
            </a:r>
          </a:p>
          <a:p>
            <a:pPr marL="285750" indent="-285750">
              <a:buFont typeface="Wingdings" panose="05000000000000000000" pitchFamily="2" charset="2"/>
              <a:buChar char="§"/>
            </a:pPr>
            <a:r>
              <a:rPr lang="en-US" sz="2500" dirty="0" smtClean="0"/>
              <a:t>Call by reference</a:t>
            </a:r>
            <a:endParaRPr lang="en-US" sz="2500" dirty="0"/>
          </a:p>
        </p:txBody>
      </p:sp>
      <p:sp>
        <p:nvSpPr>
          <p:cNvPr id="8" name="TextBox 7"/>
          <p:cNvSpPr txBox="1"/>
          <p:nvPr/>
        </p:nvSpPr>
        <p:spPr>
          <a:xfrm>
            <a:off x="152400" y="3200400"/>
            <a:ext cx="8991600" cy="2031325"/>
          </a:xfrm>
          <a:prstGeom prst="rect">
            <a:avLst/>
          </a:prstGeom>
          <a:noFill/>
        </p:spPr>
        <p:txBody>
          <a:bodyPr wrap="square" rtlCol="0">
            <a:spAutoFit/>
          </a:bodyPr>
          <a:lstStyle/>
          <a:p>
            <a:pPr algn="just"/>
            <a:r>
              <a:rPr lang="en-US" sz="3000" b="1" dirty="0" smtClean="0">
                <a:effectLst>
                  <a:outerShdw blurRad="38100" dist="38100" dir="2700000" algn="tl">
                    <a:srgbClr val="000000">
                      <a:alpha val="43137"/>
                    </a:srgbClr>
                  </a:outerShdw>
                </a:effectLst>
              </a:rPr>
              <a:t>Call by Value</a:t>
            </a:r>
          </a:p>
          <a:p>
            <a:pPr algn="just"/>
            <a:r>
              <a:rPr lang="en-AU" sz="2400" dirty="0"/>
              <a:t>Call by value is the default mechanism to pass arguments to a function. In Call by value, during function call actual parameter value is copied and passed to formal parameter. Changes made to the formal parameters does not affect the actual parameter.</a:t>
            </a:r>
            <a:endParaRPr lang="en-US" sz="2200" dirty="0"/>
          </a:p>
        </p:txBody>
      </p:sp>
      <p:sp>
        <p:nvSpPr>
          <p:cNvPr id="9" name="TextBox 8">
            <a:hlinkClick r:id="rId2" action="ppaction://hlinksldjump"/>
          </p:cNvPr>
          <p:cNvSpPr txBox="1"/>
          <p:nvPr/>
        </p:nvSpPr>
        <p:spPr>
          <a:xfrm>
            <a:off x="304800" y="5486400"/>
            <a:ext cx="2819400" cy="430887"/>
          </a:xfrm>
          <a:prstGeom prst="rect">
            <a:avLst/>
          </a:prstGeom>
          <a:noFill/>
        </p:spPr>
        <p:txBody>
          <a:bodyPr wrap="square" rtlCol="0">
            <a:spAutoFit/>
          </a:bodyPr>
          <a:lstStyle/>
          <a:p>
            <a:r>
              <a:rPr lang="en-US" sz="2200" b="1" dirty="0" smtClean="0">
                <a:solidFill>
                  <a:srgbClr val="0000FF"/>
                </a:solidFill>
                <a:effectLst>
                  <a:outerShdw blurRad="38100" dist="38100" dir="2700000" algn="tl">
                    <a:srgbClr val="000000">
                      <a:alpha val="43137"/>
                    </a:srgbClr>
                  </a:outerShdw>
                </a:effectLst>
              </a:rPr>
              <a:t>See Code Example</a:t>
            </a:r>
            <a:endParaRPr lang="en-US" sz="2200" b="1" dirty="0">
              <a:solidFill>
                <a:srgbClr val="0000FF"/>
              </a:solidFill>
              <a:effectLst>
                <a:outerShdw blurRad="38100" dist="38100" dir="2700000" algn="tl">
                  <a:srgbClr val="000000">
                    <a:alpha val="43137"/>
                  </a:srgbClr>
                </a:outerShdw>
              </a:effectLst>
            </a:endParaRPr>
          </a:p>
        </p:txBody>
      </p:sp>
      <p:sp>
        <p:nvSpPr>
          <p:cNvPr id="10" name="TextBox 9"/>
          <p:cNvSpPr txBox="1"/>
          <p:nvPr/>
        </p:nvSpPr>
        <p:spPr>
          <a:xfrm>
            <a:off x="5638800" y="5578594"/>
            <a:ext cx="2819400" cy="430887"/>
          </a:xfrm>
          <a:prstGeom prst="rect">
            <a:avLst/>
          </a:prstGeom>
          <a:noFill/>
        </p:spPr>
        <p:txBody>
          <a:bodyPr wrap="square" rtlCol="0">
            <a:spAutoFit/>
          </a:bodyPr>
          <a:lstStyle/>
          <a:p>
            <a:r>
              <a:rPr lang="en-US" sz="2200" b="1" dirty="0" smtClean="0">
                <a:solidFill>
                  <a:srgbClr val="FF0000"/>
                </a:solidFill>
                <a:effectLst>
                  <a:outerShdw blurRad="38100" dist="38100" dir="2700000" algn="tl">
                    <a:srgbClr val="000000">
                      <a:alpha val="43137"/>
                    </a:srgbClr>
                  </a:outerShdw>
                </a:effectLst>
              </a:rPr>
              <a:t>Run Code Example</a:t>
            </a:r>
            <a:endParaRPr lang="en-US" sz="22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53662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8999" y="374901"/>
            <a:ext cx="4960625" cy="814428"/>
          </a:xfrm>
        </p:spPr>
        <p:txBody>
          <a:bodyPr>
            <a:normAutofit fontScale="90000"/>
          </a:bodyPr>
          <a:lstStyle/>
          <a:p>
            <a:pPr algn="ctr"/>
            <a:r>
              <a:rPr lang="en-US" b="1" dirty="0" smtClean="0">
                <a:solidFill>
                  <a:srgbClr val="FF0000"/>
                </a:solidFill>
              </a:rPr>
              <a:t>Structured Programming Concepts</a:t>
            </a:r>
            <a:endParaRPr lang="en-US" b="1" dirty="0">
              <a:solidFill>
                <a:srgbClr val="FF0000"/>
              </a:solidFill>
            </a:endParaRPr>
          </a:p>
        </p:txBody>
      </p:sp>
      <p:sp>
        <p:nvSpPr>
          <p:cNvPr id="4" name="Date Placeholder 3"/>
          <p:cNvSpPr>
            <a:spLocks noGrp="1"/>
          </p:cNvSpPr>
          <p:nvPr>
            <p:ph type="dt" sz="half" idx="10"/>
          </p:nvPr>
        </p:nvSpPr>
        <p:spPr/>
        <p:txBody>
          <a:bodyPr/>
          <a:lstStyle/>
          <a:p>
            <a:fld id="{A5FD1B40-D8F7-4F76-BF4A-2C91D8790C49}" type="datetime1">
              <a:rPr lang="en-US" smtClean="0">
                <a:solidFill>
                  <a:prstClr val="black">
                    <a:tint val="75000"/>
                  </a:prstClr>
                </a:solidFill>
              </a:rPr>
              <a:t>9/30/2018</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5</a:t>
            </a:fld>
            <a:endParaRPr lang="en-US">
              <a:solidFill>
                <a:prstClr val="black">
                  <a:tint val="75000"/>
                </a:prstClr>
              </a:solidFill>
            </a:endParaRPr>
          </a:p>
        </p:txBody>
      </p:sp>
      <p:sp>
        <p:nvSpPr>
          <p:cNvPr id="3" name="TextBox 2"/>
          <p:cNvSpPr txBox="1"/>
          <p:nvPr/>
        </p:nvSpPr>
        <p:spPr>
          <a:xfrm>
            <a:off x="152400" y="2209800"/>
            <a:ext cx="8991600" cy="477054"/>
          </a:xfrm>
          <a:prstGeom prst="rect">
            <a:avLst/>
          </a:prstGeom>
          <a:noFill/>
        </p:spPr>
        <p:txBody>
          <a:bodyPr wrap="square" rtlCol="0">
            <a:spAutoFit/>
          </a:bodyPr>
          <a:lstStyle/>
          <a:p>
            <a:r>
              <a:rPr lang="en-US" sz="2500" b="1" dirty="0" smtClean="0">
                <a:effectLst>
                  <a:outerShdw blurRad="38100" dist="38100" dir="2700000" algn="tl">
                    <a:srgbClr val="000000">
                      <a:alpha val="43137"/>
                    </a:srgbClr>
                  </a:outerShdw>
                </a:effectLst>
              </a:rPr>
              <a:t>Top-Down Design</a:t>
            </a:r>
            <a:endParaRPr lang="en-US" dirty="0"/>
          </a:p>
        </p:txBody>
      </p:sp>
      <p:sp>
        <p:nvSpPr>
          <p:cNvPr id="6" name="TextBox 5"/>
          <p:cNvSpPr txBox="1"/>
          <p:nvPr/>
        </p:nvSpPr>
        <p:spPr>
          <a:xfrm>
            <a:off x="0" y="2690475"/>
            <a:ext cx="9144000" cy="1631216"/>
          </a:xfrm>
          <a:prstGeom prst="rect">
            <a:avLst/>
          </a:prstGeom>
          <a:noFill/>
        </p:spPr>
        <p:txBody>
          <a:bodyPr wrap="square" rtlCol="0">
            <a:spAutoFit/>
          </a:bodyPr>
          <a:lstStyle/>
          <a:p>
            <a:pPr algn="just"/>
            <a:r>
              <a:rPr lang="en-AU" sz="2500" dirty="0"/>
              <a:t>Common with procedural languages such as C, </a:t>
            </a:r>
            <a:r>
              <a:rPr lang="en-AU" sz="2500" b="1" i="1" dirty="0">
                <a:effectLst>
                  <a:outerShdw blurRad="38100" dist="38100" dir="2700000" algn="tl">
                    <a:srgbClr val="000000">
                      <a:alpha val="43137"/>
                    </a:srgbClr>
                  </a:outerShdw>
                </a:effectLst>
              </a:rPr>
              <a:t>top-down design </a:t>
            </a:r>
            <a:r>
              <a:rPr lang="en-AU" sz="2500" dirty="0"/>
              <a:t>enables </a:t>
            </a:r>
            <a:r>
              <a:rPr lang="en-AU" sz="2500" dirty="0">
                <a:effectLst>
                  <a:outerShdw blurRad="38100" dist="38100" dir="2700000" algn="tl">
                    <a:srgbClr val="000000">
                      <a:alpha val="43137"/>
                    </a:srgbClr>
                  </a:outerShdw>
                </a:effectLst>
              </a:rPr>
              <a:t>analysts and </a:t>
            </a:r>
            <a:r>
              <a:rPr lang="en-AU" sz="2500" dirty="0" smtClean="0">
                <a:effectLst>
                  <a:outerShdw blurRad="38100" dist="38100" dir="2700000" algn="tl">
                    <a:srgbClr val="000000">
                      <a:alpha val="43137"/>
                    </a:srgbClr>
                  </a:outerShdw>
                </a:effectLst>
              </a:rPr>
              <a:t>programmers </a:t>
            </a:r>
            <a:r>
              <a:rPr lang="en-AU" sz="2500" dirty="0" smtClean="0"/>
              <a:t>to </a:t>
            </a:r>
            <a:r>
              <a:rPr lang="en-AU" sz="2500" dirty="0"/>
              <a:t>define </a:t>
            </a:r>
            <a:r>
              <a:rPr lang="en-AU" sz="2500" b="1" u="sng" dirty="0"/>
              <a:t>detailed statements about a system’s specific tasks.</a:t>
            </a:r>
            <a:endParaRPr lang="en-US" sz="2500" b="1" u="sng" dirty="0"/>
          </a:p>
          <a:p>
            <a:pPr algn="just"/>
            <a:endParaRPr lang="en-US" sz="2500" dirty="0"/>
          </a:p>
        </p:txBody>
      </p:sp>
      <p:sp>
        <p:nvSpPr>
          <p:cNvPr id="7" name="TextBox 6"/>
          <p:cNvSpPr txBox="1"/>
          <p:nvPr/>
        </p:nvSpPr>
        <p:spPr>
          <a:xfrm>
            <a:off x="2979424" y="4137025"/>
            <a:ext cx="5410200"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Case Study - 1</a:t>
            </a:r>
            <a:endParaRPr lang="en-US" b="1" dirty="0">
              <a:effectLst>
                <a:outerShdw blurRad="38100" dist="38100" dir="2700000" algn="tl">
                  <a:srgbClr val="000000">
                    <a:alpha val="43137"/>
                  </a:srgbClr>
                </a:outerShdw>
              </a:effectLst>
            </a:endParaRPr>
          </a:p>
        </p:txBody>
      </p:sp>
      <p:sp>
        <p:nvSpPr>
          <p:cNvPr id="8" name="TextBox 7"/>
          <p:cNvSpPr txBox="1"/>
          <p:nvPr/>
        </p:nvSpPr>
        <p:spPr>
          <a:xfrm>
            <a:off x="-76200" y="4536848"/>
            <a:ext cx="9220200" cy="1631216"/>
          </a:xfrm>
          <a:prstGeom prst="rect">
            <a:avLst/>
          </a:prstGeom>
          <a:noFill/>
        </p:spPr>
        <p:txBody>
          <a:bodyPr wrap="square" rtlCol="0">
            <a:spAutoFit/>
          </a:bodyPr>
          <a:lstStyle/>
          <a:p>
            <a:pPr algn="just"/>
            <a:r>
              <a:rPr lang="en-AU" sz="2500" dirty="0">
                <a:solidFill>
                  <a:srgbClr val="0000FF"/>
                </a:solidFill>
              </a:rPr>
              <a:t>Suppose your non-technical boss tells you to program the software for a new ATM system </a:t>
            </a:r>
            <a:r>
              <a:rPr lang="en-AU" sz="2500" dirty="0" smtClean="0">
                <a:solidFill>
                  <a:srgbClr val="0000FF"/>
                </a:solidFill>
              </a:rPr>
              <a:t>for the </a:t>
            </a:r>
            <a:r>
              <a:rPr lang="en-AU" sz="2500" dirty="0">
                <a:solidFill>
                  <a:srgbClr val="0000FF"/>
                </a:solidFill>
              </a:rPr>
              <a:t>Big Money Bank. You would probably wonder where to begin as it's a large task filled </a:t>
            </a:r>
            <a:r>
              <a:rPr lang="en-AU" sz="2500" dirty="0" smtClean="0">
                <a:solidFill>
                  <a:srgbClr val="0000FF"/>
                </a:solidFill>
              </a:rPr>
              <a:t>with </a:t>
            </a:r>
            <a:r>
              <a:rPr lang="en-US" sz="2500" dirty="0" smtClean="0">
                <a:solidFill>
                  <a:srgbClr val="0000FF"/>
                </a:solidFill>
              </a:rPr>
              <a:t>complexities </a:t>
            </a:r>
            <a:r>
              <a:rPr lang="en-US" sz="2500" dirty="0">
                <a:solidFill>
                  <a:srgbClr val="0000FF"/>
                </a:solidFill>
              </a:rPr>
              <a:t>and many details.</a:t>
            </a:r>
          </a:p>
        </p:txBody>
      </p:sp>
      <p:sp>
        <p:nvSpPr>
          <p:cNvPr id="9" name="Footer Placeholder 8"/>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Tree>
    <p:extLst>
      <p:ext uri="{BB962C8B-B14F-4D97-AF65-F5344CB8AC3E}">
        <p14:creationId xmlns:p14="http://schemas.microsoft.com/office/powerpoint/2010/main" val="5644278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C89FE93-5857-42DF-A8E7-9E2BA376949A}" type="datetime1">
              <a:rPr lang="en-US" smtClean="0">
                <a:solidFill>
                  <a:prstClr val="black">
                    <a:tint val="75000"/>
                  </a:prstClr>
                </a:solidFill>
              </a:rPr>
              <a:t>9/30/2018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50</a:t>
            </a:fld>
            <a:endParaRPr lang="en-US">
              <a:solidFill>
                <a:prstClr val="black">
                  <a:tint val="75000"/>
                </a:prstClr>
              </a:solidFill>
            </a:endParaRPr>
          </a:p>
        </p:txBody>
      </p:sp>
      <p:sp>
        <p:nvSpPr>
          <p:cNvPr id="6" name="Title 1"/>
          <p:cNvSpPr>
            <a:spLocks noGrp="1"/>
          </p:cNvSpPr>
          <p:nvPr>
            <p:ph type="title"/>
          </p:nvPr>
        </p:nvSpPr>
        <p:spPr>
          <a:xfrm>
            <a:off x="1752600" y="152400"/>
            <a:ext cx="8229600" cy="1143000"/>
          </a:xfrm>
        </p:spPr>
        <p:txBody>
          <a:bodyPr/>
          <a:lstStyle/>
          <a:p>
            <a:r>
              <a:rPr lang="en-US" b="1" dirty="0" smtClean="0">
                <a:solidFill>
                  <a:srgbClr val="FF0000"/>
                </a:solidFill>
                <a:effectLst>
                  <a:outerShdw blurRad="38100" dist="38100" dir="2700000" algn="tl">
                    <a:srgbClr val="000000">
                      <a:alpha val="43137"/>
                    </a:srgbClr>
                  </a:outerShdw>
                </a:effectLst>
              </a:rPr>
              <a:t>Function Calls</a:t>
            </a:r>
            <a:endParaRPr lang="en-US" b="1" dirty="0">
              <a:solidFill>
                <a:srgbClr val="FF0000"/>
              </a:solidFill>
              <a:effectLst>
                <a:outerShdw blurRad="38100" dist="38100" dir="2700000" algn="tl">
                  <a:srgbClr val="000000">
                    <a:alpha val="43137"/>
                  </a:srgbClr>
                </a:outerShdw>
              </a:effectLst>
            </a:endParaRPr>
          </a:p>
        </p:txBody>
      </p:sp>
      <p:sp>
        <p:nvSpPr>
          <p:cNvPr id="7" name="TextBox 6"/>
          <p:cNvSpPr txBox="1"/>
          <p:nvPr/>
        </p:nvSpPr>
        <p:spPr>
          <a:xfrm>
            <a:off x="76200" y="2362200"/>
            <a:ext cx="9067800" cy="2492990"/>
          </a:xfrm>
          <a:prstGeom prst="rect">
            <a:avLst/>
          </a:prstGeom>
          <a:noFill/>
        </p:spPr>
        <p:txBody>
          <a:bodyPr wrap="square" rtlCol="0">
            <a:spAutoFit/>
          </a:bodyPr>
          <a:lstStyle/>
          <a:p>
            <a:r>
              <a:rPr lang="en-US" sz="3000" b="1" dirty="0"/>
              <a:t>Call by </a:t>
            </a:r>
            <a:r>
              <a:rPr lang="en-US" sz="3000" b="1" dirty="0" smtClean="0"/>
              <a:t>reference</a:t>
            </a:r>
          </a:p>
          <a:p>
            <a:pPr algn="just"/>
            <a:r>
              <a:rPr lang="en-AU" sz="2400" dirty="0" smtClean="0"/>
              <a:t>In call by </a:t>
            </a:r>
            <a:r>
              <a:rPr lang="en-AU" sz="2400" dirty="0"/>
              <a:t>reference we </a:t>
            </a:r>
            <a:r>
              <a:rPr lang="en-AU" sz="2400" i="1" dirty="0">
                <a:solidFill>
                  <a:srgbClr val="FF0000"/>
                </a:solidFill>
              </a:rPr>
              <a:t>pass memory location </a:t>
            </a:r>
            <a:r>
              <a:rPr lang="en-AU" sz="2400" dirty="0"/>
              <a:t>(reference) of </a:t>
            </a:r>
            <a:r>
              <a:rPr lang="en-AU" sz="2400" i="1" dirty="0">
                <a:solidFill>
                  <a:srgbClr val="FF0000"/>
                </a:solidFill>
              </a:rPr>
              <a:t>actual paramete</a:t>
            </a:r>
            <a:r>
              <a:rPr lang="en-AU" sz="2400" dirty="0"/>
              <a:t>r to formal </a:t>
            </a:r>
            <a:r>
              <a:rPr lang="en-AU" sz="2400" dirty="0" smtClean="0"/>
              <a:t>parameter. </a:t>
            </a:r>
            <a:r>
              <a:rPr lang="en-AU" sz="2400" dirty="0"/>
              <a:t>It uses </a:t>
            </a:r>
            <a:r>
              <a:rPr lang="en-AU" sz="2400" b="1" i="1" dirty="0">
                <a:solidFill>
                  <a:srgbClr val="FF0000"/>
                </a:solidFill>
              </a:rPr>
              <a:t>pointers</a:t>
            </a:r>
            <a:r>
              <a:rPr lang="en-AU" sz="2400" dirty="0"/>
              <a:t> to pass reference of an actual parameter to formal parameter. </a:t>
            </a:r>
            <a:r>
              <a:rPr lang="en-AU" sz="2400" u="sng" dirty="0"/>
              <a:t>Changes made to the formal parameter immediately reflects to actual parameter</a:t>
            </a:r>
            <a:r>
              <a:rPr lang="en-AU" sz="2400" dirty="0"/>
              <a:t>.</a:t>
            </a:r>
            <a:endParaRPr lang="en-US" sz="2400" b="1" dirty="0"/>
          </a:p>
          <a:p>
            <a:endParaRPr lang="en-US" sz="3000" dirty="0"/>
          </a:p>
        </p:txBody>
      </p:sp>
      <p:sp>
        <p:nvSpPr>
          <p:cNvPr id="8" name="TextBox 7">
            <a:hlinkClick r:id="rId2" action="ppaction://hlinksldjump"/>
          </p:cNvPr>
          <p:cNvSpPr txBox="1"/>
          <p:nvPr/>
        </p:nvSpPr>
        <p:spPr>
          <a:xfrm>
            <a:off x="76200" y="4617463"/>
            <a:ext cx="2819400" cy="430887"/>
          </a:xfrm>
          <a:prstGeom prst="rect">
            <a:avLst/>
          </a:prstGeom>
          <a:noFill/>
        </p:spPr>
        <p:txBody>
          <a:bodyPr wrap="square" rtlCol="0">
            <a:spAutoFit/>
          </a:bodyPr>
          <a:lstStyle/>
          <a:p>
            <a:r>
              <a:rPr lang="en-US" sz="2200" b="1" dirty="0" smtClean="0">
                <a:solidFill>
                  <a:srgbClr val="0000FF"/>
                </a:solidFill>
                <a:effectLst>
                  <a:outerShdw blurRad="38100" dist="38100" dir="2700000" algn="tl">
                    <a:srgbClr val="000000">
                      <a:alpha val="43137"/>
                    </a:srgbClr>
                  </a:outerShdw>
                </a:effectLst>
              </a:rPr>
              <a:t>See Code Example</a:t>
            </a:r>
            <a:endParaRPr lang="en-US" sz="2200" b="1" dirty="0">
              <a:solidFill>
                <a:srgbClr val="0000FF"/>
              </a:solidFill>
              <a:effectLst>
                <a:outerShdw blurRad="38100" dist="38100" dir="2700000" algn="tl">
                  <a:srgbClr val="000000">
                    <a:alpha val="43137"/>
                  </a:srgbClr>
                </a:outerShdw>
              </a:effectLst>
            </a:endParaRPr>
          </a:p>
        </p:txBody>
      </p:sp>
      <p:sp>
        <p:nvSpPr>
          <p:cNvPr id="9" name="TextBox 8"/>
          <p:cNvSpPr txBox="1"/>
          <p:nvPr/>
        </p:nvSpPr>
        <p:spPr>
          <a:xfrm>
            <a:off x="5486400" y="4639746"/>
            <a:ext cx="2819400" cy="430887"/>
          </a:xfrm>
          <a:prstGeom prst="rect">
            <a:avLst/>
          </a:prstGeom>
          <a:noFill/>
        </p:spPr>
        <p:txBody>
          <a:bodyPr wrap="square" rtlCol="0">
            <a:spAutoFit/>
          </a:bodyPr>
          <a:lstStyle/>
          <a:p>
            <a:r>
              <a:rPr lang="en-US" sz="2200" b="1" dirty="0" smtClean="0">
                <a:solidFill>
                  <a:srgbClr val="FF0000"/>
                </a:solidFill>
                <a:effectLst>
                  <a:outerShdw blurRad="38100" dist="38100" dir="2700000" algn="tl">
                    <a:srgbClr val="000000">
                      <a:alpha val="43137"/>
                    </a:srgbClr>
                  </a:outerShdw>
                </a:effectLst>
              </a:rPr>
              <a:t>Run Code Example</a:t>
            </a:r>
            <a:endParaRPr lang="en-US" sz="2200" b="1" dirty="0">
              <a:solidFill>
                <a:srgbClr val="FF0000"/>
              </a:solidFill>
              <a:effectLst>
                <a:outerShdw blurRad="38100" dist="38100" dir="2700000" algn="tl">
                  <a:srgbClr val="000000">
                    <a:alpha val="43137"/>
                  </a:srgbClr>
                </a:outerShdw>
              </a:effectLst>
            </a:endParaRPr>
          </a:p>
        </p:txBody>
      </p:sp>
      <p:sp>
        <p:nvSpPr>
          <p:cNvPr id="11" name="TextBox 10"/>
          <p:cNvSpPr txBox="1"/>
          <p:nvPr/>
        </p:nvSpPr>
        <p:spPr>
          <a:xfrm>
            <a:off x="114300" y="5133739"/>
            <a:ext cx="8610600" cy="1446550"/>
          </a:xfrm>
          <a:prstGeom prst="rect">
            <a:avLst/>
          </a:prstGeom>
          <a:noFill/>
        </p:spPr>
        <p:txBody>
          <a:bodyPr wrap="square" rtlCol="0">
            <a:spAutoFit/>
          </a:bodyPr>
          <a:lstStyle/>
          <a:p>
            <a:pPr algn="just"/>
            <a:r>
              <a:rPr lang="en-AU" sz="2200" dirty="0"/>
              <a:t>In </a:t>
            </a:r>
            <a:r>
              <a:rPr lang="en-AU" sz="2200" dirty="0" smtClean="0"/>
              <a:t>the  </a:t>
            </a:r>
            <a:r>
              <a:rPr lang="en-AU" sz="2200" dirty="0"/>
              <a:t>example instead of passing a copy of </a:t>
            </a:r>
            <a:r>
              <a:rPr lang="en-AU" sz="2200" b="1" dirty="0">
                <a:solidFill>
                  <a:srgbClr val="FF0000"/>
                </a:solidFill>
                <a:effectLst>
                  <a:outerShdw blurRad="38100" dist="38100" dir="2700000" algn="tl">
                    <a:srgbClr val="000000">
                      <a:alpha val="43137"/>
                    </a:srgbClr>
                  </a:outerShdw>
                </a:effectLst>
              </a:rPr>
              <a:t>n1 and n2</a:t>
            </a:r>
            <a:r>
              <a:rPr lang="en-AU" sz="2200" dirty="0"/>
              <a:t>, </a:t>
            </a:r>
            <a:r>
              <a:rPr lang="en-AU" sz="2200" dirty="0" smtClean="0"/>
              <a:t>we are </a:t>
            </a:r>
            <a:r>
              <a:rPr lang="en-AU" sz="2200" dirty="0"/>
              <a:t>passing reference </a:t>
            </a:r>
            <a:r>
              <a:rPr lang="en-AU" sz="2200" dirty="0" smtClean="0"/>
              <a:t>to the </a:t>
            </a:r>
            <a:r>
              <a:rPr lang="en-AU" sz="2200" u="sng" dirty="0" smtClean="0">
                <a:solidFill>
                  <a:srgbClr val="FF0000"/>
                </a:solidFill>
                <a:effectLst>
                  <a:outerShdw blurRad="38100" dist="38100" dir="2700000" algn="tl">
                    <a:srgbClr val="000000">
                      <a:alpha val="43137"/>
                    </a:srgbClr>
                  </a:outerShdw>
                </a:effectLst>
              </a:rPr>
              <a:t>swap</a:t>
            </a:r>
            <a:r>
              <a:rPr lang="en-AU" sz="2200" u="sng" dirty="0">
                <a:solidFill>
                  <a:srgbClr val="FF0000"/>
                </a:solidFill>
                <a:effectLst>
                  <a:outerShdw blurRad="38100" dist="38100" dir="2700000" algn="tl">
                    <a:srgbClr val="000000">
                      <a:alpha val="43137"/>
                    </a:srgbClr>
                  </a:outerShdw>
                </a:effectLst>
              </a:rPr>
              <a:t>() function</a:t>
            </a:r>
            <a:r>
              <a:rPr lang="en-AU" sz="2200" dirty="0"/>
              <a:t>. Operations performed on </a:t>
            </a:r>
            <a:r>
              <a:rPr lang="en-AU" sz="2200" u="sng" dirty="0"/>
              <a:t>formal parameter</a:t>
            </a:r>
            <a:r>
              <a:rPr lang="en-AU" sz="2200" dirty="0"/>
              <a:t> is reflected to </a:t>
            </a:r>
            <a:r>
              <a:rPr lang="en-AU" sz="2200" u="sng" dirty="0"/>
              <a:t>actual parameter </a:t>
            </a:r>
            <a:r>
              <a:rPr lang="en-AU" sz="2200" dirty="0"/>
              <a:t>(original value). Hence, actual swapping is performed inside swap() as well as main() function.</a:t>
            </a:r>
            <a:endParaRPr lang="en-US" sz="2200" dirty="0"/>
          </a:p>
        </p:txBody>
      </p:sp>
    </p:spTree>
    <p:extLst>
      <p:ext uri="{BB962C8B-B14F-4D97-AF65-F5344CB8AC3E}">
        <p14:creationId xmlns:p14="http://schemas.microsoft.com/office/powerpoint/2010/main" val="5859164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28600"/>
            <a:ext cx="8229600" cy="1143000"/>
          </a:xfrm>
        </p:spPr>
        <p:txBody>
          <a:bodyPr>
            <a:normAutofit/>
          </a:bodyPr>
          <a:lstStyle/>
          <a:p>
            <a:r>
              <a:rPr lang="en-US" sz="4000" b="1" dirty="0" smtClean="0">
                <a:solidFill>
                  <a:srgbClr val="FF0000"/>
                </a:solidFill>
                <a:effectLst>
                  <a:outerShdw blurRad="38100" dist="38100" dir="2700000" algn="tl">
                    <a:srgbClr val="000000">
                      <a:alpha val="43137"/>
                    </a:srgbClr>
                  </a:outerShdw>
                </a:effectLst>
              </a:rPr>
              <a:t>Variable Scope</a:t>
            </a:r>
            <a:endParaRPr lang="en-US" sz="4000" b="1" dirty="0">
              <a:solidFill>
                <a:srgbClr val="FF0000"/>
              </a:solidFill>
              <a:effectLst>
                <a:outerShdw blurRad="38100" dist="38100" dir="2700000" algn="tl">
                  <a:srgbClr val="000000">
                    <a:alpha val="43137"/>
                  </a:srgbClr>
                </a:outerShdw>
              </a:effectLst>
            </a:endParaRPr>
          </a:p>
        </p:txBody>
      </p:sp>
      <p:sp>
        <p:nvSpPr>
          <p:cNvPr id="3" name="Date Placeholder 2"/>
          <p:cNvSpPr>
            <a:spLocks noGrp="1"/>
          </p:cNvSpPr>
          <p:nvPr>
            <p:ph type="dt" sz="half" idx="10"/>
          </p:nvPr>
        </p:nvSpPr>
        <p:spPr/>
        <p:txBody>
          <a:bodyPr/>
          <a:lstStyle/>
          <a:p>
            <a:fld id="{2C89FE93-5857-42DF-A8E7-9E2BA376949A}" type="datetime1">
              <a:rPr lang="en-US" smtClean="0">
                <a:solidFill>
                  <a:prstClr val="black">
                    <a:tint val="75000"/>
                  </a:prstClr>
                </a:solidFill>
              </a:rPr>
              <a:t>9/30/2018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51</a:t>
            </a:fld>
            <a:endParaRPr lang="en-US">
              <a:solidFill>
                <a:prstClr val="black">
                  <a:tint val="75000"/>
                </a:prstClr>
              </a:solidFill>
            </a:endParaRPr>
          </a:p>
        </p:txBody>
      </p:sp>
      <p:sp>
        <p:nvSpPr>
          <p:cNvPr id="6" name="TextBox 5"/>
          <p:cNvSpPr txBox="1"/>
          <p:nvPr/>
        </p:nvSpPr>
        <p:spPr>
          <a:xfrm>
            <a:off x="28575" y="3243828"/>
            <a:ext cx="8915400" cy="1323439"/>
          </a:xfrm>
          <a:prstGeom prst="rect">
            <a:avLst/>
          </a:prstGeom>
          <a:noFill/>
        </p:spPr>
        <p:txBody>
          <a:bodyPr wrap="square" rtlCol="0">
            <a:spAutoFit/>
          </a:bodyPr>
          <a:lstStyle/>
          <a:p>
            <a:pPr algn="just"/>
            <a:r>
              <a:rPr lang="en-US" sz="3000" b="1" dirty="0" smtClean="0">
                <a:solidFill>
                  <a:srgbClr val="FF0000"/>
                </a:solidFill>
                <a:effectLst>
                  <a:outerShdw blurRad="38100" dist="38100" dir="2700000" algn="tl">
                    <a:srgbClr val="000000">
                      <a:alpha val="43137"/>
                    </a:srgbClr>
                  </a:outerShdw>
                </a:effectLst>
              </a:rPr>
              <a:t>Local Variable</a:t>
            </a:r>
          </a:p>
          <a:p>
            <a:pPr algn="just"/>
            <a:r>
              <a:rPr lang="en-AU" sz="2500" dirty="0"/>
              <a:t>Local variables are defined in functions, such as the </a:t>
            </a:r>
            <a:r>
              <a:rPr lang="en-AU" sz="2500" b="1" dirty="0">
                <a:solidFill>
                  <a:srgbClr val="FF0000"/>
                </a:solidFill>
              </a:rPr>
              <a:t>main() </a:t>
            </a:r>
            <a:r>
              <a:rPr lang="en-AU" sz="2500" dirty="0"/>
              <a:t>function, and lose their scope </a:t>
            </a:r>
            <a:r>
              <a:rPr lang="en-AU" sz="2500" dirty="0" smtClean="0"/>
              <a:t>each time </a:t>
            </a:r>
            <a:r>
              <a:rPr lang="en-AU" sz="2500" dirty="0"/>
              <a:t>the function is executed</a:t>
            </a:r>
            <a:endParaRPr lang="en-US" sz="2500" b="1" dirty="0">
              <a:solidFill>
                <a:srgbClr val="FF0000"/>
              </a:solidFill>
              <a:effectLst>
                <a:outerShdw blurRad="38100" dist="38100" dir="2700000" algn="tl">
                  <a:srgbClr val="000000">
                    <a:alpha val="43137"/>
                  </a:srgbClr>
                </a:outerShdw>
              </a:effectLst>
            </a:endParaRPr>
          </a:p>
        </p:txBody>
      </p:sp>
      <p:sp>
        <p:nvSpPr>
          <p:cNvPr id="7" name="TextBox 6"/>
          <p:cNvSpPr txBox="1"/>
          <p:nvPr/>
        </p:nvSpPr>
        <p:spPr>
          <a:xfrm>
            <a:off x="0" y="1905000"/>
            <a:ext cx="8915400" cy="1338828"/>
          </a:xfrm>
          <a:prstGeom prst="rect">
            <a:avLst/>
          </a:prstGeom>
          <a:noFill/>
        </p:spPr>
        <p:txBody>
          <a:bodyPr wrap="square" rtlCol="0">
            <a:spAutoFit/>
          </a:bodyPr>
          <a:lstStyle/>
          <a:p>
            <a:r>
              <a:rPr lang="en-AU" sz="2500" b="1" i="1" dirty="0">
                <a:effectLst>
                  <a:outerShdw blurRad="38100" dist="38100" dir="2700000" algn="tl">
                    <a:srgbClr val="000000">
                      <a:alpha val="43137"/>
                    </a:srgbClr>
                  </a:outerShdw>
                </a:effectLst>
              </a:rPr>
              <a:t>Variable scope </a:t>
            </a:r>
            <a:r>
              <a:rPr lang="en-AU" sz="2500" dirty="0"/>
              <a:t>identifies and determines the life span of any variable in any </a:t>
            </a:r>
            <a:r>
              <a:rPr lang="en-AU" sz="2500" dirty="0" smtClean="0"/>
              <a:t>programming </a:t>
            </a:r>
            <a:r>
              <a:rPr lang="en-US" sz="2500" dirty="0" smtClean="0"/>
              <a:t>language.</a:t>
            </a:r>
            <a:r>
              <a:rPr lang="en-AU" sz="2800" dirty="0"/>
              <a:t> When a variable loses its scope, it means its data value is lost</a:t>
            </a:r>
            <a:endParaRPr lang="en-US" sz="2500" dirty="0"/>
          </a:p>
        </p:txBody>
      </p:sp>
      <p:sp>
        <p:nvSpPr>
          <p:cNvPr id="8" name="TextBox 7"/>
          <p:cNvSpPr txBox="1"/>
          <p:nvPr/>
        </p:nvSpPr>
        <p:spPr>
          <a:xfrm>
            <a:off x="228600" y="4544556"/>
            <a:ext cx="6629400" cy="2554545"/>
          </a:xfrm>
          <a:prstGeom prst="rect">
            <a:avLst/>
          </a:prstGeom>
          <a:noFill/>
        </p:spPr>
        <p:txBody>
          <a:bodyPr wrap="square" rtlCol="0">
            <a:spAutoFit/>
          </a:bodyPr>
          <a:lstStyle/>
          <a:p>
            <a:r>
              <a:rPr lang="en-US" sz="2000" dirty="0"/>
              <a:t>#include &lt;</a:t>
            </a:r>
            <a:r>
              <a:rPr lang="en-US" sz="2000" dirty="0" err="1"/>
              <a:t>stdio.h</a:t>
            </a:r>
            <a:r>
              <a:rPr lang="en-US" sz="2000" dirty="0"/>
              <a:t>&gt;</a:t>
            </a:r>
          </a:p>
          <a:p>
            <a:r>
              <a:rPr lang="en-US" sz="2000" dirty="0"/>
              <a:t>main</a:t>
            </a:r>
            <a:r>
              <a:rPr lang="en-US" sz="2000" dirty="0" smtClean="0"/>
              <a:t>()</a:t>
            </a:r>
          </a:p>
          <a:p>
            <a:r>
              <a:rPr lang="en-US" sz="2000" dirty="0"/>
              <a:t>{</a:t>
            </a:r>
          </a:p>
          <a:p>
            <a:r>
              <a:rPr lang="en-US" sz="2000" dirty="0" err="1">
                <a:solidFill>
                  <a:srgbClr val="FF0000"/>
                </a:solidFill>
                <a:effectLst>
                  <a:outerShdw blurRad="38100" dist="38100" dir="2700000" algn="tl">
                    <a:srgbClr val="000000">
                      <a:alpha val="43137"/>
                    </a:srgbClr>
                  </a:outerShdw>
                </a:effectLst>
              </a:rPr>
              <a:t>int</a:t>
            </a:r>
            <a:r>
              <a:rPr lang="en-US" sz="2000" dirty="0">
                <a:solidFill>
                  <a:srgbClr val="FF0000"/>
                </a:solidFill>
                <a:effectLst>
                  <a:outerShdw blurRad="38100" dist="38100" dir="2700000" algn="tl">
                    <a:srgbClr val="000000">
                      <a:alpha val="43137"/>
                    </a:srgbClr>
                  </a:outerShdw>
                </a:effectLst>
              </a:rPr>
              <a:t> num1</a:t>
            </a:r>
            <a:r>
              <a:rPr lang="en-US" sz="2000" dirty="0"/>
              <a:t>;</a:t>
            </a:r>
          </a:p>
          <a:p>
            <a:r>
              <a:rPr lang="en-US" sz="2000" dirty="0" err="1"/>
              <a:t>printf</a:t>
            </a:r>
            <a:r>
              <a:rPr lang="en-US" sz="2000" dirty="0"/>
              <a:t>("\</a:t>
            </a:r>
            <a:r>
              <a:rPr lang="en-US" sz="2000" dirty="0" err="1"/>
              <a:t>nEnter</a:t>
            </a:r>
            <a:r>
              <a:rPr lang="en-US" sz="2000" dirty="0"/>
              <a:t> a number: ");</a:t>
            </a:r>
          </a:p>
          <a:p>
            <a:r>
              <a:rPr lang="en-US" sz="2000" dirty="0" err="1"/>
              <a:t>scanf</a:t>
            </a:r>
            <a:r>
              <a:rPr lang="en-US" sz="2000" dirty="0"/>
              <a:t>("%d", &amp;num1);</a:t>
            </a:r>
          </a:p>
          <a:p>
            <a:r>
              <a:rPr lang="pt-BR" sz="2000" dirty="0"/>
              <a:t>printf("\nYou entered %d\n ", num1);</a:t>
            </a:r>
          </a:p>
          <a:p>
            <a:r>
              <a:rPr lang="en-US" sz="2000" dirty="0"/>
              <a:t>}</a:t>
            </a:r>
          </a:p>
        </p:txBody>
      </p:sp>
      <p:sp>
        <p:nvSpPr>
          <p:cNvPr id="9" name="TextBox 8"/>
          <p:cNvSpPr txBox="1"/>
          <p:nvPr/>
        </p:nvSpPr>
        <p:spPr>
          <a:xfrm>
            <a:off x="4776788" y="5018624"/>
            <a:ext cx="3124200" cy="369332"/>
          </a:xfrm>
          <a:prstGeom prst="rect">
            <a:avLst/>
          </a:prstGeom>
          <a:noFill/>
        </p:spPr>
        <p:txBody>
          <a:bodyPr wrap="square" rtlCol="0">
            <a:spAutoFit/>
          </a:bodyPr>
          <a:lstStyle/>
          <a:p>
            <a:r>
              <a:rPr lang="en-US" dirty="0" smtClean="0"/>
              <a:t>Example</a:t>
            </a:r>
            <a:endParaRPr lang="en-US" dirty="0"/>
          </a:p>
        </p:txBody>
      </p:sp>
    </p:spTree>
    <p:extLst>
      <p:ext uri="{BB962C8B-B14F-4D97-AF65-F5344CB8AC3E}">
        <p14:creationId xmlns:p14="http://schemas.microsoft.com/office/powerpoint/2010/main" val="4381122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C89FE93-5857-42DF-A8E7-9E2BA376949A}" type="datetime1">
              <a:rPr lang="en-US" smtClean="0">
                <a:solidFill>
                  <a:prstClr val="black">
                    <a:tint val="75000"/>
                  </a:prstClr>
                </a:solidFill>
              </a:rPr>
              <a:t>9/30/2018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52</a:t>
            </a:fld>
            <a:endParaRPr lang="en-US">
              <a:solidFill>
                <a:prstClr val="black">
                  <a:tint val="75000"/>
                </a:prstClr>
              </a:solidFill>
            </a:endParaRPr>
          </a:p>
        </p:txBody>
      </p:sp>
      <p:sp>
        <p:nvSpPr>
          <p:cNvPr id="6" name="Title 1"/>
          <p:cNvSpPr>
            <a:spLocks noGrp="1"/>
          </p:cNvSpPr>
          <p:nvPr>
            <p:ph type="title"/>
          </p:nvPr>
        </p:nvSpPr>
        <p:spPr>
          <a:xfrm>
            <a:off x="3505200" y="0"/>
            <a:ext cx="5410200" cy="1143000"/>
          </a:xfrm>
        </p:spPr>
        <p:txBody>
          <a:bodyPr>
            <a:normAutofit/>
          </a:bodyPr>
          <a:lstStyle/>
          <a:p>
            <a:r>
              <a:rPr lang="en-US" sz="4000" b="1" dirty="0" smtClean="0">
                <a:solidFill>
                  <a:srgbClr val="FF0000"/>
                </a:solidFill>
                <a:effectLst>
                  <a:outerShdw blurRad="38100" dist="38100" dir="2700000" algn="tl">
                    <a:srgbClr val="000000">
                      <a:alpha val="43137"/>
                    </a:srgbClr>
                  </a:outerShdw>
                </a:effectLst>
              </a:rPr>
              <a:t>Variable Scope</a:t>
            </a:r>
            <a:endParaRPr lang="en-US" sz="4000" b="1" dirty="0">
              <a:solidFill>
                <a:srgbClr val="FF0000"/>
              </a:solidFill>
              <a:effectLst>
                <a:outerShdw blurRad="38100" dist="38100" dir="2700000" algn="tl">
                  <a:srgbClr val="000000">
                    <a:alpha val="43137"/>
                  </a:srgbClr>
                </a:outerShdw>
              </a:effectLst>
            </a:endParaRPr>
          </a:p>
        </p:txBody>
      </p:sp>
      <p:sp>
        <p:nvSpPr>
          <p:cNvPr id="7" name="TextBox 6"/>
          <p:cNvSpPr txBox="1"/>
          <p:nvPr/>
        </p:nvSpPr>
        <p:spPr>
          <a:xfrm>
            <a:off x="0" y="1600200"/>
            <a:ext cx="9144000" cy="1015663"/>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Note:</a:t>
            </a:r>
          </a:p>
          <a:p>
            <a:r>
              <a:rPr lang="en-AU" sz="2000" dirty="0"/>
              <a:t>Because local scope variables are tied to their originating functions, you can reuse </a:t>
            </a:r>
            <a:r>
              <a:rPr lang="en-AU" sz="2000" dirty="0" smtClean="0"/>
              <a:t>variable names </a:t>
            </a:r>
            <a:r>
              <a:rPr lang="en-AU" sz="2000" dirty="0"/>
              <a:t>in other functions without running the risk of overwriting data.</a:t>
            </a:r>
            <a:endParaRPr lang="en-US" sz="2000" dirty="0"/>
          </a:p>
        </p:txBody>
      </p:sp>
      <p:sp>
        <p:nvSpPr>
          <p:cNvPr id="8" name="TextBox 7"/>
          <p:cNvSpPr txBox="1"/>
          <p:nvPr/>
        </p:nvSpPr>
        <p:spPr>
          <a:xfrm>
            <a:off x="0" y="2610683"/>
            <a:ext cx="5257799" cy="3816429"/>
          </a:xfrm>
          <a:prstGeom prst="rect">
            <a:avLst/>
          </a:prstGeom>
          <a:noFill/>
        </p:spPr>
        <p:txBody>
          <a:bodyPr wrap="square" rtlCol="0">
            <a:spAutoFit/>
          </a:bodyPr>
          <a:lstStyle/>
          <a:p>
            <a:r>
              <a:rPr lang="en-US" sz="2200" dirty="0"/>
              <a:t>#include &lt;</a:t>
            </a:r>
            <a:r>
              <a:rPr lang="en-US" sz="2200" dirty="0" err="1"/>
              <a:t>stdio.h</a:t>
            </a:r>
            <a:r>
              <a:rPr lang="en-US" sz="2200" dirty="0"/>
              <a:t>&gt;</a:t>
            </a:r>
          </a:p>
          <a:p>
            <a:r>
              <a:rPr lang="en-US" sz="2200" dirty="0" err="1"/>
              <a:t>int</a:t>
            </a:r>
            <a:r>
              <a:rPr lang="en-US" sz="2200" dirty="0"/>
              <a:t> </a:t>
            </a:r>
            <a:r>
              <a:rPr lang="en-US" sz="2200" dirty="0" err="1"/>
              <a:t>getSecondNumber</a:t>
            </a:r>
            <a:r>
              <a:rPr lang="en-US" sz="2200" dirty="0"/>
              <a:t>(); //function prototype</a:t>
            </a:r>
          </a:p>
          <a:p>
            <a:r>
              <a:rPr lang="en-US" sz="2200" dirty="0"/>
              <a:t>main()</a:t>
            </a:r>
          </a:p>
          <a:p>
            <a:r>
              <a:rPr lang="en-US" sz="2200" dirty="0"/>
              <a:t>{</a:t>
            </a:r>
          </a:p>
          <a:p>
            <a:r>
              <a:rPr lang="en-US" sz="2200" dirty="0" err="1"/>
              <a:t>int</a:t>
            </a:r>
            <a:r>
              <a:rPr lang="en-US" sz="2200" dirty="0"/>
              <a:t> num1;</a:t>
            </a:r>
          </a:p>
          <a:p>
            <a:r>
              <a:rPr lang="en-US" sz="2200" dirty="0" err="1"/>
              <a:t>printf</a:t>
            </a:r>
            <a:r>
              <a:rPr lang="en-US" sz="2200" dirty="0"/>
              <a:t>("\</a:t>
            </a:r>
            <a:r>
              <a:rPr lang="en-US" sz="2200" dirty="0" err="1"/>
              <a:t>nEnter</a:t>
            </a:r>
            <a:r>
              <a:rPr lang="en-US" sz="2200" dirty="0"/>
              <a:t> a number: ");</a:t>
            </a:r>
          </a:p>
          <a:p>
            <a:r>
              <a:rPr lang="en-US" sz="2200" dirty="0" err="1"/>
              <a:t>scanf</a:t>
            </a:r>
            <a:r>
              <a:rPr lang="en-US" sz="2200" dirty="0"/>
              <a:t>("%d", &amp;num1);</a:t>
            </a:r>
          </a:p>
          <a:p>
            <a:r>
              <a:rPr lang="en-AU" sz="2200" dirty="0" err="1"/>
              <a:t>printf</a:t>
            </a:r>
            <a:r>
              <a:rPr lang="en-AU" sz="2200" dirty="0"/>
              <a:t>("\</a:t>
            </a:r>
            <a:r>
              <a:rPr lang="en-AU" sz="2200" dirty="0" err="1"/>
              <a:t>nYou</a:t>
            </a:r>
            <a:r>
              <a:rPr lang="en-AU" sz="2200" dirty="0"/>
              <a:t> entered %d and %d\n ", num1, </a:t>
            </a:r>
            <a:r>
              <a:rPr lang="en-AU" sz="2200" dirty="0" err="1"/>
              <a:t>getSecondNumber</a:t>
            </a:r>
            <a:r>
              <a:rPr lang="en-AU" sz="2200" dirty="0"/>
              <a:t>());</a:t>
            </a:r>
          </a:p>
          <a:p>
            <a:r>
              <a:rPr lang="en-US" sz="2200" dirty="0" smtClean="0"/>
              <a:t>}</a:t>
            </a:r>
            <a:endParaRPr lang="en-US" sz="2200" dirty="0"/>
          </a:p>
        </p:txBody>
      </p:sp>
      <p:sp>
        <p:nvSpPr>
          <p:cNvPr id="9" name="TextBox 8"/>
          <p:cNvSpPr txBox="1"/>
          <p:nvPr/>
        </p:nvSpPr>
        <p:spPr>
          <a:xfrm>
            <a:off x="5105400" y="2711788"/>
            <a:ext cx="4038600" cy="2554545"/>
          </a:xfrm>
          <a:prstGeom prst="rect">
            <a:avLst/>
          </a:prstGeom>
          <a:noFill/>
        </p:spPr>
        <p:txBody>
          <a:bodyPr wrap="square" rtlCol="0">
            <a:spAutoFit/>
          </a:bodyPr>
          <a:lstStyle/>
          <a:p>
            <a:r>
              <a:rPr lang="en-US" sz="2000" dirty="0"/>
              <a:t>//function definition</a:t>
            </a:r>
          </a:p>
          <a:p>
            <a:r>
              <a:rPr lang="en-US" sz="2000" dirty="0" err="1"/>
              <a:t>int</a:t>
            </a:r>
            <a:r>
              <a:rPr lang="en-US" sz="2000" dirty="0"/>
              <a:t> </a:t>
            </a:r>
            <a:r>
              <a:rPr lang="en-US" sz="2000" dirty="0" err="1"/>
              <a:t>getSecondNumber</a:t>
            </a:r>
            <a:r>
              <a:rPr lang="en-US" sz="2000" dirty="0"/>
              <a:t> ()</a:t>
            </a:r>
          </a:p>
          <a:p>
            <a:r>
              <a:rPr lang="en-US" sz="2000" dirty="0"/>
              <a:t>{</a:t>
            </a:r>
          </a:p>
          <a:p>
            <a:r>
              <a:rPr lang="en-US" sz="2000" dirty="0" err="1"/>
              <a:t>int</a:t>
            </a:r>
            <a:r>
              <a:rPr lang="en-US" sz="2000" dirty="0"/>
              <a:t> num1;</a:t>
            </a:r>
          </a:p>
          <a:p>
            <a:r>
              <a:rPr lang="en-AU" sz="2000" dirty="0" err="1" smtClean="0"/>
              <a:t>printf</a:t>
            </a:r>
            <a:r>
              <a:rPr lang="en-AU" sz="2000" dirty="0"/>
              <a:t>("\</a:t>
            </a:r>
            <a:r>
              <a:rPr lang="en-AU" sz="2000" dirty="0" err="1"/>
              <a:t>nEnter</a:t>
            </a:r>
            <a:r>
              <a:rPr lang="en-AU" sz="2000" dirty="0"/>
              <a:t> a second number: ");</a:t>
            </a:r>
          </a:p>
          <a:p>
            <a:r>
              <a:rPr lang="en-US" sz="2000" dirty="0" err="1"/>
              <a:t>scanf</a:t>
            </a:r>
            <a:r>
              <a:rPr lang="en-US" sz="2000" dirty="0"/>
              <a:t>("%d", &amp;num1);</a:t>
            </a:r>
          </a:p>
          <a:p>
            <a:r>
              <a:rPr lang="en-US" sz="2000" dirty="0"/>
              <a:t>return num1;</a:t>
            </a:r>
          </a:p>
          <a:p>
            <a:r>
              <a:rPr lang="en-US" sz="2000" dirty="0" smtClean="0"/>
              <a:t>}</a:t>
            </a:r>
            <a:endParaRPr lang="en-US" sz="2000" dirty="0"/>
          </a:p>
        </p:txBody>
      </p:sp>
    </p:spTree>
    <p:extLst>
      <p:ext uri="{BB962C8B-B14F-4D97-AF65-F5344CB8AC3E}">
        <p14:creationId xmlns:p14="http://schemas.microsoft.com/office/powerpoint/2010/main" val="40969987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C89FE93-5857-42DF-A8E7-9E2BA376949A}" type="datetime1">
              <a:rPr lang="en-US" smtClean="0">
                <a:solidFill>
                  <a:prstClr val="black">
                    <a:tint val="75000"/>
                  </a:prstClr>
                </a:solidFill>
              </a:rPr>
              <a:t>9/30/2018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53</a:t>
            </a:fld>
            <a:endParaRPr lang="en-US">
              <a:solidFill>
                <a:prstClr val="black">
                  <a:tint val="75000"/>
                </a:prstClr>
              </a:solidFill>
            </a:endParaRPr>
          </a:p>
        </p:txBody>
      </p:sp>
      <p:sp>
        <p:nvSpPr>
          <p:cNvPr id="6" name="Title 1"/>
          <p:cNvSpPr>
            <a:spLocks noGrp="1"/>
          </p:cNvSpPr>
          <p:nvPr>
            <p:ph type="title"/>
          </p:nvPr>
        </p:nvSpPr>
        <p:spPr>
          <a:xfrm>
            <a:off x="3505200" y="0"/>
            <a:ext cx="5410200" cy="1143000"/>
          </a:xfrm>
        </p:spPr>
        <p:txBody>
          <a:bodyPr>
            <a:normAutofit/>
          </a:bodyPr>
          <a:lstStyle/>
          <a:p>
            <a:r>
              <a:rPr lang="en-US" sz="4000" b="1" dirty="0" smtClean="0">
                <a:solidFill>
                  <a:srgbClr val="FF0000"/>
                </a:solidFill>
                <a:effectLst>
                  <a:outerShdw blurRad="38100" dist="38100" dir="2700000" algn="tl">
                    <a:srgbClr val="000000">
                      <a:alpha val="43137"/>
                    </a:srgbClr>
                  </a:outerShdw>
                </a:effectLst>
              </a:rPr>
              <a:t>Global Scope</a:t>
            </a:r>
            <a:endParaRPr lang="en-US" sz="4000" b="1" dirty="0">
              <a:solidFill>
                <a:srgbClr val="FF0000"/>
              </a:solidFill>
              <a:effectLst>
                <a:outerShdw blurRad="38100" dist="38100" dir="2700000" algn="tl">
                  <a:srgbClr val="000000">
                    <a:alpha val="43137"/>
                  </a:srgbClr>
                </a:outerShdw>
              </a:effectLst>
            </a:endParaRPr>
          </a:p>
        </p:txBody>
      </p:sp>
      <p:sp>
        <p:nvSpPr>
          <p:cNvPr id="7" name="TextBox 6"/>
          <p:cNvSpPr txBox="1"/>
          <p:nvPr/>
        </p:nvSpPr>
        <p:spPr>
          <a:xfrm>
            <a:off x="228600" y="2057400"/>
            <a:ext cx="8915400" cy="3293209"/>
          </a:xfrm>
          <a:prstGeom prst="rect">
            <a:avLst/>
          </a:prstGeom>
          <a:noFill/>
        </p:spPr>
        <p:txBody>
          <a:bodyPr wrap="square" rtlCol="0">
            <a:spAutoFit/>
          </a:bodyPr>
          <a:lstStyle/>
          <a:p>
            <a:pPr algn="just"/>
            <a:r>
              <a:rPr lang="en-AU" sz="2600" dirty="0"/>
              <a:t>Locally scoped variables can be reused in other functions without harming one </a:t>
            </a:r>
            <a:r>
              <a:rPr lang="en-AU" sz="2600" dirty="0" smtClean="0"/>
              <a:t>another’s contents</a:t>
            </a:r>
            <a:r>
              <a:rPr lang="en-AU" sz="2600" dirty="0"/>
              <a:t>. At times, however, you might want to share data between and across functions. </a:t>
            </a:r>
            <a:r>
              <a:rPr lang="en-AU" sz="2600" dirty="0" smtClean="0"/>
              <a:t>To support </a:t>
            </a:r>
            <a:r>
              <a:rPr lang="en-AU" sz="2600" dirty="0"/>
              <a:t>the concept of sharing data, you can create and use </a:t>
            </a:r>
            <a:r>
              <a:rPr lang="en-AU" sz="2600" b="1" i="1" dirty="0">
                <a:solidFill>
                  <a:srgbClr val="FF0000"/>
                </a:solidFill>
                <a:effectLst>
                  <a:outerShdw blurRad="38100" dist="38100" dir="2700000" algn="tl">
                    <a:srgbClr val="000000">
                      <a:alpha val="43137"/>
                    </a:srgbClr>
                  </a:outerShdw>
                </a:effectLst>
              </a:rPr>
              <a:t>global variables</a:t>
            </a:r>
            <a:r>
              <a:rPr lang="en-AU" sz="2600" b="1" dirty="0" smtClean="0">
                <a:solidFill>
                  <a:srgbClr val="FF0000"/>
                </a:solidFill>
                <a:effectLst>
                  <a:outerShdw blurRad="38100" dist="38100" dir="2700000" algn="tl">
                    <a:srgbClr val="000000">
                      <a:alpha val="43137"/>
                    </a:srgbClr>
                  </a:outerShdw>
                </a:effectLst>
              </a:rPr>
              <a:t>.</a:t>
            </a:r>
          </a:p>
          <a:p>
            <a:pPr algn="just"/>
            <a:endParaRPr lang="en-AU" sz="2600" b="1" dirty="0">
              <a:solidFill>
                <a:srgbClr val="FF0000"/>
              </a:solidFill>
              <a:effectLst>
                <a:outerShdw blurRad="38100" dist="38100" dir="2700000" algn="tl">
                  <a:srgbClr val="000000">
                    <a:alpha val="43137"/>
                  </a:srgbClr>
                </a:outerShdw>
              </a:effectLst>
            </a:endParaRPr>
          </a:p>
          <a:p>
            <a:pPr algn="just"/>
            <a:r>
              <a:rPr lang="en-AU" sz="2600" dirty="0" smtClean="0"/>
              <a:t>Global </a:t>
            </a:r>
            <a:r>
              <a:rPr lang="en-AU" sz="2600" dirty="0"/>
              <a:t>variables are created and defined </a:t>
            </a:r>
            <a:r>
              <a:rPr lang="en-AU" sz="2600" b="1" dirty="0">
                <a:solidFill>
                  <a:srgbClr val="FF0000"/>
                </a:solidFill>
                <a:effectLst>
                  <a:outerShdw blurRad="38100" dist="38100" dir="2700000" algn="tl">
                    <a:srgbClr val="000000">
                      <a:alpha val="43137"/>
                    </a:srgbClr>
                  </a:outerShdw>
                </a:effectLst>
              </a:rPr>
              <a:t>outside any function</a:t>
            </a:r>
            <a:r>
              <a:rPr lang="en-AU" sz="2600" dirty="0"/>
              <a:t>, including the main() function.</a:t>
            </a:r>
            <a:endParaRPr lang="en-US" sz="26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578748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C89FE93-5857-42DF-A8E7-9E2BA376949A}" type="datetime1">
              <a:rPr lang="en-US" smtClean="0">
                <a:solidFill>
                  <a:prstClr val="black">
                    <a:tint val="75000"/>
                  </a:prstClr>
                </a:solidFill>
              </a:rPr>
              <a:t>9/30/2018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54</a:t>
            </a:fld>
            <a:endParaRPr lang="en-US">
              <a:solidFill>
                <a:prstClr val="black">
                  <a:tint val="75000"/>
                </a:prstClr>
              </a:solidFill>
            </a:endParaRPr>
          </a:p>
        </p:txBody>
      </p:sp>
      <p:sp>
        <p:nvSpPr>
          <p:cNvPr id="6" name="Title 1"/>
          <p:cNvSpPr>
            <a:spLocks noGrp="1"/>
          </p:cNvSpPr>
          <p:nvPr>
            <p:ph type="title"/>
          </p:nvPr>
        </p:nvSpPr>
        <p:spPr>
          <a:xfrm>
            <a:off x="3505200" y="0"/>
            <a:ext cx="4724400" cy="1143000"/>
          </a:xfrm>
        </p:spPr>
        <p:txBody>
          <a:bodyPr>
            <a:normAutofit/>
          </a:bodyPr>
          <a:lstStyle/>
          <a:p>
            <a:r>
              <a:rPr lang="en-US" sz="4000" b="1" dirty="0" smtClean="0">
                <a:solidFill>
                  <a:srgbClr val="FF0000"/>
                </a:solidFill>
                <a:effectLst>
                  <a:outerShdw blurRad="38100" dist="38100" dir="2700000" algn="tl">
                    <a:srgbClr val="000000">
                      <a:alpha val="43137"/>
                    </a:srgbClr>
                  </a:outerShdw>
                </a:effectLst>
              </a:rPr>
              <a:t>Global Scope</a:t>
            </a:r>
            <a:endParaRPr lang="en-US" sz="4000" b="1" dirty="0">
              <a:solidFill>
                <a:srgbClr val="FF0000"/>
              </a:solidFill>
              <a:effectLst>
                <a:outerShdw blurRad="38100" dist="38100" dir="2700000" algn="tl">
                  <a:srgbClr val="000000">
                    <a:alpha val="43137"/>
                  </a:srgbClr>
                </a:outerShdw>
              </a:effectLst>
            </a:endParaRPr>
          </a:p>
        </p:txBody>
      </p:sp>
      <p:sp>
        <p:nvSpPr>
          <p:cNvPr id="7" name="TextBox 6"/>
          <p:cNvSpPr txBox="1"/>
          <p:nvPr/>
        </p:nvSpPr>
        <p:spPr>
          <a:xfrm>
            <a:off x="0" y="1403389"/>
            <a:ext cx="9144000" cy="5478423"/>
          </a:xfrm>
          <a:prstGeom prst="rect">
            <a:avLst/>
          </a:prstGeom>
          <a:noFill/>
        </p:spPr>
        <p:txBody>
          <a:bodyPr wrap="square" rtlCol="0">
            <a:spAutoFit/>
          </a:bodyPr>
          <a:lstStyle/>
          <a:p>
            <a:r>
              <a:rPr lang="en-US" sz="2500" dirty="0"/>
              <a:t>#include &lt;</a:t>
            </a:r>
            <a:r>
              <a:rPr lang="en-US" sz="2500" dirty="0" err="1"/>
              <a:t>stdio.h</a:t>
            </a:r>
            <a:r>
              <a:rPr lang="en-US" sz="2500" dirty="0"/>
              <a:t>&gt;</a:t>
            </a:r>
          </a:p>
          <a:p>
            <a:r>
              <a:rPr lang="en-US" sz="2500" dirty="0"/>
              <a:t>void </a:t>
            </a:r>
            <a:r>
              <a:rPr lang="en-US" sz="2500" dirty="0" err="1"/>
              <a:t>printLuckyNumber</a:t>
            </a:r>
            <a:r>
              <a:rPr lang="en-US" sz="2500" dirty="0"/>
              <a:t>(); //function prototype</a:t>
            </a:r>
          </a:p>
          <a:p>
            <a:r>
              <a:rPr lang="en-US" sz="2500" b="1" dirty="0" err="1">
                <a:solidFill>
                  <a:srgbClr val="FF0000"/>
                </a:solidFill>
                <a:effectLst>
                  <a:outerShdw blurRad="38100" dist="38100" dir="2700000" algn="tl">
                    <a:srgbClr val="000000">
                      <a:alpha val="43137"/>
                    </a:srgbClr>
                  </a:outerShdw>
                </a:effectLst>
              </a:rPr>
              <a:t>int</a:t>
            </a:r>
            <a:r>
              <a:rPr lang="en-US" sz="2500" b="1" dirty="0">
                <a:solidFill>
                  <a:srgbClr val="FF0000"/>
                </a:solidFill>
                <a:effectLst>
                  <a:outerShdw blurRad="38100" dist="38100" dir="2700000" algn="tl">
                    <a:srgbClr val="000000">
                      <a:alpha val="43137"/>
                    </a:srgbClr>
                  </a:outerShdw>
                </a:effectLst>
              </a:rPr>
              <a:t> </a:t>
            </a:r>
            <a:r>
              <a:rPr lang="en-US" sz="2500" b="1" dirty="0" err="1">
                <a:solidFill>
                  <a:srgbClr val="FF0000"/>
                </a:solidFill>
                <a:effectLst>
                  <a:outerShdw blurRad="38100" dist="38100" dir="2700000" algn="tl">
                    <a:srgbClr val="000000">
                      <a:alpha val="43137"/>
                    </a:srgbClr>
                  </a:outerShdw>
                </a:effectLst>
              </a:rPr>
              <a:t>iLuckyNumber</a:t>
            </a:r>
            <a:r>
              <a:rPr lang="en-US" sz="2500" b="1" dirty="0">
                <a:solidFill>
                  <a:srgbClr val="FF0000"/>
                </a:solidFill>
                <a:effectLst>
                  <a:outerShdw blurRad="38100" dist="38100" dir="2700000" algn="tl">
                    <a:srgbClr val="000000">
                      <a:alpha val="43137"/>
                    </a:srgbClr>
                  </a:outerShdw>
                </a:effectLst>
              </a:rPr>
              <a:t>; </a:t>
            </a:r>
            <a:r>
              <a:rPr lang="en-US" sz="2500" dirty="0"/>
              <a:t>//global variable</a:t>
            </a:r>
          </a:p>
          <a:p>
            <a:r>
              <a:rPr lang="en-US" sz="2500" dirty="0"/>
              <a:t>main()</a:t>
            </a:r>
          </a:p>
          <a:p>
            <a:r>
              <a:rPr lang="en-US" sz="2500" dirty="0" smtClean="0"/>
              <a:t>{</a:t>
            </a:r>
          </a:p>
          <a:p>
            <a:r>
              <a:rPr lang="en-AU" sz="2500" dirty="0" err="1"/>
              <a:t>printf</a:t>
            </a:r>
            <a:r>
              <a:rPr lang="en-AU" sz="2500" dirty="0"/>
              <a:t>("\</a:t>
            </a:r>
            <a:r>
              <a:rPr lang="en-AU" sz="2500" dirty="0" err="1"/>
              <a:t>nEnter</a:t>
            </a:r>
            <a:r>
              <a:rPr lang="en-AU" sz="2500" dirty="0"/>
              <a:t> your lucky number: ");</a:t>
            </a:r>
          </a:p>
          <a:p>
            <a:r>
              <a:rPr lang="en-US" sz="2500" dirty="0" err="1"/>
              <a:t>scanf</a:t>
            </a:r>
            <a:r>
              <a:rPr lang="en-US" sz="2500" dirty="0"/>
              <a:t>("%d", &amp;</a:t>
            </a:r>
            <a:r>
              <a:rPr lang="en-US" sz="2500" dirty="0" err="1"/>
              <a:t>iLuckyNumber</a:t>
            </a:r>
            <a:r>
              <a:rPr lang="en-US" sz="2500" dirty="0"/>
              <a:t>);</a:t>
            </a:r>
          </a:p>
          <a:p>
            <a:r>
              <a:rPr lang="en-US" sz="2500" dirty="0" err="1"/>
              <a:t>printLuckyNumber</a:t>
            </a:r>
            <a:r>
              <a:rPr lang="en-US" sz="2500" dirty="0"/>
              <a:t>();</a:t>
            </a:r>
          </a:p>
          <a:p>
            <a:r>
              <a:rPr lang="en-US" sz="2500" dirty="0"/>
              <a:t>}</a:t>
            </a:r>
          </a:p>
          <a:p>
            <a:r>
              <a:rPr lang="en-US" sz="2500" dirty="0"/>
              <a:t>//function definition</a:t>
            </a:r>
          </a:p>
          <a:p>
            <a:r>
              <a:rPr lang="en-US" sz="2500" dirty="0"/>
              <a:t>void </a:t>
            </a:r>
            <a:r>
              <a:rPr lang="en-US" sz="2500" dirty="0" err="1"/>
              <a:t>printLuckyNumber</a:t>
            </a:r>
            <a:r>
              <a:rPr lang="en-US" sz="2500" dirty="0"/>
              <a:t>()</a:t>
            </a:r>
          </a:p>
          <a:p>
            <a:r>
              <a:rPr lang="en-US" sz="2500" dirty="0"/>
              <a:t>{</a:t>
            </a:r>
          </a:p>
          <a:p>
            <a:r>
              <a:rPr lang="en-AU" sz="2500" dirty="0" err="1"/>
              <a:t>printf</a:t>
            </a:r>
            <a:r>
              <a:rPr lang="en-AU" sz="2500" dirty="0"/>
              <a:t>("\</a:t>
            </a:r>
            <a:r>
              <a:rPr lang="en-AU" sz="2500" dirty="0" err="1"/>
              <a:t>nYour</a:t>
            </a:r>
            <a:r>
              <a:rPr lang="en-AU" sz="2500" dirty="0"/>
              <a:t> lucky number is: %d\n", </a:t>
            </a:r>
            <a:r>
              <a:rPr lang="en-AU" sz="2500" dirty="0" err="1"/>
              <a:t>iLuckyNumber</a:t>
            </a:r>
            <a:r>
              <a:rPr lang="en-AU" sz="2500" dirty="0"/>
              <a:t>);</a:t>
            </a:r>
          </a:p>
          <a:p>
            <a:r>
              <a:rPr lang="en-US" sz="2500" dirty="0"/>
              <a:t>}</a:t>
            </a:r>
          </a:p>
        </p:txBody>
      </p:sp>
    </p:spTree>
    <p:extLst>
      <p:ext uri="{BB962C8B-B14F-4D97-AF65-F5344CB8AC3E}">
        <p14:creationId xmlns:p14="http://schemas.microsoft.com/office/powerpoint/2010/main" val="164888072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52400"/>
            <a:ext cx="6248400" cy="1143000"/>
          </a:xfrm>
        </p:spPr>
        <p:txBody>
          <a:bodyPr>
            <a:noAutofit/>
          </a:bodyPr>
          <a:lstStyle/>
          <a:p>
            <a:r>
              <a:rPr lang="en-US" sz="3000" b="1" dirty="0" smtClean="0">
                <a:solidFill>
                  <a:srgbClr val="FF0000"/>
                </a:solidFill>
                <a:effectLst>
                  <a:outerShdw blurRad="38100" dist="38100" dir="2700000" algn="tl">
                    <a:srgbClr val="000000">
                      <a:alpha val="43137"/>
                    </a:srgbClr>
                  </a:outerShdw>
                </a:effectLst>
              </a:rPr>
              <a:t>Lesson-3: Assignments</a:t>
            </a:r>
            <a:br>
              <a:rPr lang="en-US" sz="3000" b="1" dirty="0" smtClean="0">
                <a:solidFill>
                  <a:srgbClr val="FF0000"/>
                </a:solidFill>
                <a:effectLst>
                  <a:outerShdw blurRad="38100" dist="38100" dir="2700000" algn="tl">
                    <a:srgbClr val="000000">
                      <a:alpha val="43137"/>
                    </a:srgbClr>
                  </a:outerShdw>
                </a:effectLst>
              </a:rPr>
            </a:br>
            <a:r>
              <a:rPr lang="en-US" sz="3000" b="1" dirty="0" smtClean="0">
                <a:solidFill>
                  <a:srgbClr val="FF0000"/>
                </a:solidFill>
                <a:effectLst>
                  <a:outerShdw blurRad="38100" dist="38100" dir="2700000" algn="tl">
                    <a:srgbClr val="000000">
                      <a:alpha val="43137"/>
                    </a:srgbClr>
                  </a:outerShdw>
                </a:effectLst>
              </a:rPr>
              <a:t>and</a:t>
            </a:r>
            <a:br>
              <a:rPr lang="en-US" sz="3000" b="1" dirty="0" smtClean="0">
                <a:solidFill>
                  <a:srgbClr val="FF0000"/>
                </a:solidFill>
                <a:effectLst>
                  <a:outerShdw blurRad="38100" dist="38100" dir="2700000" algn="tl">
                    <a:srgbClr val="000000">
                      <a:alpha val="43137"/>
                    </a:srgbClr>
                  </a:outerShdw>
                </a:effectLst>
              </a:rPr>
            </a:br>
            <a:r>
              <a:rPr lang="en-US" sz="3000" b="1" dirty="0" smtClean="0">
                <a:solidFill>
                  <a:srgbClr val="FF0000"/>
                </a:solidFill>
                <a:effectLst>
                  <a:outerShdw blurRad="38100" dist="38100" dir="2700000" algn="tl">
                    <a:srgbClr val="000000">
                      <a:alpha val="43137"/>
                    </a:srgbClr>
                  </a:outerShdw>
                </a:effectLst>
              </a:rPr>
              <a:t>Group Project</a:t>
            </a:r>
            <a:endParaRPr lang="en-US" sz="3000" b="1" dirty="0">
              <a:solidFill>
                <a:srgbClr val="FF0000"/>
              </a:solidFill>
              <a:effectLst>
                <a:outerShdw blurRad="38100" dist="38100" dir="2700000" algn="tl">
                  <a:srgbClr val="000000">
                    <a:alpha val="43137"/>
                  </a:srgbClr>
                </a:outerShdw>
              </a:effectLst>
            </a:endParaRPr>
          </a:p>
        </p:txBody>
      </p:sp>
      <p:sp>
        <p:nvSpPr>
          <p:cNvPr id="3" name="Date Placeholder 2"/>
          <p:cNvSpPr>
            <a:spLocks noGrp="1"/>
          </p:cNvSpPr>
          <p:nvPr>
            <p:ph type="dt" sz="half" idx="10"/>
          </p:nvPr>
        </p:nvSpPr>
        <p:spPr/>
        <p:txBody>
          <a:bodyPr/>
          <a:lstStyle/>
          <a:p>
            <a:fld id="{2C89FE93-5857-42DF-A8E7-9E2BA376949A}" type="datetime1">
              <a:rPr lang="en-US" smtClean="0">
                <a:solidFill>
                  <a:prstClr val="black">
                    <a:tint val="75000"/>
                  </a:prstClr>
                </a:solidFill>
              </a:rPr>
              <a:t>9/30/2018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55</a:t>
            </a:fld>
            <a:endParaRPr lang="en-US">
              <a:solidFill>
                <a:prstClr val="black">
                  <a:tint val="75000"/>
                </a:prstClr>
              </a:solidFill>
            </a:endParaRPr>
          </a:p>
        </p:txBody>
      </p:sp>
      <p:sp>
        <p:nvSpPr>
          <p:cNvPr id="6" name="TextBox 5"/>
          <p:cNvSpPr txBox="1"/>
          <p:nvPr/>
        </p:nvSpPr>
        <p:spPr>
          <a:xfrm>
            <a:off x="228600" y="1905000"/>
            <a:ext cx="8686800" cy="4401205"/>
          </a:xfrm>
          <a:prstGeom prst="rect">
            <a:avLst/>
          </a:prstGeom>
          <a:noFill/>
        </p:spPr>
        <p:txBody>
          <a:bodyPr wrap="square" rtlCol="0">
            <a:spAutoFit/>
          </a:bodyPr>
          <a:lstStyle/>
          <a:p>
            <a:r>
              <a:rPr lang="en-AU" sz="2800" b="1" dirty="0" smtClean="0"/>
              <a:t>1.Write </a:t>
            </a:r>
            <a:r>
              <a:rPr lang="en-AU" sz="2800" b="1" dirty="0"/>
              <a:t>a function prototype for the following components:</a:t>
            </a:r>
          </a:p>
          <a:p>
            <a:r>
              <a:rPr lang="en-AU" sz="2800" dirty="0"/>
              <a:t>• </a:t>
            </a:r>
            <a:r>
              <a:rPr lang="en-AU" sz="2800" b="1" dirty="0"/>
              <a:t>A function that divides two numbers and returns </a:t>
            </a:r>
            <a:r>
              <a:rPr lang="en-AU" sz="2800" b="1" dirty="0" smtClean="0"/>
              <a:t>the </a:t>
            </a:r>
            <a:r>
              <a:rPr lang="en-US" sz="2800" b="1" dirty="0" smtClean="0"/>
              <a:t>remainder</a:t>
            </a:r>
            <a:endParaRPr lang="en-US" sz="2800" b="1" dirty="0"/>
          </a:p>
          <a:p>
            <a:r>
              <a:rPr lang="en-AU" sz="2800" dirty="0"/>
              <a:t>• </a:t>
            </a:r>
            <a:r>
              <a:rPr lang="en-AU" sz="2800" b="1" dirty="0"/>
              <a:t>A function that finds the larger of two numbers and </a:t>
            </a:r>
            <a:r>
              <a:rPr lang="en-AU" sz="2800" b="1" dirty="0" smtClean="0"/>
              <a:t>returns </a:t>
            </a:r>
            <a:r>
              <a:rPr lang="en-US" sz="2800" b="1" dirty="0" smtClean="0"/>
              <a:t>the </a:t>
            </a:r>
            <a:r>
              <a:rPr lang="en-US" sz="2800" b="1" dirty="0"/>
              <a:t>result</a:t>
            </a:r>
          </a:p>
          <a:p>
            <a:r>
              <a:rPr lang="en-AU" sz="2800" dirty="0"/>
              <a:t>• </a:t>
            </a:r>
            <a:r>
              <a:rPr lang="en-AU" sz="2800" b="1" dirty="0"/>
              <a:t>A function that prints an ATM menu—it receives </a:t>
            </a:r>
            <a:r>
              <a:rPr lang="en-AU" sz="2800" b="1" dirty="0" smtClean="0"/>
              <a:t>no parameters </a:t>
            </a:r>
            <a:r>
              <a:rPr lang="en-AU" sz="2800" b="1" dirty="0"/>
              <a:t>and returns no value</a:t>
            </a:r>
          </a:p>
          <a:p>
            <a:r>
              <a:rPr lang="en-AU" sz="2800" b="1" dirty="0"/>
              <a:t>2. Build the function definitions for each preceding </a:t>
            </a:r>
            <a:r>
              <a:rPr lang="en-AU" sz="2800" b="1" dirty="0" smtClean="0"/>
              <a:t>function </a:t>
            </a:r>
            <a:r>
              <a:rPr lang="en-US" sz="2800" b="1" dirty="0" smtClean="0"/>
              <a:t>prototype</a:t>
            </a:r>
            <a:r>
              <a:rPr lang="en-US" sz="2800" b="1" dirty="0"/>
              <a:t>.</a:t>
            </a:r>
            <a:endParaRPr lang="en-US" sz="2800" dirty="0"/>
          </a:p>
        </p:txBody>
      </p:sp>
    </p:spTree>
    <p:extLst>
      <p:ext uri="{BB962C8B-B14F-4D97-AF65-F5344CB8AC3E}">
        <p14:creationId xmlns:p14="http://schemas.microsoft.com/office/powerpoint/2010/main" val="33084385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8229600" cy="1143000"/>
          </a:xfrm>
        </p:spPr>
        <p:txBody>
          <a:bodyPr/>
          <a:lstStyle/>
          <a:p>
            <a:r>
              <a:rPr lang="en-US" dirty="0" smtClean="0">
                <a:solidFill>
                  <a:schemeClr val="accent1"/>
                </a:solidFill>
              </a:rPr>
              <a:t>END OF LESSON3</a:t>
            </a:r>
            <a:endParaRPr lang="en-US" dirty="0">
              <a:solidFill>
                <a:schemeClr val="accent1"/>
              </a:solidFill>
            </a:endParaRPr>
          </a:p>
        </p:txBody>
      </p:sp>
      <p:sp>
        <p:nvSpPr>
          <p:cNvPr id="3" name="Date Placeholder 2"/>
          <p:cNvSpPr>
            <a:spLocks noGrp="1"/>
          </p:cNvSpPr>
          <p:nvPr>
            <p:ph type="dt" sz="half" idx="10"/>
          </p:nvPr>
        </p:nvSpPr>
        <p:spPr/>
        <p:txBody>
          <a:bodyPr/>
          <a:lstStyle/>
          <a:p>
            <a:fld id="{2C89FE93-5857-42DF-A8E7-9E2BA376949A}" type="datetime1">
              <a:rPr lang="en-US" smtClean="0">
                <a:solidFill>
                  <a:prstClr val="black">
                    <a:tint val="75000"/>
                  </a:prstClr>
                </a:solidFill>
              </a:rPr>
              <a:t>9/30/2018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56</a:t>
            </a:fld>
            <a:endParaRPr lang="en-US">
              <a:solidFill>
                <a:prstClr val="black">
                  <a:tint val="75000"/>
                </a:prstClr>
              </a:solidFill>
            </a:endParaRPr>
          </a:p>
        </p:txBody>
      </p:sp>
      <p:sp>
        <p:nvSpPr>
          <p:cNvPr id="6" name="Smiley Face 5"/>
          <p:cNvSpPr/>
          <p:nvPr/>
        </p:nvSpPr>
        <p:spPr>
          <a:xfrm>
            <a:off x="2286000" y="2590800"/>
            <a:ext cx="4724400" cy="3581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443943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0"/>
            <a:ext cx="4094629" cy="7017306"/>
          </a:xfrm>
          <a:prstGeom prst="rect">
            <a:avLst/>
          </a:prstGeom>
          <a:noFill/>
        </p:spPr>
        <p:txBody>
          <a:bodyPr wrap="square" rtlCol="0">
            <a:spAutoFit/>
          </a:bodyPr>
          <a:lstStyle/>
          <a:p>
            <a:r>
              <a:rPr lang="en-AU" b="1" dirty="0">
                <a:solidFill>
                  <a:prstClr val="black"/>
                </a:solidFill>
              </a:rPr>
              <a:t>#include &lt;</a:t>
            </a:r>
            <a:r>
              <a:rPr lang="en-AU" b="1" dirty="0" err="1">
                <a:solidFill>
                  <a:prstClr val="black"/>
                </a:solidFill>
              </a:rPr>
              <a:t>stdio.h</a:t>
            </a:r>
            <a:r>
              <a:rPr lang="en-AU" b="1" dirty="0">
                <a:solidFill>
                  <a:prstClr val="black"/>
                </a:solidFill>
              </a:rPr>
              <a:t>&gt;</a:t>
            </a:r>
          </a:p>
          <a:p>
            <a:endParaRPr lang="en-AU" b="1" dirty="0">
              <a:solidFill>
                <a:prstClr val="black"/>
              </a:solidFill>
            </a:endParaRPr>
          </a:p>
          <a:p>
            <a:r>
              <a:rPr lang="en-AU" b="1" dirty="0">
                <a:solidFill>
                  <a:srgbClr val="5B9BD5"/>
                </a:solidFill>
              </a:rPr>
              <a:t>/* Addition function declaration */</a:t>
            </a:r>
          </a:p>
          <a:p>
            <a:r>
              <a:rPr lang="en-AU" b="1" dirty="0" err="1">
                <a:solidFill>
                  <a:prstClr val="black"/>
                </a:solidFill>
              </a:rPr>
              <a:t>int</a:t>
            </a:r>
            <a:r>
              <a:rPr lang="en-AU" b="1" dirty="0">
                <a:solidFill>
                  <a:prstClr val="black"/>
                </a:solidFill>
              </a:rPr>
              <a:t> add(</a:t>
            </a:r>
            <a:r>
              <a:rPr lang="en-AU" b="1" dirty="0" err="1">
                <a:solidFill>
                  <a:prstClr val="black"/>
                </a:solidFill>
              </a:rPr>
              <a:t>int</a:t>
            </a:r>
            <a:r>
              <a:rPr lang="en-AU" b="1" dirty="0">
                <a:solidFill>
                  <a:prstClr val="black"/>
                </a:solidFill>
              </a:rPr>
              <a:t> num1, </a:t>
            </a:r>
            <a:r>
              <a:rPr lang="en-AU" b="1" dirty="0" err="1">
                <a:solidFill>
                  <a:prstClr val="black"/>
                </a:solidFill>
              </a:rPr>
              <a:t>int</a:t>
            </a:r>
            <a:r>
              <a:rPr lang="en-AU" b="1" dirty="0">
                <a:solidFill>
                  <a:prstClr val="black"/>
                </a:solidFill>
              </a:rPr>
              <a:t> num2);</a:t>
            </a:r>
          </a:p>
          <a:p>
            <a:endParaRPr lang="en-AU" b="1" dirty="0">
              <a:solidFill>
                <a:prstClr val="black"/>
              </a:solidFill>
            </a:endParaRPr>
          </a:p>
          <a:p>
            <a:endParaRPr lang="en-AU" b="1" dirty="0">
              <a:solidFill>
                <a:prstClr val="black"/>
              </a:solidFill>
            </a:endParaRPr>
          </a:p>
          <a:p>
            <a:r>
              <a:rPr lang="en-AU" b="1" dirty="0">
                <a:solidFill>
                  <a:srgbClr val="5B9BD5"/>
                </a:solidFill>
              </a:rPr>
              <a:t>/* Main function definition */</a:t>
            </a:r>
          </a:p>
          <a:p>
            <a:r>
              <a:rPr lang="en-AU" b="1" dirty="0" err="1">
                <a:solidFill>
                  <a:prstClr val="black"/>
                </a:solidFill>
              </a:rPr>
              <a:t>int</a:t>
            </a:r>
            <a:r>
              <a:rPr lang="en-AU" b="1" dirty="0">
                <a:solidFill>
                  <a:prstClr val="black"/>
                </a:solidFill>
              </a:rPr>
              <a:t> main()</a:t>
            </a:r>
          </a:p>
          <a:p>
            <a:r>
              <a:rPr lang="en-AU" b="1" dirty="0">
                <a:solidFill>
                  <a:prstClr val="black"/>
                </a:solidFill>
              </a:rPr>
              <a:t>{</a:t>
            </a:r>
          </a:p>
          <a:p>
            <a:r>
              <a:rPr lang="en-AU" b="1" dirty="0">
                <a:solidFill>
                  <a:prstClr val="black"/>
                </a:solidFill>
              </a:rPr>
              <a:t>    </a:t>
            </a:r>
            <a:r>
              <a:rPr lang="en-AU" b="1" dirty="0">
                <a:solidFill>
                  <a:srgbClr val="5B9BD5"/>
                </a:solidFill>
              </a:rPr>
              <a:t>/* Variable declaration */</a:t>
            </a:r>
          </a:p>
          <a:p>
            <a:r>
              <a:rPr lang="en-AU" b="1" dirty="0">
                <a:solidFill>
                  <a:prstClr val="black"/>
                </a:solidFill>
              </a:rPr>
              <a:t>    </a:t>
            </a:r>
            <a:r>
              <a:rPr lang="en-AU" b="1" dirty="0" err="1">
                <a:solidFill>
                  <a:prstClr val="black"/>
                </a:solidFill>
              </a:rPr>
              <a:t>int</a:t>
            </a:r>
            <a:r>
              <a:rPr lang="en-AU" b="1" dirty="0">
                <a:solidFill>
                  <a:prstClr val="black"/>
                </a:solidFill>
              </a:rPr>
              <a:t> n1, n2, sum;</a:t>
            </a:r>
          </a:p>
          <a:p>
            <a:endParaRPr lang="en-AU" b="1" dirty="0">
              <a:solidFill>
                <a:prstClr val="black"/>
              </a:solidFill>
            </a:endParaRPr>
          </a:p>
          <a:p>
            <a:r>
              <a:rPr lang="en-AU" b="1" dirty="0">
                <a:solidFill>
                  <a:prstClr val="black"/>
                </a:solidFill>
              </a:rPr>
              <a:t>    /* Input two numbers from user */</a:t>
            </a:r>
          </a:p>
          <a:p>
            <a:r>
              <a:rPr lang="en-AU" b="1" dirty="0">
                <a:solidFill>
                  <a:prstClr val="black"/>
                </a:solidFill>
              </a:rPr>
              <a:t>    </a:t>
            </a:r>
            <a:r>
              <a:rPr lang="en-AU" b="1" dirty="0" err="1">
                <a:solidFill>
                  <a:prstClr val="black"/>
                </a:solidFill>
              </a:rPr>
              <a:t>printf</a:t>
            </a:r>
            <a:r>
              <a:rPr lang="en-AU" b="1" dirty="0">
                <a:solidFill>
                  <a:prstClr val="black"/>
                </a:solidFill>
              </a:rPr>
              <a:t>("Enter two numbers: ");</a:t>
            </a:r>
          </a:p>
          <a:p>
            <a:r>
              <a:rPr lang="en-AU" b="1" dirty="0">
                <a:solidFill>
                  <a:prstClr val="black"/>
                </a:solidFill>
              </a:rPr>
              <a:t>    </a:t>
            </a:r>
            <a:r>
              <a:rPr lang="en-AU" b="1" dirty="0" err="1">
                <a:solidFill>
                  <a:prstClr val="black"/>
                </a:solidFill>
              </a:rPr>
              <a:t>scanf</a:t>
            </a:r>
            <a:r>
              <a:rPr lang="en-AU" b="1" dirty="0">
                <a:solidFill>
                  <a:prstClr val="black"/>
                </a:solidFill>
              </a:rPr>
              <a:t>("%</a:t>
            </a:r>
            <a:r>
              <a:rPr lang="en-AU" b="1" dirty="0" err="1">
                <a:solidFill>
                  <a:prstClr val="black"/>
                </a:solidFill>
              </a:rPr>
              <a:t>d%d</a:t>
            </a:r>
            <a:r>
              <a:rPr lang="en-AU" b="1" dirty="0">
                <a:solidFill>
                  <a:prstClr val="black"/>
                </a:solidFill>
              </a:rPr>
              <a:t>", &amp;n1, &amp;n2);</a:t>
            </a:r>
          </a:p>
          <a:p>
            <a:endParaRPr lang="en-AU" b="1" dirty="0">
              <a:solidFill>
                <a:prstClr val="black"/>
              </a:solidFill>
            </a:endParaRPr>
          </a:p>
          <a:p>
            <a:r>
              <a:rPr lang="en-AU" b="1" dirty="0">
                <a:solidFill>
                  <a:prstClr val="black"/>
                </a:solidFill>
              </a:rPr>
              <a:t>    /*</a:t>
            </a:r>
          </a:p>
          <a:p>
            <a:r>
              <a:rPr lang="en-AU" b="1" dirty="0">
                <a:solidFill>
                  <a:prstClr val="black"/>
                </a:solidFill>
              </a:rPr>
              <a:t>     * Addition function call.</a:t>
            </a:r>
          </a:p>
          <a:p>
            <a:r>
              <a:rPr lang="en-AU" b="1" dirty="0">
                <a:solidFill>
                  <a:prstClr val="black"/>
                </a:solidFill>
              </a:rPr>
              <a:t>     * n1 and n2 are parameters passed to add function.</a:t>
            </a:r>
          </a:p>
          <a:p>
            <a:r>
              <a:rPr lang="en-AU" b="1" dirty="0">
                <a:solidFill>
                  <a:prstClr val="black"/>
                </a:solidFill>
              </a:rPr>
              <a:t>     * Value returned by add() is stored in sum.</a:t>
            </a:r>
          </a:p>
          <a:p>
            <a:r>
              <a:rPr lang="en-AU" b="1" dirty="0">
                <a:solidFill>
                  <a:prstClr val="black"/>
                </a:solidFill>
              </a:rPr>
              <a:t>     */</a:t>
            </a:r>
          </a:p>
          <a:p>
            <a:r>
              <a:rPr lang="en-AU" b="1" dirty="0">
                <a:solidFill>
                  <a:prstClr val="black"/>
                </a:solidFill>
              </a:rPr>
              <a:t>    sum = add(n1, n2);</a:t>
            </a:r>
          </a:p>
          <a:p>
            <a:endParaRPr lang="en-AU" b="1" dirty="0">
              <a:solidFill>
                <a:prstClr val="black"/>
              </a:solidFill>
            </a:endParaRPr>
          </a:p>
        </p:txBody>
      </p:sp>
      <p:sp>
        <p:nvSpPr>
          <p:cNvPr id="5" name="TextBox 4"/>
          <p:cNvSpPr txBox="1"/>
          <p:nvPr/>
        </p:nvSpPr>
        <p:spPr>
          <a:xfrm>
            <a:off x="4247029" y="-28575"/>
            <a:ext cx="4896971" cy="6524863"/>
          </a:xfrm>
          <a:prstGeom prst="rect">
            <a:avLst/>
          </a:prstGeom>
          <a:noFill/>
        </p:spPr>
        <p:txBody>
          <a:bodyPr wrap="square" rtlCol="0">
            <a:spAutoFit/>
          </a:bodyPr>
          <a:lstStyle/>
          <a:p>
            <a:r>
              <a:rPr lang="en-AU" sz="1900" b="1" dirty="0">
                <a:solidFill>
                  <a:prstClr val="black"/>
                </a:solidFill>
              </a:rPr>
              <a:t> /* Print value of sum */</a:t>
            </a:r>
          </a:p>
          <a:p>
            <a:r>
              <a:rPr lang="en-AU" sz="1900" b="1" dirty="0">
                <a:solidFill>
                  <a:prstClr val="black"/>
                </a:solidFill>
              </a:rPr>
              <a:t>    </a:t>
            </a:r>
            <a:r>
              <a:rPr lang="en-AU" sz="1900" b="1" dirty="0" err="1">
                <a:solidFill>
                  <a:prstClr val="black"/>
                </a:solidFill>
              </a:rPr>
              <a:t>printf</a:t>
            </a:r>
            <a:r>
              <a:rPr lang="en-AU" sz="1900" b="1" dirty="0">
                <a:solidFill>
                  <a:prstClr val="black"/>
                </a:solidFill>
              </a:rPr>
              <a:t>("Sum = %d", sum);</a:t>
            </a:r>
          </a:p>
          <a:p>
            <a:endParaRPr lang="en-AU" sz="1900" b="1" dirty="0">
              <a:solidFill>
                <a:prstClr val="black"/>
              </a:solidFill>
            </a:endParaRPr>
          </a:p>
          <a:p>
            <a:r>
              <a:rPr lang="en-AU" sz="1900" b="1" dirty="0">
                <a:solidFill>
                  <a:prstClr val="black"/>
                </a:solidFill>
              </a:rPr>
              <a:t>    return 0;</a:t>
            </a:r>
          </a:p>
          <a:p>
            <a:r>
              <a:rPr lang="en-AU" sz="1900" b="1" dirty="0">
                <a:solidFill>
                  <a:prstClr val="black"/>
                </a:solidFill>
              </a:rPr>
              <a:t>}</a:t>
            </a:r>
          </a:p>
          <a:p>
            <a:endParaRPr lang="en-AU" sz="1900" b="1" dirty="0">
              <a:solidFill>
                <a:prstClr val="black"/>
              </a:solidFill>
            </a:endParaRPr>
          </a:p>
          <a:p>
            <a:r>
              <a:rPr lang="en-AU" sz="1900" b="1" dirty="0">
                <a:solidFill>
                  <a:schemeClr val="accent1"/>
                </a:solidFill>
              </a:rPr>
              <a:t>/**</a:t>
            </a:r>
          </a:p>
          <a:p>
            <a:r>
              <a:rPr lang="en-AU" sz="1900" b="1" dirty="0">
                <a:solidFill>
                  <a:schemeClr val="accent1"/>
                </a:solidFill>
              </a:rPr>
              <a:t> * Addition function definition.</a:t>
            </a:r>
          </a:p>
          <a:p>
            <a:r>
              <a:rPr lang="en-AU" sz="1900" b="1" dirty="0">
                <a:solidFill>
                  <a:schemeClr val="accent1"/>
                </a:solidFill>
              </a:rPr>
              <a:t> *</a:t>
            </a:r>
          </a:p>
          <a:p>
            <a:r>
              <a:rPr lang="en-AU" sz="1900" b="1" dirty="0">
                <a:solidFill>
                  <a:schemeClr val="accent1"/>
                </a:solidFill>
              </a:rPr>
              <a:t> * Return type of the function is int.</a:t>
            </a:r>
          </a:p>
          <a:p>
            <a:r>
              <a:rPr lang="en-AU" sz="1900" b="1" dirty="0">
                <a:solidFill>
                  <a:schemeClr val="accent1"/>
                </a:solidFill>
              </a:rPr>
              <a:t> * num1 - First parameter of the function of </a:t>
            </a:r>
            <a:r>
              <a:rPr lang="en-AU" sz="1900" b="1" dirty="0" err="1">
                <a:solidFill>
                  <a:schemeClr val="accent1"/>
                </a:solidFill>
              </a:rPr>
              <a:t>int</a:t>
            </a:r>
            <a:r>
              <a:rPr lang="en-AU" sz="1900" b="1" dirty="0">
                <a:solidFill>
                  <a:schemeClr val="accent1"/>
                </a:solidFill>
              </a:rPr>
              <a:t> type.</a:t>
            </a:r>
          </a:p>
          <a:p>
            <a:r>
              <a:rPr lang="en-AU" sz="1900" b="1" dirty="0">
                <a:solidFill>
                  <a:schemeClr val="accent1"/>
                </a:solidFill>
              </a:rPr>
              <a:t> * num2 - Second parameter of the function of </a:t>
            </a:r>
            <a:r>
              <a:rPr lang="en-AU" sz="1900" b="1" dirty="0" err="1">
                <a:solidFill>
                  <a:schemeClr val="accent1"/>
                </a:solidFill>
              </a:rPr>
              <a:t>int</a:t>
            </a:r>
            <a:r>
              <a:rPr lang="en-AU" sz="1900" b="1" dirty="0">
                <a:solidFill>
                  <a:schemeClr val="accent1"/>
                </a:solidFill>
              </a:rPr>
              <a:t> type.</a:t>
            </a:r>
          </a:p>
          <a:p>
            <a:r>
              <a:rPr lang="en-AU" sz="1900" b="1" dirty="0">
                <a:solidFill>
                  <a:schemeClr val="accent1"/>
                </a:solidFill>
              </a:rPr>
              <a:t> */</a:t>
            </a:r>
          </a:p>
          <a:p>
            <a:r>
              <a:rPr lang="en-AU" sz="1900" b="1" dirty="0" err="1">
                <a:solidFill>
                  <a:prstClr val="black"/>
                </a:solidFill>
              </a:rPr>
              <a:t>int</a:t>
            </a:r>
            <a:r>
              <a:rPr lang="en-AU" sz="1900" b="1" dirty="0">
                <a:solidFill>
                  <a:prstClr val="black"/>
                </a:solidFill>
              </a:rPr>
              <a:t> add(</a:t>
            </a:r>
            <a:r>
              <a:rPr lang="en-AU" sz="1900" b="1" dirty="0" err="1">
                <a:solidFill>
                  <a:prstClr val="black"/>
                </a:solidFill>
              </a:rPr>
              <a:t>int</a:t>
            </a:r>
            <a:r>
              <a:rPr lang="en-AU" sz="1900" b="1" dirty="0">
                <a:solidFill>
                  <a:prstClr val="black"/>
                </a:solidFill>
              </a:rPr>
              <a:t> num1, </a:t>
            </a:r>
            <a:r>
              <a:rPr lang="en-AU" sz="1900" b="1" dirty="0" err="1">
                <a:solidFill>
                  <a:prstClr val="black"/>
                </a:solidFill>
              </a:rPr>
              <a:t>int</a:t>
            </a:r>
            <a:r>
              <a:rPr lang="en-AU" sz="1900" b="1" dirty="0">
                <a:solidFill>
                  <a:prstClr val="black"/>
                </a:solidFill>
              </a:rPr>
              <a:t> num2)</a:t>
            </a:r>
          </a:p>
          <a:p>
            <a:r>
              <a:rPr lang="en-AU" sz="1900" b="1" dirty="0">
                <a:solidFill>
                  <a:prstClr val="black"/>
                </a:solidFill>
              </a:rPr>
              <a:t>{</a:t>
            </a:r>
          </a:p>
          <a:p>
            <a:r>
              <a:rPr lang="en-AU" sz="1900" b="1" dirty="0">
                <a:solidFill>
                  <a:prstClr val="black"/>
                </a:solidFill>
              </a:rPr>
              <a:t>    </a:t>
            </a:r>
            <a:r>
              <a:rPr lang="en-AU" sz="1900" b="1" dirty="0" err="1">
                <a:solidFill>
                  <a:prstClr val="black"/>
                </a:solidFill>
              </a:rPr>
              <a:t>int</a:t>
            </a:r>
            <a:r>
              <a:rPr lang="en-AU" sz="1900" b="1" dirty="0">
                <a:solidFill>
                  <a:prstClr val="black"/>
                </a:solidFill>
              </a:rPr>
              <a:t> s = num1 + num2;</a:t>
            </a:r>
          </a:p>
          <a:p>
            <a:endParaRPr lang="en-AU" sz="1900" b="1" dirty="0">
              <a:solidFill>
                <a:prstClr val="black"/>
              </a:solidFill>
            </a:endParaRPr>
          </a:p>
          <a:p>
            <a:r>
              <a:rPr lang="en-AU" sz="1900" b="1" dirty="0" smtClean="0">
                <a:solidFill>
                  <a:schemeClr val="accent1"/>
                </a:solidFill>
              </a:rPr>
              <a:t>/* </a:t>
            </a:r>
            <a:r>
              <a:rPr lang="en-AU" sz="1900" b="1" dirty="0">
                <a:solidFill>
                  <a:schemeClr val="accent1"/>
                </a:solidFill>
              </a:rPr>
              <a:t>Return value of sum to the main function */</a:t>
            </a:r>
          </a:p>
          <a:p>
            <a:r>
              <a:rPr lang="en-AU" sz="1900" b="1" dirty="0">
                <a:solidFill>
                  <a:prstClr val="black"/>
                </a:solidFill>
              </a:rPr>
              <a:t>    return s;</a:t>
            </a:r>
          </a:p>
          <a:p>
            <a:r>
              <a:rPr lang="en-AU" sz="1900" b="1" dirty="0">
                <a:solidFill>
                  <a:prstClr val="black"/>
                </a:solidFill>
              </a:rPr>
              <a:t>}</a:t>
            </a:r>
            <a:endParaRPr lang="en-US" sz="1900" b="1" dirty="0">
              <a:solidFill>
                <a:prstClr val="black"/>
              </a:solidFill>
            </a:endParaRPr>
          </a:p>
        </p:txBody>
      </p:sp>
      <p:sp>
        <p:nvSpPr>
          <p:cNvPr id="2" name="Left Arrow 1">
            <a:hlinkClick r:id="rId2" action="ppaction://hlinksldjump"/>
          </p:cNvPr>
          <p:cNvSpPr/>
          <p:nvPr/>
        </p:nvSpPr>
        <p:spPr>
          <a:xfrm>
            <a:off x="6096000" y="6172200"/>
            <a:ext cx="1905000"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71434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854888" cy="6463308"/>
          </a:xfrm>
          <a:prstGeom prst="rect">
            <a:avLst/>
          </a:prstGeom>
          <a:noFill/>
        </p:spPr>
        <p:txBody>
          <a:bodyPr wrap="square" rtlCol="0">
            <a:spAutoFit/>
          </a:bodyPr>
          <a:lstStyle/>
          <a:p>
            <a:r>
              <a:rPr lang="en-US" sz="2300" dirty="0">
                <a:solidFill>
                  <a:srgbClr val="00B0F0"/>
                </a:solidFill>
              </a:rPr>
              <a:t>/*Program is to list </a:t>
            </a:r>
            <a:r>
              <a:rPr lang="en-US" sz="2300" dirty="0" smtClean="0">
                <a:solidFill>
                  <a:srgbClr val="00B0F0"/>
                </a:solidFill>
              </a:rPr>
              <a:t>square </a:t>
            </a:r>
            <a:r>
              <a:rPr lang="en-US" sz="2300" dirty="0">
                <a:solidFill>
                  <a:srgbClr val="00B0F0"/>
                </a:solidFill>
              </a:rPr>
              <a:t>of numbers from 1 to 10*/</a:t>
            </a:r>
          </a:p>
          <a:p>
            <a:r>
              <a:rPr lang="en-US" sz="2300" dirty="0">
                <a:solidFill>
                  <a:srgbClr val="00B0F0"/>
                </a:solidFill>
              </a:rPr>
              <a:t>/*Function main begins program execution*/</a:t>
            </a:r>
          </a:p>
          <a:p>
            <a:r>
              <a:rPr lang="en-US" sz="2300" dirty="0" err="1">
                <a:solidFill>
                  <a:prstClr val="black"/>
                </a:solidFill>
              </a:rPr>
              <a:t>int</a:t>
            </a:r>
            <a:r>
              <a:rPr lang="en-US" sz="2300" dirty="0">
                <a:solidFill>
                  <a:prstClr val="black"/>
                </a:solidFill>
              </a:rPr>
              <a:t> main(void){</a:t>
            </a:r>
          </a:p>
          <a:p>
            <a:r>
              <a:rPr lang="en-US" sz="2300" dirty="0" err="1">
                <a:solidFill>
                  <a:prstClr val="black"/>
                </a:solidFill>
              </a:rPr>
              <a:t>int</a:t>
            </a:r>
            <a:r>
              <a:rPr lang="en-US" sz="2300" dirty="0">
                <a:solidFill>
                  <a:prstClr val="black"/>
                </a:solidFill>
              </a:rPr>
              <a:t>  x; //counter</a:t>
            </a:r>
          </a:p>
          <a:p>
            <a:r>
              <a:rPr lang="en-US" sz="2300" dirty="0">
                <a:solidFill>
                  <a:srgbClr val="00B0F0"/>
                </a:solidFill>
              </a:rPr>
              <a:t>//loop 10 times and calculate and output square of x each time</a:t>
            </a:r>
          </a:p>
          <a:p>
            <a:r>
              <a:rPr lang="en-US" sz="2300" dirty="0" smtClean="0">
                <a:solidFill>
                  <a:prstClr val="black"/>
                </a:solidFill>
              </a:rPr>
              <a:t>          for(x=1;x</a:t>
            </a:r>
            <a:r>
              <a:rPr lang="en-US" sz="2300" dirty="0">
                <a:solidFill>
                  <a:prstClr val="black"/>
                </a:solidFill>
              </a:rPr>
              <a:t>&lt;=10;++x){</a:t>
            </a:r>
          </a:p>
          <a:p>
            <a:r>
              <a:rPr lang="en-US" sz="2300" dirty="0" err="1">
                <a:solidFill>
                  <a:prstClr val="black"/>
                </a:solidFill>
              </a:rPr>
              <a:t>printf</a:t>
            </a:r>
            <a:r>
              <a:rPr lang="en-US" sz="2300" dirty="0">
                <a:solidFill>
                  <a:prstClr val="black"/>
                </a:solidFill>
              </a:rPr>
              <a:t>(“%d”, square(x));//function </a:t>
            </a:r>
            <a:r>
              <a:rPr lang="en-US" sz="2300" dirty="0" smtClean="0">
                <a:solidFill>
                  <a:prstClr val="black"/>
                </a:solidFill>
              </a:rPr>
              <a:t>call</a:t>
            </a:r>
          </a:p>
          <a:p>
            <a:endParaRPr lang="en-US" sz="2300" dirty="0">
              <a:solidFill>
                <a:prstClr val="black"/>
              </a:solidFill>
            </a:endParaRPr>
          </a:p>
          <a:p>
            <a:r>
              <a:rPr lang="en-US" sz="2300" dirty="0">
                <a:solidFill>
                  <a:prstClr val="black"/>
                </a:solidFill>
              </a:rPr>
              <a:t>} //end for</a:t>
            </a:r>
          </a:p>
          <a:p>
            <a:r>
              <a:rPr lang="en-US" sz="2300" dirty="0" smtClean="0">
                <a:solidFill>
                  <a:prstClr val="black"/>
                </a:solidFill>
              </a:rPr>
              <a:t>puts</a:t>
            </a:r>
            <a:r>
              <a:rPr lang="en-US" sz="2300" dirty="0">
                <a:solidFill>
                  <a:prstClr val="black"/>
                </a:solidFill>
              </a:rPr>
              <a:t>(“ “);</a:t>
            </a:r>
          </a:p>
          <a:p>
            <a:r>
              <a:rPr lang="en-US" sz="2300" dirty="0">
                <a:solidFill>
                  <a:prstClr val="black"/>
                </a:solidFill>
              </a:rPr>
              <a:t>} //end main</a:t>
            </a:r>
          </a:p>
          <a:p>
            <a:endParaRPr lang="en-US" sz="2300" dirty="0">
              <a:solidFill>
                <a:prstClr val="black"/>
              </a:solidFill>
            </a:endParaRPr>
          </a:p>
          <a:p>
            <a:r>
              <a:rPr lang="en-US" sz="2300" dirty="0">
                <a:solidFill>
                  <a:prstClr val="black"/>
                </a:solidFill>
              </a:rPr>
              <a:t>//square function definition return the square of its parameter</a:t>
            </a:r>
          </a:p>
          <a:p>
            <a:endParaRPr lang="en-US" sz="2300" dirty="0">
              <a:solidFill>
                <a:prstClr val="black"/>
              </a:solidFill>
            </a:endParaRPr>
          </a:p>
          <a:p>
            <a:r>
              <a:rPr lang="en-US" sz="2300" dirty="0" err="1">
                <a:solidFill>
                  <a:prstClr val="black"/>
                </a:solidFill>
              </a:rPr>
              <a:t>int</a:t>
            </a:r>
            <a:r>
              <a:rPr lang="en-US" sz="2300" dirty="0">
                <a:solidFill>
                  <a:prstClr val="black"/>
                </a:solidFill>
              </a:rPr>
              <a:t> square(</a:t>
            </a:r>
            <a:r>
              <a:rPr lang="en-US" sz="2300" dirty="0" err="1">
                <a:solidFill>
                  <a:prstClr val="black"/>
                </a:solidFill>
              </a:rPr>
              <a:t>int</a:t>
            </a:r>
            <a:r>
              <a:rPr lang="en-US" sz="2300" dirty="0">
                <a:solidFill>
                  <a:prstClr val="black"/>
                </a:solidFill>
              </a:rPr>
              <a:t> y); //y is a copy of the argument to the function</a:t>
            </a:r>
          </a:p>
          <a:p>
            <a:r>
              <a:rPr lang="en-US" sz="2300" dirty="0">
                <a:solidFill>
                  <a:prstClr val="black"/>
                </a:solidFill>
              </a:rPr>
              <a:t>{</a:t>
            </a:r>
          </a:p>
          <a:p>
            <a:r>
              <a:rPr lang="en-US" sz="2300" dirty="0">
                <a:solidFill>
                  <a:prstClr val="black"/>
                </a:solidFill>
              </a:rPr>
              <a:t>return y*y;</a:t>
            </a:r>
          </a:p>
          <a:p>
            <a:r>
              <a:rPr lang="en-US" sz="2300" dirty="0">
                <a:solidFill>
                  <a:prstClr val="black"/>
                </a:solidFill>
              </a:rPr>
              <a:t>}  //end function square</a:t>
            </a:r>
          </a:p>
        </p:txBody>
      </p:sp>
      <p:sp>
        <p:nvSpPr>
          <p:cNvPr id="2" name="Left Arrow 1">
            <a:hlinkClick r:id="rId2" action="ppaction://hlinksldjump"/>
          </p:cNvPr>
          <p:cNvSpPr/>
          <p:nvPr/>
        </p:nvSpPr>
        <p:spPr>
          <a:xfrm>
            <a:off x="5257800" y="5867400"/>
            <a:ext cx="1905000" cy="59590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83953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5" y="84884"/>
            <a:ext cx="4346762" cy="7201972"/>
          </a:xfrm>
          <a:prstGeom prst="rect">
            <a:avLst/>
          </a:prstGeom>
          <a:noFill/>
        </p:spPr>
        <p:txBody>
          <a:bodyPr wrap="square" rtlCol="0">
            <a:spAutoFit/>
          </a:bodyPr>
          <a:lstStyle/>
          <a:p>
            <a:r>
              <a:rPr lang="en-US" sz="2200" b="1" dirty="0">
                <a:solidFill>
                  <a:srgbClr val="002060"/>
                </a:solidFill>
              </a:rPr>
              <a:t>#include &lt;</a:t>
            </a:r>
            <a:r>
              <a:rPr lang="en-US" sz="2200" b="1" dirty="0" err="1">
                <a:solidFill>
                  <a:srgbClr val="002060"/>
                </a:solidFill>
              </a:rPr>
              <a:t>stdio.h</a:t>
            </a:r>
            <a:r>
              <a:rPr lang="en-US" sz="2200" b="1" dirty="0">
                <a:solidFill>
                  <a:srgbClr val="002060"/>
                </a:solidFill>
              </a:rPr>
              <a:t>&gt;</a:t>
            </a:r>
          </a:p>
          <a:p>
            <a:r>
              <a:rPr lang="en-US" sz="2200" b="1" dirty="0" err="1">
                <a:solidFill>
                  <a:srgbClr val="002060"/>
                </a:solidFill>
              </a:rPr>
              <a:t>int</a:t>
            </a:r>
            <a:r>
              <a:rPr lang="en-US" sz="2200" b="1" dirty="0">
                <a:solidFill>
                  <a:srgbClr val="002060"/>
                </a:solidFill>
              </a:rPr>
              <a:t> </a:t>
            </a:r>
            <a:r>
              <a:rPr lang="en-US" sz="2200" b="1" dirty="0" err="1">
                <a:solidFill>
                  <a:srgbClr val="002060"/>
                </a:solidFill>
              </a:rPr>
              <a:t>getInteger</a:t>
            </a:r>
            <a:r>
              <a:rPr lang="en-US" sz="2200" b="1" dirty="0">
                <a:solidFill>
                  <a:srgbClr val="002060"/>
                </a:solidFill>
              </a:rPr>
              <a:t>();</a:t>
            </a:r>
          </a:p>
          <a:p>
            <a:endParaRPr lang="en-US" sz="2200" b="1" dirty="0">
              <a:solidFill>
                <a:srgbClr val="002060"/>
              </a:solidFill>
            </a:endParaRPr>
          </a:p>
          <a:p>
            <a:r>
              <a:rPr lang="en-US" sz="2200" b="1" dirty="0" err="1">
                <a:solidFill>
                  <a:srgbClr val="002060"/>
                </a:solidFill>
              </a:rPr>
              <a:t>int</a:t>
            </a:r>
            <a:r>
              <a:rPr lang="en-US" sz="2200" b="1" dirty="0">
                <a:solidFill>
                  <a:srgbClr val="002060"/>
                </a:solidFill>
              </a:rPr>
              <a:t> main()</a:t>
            </a:r>
          </a:p>
          <a:p>
            <a:r>
              <a:rPr lang="en-US" sz="2200" b="1" dirty="0">
                <a:solidFill>
                  <a:srgbClr val="002060"/>
                </a:solidFill>
              </a:rPr>
              <a:t>{</a:t>
            </a:r>
          </a:p>
          <a:p>
            <a:r>
              <a:rPr lang="en-US" sz="2200" b="1" dirty="0">
                <a:solidFill>
                  <a:srgbClr val="002060"/>
                </a:solidFill>
              </a:rPr>
              <a:t>    </a:t>
            </a:r>
            <a:r>
              <a:rPr lang="en-US" sz="2200" b="1" dirty="0" err="1">
                <a:solidFill>
                  <a:srgbClr val="002060"/>
                </a:solidFill>
              </a:rPr>
              <a:t>int</a:t>
            </a:r>
            <a:r>
              <a:rPr lang="en-US" sz="2200" b="1" dirty="0">
                <a:solidFill>
                  <a:srgbClr val="002060"/>
                </a:solidFill>
              </a:rPr>
              <a:t> n, </a:t>
            </a:r>
            <a:r>
              <a:rPr lang="en-US" sz="2200" b="1" dirty="0" err="1">
                <a:solidFill>
                  <a:srgbClr val="002060"/>
                </a:solidFill>
              </a:rPr>
              <a:t>i</a:t>
            </a:r>
            <a:r>
              <a:rPr lang="en-US" sz="2200" b="1" dirty="0">
                <a:solidFill>
                  <a:srgbClr val="002060"/>
                </a:solidFill>
              </a:rPr>
              <a:t>, flag = 0;</a:t>
            </a:r>
          </a:p>
          <a:p>
            <a:endParaRPr lang="en-US" sz="2200" b="1" dirty="0">
              <a:solidFill>
                <a:srgbClr val="002060"/>
              </a:solidFill>
            </a:endParaRPr>
          </a:p>
          <a:p>
            <a:r>
              <a:rPr lang="en-US" sz="2200" b="1" dirty="0">
                <a:solidFill>
                  <a:srgbClr val="002060"/>
                </a:solidFill>
              </a:rPr>
              <a:t>    // no argument is passed to the function</a:t>
            </a:r>
          </a:p>
          <a:p>
            <a:r>
              <a:rPr lang="en-US" sz="2200" b="1" dirty="0">
                <a:solidFill>
                  <a:srgbClr val="002060"/>
                </a:solidFill>
              </a:rPr>
              <a:t>    // the value returned from the function is assigned to n</a:t>
            </a:r>
          </a:p>
          <a:p>
            <a:r>
              <a:rPr lang="en-US" sz="2200" b="1" dirty="0">
                <a:solidFill>
                  <a:srgbClr val="002060"/>
                </a:solidFill>
              </a:rPr>
              <a:t>    n = </a:t>
            </a:r>
            <a:r>
              <a:rPr lang="en-US" sz="2200" b="1" dirty="0" err="1">
                <a:solidFill>
                  <a:srgbClr val="002060"/>
                </a:solidFill>
              </a:rPr>
              <a:t>getInteger</a:t>
            </a:r>
            <a:r>
              <a:rPr lang="en-US" sz="2200" b="1" dirty="0">
                <a:solidFill>
                  <a:srgbClr val="002060"/>
                </a:solidFill>
              </a:rPr>
              <a:t>();</a:t>
            </a:r>
          </a:p>
          <a:p>
            <a:endParaRPr lang="en-US" sz="2200" b="1" dirty="0">
              <a:solidFill>
                <a:srgbClr val="002060"/>
              </a:solidFill>
            </a:endParaRPr>
          </a:p>
          <a:p>
            <a:r>
              <a:rPr lang="en-US" sz="2200" b="1" dirty="0">
                <a:solidFill>
                  <a:srgbClr val="002060"/>
                </a:solidFill>
              </a:rPr>
              <a:t>    for(</a:t>
            </a:r>
            <a:r>
              <a:rPr lang="en-US" sz="2200" b="1" dirty="0" err="1">
                <a:solidFill>
                  <a:srgbClr val="002060"/>
                </a:solidFill>
              </a:rPr>
              <a:t>i</a:t>
            </a:r>
            <a:r>
              <a:rPr lang="en-US" sz="2200" b="1" dirty="0">
                <a:solidFill>
                  <a:srgbClr val="002060"/>
                </a:solidFill>
              </a:rPr>
              <a:t>=2; </a:t>
            </a:r>
            <a:r>
              <a:rPr lang="en-US" sz="2200" b="1" dirty="0" err="1">
                <a:solidFill>
                  <a:srgbClr val="002060"/>
                </a:solidFill>
              </a:rPr>
              <a:t>i</a:t>
            </a:r>
            <a:r>
              <a:rPr lang="en-US" sz="2200" b="1" dirty="0">
                <a:solidFill>
                  <a:srgbClr val="002060"/>
                </a:solidFill>
              </a:rPr>
              <a:t>&lt;=n/2; ++</a:t>
            </a:r>
            <a:r>
              <a:rPr lang="en-US" sz="2200" b="1" dirty="0" err="1">
                <a:solidFill>
                  <a:srgbClr val="002060"/>
                </a:solidFill>
              </a:rPr>
              <a:t>i</a:t>
            </a:r>
            <a:r>
              <a:rPr lang="en-US" sz="2200" b="1" dirty="0">
                <a:solidFill>
                  <a:srgbClr val="002060"/>
                </a:solidFill>
              </a:rPr>
              <a:t>)</a:t>
            </a:r>
          </a:p>
          <a:p>
            <a:r>
              <a:rPr lang="en-US" sz="2200" b="1" dirty="0">
                <a:solidFill>
                  <a:srgbClr val="002060"/>
                </a:solidFill>
              </a:rPr>
              <a:t>    {</a:t>
            </a:r>
          </a:p>
          <a:p>
            <a:r>
              <a:rPr lang="en-US" sz="2200" b="1" dirty="0">
                <a:solidFill>
                  <a:srgbClr val="002060"/>
                </a:solidFill>
              </a:rPr>
              <a:t>        if(</a:t>
            </a:r>
            <a:r>
              <a:rPr lang="en-US" sz="2200" b="1" dirty="0" err="1">
                <a:solidFill>
                  <a:srgbClr val="002060"/>
                </a:solidFill>
              </a:rPr>
              <a:t>n%i</a:t>
            </a:r>
            <a:r>
              <a:rPr lang="en-US" sz="2200" b="1" dirty="0">
                <a:solidFill>
                  <a:srgbClr val="002060"/>
                </a:solidFill>
              </a:rPr>
              <a:t>==0){</a:t>
            </a:r>
          </a:p>
          <a:p>
            <a:r>
              <a:rPr lang="en-US" sz="2200" b="1" dirty="0">
                <a:solidFill>
                  <a:srgbClr val="002060"/>
                </a:solidFill>
              </a:rPr>
              <a:t>            flag = 1;</a:t>
            </a:r>
          </a:p>
          <a:p>
            <a:r>
              <a:rPr lang="en-US" sz="2200" b="1" dirty="0">
                <a:solidFill>
                  <a:srgbClr val="002060"/>
                </a:solidFill>
              </a:rPr>
              <a:t>            break;</a:t>
            </a:r>
          </a:p>
          <a:p>
            <a:r>
              <a:rPr lang="en-US" sz="2200" b="1" dirty="0">
                <a:solidFill>
                  <a:srgbClr val="002060"/>
                </a:solidFill>
              </a:rPr>
              <a:t>        }</a:t>
            </a:r>
          </a:p>
          <a:p>
            <a:r>
              <a:rPr lang="en-US" sz="2200" b="1" dirty="0">
                <a:solidFill>
                  <a:srgbClr val="002060"/>
                </a:solidFill>
              </a:rPr>
              <a:t>    }</a:t>
            </a:r>
          </a:p>
          <a:p>
            <a:endParaRPr lang="en-US" sz="2200" b="1" dirty="0">
              <a:solidFill>
                <a:srgbClr val="002060"/>
              </a:solidFill>
            </a:endParaRPr>
          </a:p>
        </p:txBody>
      </p:sp>
      <p:sp>
        <p:nvSpPr>
          <p:cNvPr id="5" name="TextBox 4"/>
          <p:cNvSpPr txBox="1"/>
          <p:nvPr/>
        </p:nvSpPr>
        <p:spPr>
          <a:xfrm>
            <a:off x="4356847" y="211841"/>
            <a:ext cx="4787153" cy="5940088"/>
          </a:xfrm>
          <a:prstGeom prst="rect">
            <a:avLst/>
          </a:prstGeom>
          <a:noFill/>
        </p:spPr>
        <p:txBody>
          <a:bodyPr wrap="square" rtlCol="0">
            <a:spAutoFit/>
          </a:bodyPr>
          <a:lstStyle/>
          <a:p>
            <a:r>
              <a:rPr lang="en-US" sz="2000" b="1" dirty="0">
                <a:solidFill>
                  <a:srgbClr val="C00000"/>
                </a:solidFill>
              </a:rPr>
              <a:t> if (flag == 1)</a:t>
            </a:r>
          </a:p>
          <a:p>
            <a:r>
              <a:rPr lang="en-US" sz="2000" b="1" dirty="0">
                <a:solidFill>
                  <a:srgbClr val="C00000"/>
                </a:solidFill>
              </a:rPr>
              <a:t>        </a:t>
            </a:r>
            <a:r>
              <a:rPr lang="en-US" sz="2000" b="1" dirty="0" err="1">
                <a:solidFill>
                  <a:srgbClr val="C00000"/>
                </a:solidFill>
              </a:rPr>
              <a:t>printf</a:t>
            </a:r>
            <a:r>
              <a:rPr lang="en-US" sz="2000" b="1" dirty="0">
                <a:solidFill>
                  <a:srgbClr val="C00000"/>
                </a:solidFill>
              </a:rPr>
              <a:t>("%d is not a prime number.", n);</a:t>
            </a:r>
          </a:p>
          <a:p>
            <a:r>
              <a:rPr lang="en-US" sz="2000" b="1" dirty="0">
                <a:solidFill>
                  <a:srgbClr val="C00000"/>
                </a:solidFill>
              </a:rPr>
              <a:t>    else</a:t>
            </a:r>
          </a:p>
          <a:p>
            <a:r>
              <a:rPr lang="en-US" sz="2000" b="1" dirty="0">
                <a:solidFill>
                  <a:srgbClr val="C00000"/>
                </a:solidFill>
              </a:rPr>
              <a:t>        </a:t>
            </a:r>
            <a:r>
              <a:rPr lang="en-US" sz="2000" b="1" dirty="0" err="1">
                <a:solidFill>
                  <a:srgbClr val="C00000"/>
                </a:solidFill>
              </a:rPr>
              <a:t>printf</a:t>
            </a:r>
            <a:r>
              <a:rPr lang="en-US" sz="2000" b="1" dirty="0">
                <a:solidFill>
                  <a:srgbClr val="C00000"/>
                </a:solidFill>
              </a:rPr>
              <a:t>("%d is a prime number.", n);</a:t>
            </a:r>
          </a:p>
          <a:p>
            <a:endParaRPr lang="en-US" sz="2000" b="1" dirty="0">
              <a:solidFill>
                <a:srgbClr val="C00000"/>
              </a:solidFill>
            </a:endParaRPr>
          </a:p>
          <a:p>
            <a:r>
              <a:rPr lang="en-US" sz="2000" b="1" dirty="0">
                <a:solidFill>
                  <a:srgbClr val="C00000"/>
                </a:solidFill>
              </a:rPr>
              <a:t>    return 0;</a:t>
            </a:r>
          </a:p>
          <a:p>
            <a:r>
              <a:rPr lang="en-US" sz="2000" b="1" dirty="0">
                <a:solidFill>
                  <a:srgbClr val="C00000"/>
                </a:solidFill>
              </a:rPr>
              <a:t>}</a:t>
            </a:r>
          </a:p>
          <a:p>
            <a:endParaRPr lang="en-US" sz="2000" b="1" dirty="0">
              <a:solidFill>
                <a:srgbClr val="C00000"/>
              </a:solidFill>
            </a:endParaRPr>
          </a:p>
          <a:p>
            <a:r>
              <a:rPr lang="en-US" sz="2000" b="1" dirty="0">
                <a:solidFill>
                  <a:srgbClr val="C00000"/>
                </a:solidFill>
              </a:rPr>
              <a:t>// </a:t>
            </a:r>
            <a:r>
              <a:rPr lang="en-US" sz="2000" b="1" dirty="0" err="1">
                <a:solidFill>
                  <a:srgbClr val="C00000"/>
                </a:solidFill>
              </a:rPr>
              <a:t>getInteger</a:t>
            </a:r>
            <a:r>
              <a:rPr lang="en-US" sz="2000" b="1" dirty="0">
                <a:solidFill>
                  <a:srgbClr val="C00000"/>
                </a:solidFill>
              </a:rPr>
              <a:t>() function returns integer entered by the user</a:t>
            </a:r>
          </a:p>
          <a:p>
            <a:r>
              <a:rPr lang="en-US" sz="2000" b="1" dirty="0" err="1">
                <a:solidFill>
                  <a:srgbClr val="C00000"/>
                </a:solidFill>
              </a:rPr>
              <a:t>int</a:t>
            </a:r>
            <a:r>
              <a:rPr lang="en-US" sz="2000" b="1" dirty="0">
                <a:solidFill>
                  <a:srgbClr val="C00000"/>
                </a:solidFill>
              </a:rPr>
              <a:t> </a:t>
            </a:r>
            <a:r>
              <a:rPr lang="en-US" sz="2000" b="1" dirty="0" err="1">
                <a:solidFill>
                  <a:srgbClr val="C00000"/>
                </a:solidFill>
              </a:rPr>
              <a:t>getInteger</a:t>
            </a:r>
            <a:r>
              <a:rPr lang="en-US" sz="2000" b="1" dirty="0">
                <a:solidFill>
                  <a:srgbClr val="C00000"/>
                </a:solidFill>
              </a:rPr>
              <a:t>()</a:t>
            </a:r>
          </a:p>
          <a:p>
            <a:r>
              <a:rPr lang="en-US" sz="2000" b="1" dirty="0">
                <a:solidFill>
                  <a:srgbClr val="C00000"/>
                </a:solidFill>
              </a:rPr>
              <a:t>{</a:t>
            </a:r>
          </a:p>
          <a:p>
            <a:r>
              <a:rPr lang="en-US" sz="2000" b="1" dirty="0">
                <a:solidFill>
                  <a:srgbClr val="C00000"/>
                </a:solidFill>
              </a:rPr>
              <a:t>    </a:t>
            </a:r>
            <a:r>
              <a:rPr lang="en-US" sz="2000" b="1" dirty="0" err="1">
                <a:solidFill>
                  <a:srgbClr val="C00000"/>
                </a:solidFill>
              </a:rPr>
              <a:t>int</a:t>
            </a:r>
            <a:r>
              <a:rPr lang="en-US" sz="2000" b="1" dirty="0">
                <a:solidFill>
                  <a:srgbClr val="C00000"/>
                </a:solidFill>
              </a:rPr>
              <a:t> n;</a:t>
            </a:r>
          </a:p>
          <a:p>
            <a:endParaRPr lang="en-US" sz="2000" b="1" dirty="0">
              <a:solidFill>
                <a:srgbClr val="C00000"/>
              </a:solidFill>
            </a:endParaRPr>
          </a:p>
          <a:p>
            <a:r>
              <a:rPr lang="en-US" sz="2000" b="1" dirty="0">
                <a:solidFill>
                  <a:srgbClr val="C00000"/>
                </a:solidFill>
              </a:rPr>
              <a:t>    </a:t>
            </a:r>
            <a:r>
              <a:rPr lang="en-US" sz="2000" b="1" dirty="0" err="1">
                <a:solidFill>
                  <a:srgbClr val="C00000"/>
                </a:solidFill>
              </a:rPr>
              <a:t>printf</a:t>
            </a:r>
            <a:r>
              <a:rPr lang="en-US" sz="2000" b="1" dirty="0">
                <a:solidFill>
                  <a:srgbClr val="C00000"/>
                </a:solidFill>
              </a:rPr>
              <a:t>("Enter a positive integer: ");</a:t>
            </a:r>
          </a:p>
          <a:p>
            <a:r>
              <a:rPr lang="en-US" sz="2000" b="1" dirty="0">
                <a:solidFill>
                  <a:srgbClr val="C00000"/>
                </a:solidFill>
              </a:rPr>
              <a:t>    </a:t>
            </a:r>
            <a:r>
              <a:rPr lang="en-US" sz="2000" b="1" dirty="0" err="1">
                <a:solidFill>
                  <a:srgbClr val="C00000"/>
                </a:solidFill>
              </a:rPr>
              <a:t>scanf</a:t>
            </a:r>
            <a:r>
              <a:rPr lang="en-US" sz="2000" b="1" dirty="0">
                <a:solidFill>
                  <a:srgbClr val="C00000"/>
                </a:solidFill>
              </a:rPr>
              <a:t>("%</a:t>
            </a:r>
            <a:r>
              <a:rPr lang="en-US" sz="2000" b="1" dirty="0" err="1">
                <a:solidFill>
                  <a:srgbClr val="C00000"/>
                </a:solidFill>
              </a:rPr>
              <a:t>d",&amp;n</a:t>
            </a:r>
            <a:r>
              <a:rPr lang="en-US" sz="2000" b="1" dirty="0">
                <a:solidFill>
                  <a:srgbClr val="C00000"/>
                </a:solidFill>
              </a:rPr>
              <a:t>);</a:t>
            </a:r>
          </a:p>
          <a:p>
            <a:endParaRPr lang="en-US" sz="2000" b="1" dirty="0">
              <a:solidFill>
                <a:srgbClr val="C00000"/>
              </a:solidFill>
            </a:endParaRPr>
          </a:p>
          <a:p>
            <a:r>
              <a:rPr lang="en-US" sz="2000" b="1" dirty="0">
                <a:solidFill>
                  <a:srgbClr val="C00000"/>
                </a:solidFill>
              </a:rPr>
              <a:t>    return n;</a:t>
            </a:r>
          </a:p>
          <a:p>
            <a:r>
              <a:rPr lang="en-US" sz="2000" b="1" dirty="0">
                <a:solidFill>
                  <a:srgbClr val="C00000"/>
                </a:solidFill>
              </a:rPr>
              <a:t>}</a:t>
            </a:r>
          </a:p>
        </p:txBody>
      </p:sp>
      <p:sp>
        <p:nvSpPr>
          <p:cNvPr id="6" name="TextBox 5"/>
          <p:cNvSpPr txBox="1"/>
          <p:nvPr/>
        </p:nvSpPr>
        <p:spPr>
          <a:xfrm>
            <a:off x="2864224" y="1593477"/>
            <a:ext cx="1492623" cy="346249"/>
          </a:xfrm>
          <a:prstGeom prst="rect">
            <a:avLst/>
          </a:prstGeom>
          <a:noFill/>
        </p:spPr>
        <p:txBody>
          <a:bodyPr wrap="square" rtlCol="0">
            <a:spAutoFit/>
          </a:bodyPr>
          <a:lstStyle/>
          <a:p>
            <a:r>
              <a:rPr lang="en-US" sz="1650" b="1" dirty="0">
                <a:solidFill>
                  <a:prstClr val="black"/>
                </a:solidFill>
                <a:effectLst>
                  <a:outerShdw blurRad="38100" dist="38100" dir="2700000" algn="tl">
                    <a:srgbClr val="000000">
                      <a:alpha val="43137"/>
                    </a:srgbClr>
                  </a:outerShdw>
                </a:effectLst>
              </a:rPr>
              <a:t>Example-1</a:t>
            </a:r>
          </a:p>
        </p:txBody>
      </p:sp>
      <p:sp>
        <p:nvSpPr>
          <p:cNvPr id="2" name="Left Arrow 1">
            <a:hlinkClick r:id="rId2" action="ppaction://hlinksldjump"/>
          </p:cNvPr>
          <p:cNvSpPr/>
          <p:nvPr/>
        </p:nvSpPr>
        <p:spPr>
          <a:xfrm>
            <a:off x="7010400" y="6172200"/>
            <a:ext cx="1905000" cy="5952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96369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799" y="374901"/>
            <a:ext cx="5036825" cy="814428"/>
          </a:xfrm>
        </p:spPr>
        <p:txBody>
          <a:bodyPr>
            <a:normAutofit fontScale="90000"/>
          </a:bodyPr>
          <a:lstStyle/>
          <a:p>
            <a:pPr algn="ctr"/>
            <a:r>
              <a:rPr lang="en-US" b="1" dirty="0" smtClean="0">
                <a:solidFill>
                  <a:srgbClr val="0000FF"/>
                </a:solidFill>
              </a:rPr>
              <a:t>Case Study -1:ATM System</a:t>
            </a:r>
            <a:endParaRPr lang="en-US" b="1" dirty="0">
              <a:solidFill>
                <a:srgbClr val="0000FF"/>
              </a:solidFill>
            </a:endParaRPr>
          </a:p>
        </p:txBody>
      </p:sp>
      <p:sp>
        <p:nvSpPr>
          <p:cNvPr id="4" name="Date Placeholder 3"/>
          <p:cNvSpPr>
            <a:spLocks noGrp="1"/>
          </p:cNvSpPr>
          <p:nvPr>
            <p:ph type="dt" sz="half" idx="10"/>
          </p:nvPr>
        </p:nvSpPr>
        <p:spPr/>
        <p:txBody>
          <a:bodyPr/>
          <a:lstStyle/>
          <a:p>
            <a:fld id="{A1300203-DE5E-400C-8FDF-09C4F8B5D4E8}" type="datetime1">
              <a:rPr lang="en-US" smtClean="0">
                <a:solidFill>
                  <a:prstClr val="black">
                    <a:tint val="75000"/>
                  </a:prstClr>
                </a:solidFill>
              </a:rPr>
              <a:t>9/30/2018</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6</a:t>
            </a:fld>
            <a:endParaRPr lang="en-US">
              <a:solidFill>
                <a:prstClr val="black">
                  <a:tint val="75000"/>
                </a:prstClr>
              </a:solidFill>
            </a:endParaRPr>
          </a:p>
        </p:txBody>
      </p:sp>
      <p:sp>
        <p:nvSpPr>
          <p:cNvPr id="6" name="TextBox 5"/>
          <p:cNvSpPr txBox="1"/>
          <p:nvPr/>
        </p:nvSpPr>
        <p:spPr>
          <a:xfrm>
            <a:off x="76200" y="2057400"/>
            <a:ext cx="8610600" cy="861774"/>
          </a:xfrm>
          <a:prstGeom prst="rect">
            <a:avLst/>
          </a:prstGeom>
          <a:noFill/>
        </p:spPr>
        <p:txBody>
          <a:bodyPr wrap="square" rtlCol="0">
            <a:spAutoFit/>
          </a:bodyPr>
          <a:lstStyle/>
          <a:p>
            <a:pPr algn="just"/>
            <a:r>
              <a:rPr lang="en-US" sz="2500" dirty="0"/>
              <a:t>In C, </a:t>
            </a:r>
            <a:r>
              <a:rPr lang="en-US" sz="2500" dirty="0" smtClean="0"/>
              <a:t>the </a:t>
            </a:r>
            <a:r>
              <a:rPr lang="en-AU" sz="2500" dirty="0" smtClean="0"/>
              <a:t>top </a:t>
            </a:r>
            <a:r>
              <a:rPr lang="en-AU" sz="2500" dirty="0"/>
              <a:t>component is </a:t>
            </a:r>
            <a:r>
              <a:rPr lang="en-AU" sz="2500" b="1" dirty="0">
                <a:solidFill>
                  <a:srgbClr val="0000FF"/>
                </a:solidFill>
                <a:effectLst>
                  <a:outerShdw blurRad="38100" dist="38100" dir="2700000" algn="tl">
                    <a:srgbClr val="000000">
                      <a:alpha val="43137"/>
                    </a:srgbClr>
                  </a:outerShdw>
                </a:effectLst>
              </a:rPr>
              <a:t>the main() function </a:t>
            </a:r>
            <a:r>
              <a:rPr lang="en-AU" sz="2500" dirty="0"/>
              <a:t>from which other components are </a:t>
            </a:r>
            <a:r>
              <a:rPr lang="en-AU" sz="2500" dirty="0" smtClean="0"/>
              <a:t>called.</a:t>
            </a:r>
            <a:endParaRPr lang="en-US" sz="2500" dirty="0"/>
          </a:p>
        </p:txBody>
      </p:sp>
      <p:sp>
        <p:nvSpPr>
          <p:cNvPr id="7" name="TextBox 6"/>
          <p:cNvSpPr txBox="1"/>
          <p:nvPr/>
        </p:nvSpPr>
        <p:spPr>
          <a:xfrm>
            <a:off x="76200" y="3200400"/>
            <a:ext cx="3886200" cy="1862048"/>
          </a:xfrm>
          <a:prstGeom prst="rect">
            <a:avLst/>
          </a:prstGeom>
          <a:noFill/>
        </p:spPr>
        <p:txBody>
          <a:bodyPr wrap="square" rtlCol="0">
            <a:spAutoFit/>
          </a:bodyPr>
          <a:lstStyle/>
          <a:p>
            <a:r>
              <a:rPr lang="en-US" sz="2300" b="1" dirty="0" smtClean="0">
                <a:effectLst>
                  <a:outerShdw blurRad="38100" dist="38100" dir="2700000" algn="tl">
                    <a:srgbClr val="000000">
                      <a:alpha val="43137"/>
                    </a:srgbClr>
                  </a:outerShdw>
                </a:effectLst>
              </a:rPr>
              <a:t>ATM-Major Components</a:t>
            </a:r>
          </a:p>
          <a:p>
            <a:pPr marL="285750" indent="-285750">
              <a:buFont typeface="Wingdings" panose="05000000000000000000" pitchFamily="2" charset="2"/>
              <a:buChar char="§"/>
            </a:pPr>
            <a:r>
              <a:rPr lang="en-US" sz="2300" dirty="0"/>
              <a:t>Display balance</a:t>
            </a:r>
          </a:p>
          <a:p>
            <a:pPr marL="285750" indent="-285750">
              <a:buFont typeface="Wingdings" panose="05000000000000000000" pitchFamily="2" charset="2"/>
              <a:buChar char="§"/>
            </a:pPr>
            <a:r>
              <a:rPr lang="en-US" sz="2300" dirty="0" smtClean="0"/>
              <a:t>Deposit </a:t>
            </a:r>
            <a:r>
              <a:rPr lang="en-US" sz="2300" dirty="0"/>
              <a:t>funds</a:t>
            </a:r>
          </a:p>
          <a:p>
            <a:pPr marL="285750" indent="-285750">
              <a:buFont typeface="Wingdings" panose="05000000000000000000" pitchFamily="2" charset="2"/>
              <a:buChar char="§"/>
            </a:pPr>
            <a:r>
              <a:rPr lang="en-US" sz="2300" dirty="0" smtClean="0"/>
              <a:t>Transfer </a:t>
            </a:r>
            <a:r>
              <a:rPr lang="en-US" sz="2300" dirty="0"/>
              <a:t>funds</a:t>
            </a:r>
          </a:p>
          <a:p>
            <a:pPr marL="285750" indent="-285750">
              <a:buFont typeface="Wingdings" panose="05000000000000000000" pitchFamily="2" charset="2"/>
              <a:buChar char="§"/>
            </a:pPr>
            <a:r>
              <a:rPr lang="en-US" sz="2300" dirty="0" smtClean="0"/>
              <a:t>Withdraw </a:t>
            </a:r>
            <a:r>
              <a:rPr lang="en-US" sz="2300" dirty="0"/>
              <a:t>funds</a:t>
            </a:r>
          </a:p>
        </p:txBody>
      </p:sp>
      <p:sp>
        <p:nvSpPr>
          <p:cNvPr id="8" name="TextBox 7"/>
          <p:cNvSpPr txBox="1"/>
          <p:nvPr/>
        </p:nvSpPr>
        <p:spPr>
          <a:xfrm>
            <a:off x="3352799" y="3193973"/>
            <a:ext cx="5791201" cy="2816156"/>
          </a:xfrm>
          <a:prstGeom prst="rect">
            <a:avLst/>
          </a:prstGeom>
          <a:noFill/>
        </p:spPr>
        <p:txBody>
          <a:bodyPr wrap="square" rtlCol="0">
            <a:spAutoFit/>
          </a:bodyPr>
          <a:lstStyle/>
          <a:p>
            <a:r>
              <a:rPr lang="en-US" sz="2300" b="1" dirty="0">
                <a:effectLst>
                  <a:outerShdw blurRad="38100" dist="38100" dir="2700000" algn="tl">
                    <a:srgbClr val="000000">
                      <a:alpha val="43137"/>
                    </a:srgbClr>
                  </a:outerShdw>
                </a:effectLst>
              </a:rPr>
              <a:t>W</a:t>
            </a:r>
            <a:r>
              <a:rPr lang="en-US" sz="2300" b="1" dirty="0" smtClean="0">
                <a:effectLst>
                  <a:outerShdw blurRad="38100" dist="38100" dir="2700000" algn="tl">
                    <a:srgbClr val="000000">
                      <a:alpha val="43137"/>
                    </a:srgbClr>
                  </a:outerShdw>
                </a:effectLst>
              </a:rPr>
              <a:t>ithdraw </a:t>
            </a:r>
            <a:r>
              <a:rPr lang="en-US" sz="2300" b="1" dirty="0">
                <a:effectLst>
                  <a:outerShdw blurRad="38100" dist="38100" dir="2700000" algn="tl">
                    <a:srgbClr val="000000">
                      <a:alpha val="43137"/>
                    </a:srgbClr>
                  </a:outerShdw>
                </a:effectLst>
              </a:rPr>
              <a:t>funds </a:t>
            </a:r>
            <a:r>
              <a:rPr lang="en-US" sz="2300" b="1" dirty="0" smtClean="0">
                <a:effectLst>
                  <a:outerShdw blurRad="38100" dist="38100" dir="2700000" algn="tl">
                    <a:srgbClr val="000000">
                      <a:alpha val="43137"/>
                    </a:srgbClr>
                  </a:outerShdw>
                </a:effectLst>
              </a:rPr>
              <a:t>component</a:t>
            </a:r>
          </a:p>
          <a:p>
            <a:pPr marL="342900" indent="-342900">
              <a:buFont typeface="Wingdings" panose="05000000000000000000" pitchFamily="2" charset="2"/>
              <a:buChar char="§"/>
            </a:pPr>
            <a:r>
              <a:rPr lang="en-US" sz="2200" dirty="0"/>
              <a:t>Get available balance</a:t>
            </a:r>
          </a:p>
          <a:p>
            <a:pPr marL="342900" indent="-342900">
              <a:buFont typeface="Wingdings" panose="05000000000000000000" pitchFamily="2" charset="2"/>
              <a:buChar char="§"/>
            </a:pPr>
            <a:r>
              <a:rPr lang="en-AU" sz="2200" dirty="0" smtClean="0"/>
              <a:t>Compare </a:t>
            </a:r>
            <a:r>
              <a:rPr lang="en-AU" sz="2200" dirty="0"/>
              <a:t>available balance to amount requested</a:t>
            </a:r>
          </a:p>
          <a:p>
            <a:pPr marL="342900" indent="-342900">
              <a:buFont typeface="Wingdings" panose="05000000000000000000" pitchFamily="2" charset="2"/>
              <a:buChar char="§"/>
            </a:pPr>
            <a:r>
              <a:rPr lang="en-US" sz="2200" dirty="0" smtClean="0"/>
              <a:t>Update </a:t>
            </a:r>
            <a:r>
              <a:rPr lang="en-US" sz="2200" dirty="0"/>
              <a:t>customer’s account</a:t>
            </a:r>
          </a:p>
          <a:p>
            <a:pPr marL="342900" indent="-342900">
              <a:buFont typeface="Wingdings" panose="05000000000000000000" pitchFamily="2" charset="2"/>
              <a:buChar char="§"/>
            </a:pPr>
            <a:r>
              <a:rPr lang="en-US" sz="2200" dirty="0" smtClean="0"/>
              <a:t>Distribute </a:t>
            </a:r>
            <a:r>
              <a:rPr lang="en-US" sz="2200" dirty="0"/>
              <a:t>approved funds</a:t>
            </a:r>
          </a:p>
          <a:p>
            <a:pPr marL="342900" indent="-342900">
              <a:buFont typeface="Wingdings" panose="05000000000000000000" pitchFamily="2" charset="2"/>
              <a:buChar char="§"/>
            </a:pPr>
            <a:r>
              <a:rPr lang="en-US" sz="2200" dirty="0" smtClean="0"/>
              <a:t>Reject </a:t>
            </a:r>
            <a:r>
              <a:rPr lang="en-US" sz="2200" dirty="0"/>
              <a:t>request</a:t>
            </a:r>
          </a:p>
          <a:p>
            <a:pPr marL="342900" indent="-342900">
              <a:buFont typeface="Wingdings" panose="05000000000000000000" pitchFamily="2" charset="2"/>
              <a:buChar char="§"/>
            </a:pPr>
            <a:r>
              <a:rPr lang="en-US" sz="2200" dirty="0" smtClean="0"/>
              <a:t>Print </a:t>
            </a:r>
            <a:r>
              <a:rPr lang="en-US" sz="2200" dirty="0"/>
              <a:t>receipt</a:t>
            </a: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Tree>
    <p:extLst>
      <p:ext uri="{BB962C8B-B14F-4D97-AF65-F5344CB8AC3E}">
        <p14:creationId xmlns:p14="http://schemas.microsoft.com/office/powerpoint/2010/main" val="37830437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4276" y="43923"/>
            <a:ext cx="3973606" cy="7171194"/>
          </a:xfrm>
          <a:prstGeom prst="rect">
            <a:avLst/>
          </a:prstGeom>
          <a:noFill/>
          <a:ln w="3175">
            <a:solidFill>
              <a:schemeClr val="tx1"/>
            </a:solidFill>
          </a:ln>
        </p:spPr>
        <p:txBody>
          <a:bodyPr wrap="square" rtlCol="0">
            <a:spAutoFit/>
          </a:bodyPr>
          <a:lstStyle/>
          <a:p>
            <a:r>
              <a:rPr lang="en-US" sz="2000" dirty="0">
                <a:solidFill>
                  <a:srgbClr val="0000FF"/>
                </a:solidFill>
              </a:rPr>
              <a:t>/**</a:t>
            </a:r>
          </a:p>
          <a:p>
            <a:r>
              <a:rPr lang="en-US" sz="2000" dirty="0">
                <a:solidFill>
                  <a:srgbClr val="0000FF"/>
                </a:solidFill>
              </a:rPr>
              <a:t> * C program to print random prime numbers</a:t>
            </a:r>
          </a:p>
          <a:p>
            <a:r>
              <a:rPr lang="en-US" sz="2000" dirty="0">
                <a:solidFill>
                  <a:srgbClr val="0000FF"/>
                </a:solidFill>
              </a:rPr>
              <a:t> */</a:t>
            </a:r>
          </a:p>
          <a:p>
            <a:r>
              <a:rPr lang="en-US" sz="2000" dirty="0" smtClean="0">
                <a:solidFill>
                  <a:prstClr val="black"/>
                </a:solidFill>
              </a:rPr>
              <a:t>#</a:t>
            </a:r>
            <a:r>
              <a:rPr lang="en-US" sz="2000" dirty="0">
                <a:solidFill>
                  <a:prstClr val="black"/>
                </a:solidFill>
              </a:rPr>
              <a:t>include &lt;</a:t>
            </a:r>
            <a:r>
              <a:rPr lang="en-US" sz="2000" dirty="0" err="1">
                <a:solidFill>
                  <a:prstClr val="black"/>
                </a:solidFill>
              </a:rPr>
              <a:t>stdio.h</a:t>
            </a:r>
            <a:r>
              <a:rPr lang="en-US" sz="2000" dirty="0">
                <a:solidFill>
                  <a:prstClr val="black"/>
                </a:solidFill>
              </a:rPr>
              <a:t>&gt;</a:t>
            </a:r>
          </a:p>
          <a:p>
            <a:r>
              <a:rPr lang="en-US" sz="2000" dirty="0">
                <a:solidFill>
                  <a:prstClr val="black"/>
                </a:solidFill>
              </a:rPr>
              <a:t>#include &lt;</a:t>
            </a:r>
            <a:r>
              <a:rPr lang="en-US" sz="2000" dirty="0" err="1">
                <a:solidFill>
                  <a:prstClr val="black"/>
                </a:solidFill>
              </a:rPr>
              <a:t>stdlib.h</a:t>
            </a:r>
            <a:r>
              <a:rPr lang="en-US" sz="2000" dirty="0">
                <a:solidFill>
                  <a:prstClr val="black"/>
                </a:solidFill>
              </a:rPr>
              <a:t>&gt; // Used for rand() function</a:t>
            </a:r>
          </a:p>
          <a:p>
            <a:endParaRPr lang="en-US" sz="2000" dirty="0">
              <a:solidFill>
                <a:prstClr val="black"/>
              </a:solidFill>
            </a:endParaRPr>
          </a:p>
          <a:p>
            <a:r>
              <a:rPr lang="en-US" sz="2000" dirty="0">
                <a:solidFill>
                  <a:srgbClr val="0000FF"/>
                </a:solidFill>
              </a:rPr>
              <a:t>/* Function declaration */</a:t>
            </a:r>
          </a:p>
          <a:p>
            <a:r>
              <a:rPr lang="en-US" sz="2000" dirty="0" err="1">
                <a:solidFill>
                  <a:prstClr val="black"/>
                </a:solidFill>
              </a:rPr>
              <a:t>int</a:t>
            </a:r>
            <a:r>
              <a:rPr lang="en-US" sz="2000" dirty="0">
                <a:solidFill>
                  <a:prstClr val="black"/>
                </a:solidFill>
              </a:rPr>
              <a:t> </a:t>
            </a:r>
            <a:r>
              <a:rPr lang="en-US" sz="2000" dirty="0" err="1">
                <a:solidFill>
                  <a:prstClr val="black"/>
                </a:solidFill>
              </a:rPr>
              <a:t>randPrime</a:t>
            </a:r>
            <a:r>
              <a:rPr lang="en-US" sz="2000" dirty="0">
                <a:solidFill>
                  <a:prstClr val="black"/>
                </a:solidFill>
              </a:rPr>
              <a:t>();</a:t>
            </a:r>
          </a:p>
          <a:p>
            <a:r>
              <a:rPr lang="en-US" sz="2000" dirty="0" err="1" smtClean="0">
                <a:solidFill>
                  <a:prstClr val="black"/>
                </a:solidFill>
              </a:rPr>
              <a:t>int</a:t>
            </a:r>
            <a:r>
              <a:rPr lang="en-US" sz="2000" dirty="0" smtClean="0">
                <a:solidFill>
                  <a:prstClr val="black"/>
                </a:solidFill>
              </a:rPr>
              <a:t> </a:t>
            </a:r>
            <a:r>
              <a:rPr lang="en-US" sz="2000" dirty="0">
                <a:solidFill>
                  <a:prstClr val="black"/>
                </a:solidFill>
              </a:rPr>
              <a:t>main()</a:t>
            </a:r>
          </a:p>
          <a:p>
            <a:r>
              <a:rPr lang="en-US" sz="2000" dirty="0">
                <a:solidFill>
                  <a:prstClr val="black"/>
                </a:solidFill>
              </a:rPr>
              <a:t>{</a:t>
            </a:r>
          </a:p>
          <a:p>
            <a:r>
              <a:rPr lang="en-US" sz="2000" dirty="0">
                <a:solidFill>
                  <a:prstClr val="black"/>
                </a:solidFill>
              </a:rPr>
              <a:t>    </a:t>
            </a:r>
            <a:r>
              <a:rPr lang="en-US" sz="2000" dirty="0" err="1">
                <a:solidFill>
                  <a:prstClr val="black"/>
                </a:solidFill>
              </a:rPr>
              <a:t>int</a:t>
            </a:r>
            <a:r>
              <a:rPr lang="en-US" sz="2000" dirty="0">
                <a:solidFill>
                  <a:prstClr val="black"/>
                </a:solidFill>
              </a:rPr>
              <a:t> </a:t>
            </a:r>
            <a:r>
              <a:rPr lang="en-US" sz="2000" dirty="0" err="1">
                <a:solidFill>
                  <a:prstClr val="black"/>
                </a:solidFill>
              </a:rPr>
              <a:t>i</a:t>
            </a:r>
            <a:r>
              <a:rPr lang="en-US" sz="2000" dirty="0">
                <a:solidFill>
                  <a:prstClr val="black"/>
                </a:solidFill>
              </a:rPr>
              <a:t>;</a:t>
            </a:r>
          </a:p>
          <a:p>
            <a:r>
              <a:rPr lang="en-US" sz="2000" dirty="0">
                <a:solidFill>
                  <a:prstClr val="black"/>
                </a:solidFill>
              </a:rPr>
              <a:t>    </a:t>
            </a:r>
            <a:r>
              <a:rPr lang="en-US" sz="2000" dirty="0" err="1">
                <a:solidFill>
                  <a:prstClr val="black"/>
                </a:solidFill>
              </a:rPr>
              <a:t>printf</a:t>
            </a:r>
            <a:r>
              <a:rPr lang="en-US" sz="2000" dirty="0">
                <a:solidFill>
                  <a:prstClr val="black"/>
                </a:solidFill>
              </a:rPr>
              <a:t>("Random 5 prime numbers are: \n");</a:t>
            </a:r>
          </a:p>
          <a:p>
            <a:r>
              <a:rPr lang="en-US" sz="2000" dirty="0">
                <a:solidFill>
                  <a:prstClr val="black"/>
                </a:solidFill>
              </a:rPr>
              <a:t>    for(</a:t>
            </a:r>
            <a:r>
              <a:rPr lang="en-US" sz="2000" dirty="0" err="1">
                <a:solidFill>
                  <a:prstClr val="black"/>
                </a:solidFill>
              </a:rPr>
              <a:t>i</a:t>
            </a:r>
            <a:r>
              <a:rPr lang="en-US" sz="2000" dirty="0">
                <a:solidFill>
                  <a:prstClr val="black"/>
                </a:solidFill>
              </a:rPr>
              <a:t>=1; </a:t>
            </a:r>
            <a:r>
              <a:rPr lang="en-US" sz="2000" dirty="0" err="1">
                <a:solidFill>
                  <a:prstClr val="black"/>
                </a:solidFill>
              </a:rPr>
              <a:t>i</a:t>
            </a:r>
            <a:r>
              <a:rPr lang="en-US" sz="2000" dirty="0">
                <a:solidFill>
                  <a:prstClr val="black"/>
                </a:solidFill>
              </a:rPr>
              <a:t>&lt;=5; </a:t>
            </a:r>
            <a:r>
              <a:rPr lang="en-US" sz="2000" dirty="0" err="1">
                <a:solidFill>
                  <a:prstClr val="black"/>
                </a:solidFill>
              </a:rPr>
              <a:t>i</a:t>
            </a:r>
            <a:r>
              <a:rPr lang="en-US" sz="2000" dirty="0">
                <a:solidFill>
                  <a:prstClr val="black"/>
                </a:solidFill>
              </a:rPr>
              <a:t>++)</a:t>
            </a:r>
          </a:p>
          <a:p>
            <a:r>
              <a:rPr lang="en-US" sz="2000" dirty="0">
                <a:solidFill>
                  <a:prstClr val="black"/>
                </a:solidFill>
              </a:rPr>
              <a:t>    {</a:t>
            </a:r>
          </a:p>
          <a:p>
            <a:r>
              <a:rPr lang="en-US" sz="2000" dirty="0">
                <a:solidFill>
                  <a:prstClr val="black"/>
                </a:solidFill>
              </a:rPr>
              <a:t>        </a:t>
            </a:r>
            <a:r>
              <a:rPr lang="en-US" sz="2000" dirty="0" err="1">
                <a:solidFill>
                  <a:prstClr val="black"/>
                </a:solidFill>
              </a:rPr>
              <a:t>printf</a:t>
            </a:r>
            <a:r>
              <a:rPr lang="en-US" sz="2000" dirty="0">
                <a:solidFill>
                  <a:prstClr val="black"/>
                </a:solidFill>
              </a:rPr>
              <a:t>("%d\n", </a:t>
            </a:r>
            <a:r>
              <a:rPr lang="en-US" sz="2000" dirty="0" err="1">
                <a:solidFill>
                  <a:prstClr val="black"/>
                </a:solidFill>
              </a:rPr>
              <a:t>randPrime</a:t>
            </a:r>
            <a:r>
              <a:rPr lang="en-US" sz="2000" dirty="0">
                <a:solidFill>
                  <a:prstClr val="black"/>
                </a:solidFill>
              </a:rPr>
              <a:t>());</a:t>
            </a:r>
          </a:p>
          <a:p>
            <a:r>
              <a:rPr lang="en-US" sz="2000" dirty="0">
                <a:solidFill>
                  <a:prstClr val="black"/>
                </a:solidFill>
              </a:rPr>
              <a:t>    }</a:t>
            </a:r>
          </a:p>
          <a:p>
            <a:r>
              <a:rPr lang="en-US" sz="2000" dirty="0" smtClean="0">
                <a:solidFill>
                  <a:prstClr val="black"/>
                </a:solidFill>
              </a:rPr>
              <a:t>    </a:t>
            </a:r>
            <a:r>
              <a:rPr lang="en-US" sz="2000" dirty="0">
                <a:solidFill>
                  <a:prstClr val="black"/>
                </a:solidFill>
              </a:rPr>
              <a:t>return 0;</a:t>
            </a:r>
          </a:p>
          <a:p>
            <a:r>
              <a:rPr lang="en-US" sz="2000" dirty="0">
                <a:solidFill>
                  <a:prstClr val="black"/>
                </a:solidFill>
              </a:rPr>
              <a:t>}</a:t>
            </a:r>
          </a:p>
          <a:p>
            <a:r>
              <a:rPr lang="en-US" sz="2000" dirty="0">
                <a:solidFill>
                  <a:srgbClr val="0000FF"/>
                </a:solidFill>
              </a:rPr>
              <a:t>/* Function definition */</a:t>
            </a:r>
          </a:p>
          <a:p>
            <a:endParaRPr lang="en-US" sz="2000" dirty="0">
              <a:solidFill>
                <a:srgbClr val="0000FF"/>
              </a:solidFill>
            </a:endParaRPr>
          </a:p>
        </p:txBody>
      </p:sp>
      <p:sp>
        <p:nvSpPr>
          <p:cNvPr id="7" name="TextBox 6"/>
          <p:cNvSpPr txBox="1"/>
          <p:nvPr/>
        </p:nvSpPr>
        <p:spPr>
          <a:xfrm>
            <a:off x="4117882" y="43923"/>
            <a:ext cx="4568638" cy="7786747"/>
          </a:xfrm>
          <a:prstGeom prst="rect">
            <a:avLst/>
          </a:prstGeom>
          <a:noFill/>
          <a:ln w="3175">
            <a:solidFill>
              <a:schemeClr val="tx1"/>
            </a:solidFill>
          </a:ln>
        </p:spPr>
        <p:txBody>
          <a:bodyPr wrap="square" rtlCol="0">
            <a:spAutoFit/>
          </a:bodyPr>
          <a:lstStyle/>
          <a:p>
            <a:r>
              <a:rPr lang="en-US" sz="2000" dirty="0" err="1">
                <a:solidFill>
                  <a:prstClr val="black"/>
                </a:solidFill>
              </a:rPr>
              <a:t>int</a:t>
            </a:r>
            <a:r>
              <a:rPr lang="en-US" sz="2000" dirty="0">
                <a:solidFill>
                  <a:prstClr val="black"/>
                </a:solidFill>
              </a:rPr>
              <a:t> </a:t>
            </a:r>
            <a:r>
              <a:rPr lang="en-US" sz="2000" dirty="0" err="1">
                <a:solidFill>
                  <a:prstClr val="black"/>
                </a:solidFill>
              </a:rPr>
              <a:t>randPrime</a:t>
            </a:r>
            <a:r>
              <a:rPr lang="en-US" sz="2000" dirty="0">
                <a:solidFill>
                  <a:prstClr val="black"/>
                </a:solidFill>
              </a:rPr>
              <a:t>()</a:t>
            </a:r>
          </a:p>
          <a:p>
            <a:r>
              <a:rPr lang="en-US" sz="2000" dirty="0">
                <a:solidFill>
                  <a:prstClr val="black"/>
                </a:solidFill>
              </a:rPr>
              <a:t>{</a:t>
            </a:r>
          </a:p>
          <a:p>
            <a:r>
              <a:rPr lang="en-US" sz="2000" dirty="0">
                <a:solidFill>
                  <a:prstClr val="black"/>
                </a:solidFill>
              </a:rPr>
              <a:t>    </a:t>
            </a:r>
            <a:r>
              <a:rPr lang="en-US" sz="2000" dirty="0" err="1">
                <a:solidFill>
                  <a:prstClr val="black"/>
                </a:solidFill>
              </a:rPr>
              <a:t>int</a:t>
            </a:r>
            <a:r>
              <a:rPr lang="en-US" sz="2000" dirty="0">
                <a:solidFill>
                  <a:prstClr val="black"/>
                </a:solidFill>
              </a:rPr>
              <a:t> </a:t>
            </a:r>
            <a:r>
              <a:rPr lang="en-US" sz="2000" dirty="0" err="1">
                <a:solidFill>
                  <a:prstClr val="black"/>
                </a:solidFill>
              </a:rPr>
              <a:t>i</a:t>
            </a:r>
            <a:r>
              <a:rPr lang="en-US" sz="2000" dirty="0">
                <a:solidFill>
                  <a:prstClr val="black"/>
                </a:solidFill>
              </a:rPr>
              <a:t>, n, </a:t>
            </a:r>
            <a:r>
              <a:rPr lang="en-US" sz="2000" dirty="0" err="1">
                <a:solidFill>
                  <a:prstClr val="black"/>
                </a:solidFill>
              </a:rPr>
              <a:t>isPrime</a:t>
            </a:r>
            <a:r>
              <a:rPr lang="en-US" sz="2000" dirty="0">
                <a:solidFill>
                  <a:prstClr val="black"/>
                </a:solidFill>
              </a:rPr>
              <a:t>;</a:t>
            </a:r>
          </a:p>
          <a:p>
            <a:r>
              <a:rPr lang="en-US" sz="2000" dirty="0">
                <a:solidFill>
                  <a:prstClr val="black"/>
                </a:solidFill>
              </a:rPr>
              <a:t>    </a:t>
            </a:r>
            <a:r>
              <a:rPr lang="en-US" sz="2000" dirty="0" err="1">
                <a:solidFill>
                  <a:prstClr val="black"/>
                </a:solidFill>
              </a:rPr>
              <a:t>isPrime</a:t>
            </a:r>
            <a:r>
              <a:rPr lang="en-US" sz="2000" dirty="0">
                <a:solidFill>
                  <a:prstClr val="black"/>
                </a:solidFill>
              </a:rPr>
              <a:t> = 0;</a:t>
            </a:r>
          </a:p>
          <a:p>
            <a:r>
              <a:rPr lang="en-US" sz="2000" dirty="0" smtClean="0">
                <a:solidFill>
                  <a:prstClr val="black"/>
                </a:solidFill>
              </a:rPr>
              <a:t>    </a:t>
            </a:r>
            <a:r>
              <a:rPr lang="en-US" sz="2000" dirty="0">
                <a:solidFill>
                  <a:prstClr val="black"/>
                </a:solidFill>
              </a:rPr>
              <a:t>while(!</a:t>
            </a:r>
            <a:r>
              <a:rPr lang="en-US" sz="2000" dirty="0" err="1">
                <a:solidFill>
                  <a:prstClr val="black"/>
                </a:solidFill>
              </a:rPr>
              <a:t>isPrime</a:t>
            </a:r>
            <a:r>
              <a:rPr lang="en-US" sz="2000" dirty="0">
                <a:solidFill>
                  <a:prstClr val="black"/>
                </a:solidFill>
              </a:rPr>
              <a:t>)</a:t>
            </a:r>
          </a:p>
          <a:p>
            <a:r>
              <a:rPr lang="en-US" sz="2000" dirty="0">
                <a:solidFill>
                  <a:prstClr val="black"/>
                </a:solidFill>
              </a:rPr>
              <a:t>    {</a:t>
            </a:r>
          </a:p>
          <a:p>
            <a:r>
              <a:rPr lang="en-US" sz="2000" dirty="0">
                <a:solidFill>
                  <a:prstClr val="black"/>
                </a:solidFill>
              </a:rPr>
              <a:t>        n = rand(); // Generates a random number</a:t>
            </a:r>
          </a:p>
          <a:p>
            <a:r>
              <a:rPr lang="en-US" sz="2000" dirty="0" smtClean="0">
                <a:solidFill>
                  <a:srgbClr val="0070C0"/>
                </a:solidFill>
              </a:rPr>
              <a:t>        </a:t>
            </a:r>
            <a:r>
              <a:rPr lang="en-US" sz="2000" dirty="0">
                <a:solidFill>
                  <a:srgbClr val="0070C0"/>
                </a:solidFill>
              </a:rPr>
              <a:t>/* Prime checking logic */</a:t>
            </a:r>
          </a:p>
          <a:p>
            <a:r>
              <a:rPr lang="en-US" sz="2000" dirty="0">
                <a:solidFill>
                  <a:prstClr val="black"/>
                </a:solidFill>
              </a:rPr>
              <a:t>        </a:t>
            </a:r>
            <a:r>
              <a:rPr lang="en-US" sz="2000" dirty="0" err="1">
                <a:solidFill>
                  <a:prstClr val="black"/>
                </a:solidFill>
              </a:rPr>
              <a:t>isPrime</a:t>
            </a:r>
            <a:r>
              <a:rPr lang="en-US" sz="2000" dirty="0">
                <a:solidFill>
                  <a:prstClr val="black"/>
                </a:solidFill>
              </a:rPr>
              <a:t> = 1;</a:t>
            </a:r>
          </a:p>
          <a:p>
            <a:r>
              <a:rPr lang="en-US" sz="2000" dirty="0">
                <a:solidFill>
                  <a:prstClr val="black"/>
                </a:solidFill>
              </a:rPr>
              <a:t>        for(</a:t>
            </a:r>
            <a:r>
              <a:rPr lang="en-US" sz="2000" dirty="0" err="1">
                <a:solidFill>
                  <a:prstClr val="black"/>
                </a:solidFill>
              </a:rPr>
              <a:t>i</a:t>
            </a:r>
            <a:r>
              <a:rPr lang="en-US" sz="2000" dirty="0">
                <a:solidFill>
                  <a:prstClr val="black"/>
                </a:solidFill>
              </a:rPr>
              <a:t>=2; </a:t>
            </a:r>
            <a:r>
              <a:rPr lang="en-US" sz="2000" dirty="0" err="1">
                <a:solidFill>
                  <a:prstClr val="black"/>
                </a:solidFill>
              </a:rPr>
              <a:t>i</a:t>
            </a:r>
            <a:r>
              <a:rPr lang="en-US" sz="2000" dirty="0">
                <a:solidFill>
                  <a:prstClr val="black"/>
                </a:solidFill>
              </a:rPr>
              <a:t>&lt;=n/2; </a:t>
            </a:r>
            <a:r>
              <a:rPr lang="en-US" sz="2000" dirty="0" err="1">
                <a:solidFill>
                  <a:prstClr val="black"/>
                </a:solidFill>
              </a:rPr>
              <a:t>i</a:t>
            </a:r>
            <a:r>
              <a:rPr lang="en-US" sz="2000" dirty="0">
                <a:solidFill>
                  <a:prstClr val="black"/>
                </a:solidFill>
              </a:rPr>
              <a:t>++)</a:t>
            </a:r>
          </a:p>
          <a:p>
            <a:r>
              <a:rPr lang="en-US" sz="2000" dirty="0">
                <a:solidFill>
                  <a:prstClr val="black"/>
                </a:solidFill>
              </a:rPr>
              <a:t>        {</a:t>
            </a:r>
          </a:p>
          <a:p>
            <a:r>
              <a:rPr lang="en-US" sz="2000" dirty="0">
                <a:solidFill>
                  <a:prstClr val="black"/>
                </a:solidFill>
              </a:rPr>
              <a:t>            if(</a:t>
            </a:r>
            <a:r>
              <a:rPr lang="en-US" sz="2000" dirty="0" err="1">
                <a:solidFill>
                  <a:prstClr val="black"/>
                </a:solidFill>
              </a:rPr>
              <a:t>n%i</a:t>
            </a:r>
            <a:r>
              <a:rPr lang="en-US" sz="2000" dirty="0">
                <a:solidFill>
                  <a:prstClr val="black"/>
                </a:solidFill>
              </a:rPr>
              <a:t>==0)</a:t>
            </a:r>
          </a:p>
          <a:p>
            <a:r>
              <a:rPr lang="en-US" sz="2000" dirty="0">
                <a:solidFill>
                  <a:prstClr val="black"/>
                </a:solidFill>
              </a:rPr>
              <a:t>            {</a:t>
            </a:r>
          </a:p>
          <a:p>
            <a:r>
              <a:rPr lang="en-US" sz="2000" dirty="0">
                <a:solidFill>
                  <a:prstClr val="black"/>
                </a:solidFill>
              </a:rPr>
              <a:t>                </a:t>
            </a:r>
            <a:r>
              <a:rPr lang="en-US" sz="2000" dirty="0" err="1">
                <a:solidFill>
                  <a:prstClr val="black"/>
                </a:solidFill>
              </a:rPr>
              <a:t>isPrime</a:t>
            </a:r>
            <a:r>
              <a:rPr lang="en-US" sz="2000" dirty="0">
                <a:solidFill>
                  <a:prstClr val="black"/>
                </a:solidFill>
              </a:rPr>
              <a:t> = 0;</a:t>
            </a:r>
          </a:p>
          <a:p>
            <a:r>
              <a:rPr lang="en-US" sz="2000" dirty="0">
                <a:solidFill>
                  <a:prstClr val="black"/>
                </a:solidFill>
              </a:rPr>
              <a:t>                break;</a:t>
            </a:r>
          </a:p>
          <a:p>
            <a:r>
              <a:rPr lang="en-US" sz="2000" dirty="0">
                <a:solidFill>
                  <a:prstClr val="black"/>
                </a:solidFill>
              </a:rPr>
              <a:t>            }</a:t>
            </a:r>
          </a:p>
          <a:p>
            <a:r>
              <a:rPr lang="en-US" sz="2000" dirty="0">
                <a:solidFill>
                  <a:prstClr val="black"/>
                </a:solidFill>
              </a:rPr>
              <a:t>        }</a:t>
            </a:r>
          </a:p>
          <a:p>
            <a:r>
              <a:rPr lang="en-US" sz="2000" dirty="0">
                <a:solidFill>
                  <a:prstClr val="black"/>
                </a:solidFill>
              </a:rPr>
              <a:t>        if(</a:t>
            </a:r>
            <a:r>
              <a:rPr lang="en-US" sz="2000" dirty="0" err="1">
                <a:solidFill>
                  <a:prstClr val="black"/>
                </a:solidFill>
              </a:rPr>
              <a:t>isPrime</a:t>
            </a:r>
            <a:r>
              <a:rPr lang="en-US" sz="2000" dirty="0">
                <a:solidFill>
                  <a:prstClr val="black"/>
                </a:solidFill>
              </a:rPr>
              <a:t> ==1)</a:t>
            </a:r>
          </a:p>
          <a:p>
            <a:r>
              <a:rPr lang="en-US" sz="2000" dirty="0">
                <a:solidFill>
                  <a:prstClr val="black"/>
                </a:solidFill>
              </a:rPr>
              <a:t>        {</a:t>
            </a:r>
          </a:p>
          <a:p>
            <a:r>
              <a:rPr lang="en-US" sz="2000" dirty="0">
                <a:solidFill>
                  <a:prstClr val="black"/>
                </a:solidFill>
              </a:rPr>
              <a:t>            return n;</a:t>
            </a:r>
          </a:p>
          <a:p>
            <a:r>
              <a:rPr lang="en-US" sz="2000" dirty="0">
                <a:solidFill>
                  <a:prstClr val="black"/>
                </a:solidFill>
              </a:rPr>
              <a:t>        }</a:t>
            </a:r>
          </a:p>
          <a:p>
            <a:r>
              <a:rPr lang="en-US" sz="2000" dirty="0">
                <a:solidFill>
                  <a:prstClr val="black"/>
                </a:solidFill>
              </a:rPr>
              <a:t>    }</a:t>
            </a:r>
          </a:p>
          <a:p>
            <a:r>
              <a:rPr lang="en-US" sz="2000" dirty="0">
                <a:solidFill>
                  <a:prstClr val="black"/>
                </a:solidFill>
              </a:rPr>
              <a:t>}</a:t>
            </a:r>
          </a:p>
          <a:p>
            <a:endParaRPr lang="en-US" sz="2000" dirty="0">
              <a:solidFill>
                <a:srgbClr val="0000FF"/>
              </a:solidFill>
            </a:endParaRPr>
          </a:p>
        </p:txBody>
      </p:sp>
      <p:sp>
        <p:nvSpPr>
          <p:cNvPr id="9" name="TextBox 8"/>
          <p:cNvSpPr txBox="1"/>
          <p:nvPr/>
        </p:nvSpPr>
        <p:spPr>
          <a:xfrm>
            <a:off x="6232711" y="3983464"/>
            <a:ext cx="2299448" cy="507831"/>
          </a:xfrm>
          <a:prstGeom prst="rect">
            <a:avLst/>
          </a:prstGeom>
          <a:noFill/>
        </p:spPr>
        <p:txBody>
          <a:bodyPr wrap="square" rtlCol="0">
            <a:spAutoFit/>
          </a:bodyPr>
          <a:lstStyle/>
          <a:p>
            <a:r>
              <a:rPr lang="en-US" sz="1350" dirty="0">
                <a:solidFill>
                  <a:srgbClr val="FF0000"/>
                </a:solidFill>
              </a:rPr>
              <a:t>Example: Returns a prime number on each call</a:t>
            </a:r>
          </a:p>
        </p:txBody>
      </p:sp>
      <p:sp>
        <p:nvSpPr>
          <p:cNvPr id="2" name="Left Arrow 1">
            <a:hlinkClick r:id="rId2" action="ppaction://hlinksldjump"/>
          </p:cNvPr>
          <p:cNvSpPr/>
          <p:nvPr/>
        </p:nvSpPr>
        <p:spPr>
          <a:xfrm>
            <a:off x="6858000" y="6400800"/>
            <a:ext cx="1674159"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05572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441" y="23812"/>
            <a:ext cx="3973606" cy="6740307"/>
          </a:xfrm>
          <a:prstGeom prst="rect">
            <a:avLst/>
          </a:prstGeom>
          <a:noFill/>
          <a:ln w="3175">
            <a:solidFill>
              <a:schemeClr val="tx1"/>
            </a:solidFill>
          </a:ln>
        </p:spPr>
        <p:txBody>
          <a:bodyPr wrap="square" rtlCol="0">
            <a:spAutoFit/>
          </a:bodyPr>
          <a:lstStyle/>
          <a:p>
            <a:r>
              <a:rPr lang="en-US" dirty="0">
                <a:solidFill>
                  <a:srgbClr val="0000FF"/>
                </a:solidFill>
              </a:rPr>
              <a:t>/**</a:t>
            </a:r>
          </a:p>
          <a:p>
            <a:r>
              <a:rPr lang="en-US" dirty="0">
                <a:solidFill>
                  <a:srgbClr val="0000FF"/>
                </a:solidFill>
              </a:rPr>
              <a:t> * C program to print random prime numbers</a:t>
            </a:r>
          </a:p>
          <a:p>
            <a:r>
              <a:rPr lang="en-US" dirty="0">
                <a:solidFill>
                  <a:srgbClr val="0000FF"/>
                </a:solidFill>
              </a:rPr>
              <a:t> */</a:t>
            </a:r>
          </a:p>
          <a:p>
            <a:r>
              <a:rPr lang="en-US" dirty="0" smtClean="0">
                <a:solidFill>
                  <a:prstClr val="black"/>
                </a:solidFill>
              </a:rPr>
              <a:t>#</a:t>
            </a:r>
            <a:r>
              <a:rPr lang="en-US" dirty="0">
                <a:solidFill>
                  <a:prstClr val="black"/>
                </a:solidFill>
              </a:rPr>
              <a:t>include &lt;</a:t>
            </a:r>
            <a:r>
              <a:rPr lang="en-US" dirty="0" err="1">
                <a:solidFill>
                  <a:prstClr val="black"/>
                </a:solidFill>
              </a:rPr>
              <a:t>stdio.h</a:t>
            </a:r>
            <a:r>
              <a:rPr lang="en-US" dirty="0">
                <a:solidFill>
                  <a:prstClr val="black"/>
                </a:solidFill>
              </a:rPr>
              <a:t>&gt;</a:t>
            </a:r>
          </a:p>
          <a:p>
            <a:r>
              <a:rPr lang="en-US" dirty="0">
                <a:solidFill>
                  <a:prstClr val="black"/>
                </a:solidFill>
              </a:rPr>
              <a:t>#include &lt;</a:t>
            </a:r>
            <a:r>
              <a:rPr lang="en-US" dirty="0" err="1">
                <a:solidFill>
                  <a:prstClr val="black"/>
                </a:solidFill>
              </a:rPr>
              <a:t>stdlib.h</a:t>
            </a:r>
            <a:r>
              <a:rPr lang="en-US" dirty="0">
                <a:solidFill>
                  <a:prstClr val="black"/>
                </a:solidFill>
              </a:rPr>
              <a:t>&gt; // Used for rand() function</a:t>
            </a:r>
          </a:p>
          <a:p>
            <a:endParaRPr lang="en-US" dirty="0">
              <a:solidFill>
                <a:prstClr val="black"/>
              </a:solidFill>
            </a:endParaRPr>
          </a:p>
          <a:p>
            <a:r>
              <a:rPr lang="en-US" dirty="0">
                <a:solidFill>
                  <a:srgbClr val="0000FF"/>
                </a:solidFill>
              </a:rPr>
              <a:t>/* Function declaration */</a:t>
            </a:r>
          </a:p>
          <a:p>
            <a:r>
              <a:rPr lang="en-US" dirty="0" err="1">
                <a:solidFill>
                  <a:prstClr val="black"/>
                </a:solidFill>
              </a:rPr>
              <a:t>int</a:t>
            </a:r>
            <a:r>
              <a:rPr lang="en-US" dirty="0">
                <a:solidFill>
                  <a:prstClr val="black"/>
                </a:solidFill>
              </a:rPr>
              <a:t> </a:t>
            </a:r>
            <a:r>
              <a:rPr lang="en-US" dirty="0" err="1">
                <a:solidFill>
                  <a:prstClr val="black"/>
                </a:solidFill>
              </a:rPr>
              <a:t>randPrime</a:t>
            </a:r>
            <a:r>
              <a:rPr lang="en-US" dirty="0">
                <a:solidFill>
                  <a:prstClr val="black"/>
                </a:solidFill>
              </a:rPr>
              <a:t>();</a:t>
            </a:r>
          </a:p>
          <a:p>
            <a:endParaRPr lang="en-US" dirty="0">
              <a:solidFill>
                <a:prstClr val="black"/>
              </a:solidFill>
            </a:endParaRPr>
          </a:p>
          <a:p>
            <a:r>
              <a:rPr lang="en-US" dirty="0" err="1">
                <a:solidFill>
                  <a:prstClr val="black"/>
                </a:solidFill>
              </a:rPr>
              <a:t>int</a:t>
            </a:r>
            <a:r>
              <a:rPr lang="en-US" dirty="0">
                <a:solidFill>
                  <a:prstClr val="black"/>
                </a:solidFill>
              </a:rPr>
              <a:t> main()</a:t>
            </a:r>
          </a:p>
          <a:p>
            <a:r>
              <a:rPr lang="en-US" dirty="0">
                <a:solidFill>
                  <a:prstClr val="black"/>
                </a:solidFill>
              </a:rPr>
              <a:t>{</a:t>
            </a:r>
          </a:p>
          <a:p>
            <a:r>
              <a:rPr lang="en-US" dirty="0">
                <a:solidFill>
                  <a:prstClr val="black"/>
                </a:solidFill>
              </a:rPr>
              <a:t>    </a:t>
            </a:r>
            <a:r>
              <a:rPr lang="en-US" dirty="0" err="1">
                <a:solidFill>
                  <a:prstClr val="black"/>
                </a:solidFill>
              </a:rPr>
              <a:t>int</a:t>
            </a:r>
            <a:r>
              <a:rPr lang="en-US" dirty="0">
                <a:solidFill>
                  <a:prstClr val="black"/>
                </a:solidFill>
              </a:rPr>
              <a:t> </a:t>
            </a:r>
            <a:r>
              <a:rPr lang="en-US" dirty="0" err="1">
                <a:solidFill>
                  <a:prstClr val="black"/>
                </a:solidFill>
              </a:rPr>
              <a:t>i</a:t>
            </a:r>
            <a:r>
              <a:rPr lang="en-US" dirty="0">
                <a:solidFill>
                  <a:prstClr val="black"/>
                </a:solidFill>
              </a:rPr>
              <a:t>;</a:t>
            </a:r>
          </a:p>
          <a:p>
            <a:r>
              <a:rPr lang="en-US" dirty="0">
                <a:solidFill>
                  <a:prstClr val="black"/>
                </a:solidFill>
              </a:rPr>
              <a:t>    </a:t>
            </a:r>
            <a:r>
              <a:rPr lang="en-US" dirty="0" err="1">
                <a:solidFill>
                  <a:prstClr val="black"/>
                </a:solidFill>
              </a:rPr>
              <a:t>printf</a:t>
            </a:r>
            <a:r>
              <a:rPr lang="en-US" dirty="0">
                <a:solidFill>
                  <a:prstClr val="black"/>
                </a:solidFill>
              </a:rPr>
              <a:t>("Random 5 prime numbers are: \n");</a:t>
            </a:r>
          </a:p>
          <a:p>
            <a:r>
              <a:rPr lang="en-US" dirty="0">
                <a:solidFill>
                  <a:prstClr val="black"/>
                </a:solidFill>
              </a:rPr>
              <a:t>    for(</a:t>
            </a:r>
            <a:r>
              <a:rPr lang="en-US" dirty="0" err="1">
                <a:solidFill>
                  <a:prstClr val="black"/>
                </a:solidFill>
              </a:rPr>
              <a:t>i</a:t>
            </a:r>
            <a:r>
              <a:rPr lang="en-US" dirty="0">
                <a:solidFill>
                  <a:prstClr val="black"/>
                </a:solidFill>
              </a:rPr>
              <a:t>=1; </a:t>
            </a:r>
            <a:r>
              <a:rPr lang="en-US" dirty="0" err="1">
                <a:solidFill>
                  <a:prstClr val="black"/>
                </a:solidFill>
              </a:rPr>
              <a:t>i</a:t>
            </a:r>
            <a:r>
              <a:rPr lang="en-US" dirty="0">
                <a:solidFill>
                  <a:prstClr val="black"/>
                </a:solidFill>
              </a:rPr>
              <a:t>&lt;=5; </a:t>
            </a:r>
            <a:r>
              <a:rPr lang="en-US" dirty="0" err="1">
                <a:solidFill>
                  <a:prstClr val="black"/>
                </a:solidFill>
              </a:rPr>
              <a:t>i</a:t>
            </a:r>
            <a:r>
              <a:rPr lang="en-US" dirty="0">
                <a:solidFill>
                  <a:prstClr val="black"/>
                </a:solidFill>
              </a:rPr>
              <a:t>++)</a:t>
            </a:r>
          </a:p>
          <a:p>
            <a:r>
              <a:rPr lang="en-US" dirty="0">
                <a:solidFill>
                  <a:prstClr val="black"/>
                </a:solidFill>
              </a:rPr>
              <a:t>    {</a:t>
            </a:r>
          </a:p>
          <a:p>
            <a:r>
              <a:rPr lang="en-US" dirty="0">
                <a:solidFill>
                  <a:prstClr val="black"/>
                </a:solidFill>
              </a:rPr>
              <a:t>        </a:t>
            </a:r>
            <a:r>
              <a:rPr lang="en-US" dirty="0" err="1">
                <a:solidFill>
                  <a:prstClr val="black"/>
                </a:solidFill>
              </a:rPr>
              <a:t>printf</a:t>
            </a:r>
            <a:r>
              <a:rPr lang="en-US" dirty="0">
                <a:solidFill>
                  <a:prstClr val="black"/>
                </a:solidFill>
              </a:rPr>
              <a:t>("%d\n", </a:t>
            </a:r>
            <a:r>
              <a:rPr lang="en-US" dirty="0" err="1">
                <a:solidFill>
                  <a:prstClr val="black"/>
                </a:solidFill>
              </a:rPr>
              <a:t>randPrime</a:t>
            </a:r>
            <a:r>
              <a:rPr lang="en-US" dirty="0">
                <a:solidFill>
                  <a:prstClr val="black"/>
                </a:solidFill>
              </a:rPr>
              <a:t>());</a:t>
            </a:r>
          </a:p>
          <a:p>
            <a:r>
              <a:rPr lang="en-US" dirty="0">
                <a:solidFill>
                  <a:prstClr val="black"/>
                </a:solidFill>
              </a:rPr>
              <a:t>    }</a:t>
            </a:r>
          </a:p>
          <a:p>
            <a:endParaRPr lang="en-US" dirty="0">
              <a:solidFill>
                <a:prstClr val="black"/>
              </a:solidFill>
            </a:endParaRPr>
          </a:p>
          <a:p>
            <a:r>
              <a:rPr lang="en-US" dirty="0">
                <a:solidFill>
                  <a:prstClr val="black"/>
                </a:solidFill>
              </a:rPr>
              <a:t>    return 0;</a:t>
            </a:r>
          </a:p>
          <a:p>
            <a:r>
              <a:rPr lang="en-US" dirty="0">
                <a:solidFill>
                  <a:prstClr val="black"/>
                </a:solidFill>
              </a:rPr>
              <a:t>}</a:t>
            </a:r>
          </a:p>
          <a:p>
            <a:r>
              <a:rPr lang="en-US" dirty="0">
                <a:solidFill>
                  <a:srgbClr val="0000FF"/>
                </a:solidFill>
              </a:rPr>
              <a:t>/* Function definition </a:t>
            </a:r>
            <a:r>
              <a:rPr lang="en-US" dirty="0" smtClean="0">
                <a:solidFill>
                  <a:srgbClr val="0000FF"/>
                </a:solidFill>
              </a:rPr>
              <a:t>*/</a:t>
            </a:r>
            <a:endParaRPr lang="en-US" dirty="0">
              <a:solidFill>
                <a:srgbClr val="0000FF"/>
              </a:solidFill>
            </a:endParaRPr>
          </a:p>
        </p:txBody>
      </p:sp>
      <p:sp>
        <p:nvSpPr>
          <p:cNvPr id="7" name="TextBox 6"/>
          <p:cNvSpPr txBox="1"/>
          <p:nvPr/>
        </p:nvSpPr>
        <p:spPr>
          <a:xfrm>
            <a:off x="4052046" y="36229"/>
            <a:ext cx="5091953" cy="6740307"/>
          </a:xfrm>
          <a:prstGeom prst="rect">
            <a:avLst/>
          </a:prstGeom>
          <a:noFill/>
          <a:ln w="3175">
            <a:solidFill>
              <a:schemeClr val="tx1"/>
            </a:solidFill>
          </a:ln>
        </p:spPr>
        <p:txBody>
          <a:bodyPr wrap="square" rtlCol="0">
            <a:spAutoFit/>
          </a:bodyPr>
          <a:lstStyle/>
          <a:p>
            <a:r>
              <a:rPr lang="en-US" dirty="0" err="1">
                <a:solidFill>
                  <a:prstClr val="black"/>
                </a:solidFill>
              </a:rPr>
              <a:t>int</a:t>
            </a:r>
            <a:r>
              <a:rPr lang="en-US" dirty="0">
                <a:solidFill>
                  <a:prstClr val="black"/>
                </a:solidFill>
              </a:rPr>
              <a:t> </a:t>
            </a:r>
            <a:r>
              <a:rPr lang="en-US" dirty="0" err="1">
                <a:solidFill>
                  <a:prstClr val="black"/>
                </a:solidFill>
              </a:rPr>
              <a:t>randPrime</a:t>
            </a:r>
            <a:r>
              <a:rPr lang="en-US" dirty="0">
                <a:solidFill>
                  <a:prstClr val="black"/>
                </a:solidFill>
              </a:rPr>
              <a:t>()</a:t>
            </a:r>
          </a:p>
          <a:p>
            <a:r>
              <a:rPr lang="en-US" dirty="0">
                <a:solidFill>
                  <a:prstClr val="black"/>
                </a:solidFill>
              </a:rPr>
              <a:t>{</a:t>
            </a:r>
          </a:p>
          <a:p>
            <a:r>
              <a:rPr lang="en-US" dirty="0">
                <a:solidFill>
                  <a:prstClr val="black"/>
                </a:solidFill>
              </a:rPr>
              <a:t>    </a:t>
            </a:r>
            <a:r>
              <a:rPr lang="en-US" dirty="0" err="1">
                <a:solidFill>
                  <a:prstClr val="black"/>
                </a:solidFill>
              </a:rPr>
              <a:t>int</a:t>
            </a:r>
            <a:r>
              <a:rPr lang="en-US" dirty="0">
                <a:solidFill>
                  <a:prstClr val="black"/>
                </a:solidFill>
              </a:rPr>
              <a:t> </a:t>
            </a:r>
            <a:r>
              <a:rPr lang="en-US" dirty="0" err="1">
                <a:solidFill>
                  <a:prstClr val="black"/>
                </a:solidFill>
              </a:rPr>
              <a:t>i</a:t>
            </a:r>
            <a:r>
              <a:rPr lang="en-US" dirty="0">
                <a:solidFill>
                  <a:prstClr val="black"/>
                </a:solidFill>
              </a:rPr>
              <a:t>, n, </a:t>
            </a:r>
            <a:r>
              <a:rPr lang="en-US" dirty="0" err="1">
                <a:solidFill>
                  <a:prstClr val="black"/>
                </a:solidFill>
              </a:rPr>
              <a:t>isPrime</a:t>
            </a:r>
            <a:r>
              <a:rPr lang="en-US" dirty="0">
                <a:solidFill>
                  <a:prstClr val="black"/>
                </a:solidFill>
              </a:rPr>
              <a:t>;</a:t>
            </a:r>
          </a:p>
          <a:p>
            <a:r>
              <a:rPr lang="en-US" dirty="0">
                <a:solidFill>
                  <a:prstClr val="black"/>
                </a:solidFill>
              </a:rPr>
              <a:t>    </a:t>
            </a:r>
            <a:r>
              <a:rPr lang="en-US" dirty="0" err="1">
                <a:solidFill>
                  <a:prstClr val="black"/>
                </a:solidFill>
              </a:rPr>
              <a:t>isPrime</a:t>
            </a:r>
            <a:r>
              <a:rPr lang="en-US" dirty="0">
                <a:solidFill>
                  <a:prstClr val="black"/>
                </a:solidFill>
              </a:rPr>
              <a:t> = 0;</a:t>
            </a:r>
          </a:p>
          <a:p>
            <a:r>
              <a:rPr lang="en-US" dirty="0" smtClean="0">
                <a:solidFill>
                  <a:prstClr val="black"/>
                </a:solidFill>
              </a:rPr>
              <a:t>    </a:t>
            </a:r>
            <a:r>
              <a:rPr lang="en-US" dirty="0">
                <a:solidFill>
                  <a:prstClr val="black"/>
                </a:solidFill>
              </a:rPr>
              <a:t>while(!</a:t>
            </a:r>
            <a:r>
              <a:rPr lang="en-US" dirty="0" err="1">
                <a:solidFill>
                  <a:prstClr val="black"/>
                </a:solidFill>
              </a:rPr>
              <a:t>isPrime</a:t>
            </a:r>
            <a:r>
              <a:rPr lang="en-US" dirty="0">
                <a:solidFill>
                  <a:prstClr val="black"/>
                </a:solidFill>
              </a:rPr>
              <a:t>)</a:t>
            </a:r>
          </a:p>
          <a:p>
            <a:r>
              <a:rPr lang="en-US" dirty="0">
                <a:solidFill>
                  <a:prstClr val="black"/>
                </a:solidFill>
              </a:rPr>
              <a:t>    {</a:t>
            </a:r>
          </a:p>
          <a:p>
            <a:r>
              <a:rPr lang="en-US" dirty="0">
                <a:solidFill>
                  <a:prstClr val="black"/>
                </a:solidFill>
              </a:rPr>
              <a:t>        n = rand(); // Generates a random number</a:t>
            </a:r>
          </a:p>
          <a:p>
            <a:endParaRPr lang="en-US" dirty="0">
              <a:solidFill>
                <a:prstClr val="black"/>
              </a:solidFill>
            </a:endParaRPr>
          </a:p>
          <a:p>
            <a:r>
              <a:rPr lang="en-US" dirty="0">
                <a:solidFill>
                  <a:srgbClr val="0070C0"/>
                </a:solidFill>
              </a:rPr>
              <a:t>        /* Prime checking logic */</a:t>
            </a:r>
          </a:p>
          <a:p>
            <a:r>
              <a:rPr lang="en-US" dirty="0">
                <a:solidFill>
                  <a:prstClr val="black"/>
                </a:solidFill>
              </a:rPr>
              <a:t>        </a:t>
            </a:r>
            <a:r>
              <a:rPr lang="en-US" dirty="0" err="1">
                <a:solidFill>
                  <a:prstClr val="black"/>
                </a:solidFill>
              </a:rPr>
              <a:t>isPrime</a:t>
            </a:r>
            <a:r>
              <a:rPr lang="en-US" dirty="0">
                <a:solidFill>
                  <a:prstClr val="black"/>
                </a:solidFill>
              </a:rPr>
              <a:t> = 1;</a:t>
            </a:r>
          </a:p>
          <a:p>
            <a:r>
              <a:rPr lang="en-US" dirty="0">
                <a:solidFill>
                  <a:prstClr val="black"/>
                </a:solidFill>
              </a:rPr>
              <a:t>        for(</a:t>
            </a:r>
            <a:r>
              <a:rPr lang="en-US" dirty="0" err="1">
                <a:solidFill>
                  <a:prstClr val="black"/>
                </a:solidFill>
              </a:rPr>
              <a:t>i</a:t>
            </a:r>
            <a:r>
              <a:rPr lang="en-US" dirty="0">
                <a:solidFill>
                  <a:prstClr val="black"/>
                </a:solidFill>
              </a:rPr>
              <a:t>=2; </a:t>
            </a:r>
            <a:r>
              <a:rPr lang="en-US" dirty="0" err="1">
                <a:solidFill>
                  <a:prstClr val="black"/>
                </a:solidFill>
              </a:rPr>
              <a:t>i</a:t>
            </a:r>
            <a:r>
              <a:rPr lang="en-US" dirty="0">
                <a:solidFill>
                  <a:prstClr val="black"/>
                </a:solidFill>
              </a:rPr>
              <a:t>&lt;=n/2; </a:t>
            </a:r>
            <a:r>
              <a:rPr lang="en-US" dirty="0" err="1">
                <a:solidFill>
                  <a:prstClr val="black"/>
                </a:solidFill>
              </a:rPr>
              <a:t>i</a:t>
            </a:r>
            <a:r>
              <a:rPr lang="en-US" dirty="0">
                <a:solidFill>
                  <a:prstClr val="black"/>
                </a:solidFill>
              </a:rPr>
              <a:t>++)</a:t>
            </a:r>
          </a:p>
          <a:p>
            <a:r>
              <a:rPr lang="en-US" dirty="0">
                <a:solidFill>
                  <a:prstClr val="black"/>
                </a:solidFill>
              </a:rPr>
              <a:t>        {</a:t>
            </a:r>
          </a:p>
          <a:p>
            <a:r>
              <a:rPr lang="en-US" dirty="0">
                <a:solidFill>
                  <a:prstClr val="black"/>
                </a:solidFill>
              </a:rPr>
              <a:t>            if(</a:t>
            </a:r>
            <a:r>
              <a:rPr lang="en-US" dirty="0" err="1">
                <a:solidFill>
                  <a:prstClr val="black"/>
                </a:solidFill>
              </a:rPr>
              <a:t>n%i</a:t>
            </a:r>
            <a:r>
              <a:rPr lang="en-US" dirty="0">
                <a:solidFill>
                  <a:prstClr val="black"/>
                </a:solidFill>
              </a:rPr>
              <a:t>==0)</a:t>
            </a:r>
          </a:p>
          <a:p>
            <a:r>
              <a:rPr lang="en-US" dirty="0">
                <a:solidFill>
                  <a:prstClr val="black"/>
                </a:solidFill>
              </a:rPr>
              <a:t>            {</a:t>
            </a:r>
          </a:p>
          <a:p>
            <a:r>
              <a:rPr lang="en-US" dirty="0">
                <a:solidFill>
                  <a:prstClr val="black"/>
                </a:solidFill>
              </a:rPr>
              <a:t>                </a:t>
            </a:r>
            <a:r>
              <a:rPr lang="en-US" dirty="0" err="1">
                <a:solidFill>
                  <a:prstClr val="black"/>
                </a:solidFill>
              </a:rPr>
              <a:t>isPrime</a:t>
            </a:r>
            <a:r>
              <a:rPr lang="en-US" dirty="0">
                <a:solidFill>
                  <a:prstClr val="black"/>
                </a:solidFill>
              </a:rPr>
              <a:t> = 0;</a:t>
            </a:r>
          </a:p>
          <a:p>
            <a:r>
              <a:rPr lang="en-US" dirty="0">
                <a:solidFill>
                  <a:prstClr val="black"/>
                </a:solidFill>
              </a:rPr>
              <a:t>                break;</a:t>
            </a:r>
          </a:p>
          <a:p>
            <a:r>
              <a:rPr lang="en-US" dirty="0">
                <a:solidFill>
                  <a:prstClr val="black"/>
                </a:solidFill>
              </a:rPr>
              <a:t>            }</a:t>
            </a:r>
          </a:p>
          <a:p>
            <a:r>
              <a:rPr lang="en-US" dirty="0">
                <a:solidFill>
                  <a:prstClr val="black"/>
                </a:solidFill>
              </a:rPr>
              <a:t>        }</a:t>
            </a:r>
          </a:p>
          <a:p>
            <a:r>
              <a:rPr lang="en-US" dirty="0">
                <a:solidFill>
                  <a:prstClr val="black"/>
                </a:solidFill>
              </a:rPr>
              <a:t>        if(</a:t>
            </a:r>
            <a:r>
              <a:rPr lang="en-US" dirty="0" err="1">
                <a:solidFill>
                  <a:prstClr val="black"/>
                </a:solidFill>
              </a:rPr>
              <a:t>isPrime</a:t>
            </a:r>
            <a:r>
              <a:rPr lang="en-US" dirty="0">
                <a:solidFill>
                  <a:prstClr val="black"/>
                </a:solidFill>
              </a:rPr>
              <a:t> ==1)</a:t>
            </a:r>
          </a:p>
          <a:p>
            <a:r>
              <a:rPr lang="en-US" dirty="0">
                <a:solidFill>
                  <a:prstClr val="black"/>
                </a:solidFill>
              </a:rPr>
              <a:t>        {</a:t>
            </a:r>
          </a:p>
          <a:p>
            <a:r>
              <a:rPr lang="en-US" dirty="0">
                <a:solidFill>
                  <a:prstClr val="black"/>
                </a:solidFill>
              </a:rPr>
              <a:t>            return n;</a:t>
            </a:r>
          </a:p>
          <a:p>
            <a:r>
              <a:rPr lang="en-US" dirty="0">
                <a:solidFill>
                  <a:prstClr val="black"/>
                </a:solidFill>
              </a:rPr>
              <a:t>        }</a:t>
            </a:r>
          </a:p>
          <a:p>
            <a:r>
              <a:rPr lang="en-US" dirty="0">
                <a:solidFill>
                  <a:prstClr val="black"/>
                </a:solidFill>
              </a:rPr>
              <a:t>    }</a:t>
            </a:r>
          </a:p>
          <a:p>
            <a:r>
              <a:rPr lang="en-US" dirty="0" smtClean="0">
                <a:solidFill>
                  <a:prstClr val="black"/>
                </a:solidFill>
              </a:rPr>
              <a:t>}</a:t>
            </a:r>
            <a:endParaRPr lang="en-US" dirty="0">
              <a:solidFill>
                <a:srgbClr val="0000FF"/>
              </a:solidFill>
            </a:endParaRPr>
          </a:p>
        </p:txBody>
      </p:sp>
      <p:sp>
        <p:nvSpPr>
          <p:cNvPr id="9" name="TextBox 8"/>
          <p:cNvSpPr txBox="1"/>
          <p:nvPr/>
        </p:nvSpPr>
        <p:spPr>
          <a:xfrm>
            <a:off x="6394636" y="3657600"/>
            <a:ext cx="2758889" cy="584775"/>
          </a:xfrm>
          <a:prstGeom prst="rect">
            <a:avLst/>
          </a:prstGeom>
          <a:noFill/>
        </p:spPr>
        <p:txBody>
          <a:bodyPr wrap="square" rtlCol="0">
            <a:spAutoFit/>
          </a:bodyPr>
          <a:lstStyle/>
          <a:p>
            <a:r>
              <a:rPr lang="en-US" sz="1600" dirty="0">
                <a:solidFill>
                  <a:srgbClr val="FF0000"/>
                </a:solidFill>
              </a:rPr>
              <a:t>Example: Returns a prime number on each call</a:t>
            </a:r>
          </a:p>
        </p:txBody>
      </p:sp>
      <p:sp>
        <p:nvSpPr>
          <p:cNvPr id="2" name="Left Arrow 1">
            <a:hlinkClick r:id="rId2" action="ppaction://hlinksldjump"/>
          </p:cNvPr>
          <p:cNvSpPr/>
          <p:nvPr/>
        </p:nvSpPr>
        <p:spPr>
          <a:xfrm>
            <a:off x="6705600" y="5943600"/>
            <a:ext cx="1981200" cy="533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51565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0116"/>
            <a:ext cx="4730003" cy="8094524"/>
          </a:xfrm>
          <a:prstGeom prst="rect">
            <a:avLst/>
          </a:prstGeom>
          <a:noFill/>
        </p:spPr>
        <p:txBody>
          <a:bodyPr wrap="square" rtlCol="0">
            <a:spAutoFit/>
          </a:bodyPr>
          <a:lstStyle/>
          <a:p>
            <a:r>
              <a:rPr lang="en-US" sz="2000" dirty="0">
                <a:solidFill>
                  <a:srgbClr val="0070C0"/>
                </a:solidFill>
              </a:rPr>
              <a:t>/**</a:t>
            </a:r>
          </a:p>
          <a:p>
            <a:r>
              <a:rPr lang="en-US" sz="2000" dirty="0">
                <a:solidFill>
                  <a:srgbClr val="0070C0"/>
                </a:solidFill>
              </a:rPr>
              <a:t> * C program to print natural numbers using functions</a:t>
            </a:r>
          </a:p>
          <a:p>
            <a:r>
              <a:rPr lang="en-US" sz="2000" dirty="0">
                <a:solidFill>
                  <a:srgbClr val="0070C0"/>
                </a:solidFill>
              </a:rPr>
              <a:t> */</a:t>
            </a:r>
          </a:p>
          <a:p>
            <a:endParaRPr lang="en-US" sz="2000" dirty="0">
              <a:solidFill>
                <a:prstClr val="black"/>
              </a:solidFill>
            </a:endParaRPr>
          </a:p>
          <a:p>
            <a:r>
              <a:rPr lang="en-US" sz="2000" dirty="0">
                <a:solidFill>
                  <a:prstClr val="black"/>
                </a:solidFill>
              </a:rPr>
              <a:t>#include &lt;</a:t>
            </a:r>
            <a:r>
              <a:rPr lang="en-US" sz="2000" dirty="0" err="1">
                <a:solidFill>
                  <a:prstClr val="black"/>
                </a:solidFill>
              </a:rPr>
              <a:t>stdio.h</a:t>
            </a:r>
            <a:r>
              <a:rPr lang="en-US" sz="2000" dirty="0">
                <a:solidFill>
                  <a:prstClr val="black"/>
                </a:solidFill>
              </a:rPr>
              <a:t>&gt;</a:t>
            </a:r>
          </a:p>
          <a:p>
            <a:endParaRPr lang="en-US" sz="2000" dirty="0">
              <a:solidFill>
                <a:prstClr val="black"/>
              </a:solidFill>
            </a:endParaRPr>
          </a:p>
          <a:p>
            <a:r>
              <a:rPr lang="en-US" sz="2000" dirty="0">
                <a:solidFill>
                  <a:srgbClr val="0070C0"/>
                </a:solidFill>
              </a:rPr>
              <a:t>/* Function declaration */</a:t>
            </a:r>
          </a:p>
          <a:p>
            <a:r>
              <a:rPr lang="en-US" sz="2000" dirty="0">
                <a:solidFill>
                  <a:prstClr val="black"/>
                </a:solidFill>
              </a:rPr>
              <a:t>void </a:t>
            </a:r>
            <a:r>
              <a:rPr lang="en-US" sz="2000" dirty="0" err="1">
                <a:solidFill>
                  <a:prstClr val="black"/>
                </a:solidFill>
              </a:rPr>
              <a:t>printNaturalNumbers</a:t>
            </a:r>
            <a:r>
              <a:rPr lang="en-US" sz="2000" dirty="0">
                <a:solidFill>
                  <a:prstClr val="black"/>
                </a:solidFill>
              </a:rPr>
              <a:t>(</a:t>
            </a:r>
            <a:r>
              <a:rPr lang="en-US" sz="2000" dirty="0" err="1">
                <a:solidFill>
                  <a:prstClr val="black"/>
                </a:solidFill>
              </a:rPr>
              <a:t>int</a:t>
            </a:r>
            <a:r>
              <a:rPr lang="en-US" sz="2000" dirty="0">
                <a:solidFill>
                  <a:prstClr val="black"/>
                </a:solidFill>
              </a:rPr>
              <a:t> start, </a:t>
            </a:r>
            <a:r>
              <a:rPr lang="en-US" sz="2000" dirty="0" err="1">
                <a:solidFill>
                  <a:prstClr val="black"/>
                </a:solidFill>
              </a:rPr>
              <a:t>int</a:t>
            </a:r>
            <a:r>
              <a:rPr lang="en-US" sz="2000" dirty="0">
                <a:solidFill>
                  <a:prstClr val="black"/>
                </a:solidFill>
              </a:rPr>
              <a:t> end);</a:t>
            </a:r>
          </a:p>
          <a:p>
            <a:endParaRPr lang="en-US" sz="2000" dirty="0">
              <a:solidFill>
                <a:prstClr val="black"/>
              </a:solidFill>
            </a:endParaRPr>
          </a:p>
          <a:p>
            <a:r>
              <a:rPr lang="en-US" sz="2000" dirty="0" err="1">
                <a:solidFill>
                  <a:prstClr val="black"/>
                </a:solidFill>
              </a:rPr>
              <a:t>int</a:t>
            </a:r>
            <a:r>
              <a:rPr lang="en-US" sz="2000" dirty="0">
                <a:solidFill>
                  <a:prstClr val="black"/>
                </a:solidFill>
              </a:rPr>
              <a:t> main()</a:t>
            </a:r>
          </a:p>
          <a:p>
            <a:r>
              <a:rPr lang="en-US" sz="2000" dirty="0">
                <a:solidFill>
                  <a:prstClr val="black"/>
                </a:solidFill>
              </a:rPr>
              <a:t>{</a:t>
            </a:r>
          </a:p>
          <a:p>
            <a:r>
              <a:rPr lang="en-US" sz="2000" dirty="0">
                <a:solidFill>
                  <a:prstClr val="black"/>
                </a:solidFill>
              </a:rPr>
              <a:t>    </a:t>
            </a:r>
            <a:r>
              <a:rPr lang="en-US" sz="2000" dirty="0" err="1">
                <a:solidFill>
                  <a:prstClr val="black"/>
                </a:solidFill>
              </a:rPr>
              <a:t>int</a:t>
            </a:r>
            <a:r>
              <a:rPr lang="en-US" sz="2000" dirty="0">
                <a:solidFill>
                  <a:prstClr val="black"/>
                </a:solidFill>
              </a:rPr>
              <a:t> s, e;</a:t>
            </a:r>
          </a:p>
          <a:p>
            <a:r>
              <a:rPr lang="en-US" sz="2000" dirty="0">
                <a:solidFill>
                  <a:prstClr val="black"/>
                </a:solidFill>
              </a:rPr>
              <a:t>    </a:t>
            </a:r>
            <a:r>
              <a:rPr lang="en-US" sz="2000" dirty="0" err="1">
                <a:solidFill>
                  <a:prstClr val="black"/>
                </a:solidFill>
              </a:rPr>
              <a:t>printf</a:t>
            </a:r>
            <a:r>
              <a:rPr lang="en-US" sz="2000" dirty="0">
                <a:solidFill>
                  <a:prstClr val="black"/>
                </a:solidFill>
              </a:rPr>
              <a:t>("Enter lower range to print natural numbers: ");</a:t>
            </a:r>
          </a:p>
          <a:p>
            <a:r>
              <a:rPr lang="en-US" sz="2000" dirty="0">
                <a:solidFill>
                  <a:prstClr val="black"/>
                </a:solidFill>
              </a:rPr>
              <a:t>    </a:t>
            </a:r>
            <a:r>
              <a:rPr lang="en-US" sz="2000" dirty="0" err="1">
                <a:solidFill>
                  <a:prstClr val="black"/>
                </a:solidFill>
              </a:rPr>
              <a:t>scanf</a:t>
            </a:r>
            <a:r>
              <a:rPr lang="en-US" sz="2000" dirty="0">
                <a:solidFill>
                  <a:prstClr val="black"/>
                </a:solidFill>
              </a:rPr>
              <a:t>("%d", &amp;s);</a:t>
            </a:r>
          </a:p>
          <a:p>
            <a:r>
              <a:rPr lang="en-US" sz="2000" dirty="0">
                <a:solidFill>
                  <a:prstClr val="black"/>
                </a:solidFill>
              </a:rPr>
              <a:t>    </a:t>
            </a:r>
            <a:r>
              <a:rPr lang="en-US" sz="2000" dirty="0" err="1">
                <a:solidFill>
                  <a:prstClr val="black"/>
                </a:solidFill>
              </a:rPr>
              <a:t>printf</a:t>
            </a:r>
            <a:r>
              <a:rPr lang="en-US" sz="2000" dirty="0">
                <a:solidFill>
                  <a:prstClr val="black"/>
                </a:solidFill>
              </a:rPr>
              <a:t>("Enter upper limit to print natural numbers: ");</a:t>
            </a:r>
          </a:p>
          <a:p>
            <a:r>
              <a:rPr lang="en-US" sz="2000" dirty="0">
                <a:solidFill>
                  <a:prstClr val="black"/>
                </a:solidFill>
              </a:rPr>
              <a:t>    </a:t>
            </a:r>
            <a:r>
              <a:rPr lang="en-US" sz="2000" dirty="0" err="1">
                <a:solidFill>
                  <a:prstClr val="black"/>
                </a:solidFill>
              </a:rPr>
              <a:t>scanf</a:t>
            </a:r>
            <a:r>
              <a:rPr lang="en-US" sz="2000" dirty="0">
                <a:solidFill>
                  <a:prstClr val="black"/>
                </a:solidFill>
              </a:rPr>
              <a:t>("%d", &amp;e);</a:t>
            </a:r>
          </a:p>
          <a:p>
            <a:endParaRPr lang="en-US" sz="2000" dirty="0">
              <a:solidFill>
                <a:prstClr val="black"/>
              </a:solidFill>
            </a:endParaRPr>
          </a:p>
          <a:p>
            <a:r>
              <a:rPr lang="en-US" sz="2000" dirty="0">
                <a:solidFill>
                  <a:prstClr val="black"/>
                </a:solidFill>
              </a:rPr>
              <a:t>    </a:t>
            </a:r>
            <a:r>
              <a:rPr lang="en-US" sz="2000" dirty="0" err="1">
                <a:solidFill>
                  <a:prstClr val="black"/>
                </a:solidFill>
              </a:rPr>
              <a:t>printNaturalNumbers</a:t>
            </a:r>
            <a:r>
              <a:rPr lang="en-US" sz="2000" dirty="0">
                <a:solidFill>
                  <a:prstClr val="black"/>
                </a:solidFill>
              </a:rPr>
              <a:t>(s, e);</a:t>
            </a:r>
          </a:p>
          <a:p>
            <a:endParaRPr lang="en-US" sz="2000" dirty="0">
              <a:solidFill>
                <a:prstClr val="black"/>
              </a:solidFill>
            </a:endParaRPr>
          </a:p>
          <a:p>
            <a:r>
              <a:rPr lang="en-US" sz="2000" dirty="0">
                <a:solidFill>
                  <a:prstClr val="black"/>
                </a:solidFill>
              </a:rPr>
              <a:t>    return 0;</a:t>
            </a:r>
          </a:p>
          <a:p>
            <a:r>
              <a:rPr lang="en-US" sz="2000" dirty="0">
                <a:solidFill>
                  <a:prstClr val="black"/>
                </a:solidFill>
              </a:rPr>
              <a:t>}</a:t>
            </a:r>
          </a:p>
          <a:p>
            <a:endParaRPr lang="en-US" sz="2000" dirty="0">
              <a:solidFill>
                <a:prstClr val="black"/>
              </a:solidFill>
            </a:endParaRPr>
          </a:p>
        </p:txBody>
      </p:sp>
      <p:sp>
        <p:nvSpPr>
          <p:cNvPr id="6" name="TextBox 5"/>
          <p:cNvSpPr txBox="1"/>
          <p:nvPr/>
        </p:nvSpPr>
        <p:spPr>
          <a:xfrm>
            <a:off x="4825814" y="533400"/>
            <a:ext cx="4195483" cy="4493538"/>
          </a:xfrm>
          <a:prstGeom prst="rect">
            <a:avLst/>
          </a:prstGeom>
          <a:noFill/>
        </p:spPr>
        <p:txBody>
          <a:bodyPr wrap="square" rtlCol="0">
            <a:spAutoFit/>
          </a:bodyPr>
          <a:lstStyle/>
          <a:p>
            <a:r>
              <a:rPr lang="en-US" sz="2200" dirty="0">
                <a:solidFill>
                  <a:srgbClr val="0070C0"/>
                </a:solidFill>
              </a:rPr>
              <a:t>/* Function definition */</a:t>
            </a:r>
          </a:p>
          <a:p>
            <a:r>
              <a:rPr lang="en-US" sz="2200" dirty="0">
                <a:solidFill>
                  <a:prstClr val="black"/>
                </a:solidFill>
              </a:rPr>
              <a:t>void </a:t>
            </a:r>
            <a:r>
              <a:rPr lang="en-US" sz="2200" dirty="0" err="1">
                <a:solidFill>
                  <a:prstClr val="black"/>
                </a:solidFill>
              </a:rPr>
              <a:t>printNaturalNumbers</a:t>
            </a:r>
            <a:r>
              <a:rPr lang="en-US" sz="2200" dirty="0">
                <a:solidFill>
                  <a:prstClr val="black"/>
                </a:solidFill>
              </a:rPr>
              <a:t>(</a:t>
            </a:r>
            <a:r>
              <a:rPr lang="en-US" sz="2200" dirty="0" err="1">
                <a:solidFill>
                  <a:prstClr val="black"/>
                </a:solidFill>
              </a:rPr>
              <a:t>int</a:t>
            </a:r>
            <a:r>
              <a:rPr lang="en-US" sz="2200" dirty="0">
                <a:solidFill>
                  <a:prstClr val="black"/>
                </a:solidFill>
              </a:rPr>
              <a:t> start, </a:t>
            </a:r>
            <a:r>
              <a:rPr lang="en-US" sz="2200" dirty="0" err="1">
                <a:solidFill>
                  <a:prstClr val="black"/>
                </a:solidFill>
              </a:rPr>
              <a:t>int</a:t>
            </a:r>
            <a:r>
              <a:rPr lang="en-US" sz="2200" dirty="0">
                <a:solidFill>
                  <a:prstClr val="black"/>
                </a:solidFill>
              </a:rPr>
              <a:t> end)</a:t>
            </a:r>
          </a:p>
          <a:p>
            <a:r>
              <a:rPr lang="en-US" sz="2200" dirty="0">
                <a:solidFill>
                  <a:prstClr val="black"/>
                </a:solidFill>
              </a:rPr>
              <a:t>{</a:t>
            </a:r>
          </a:p>
          <a:p>
            <a:r>
              <a:rPr lang="en-US" sz="2200" dirty="0">
                <a:solidFill>
                  <a:prstClr val="black"/>
                </a:solidFill>
              </a:rPr>
              <a:t>    </a:t>
            </a:r>
            <a:r>
              <a:rPr lang="en-US" sz="2200" dirty="0" err="1">
                <a:solidFill>
                  <a:prstClr val="black"/>
                </a:solidFill>
              </a:rPr>
              <a:t>printf</a:t>
            </a:r>
            <a:r>
              <a:rPr lang="en-US" sz="2200" dirty="0">
                <a:solidFill>
                  <a:prstClr val="black"/>
                </a:solidFill>
              </a:rPr>
              <a:t>("Natural numbers from %d to %d are: \n", start, end);</a:t>
            </a:r>
          </a:p>
          <a:p>
            <a:r>
              <a:rPr lang="en-US" sz="2200" dirty="0">
                <a:solidFill>
                  <a:prstClr val="black"/>
                </a:solidFill>
              </a:rPr>
              <a:t>    while(start &lt;= end)</a:t>
            </a:r>
          </a:p>
          <a:p>
            <a:r>
              <a:rPr lang="en-US" sz="2200" dirty="0">
                <a:solidFill>
                  <a:prstClr val="black"/>
                </a:solidFill>
              </a:rPr>
              <a:t>    {</a:t>
            </a:r>
          </a:p>
          <a:p>
            <a:r>
              <a:rPr lang="en-US" sz="2200" dirty="0">
                <a:solidFill>
                  <a:prstClr val="black"/>
                </a:solidFill>
              </a:rPr>
              <a:t>        </a:t>
            </a:r>
            <a:r>
              <a:rPr lang="en-US" sz="2200" dirty="0" err="1">
                <a:solidFill>
                  <a:prstClr val="black"/>
                </a:solidFill>
              </a:rPr>
              <a:t>printf</a:t>
            </a:r>
            <a:r>
              <a:rPr lang="en-US" sz="2200" dirty="0">
                <a:solidFill>
                  <a:prstClr val="black"/>
                </a:solidFill>
              </a:rPr>
              <a:t>("%d, ", start);</a:t>
            </a:r>
          </a:p>
          <a:p>
            <a:r>
              <a:rPr lang="en-US" sz="2200" dirty="0">
                <a:solidFill>
                  <a:prstClr val="black"/>
                </a:solidFill>
              </a:rPr>
              <a:t>        start++;</a:t>
            </a:r>
          </a:p>
          <a:p>
            <a:r>
              <a:rPr lang="en-US" sz="2200" dirty="0">
                <a:solidFill>
                  <a:prstClr val="black"/>
                </a:solidFill>
              </a:rPr>
              <a:t>    }</a:t>
            </a:r>
          </a:p>
          <a:p>
            <a:r>
              <a:rPr lang="en-US" sz="2200" dirty="0">
                <a:solidFill>
                  <a:prstClr val="black"/>
                </a:solidFill>
              </a:rPr>
              <a:t>}</a:t>
            </a:r>
          </a:p>
          <a:p>
            <a:endParaRPr lang="en-US" sz="2200" dirty="0">
              <a:solidFill>
                <a:prstClr val="black"/>
              </a:solidFill>
            </a:endParaRPr>
          </a:p>
        </p:txBody>
      </p:sp>
      <p:sp>
        <p:nvSpPr>
          <p:cNvPr id="7" name="TextBox 6"/>
          <p:cNvSpPr txBox="1"/>
          <p:nvPr/>
        </p:nvSpPr>
        <p:spPr>
          <a:xfrm>
            <a:off x="3101230" y="5867400"/>
            <a:ext cx="5920067" cy="669414"/>
          </a:xfrm>
          <a:prstGeom prst="rect">
            <a:avLst/>
          </a:prstGeom>
          <a:noFill/>
        </p:spPr>
        <p:txBody>
          <a:bodyPr wrap="square" rtlCol="0">
            <a:spAutoFit/>
          </a:bodyPr>
          <a:lstStyle/>
          <a:p>
            <a:pPr algn="just"/>
            <a:r>
              <a:rPr lang="en-AU" sz="1875" b="1" dirty="0">
                <a:solidFill>
                  <a:prstClr val="black"/>
                </a:solidFill>
              </a:rPr>
              <a:t>Example: Program Print all natural numbers between start to end.</a:t>
            </a:r>
            <a:endParaRPr lang="en-US" sz="1875" b="1" dirty="0">
              <a:solidFill>
                <a:prstClr val="black"/>
              </a:solidFill>
            </a:endParaRPr>
          </a:p>
        </p:txBody>
      </p:sp>
      <p:sp>
        <p:nvSpPr>
          <p:cNvPr id="3" name="Left Arrow 2">
            <a:hlinkClick r:id="rId2" action="ppaction://hlinksldjump"/>
          </p:cNvPr>
          <p:cNvSpPr/>
          <p:nvPr/>
        </p:nvSpPr>
        <p:spPr>
          <a:xfrm>
            <a:off x="6629400" y="6400800"/>
            <a:ext cx="1905000"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959904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034118" cy="5509200"/>
          </a:xfrm>
          <a:prstGeom prst="rect">
            <a:avLst/>
          </a:prstGeom>
          <a:noFill/>
        </p:spPr>
        <p:txBody>
          <a:bodyPr wrap="square" rtlCol="0">
            <a:spAutoFit/>
          </a:bodyPr>
          <a:lstStyle/>
          <a:p>
            <a:r>
              <a:rPr lang="en-US" sz="2200" dirty="0">
                <a:solidFill>
                  <a:srgbClr val="0070C0"/>
                </a:solidFill>
              </a:rPr>
              <a:t>/**</a:t>
            </a:r>
          </a:p>
          <a:p>
            <a:r>
              <a:rPr lang="en-US" sz="2200" dirty="0">
                <a:solidFill>
                  <a:srgbClr val="0070C0"/>
                </a:solidFill>
              </a:rPr>
              <a:t> * C check even odd using function</a:t>
            </a:r>
          </a:p>
          <a:p>
            <a:r>
              <a:rPr lang="en-US" sz="2200" dirty="0">
                <a:solidFill>
                  <a:srgbClr val="0070C0"/>
                </a:solidFill>
              </a:rPr>
              <a:t> */</a:t>
            </a:r>
          </a:p>
          <a:p>
            <a:endParaRPr lang="en-US" sz="2200" dirty="0">
              <a:solidFill>
                <a:prstClr val="black"/>
              </a:solidFill>
            </a:endParaRPr>
          </a:p>
          <a:p>
            <a:r>
              <a:rPr lang="en-US" sz="2200" dirty="0">
                <a:solidFill>
                  <a:prstClr val="black"/>
                </a:solidFill>
              </a:rPr>
              <a:t>#include &lt;</a:t>
            </a:r>
            <a:r>
              <a:rPr lang="en-US" sz="2200" dirty="0" err="1">
                <a:solidFill>
                  <a:prstClr val="black"/>
                </a:solidFill>
              </a:rPr>
              <a:t>stdio.h</a:t>
            </a:r>
            <a:r>
              <a:rPr lang="en-US" sz="2200" dirty="0">
                <a:solidFill>
                  <a:prstClr val="black"/>
                </a:solidFill>
              </a:rPr>
              <a:t>&gt;</a:t>
            </a:r>
          </a:p>
          <a:p>
            <a:r>
              <a:rPr lang="en-US" sz="2200" dirty="0" smtClean="0">
                <a:solidFill>
                  <a:prstClr val="black"/>
                </a:solidFill>
              </a:rPr>
              <a:t>/* </a:t>
            </a:r>
            <a:r>
              <a:rPr lang="en-US" sz="2200" dirty="0">
                <a:solidFill>
                  <a:prstClr val="black"/>
                </a:solidFill>
              </a:rPr>
              <a:t>Function declaration */</a:t>
            </a:r>
          </a:p>
          <a:p>
            <a:r>
              <a:rPr lang="en-US" sz="2200" dirty="0" err="1">
                <a:solidFill>
                  <a:prstClr val="black"/>
                </a:solidFill>
              </a:rPr>
              <a:t>int</a:t>
            </a:r>
            <a:r>
              <a:rPr lang="en-US" sz="2200" dirty="0">
                <a:solidFill>
                  <a:prstClr val="black"/>
                </a:solidFill>
              </a:rPr>
              <a:t> </a:t>
            </a:r>
            <a:r>
              <a:rPr lang="en-US" sz="2200" dirty="0" err="1">
                <a:solidFill>
                  <a:prstClr val="black"/>
                </a:solidFill>
              </a:rPr>
              <a:t>evenOdd</a:t>
            </a:r>
            <a:r>
              <a:rPr lang="en-US" sz="2200" dirty="0">
                <a:solidFill>
                  <a:prstClr val="black"/>
                </a:solidFill>
              </a:rPr>
              <a:t>(</a:t>
            </a:r>
            <a:r>
              <a:rPr lang="en-US" sz="2200" dirty="0" err="1">
                <a:solidFill>
                  <a:prstClr val="black"/>
                </a:solidFill>
              </a:rPr>
              <a:t>int</a:t>
            </a:r>
            <a:r>
              <a:rPr lang="en-US" sz="2200" dirty="0">
                <a:solidFill>
                  <a:prstClr val="black"/>
                </a:solidFill>
              </a:rPr>
              <a:t> </a:t>
            </a:r>
            <a:r>
              <a:rPr lang="en-US" sz="2200" dirty="0" err="1">
                <a:solidFill>
                  <a:prstClr val="black"/>
                </a:solidFill>
              </a:rPr>
              <a:t>num</a:t>
            </a:r>
            <a:r>
              <a:rPr lang="en-US" sz="2200" dirty="0">
                <a:solidFill>
                  <a:prstClr val="black"/>
                </a:solidFill>
              </a:rPr>
              <a:t>);</a:t>
            </a:r>
          </a:p>
          <a:p>
            <a:endParaRPr lang="en-US" sz="2200" dirty="0">
              <a:solidFill>
                <a:prstClr val="black"/>
              </a:solidFill>
            </a:endParaRPr>
          </a:p>
          <a:p>
            <a:r>
              <a:rPr lang="en-US" sz="2200" dirty="0" err="1">
                <a:solidFill>
                  <a:prstClr val="black"/>
                </a:solidFill>
              </a:rPr>
              <a:t>int</a:t>
            </a:r>
            <a:r>
              <a:rPr lang="en-US" sz="2200" dirty="0">
                <a:solidFill>
                  <a:prstClr val="black"/>
                </a:solidFill>
              </a:rPr>
              <a:t> main()</a:t>
            </a:r>
          </a:p>
          <a:p>
            <a:r>
              <a:rPr lang="en-US" sz="2200" dirty="0">
                <a:solidFill>
                  <a:srgbClr val="FF0000"/>
                </a:solidFill>
              </a:rPr>
              <a:t>{</a:t>
            </a:r>
          </a:p>
          <a:p>
            <a:r>
              <a:rPr lang="en-US" sz="2200" dirty="0">
                <a:solidFill>
                  <a:prstClr val="black"/>
                </a:solidFill>
              </a:rPr>
              <a:t>    </a:t>
            </a:r>
            <a:r>
              <a:rPr lang="en-US" sz="2200" dirty="0" err="1">
                <a:solidFill>
                  <a:prstClr val="black"/>
                </a:solidFill>
              </a:rPr>
              <a:t>int</a:t>
            </a:r>
            <a:r>
              <a:rPr lang="en-US" sz="2200" dirty="0">
                <a:solidFill>
                  <a:prstClr val="black"/>
                </a:solidFill>
              </a:rPr>
              <a:t> </a:t>
            </a:r>
            <a:r>
              <a:rPr lang="en-US" sz="2200" dirty="0" err="1">
                <a:solidFill>
                  <a:prstClr val="black"/>
                </a:solidFill>
              </a:rPr>
              <a:t>num</a:t>
            </a:r>
            <a:r>
              <a:rPr lang="en-US" sz="2200" dirty="0">
                <a:solidFill>
                  <a:prstClr val="black"/>
                </a:solidFill>
              </a:rPr>
              <a:t>, </a:t>
            </a:r>
            <a:r>
              <a:rPr lang="en-US" sz="2200" dirty="0" err="1">
                <a:solidFill>
                  <a:prstClr val="black"/>
                </a:solidFill>
              </a:rPr>
              <a:t>isEven</a:t>
            </a:r>
            <a:r>
              <a:rPr lang="en-US" sz="2200" dirty="0">
                <a:solidFill>
                  <a:prstClr val="black"/>
                </a:solidFill>
              </a:rPr>
              <a:t>;</a:t>
            </a:r>
          </a:p>
          <a:p>
            <a:endParaRPr lang="en-US" sz="2200" dirty="0">
              <a:solidFill>
                <a:prstClr val="black"/>
              </a:solidFill>
            </a:endParaRPr>
          </a:p>
          <a:p>
            <a:r>
              <a:rPr lang="en-US" sz="2200" dirty="0">
                <a:solidFill>
                  <a:prstClr val="black"/>
                </a:solidFill>
              </a:rPr>
              <a:t>    </a:t>
            </a:r>
            <a:r>
              <a:rPr lang="en-US" sz="2200" dirty="0" err="1">
                <a:solidFill>
                  <a:prstClr val="black"/>
                </a:solidFill>
              </a:rPr>
              <a:t>printf</a:t>
            </a:r>
            <a:r>
              <a:rPr lang="en-US" sz="2200" dirty="0">
                <a:solidFill>
                  <a:prstClr val="black"/>
                </a:solidFill>
              </a:rPr>
              <a:t>("Enter a number: ");</a:t>
            </a:r>
          </a:p>
          <a:p>
            <a:r>
              <a:rPr lang="en-US" sz="2200" dirty="0">
                <a:solidFill>
                  <a:prstClr val="black"/>
                </a:solidFill>
              </a:rPr>
              <a:t>    </a:t>
            </a:r>
            <a:r>
              <a:rPr lang="en-US" sz="2200" dirty="0" err="1">
                <a:solidFill>
                  <a:prstClr val="black"/>
                </a:solidFill>
              </a:rPr>
              <a:t>scanf</a:t>
            </a:r>
            <a:r>
              <a:rPr lang="en-US" sz="2200" dirty="0">
                <a:solidFill>
                  <a:prstClr val="black"/>
                </a:solidFill>
              </a:rPr>
              <a:t>("%d", &amp;</a:t>
            </a:r>
            <a:r>
              <a:rPr lang="en-US" sz="2200" dirty="0" err="1">
                <a:solidFill>
                  <a:prstClr val="black"/>
                </a:solidFill>
              </a:rPr>
              <a:t>num</a:t>
            </a:r>
            <a:r>
              <a:rPr lang="en-US" sz="2200" dirty="0">
                <a:solidFill>
                  <a:prstClr val="black"/>
                </a:solidFill>
              </a:rPr>
              <a:t>);</a:t>
            </a:r>
          </a:p>
          <a:p>
            <a:endParaRPr lang="en-US" sz="2200" dirty="0">
              <a:solidFill>
                <a:prstClr val="black"/>
              </a:solidFill>
            </a:endParaRPr>
          </a:p>
        </p:txBody>
      </p:sp>
      <p:sp>
        <p:nvSpPr>
          <p:cNvPr id="5" name="TextBox 4"/>
          <p:cNvSpPr txBox="1"/>
          <p:nvPr/>
        </p:nvSpPr>
        <p:spPr>
          <a:xfrm>
            <a:off x="4034118" y="152400"/>
            <a:ext cx="3681133" cy="6247864"/>
          </a:xfrm>
          <a:prstGeom prst="rect">
            <a:avLst/>
          </a:prstGeom>
          <a:noFill/>
        </p:spPr>
        <p:txBody>
          <a:bodyPr wrap="square" rtlCol="0">
            <a:spAutoFit/>
          </a:bodyPr>
          <a:lstStyle/>
          <a:p>
            <a:r>
              <a:rPr lang="en-AU" sz="2000" dirty="0">
                <a:solidFill>
                  <a:prstClr val="black"/>
                </a:solidFill>
              </a:rPr>
              <a:t> /* Function call */</a:t>
            </a:r>
          </a:p>
          <a:p>
            <a:r>
              <a:rPr lang="en-AU" sz="2000" dirty="0">
                <a:solidFill>
                  <a:prstClr val="black"/>
                </a:solidFill>
              </a:rPr>
              <a:t>    </a:t>
            </a:r>
            <a:r>
              <a:rPr lang="en-AU" sz="2000" dirty="0" err="1">
                <a:solidFill>
                  <a:prstClr val="black"/>
                </a:solidFill>
              </a:rPr>
              <a:t>isEven</a:t>
            </a:r>
            <a:r>
              <a:rPr lang="en-AU" sz="2000" dirty="0">
                <a:solidFill>
                  <a:prstClr val="black"/>
                </a:solidFill>
              </a:rPr>
              <a:t> = </a:t>
            </a:r>
            <a:r>
              <a:rPr lang="en-AU" sz="2000" dirty="0" err="1">
                <a:solidFill>
                  <a:prstClr val="black"/>
                </a:solidFill>
              </a:rPr>
              <a:t>evenOdd</a:t>
            </a:r>
            <a:r>
              <a:rPr lang="en-AU" sz="2000" dirty="0">
                <a:solidFill>
                  <a:prstClr val="black"/>
                </a:solidFill>
              </a:rPr>
              <a:t>(</a:t>
            </a:r>
            <a:r>
              <a:rPr lang="en-AU" sz="2000" dirty="0" err="1">
                <a:solidFill>
                  <a:prstClr val="black"/>
                </a:solidFill>
              </a:rPr>
              <a:t>num</a:t>
            </a:r>
            <a:r>
              <a:rPr lang="en-AU" sz="2000" dirty="0">
                <a:solidFill>
                  <a:prstClr val="black"/>
                </a:solidFill>
              </a:rPr>
              <a:t>);</a:t>
            </a:r>
          </a:p>
          <a:p>
            <a:r>
              <a:rPr lang="en-AU" sz="2000" dirty="0">
                <a:solidFill>
                  <a:prstClr val="black"/>
                </a:solidFill>
              </a:rPr>
              <a:t>    if(</a:t>
            </a:r>
            <a:r>
              <a:rPr lang="en-AU" sz="2000" dirty="0" err="1">
                <a:solidFill>
                  <a:prstClr val="black"/>
                </a:solidFill>
              </a:rPr>
              <a:t>isEven</a:t>
            </a:r>
            <a:r>
              <a:rPr lang="en-AU" sz="2000" dirty="0">
                <a:solidFill>
                  <a:prstClr val="black"/>
                </a:solidFill>
              </a:rPr>
              <a:t> == 0)</a:t>
            </a:r>
          </a:p>
          <a:p>
            <a:r>
              <a:rPr lang="en-AU" sz="2000" dirty="0">
                <a:solidFill>
                  <a:prstClr val="black"/>
                </a:solidFill>
              </a:rPr>
              <a:t>        </a:t>
            </a:r>
            <a:r>
              <a:rPr lang="en-AU" sz="2000" dirty="0" err="1">
                <a:solidFill>
                  <a:prstClr val="black"/>
                </a:solidFill>
              </a:rPr>
              <a:t>printf</a:t>
            </a:r>
            <a:r>
              <a:rPr lang="en-AU" sz="2000" dirty="0">
                <a:solidFill>
                  <a:prstClr val="black"/>
                </a:solidFill>
              </a:rPr>
              <a:t>("The given number is EVEN.");</a:t>
            </a:r>
          </a:p>
          <a:p>
            <a:r>
              <a:rPr lang="en-AU" sz="2000" dirty="0">
                <a:solidFill>
                  <a:prstClr val="black"/>
                </a:solidFill>
              </a:rPr>
              <a:t>    else</a:t>
            </a:r>
          </a:p>
          <a:p>
            <a:r>
              <a:rPr lang="en-AU" sz="2000" dirty="0">
                <a:solidFill>
                  <a:prstClr val="black"/>
                </a:solidFill>
              </a:rPr>
              <a:t>        </a:t>
            </a:r>
            <a:r>
              <a:rPr lang="en-AU" sz="2000" dirty="0" err="1">
                <a:solidFill>
                  <a:prstClr val="black"/>
                </a:solidFill>
              </a:rPr>
              <a:t>printf</a:t>
            </a:r>
            <a:r>
              <a:rPr lang="en-AU" sz="2000" dirty="0">
                <a:solidFill>
                  <a:prstClr val="black"/>
                </a:solidFill>
              </a:rPr>
              <a:t>("The given number is ODD.");</a:t>
            </a:r>
          </a:p>
          <a:p>
            <a:r>
              <a:rPr lang="en-AU" sz="2000" dirty="0">
                <a:solidFill>
                  <a:prstClr val="black"/>
                </a:solidFill>
              </a:rPr>
              <a:t>    return 0;</a:t>
            </a:r>
          </a:p>
          <a:p>
            <a:r>
              <a:rPr lang="en-AU" sz="2000" dirty="0">
                <a:solidFill>
                  <a:srgbClr val="FF0000"/>
                </a:solidFill>
              </a:rPr>
              <a:t>}</a:t>
            </a:r>
          </a:p>
          <a:p>
            <a:endParaRPr lang="en-AU" sz="2000" dirty="0">
              <a:solidFill>
                <a:prstClr val="black"/>
              </a:solidFill>
            </a:endParaRPr>
          </a:p>
          <a:p>
            <a:r>
              <a:rPr lang="en-AU" sz="2000" dirty="0">
                <a:solidFill>
                  <a:prstClr val="black"/>
                </a:solidFill>
              </a:rPr>
              <a:t>/* Function definition */</a:t>
            </a:r>
          </a:p>
          <a:p>
            <a:r>
              <a:rPr lang="en-AU" sz="2000" dirty="0" err="1">
                <a:solidFill>
                  <a:prstClr val="black"/>
                </a:solidFill>
              </a:rPr>
              <a:t>int</a:t>
            </a:r>
            <a:r>
              <a:rPr lang="en-AU" sz="2000" dirty="0">
                <a:solidFill>
                  <a:prstClr val="black"/>
                </a:solidFill>
              </a:rPr>
              <a:t> </a:t>
            </a:r>
            <a:r>
              <a:rPr lang="en-AU" sz="2000" dirty="0" err="1">
                <a:solidFill>
                  <a:prstClr val="black"/>
                </a:solidFill>
              </a:rPr>
              <a:t>evenOdd</a:t>
            </a:r>
            <a:r>
              <a:rPr lang="en-AU" sz="2000" dirty="0">
                <a:solidFill>
                  <a:prstClr val="black"/>
                </a:solidFill>
              </a:rPr>
              <a:t>(</a:t>
            </a:r>
            <a:r>
              <a:rPr lang="en-AU" sz="2000" dirty="0" err="1">
                <a:solidFill>
                  <a:prstClr val="black"/>
                </a:solidFill>
              </a:rPr>
              <a:t>int</a:t>
            </a:r>
            <a:r>
              <a:rPr lang="en-AU" sz="2000" dirty="0">
                <a:solidFill>
                  <a:prstClr val="black"/>
                </a:solidFill>
              </a:rPr>
              <a:t> </a:t>
            </a:r>
            <a:r>
              <a:rPr lang="en-AU" sz="2000" dirty="0" err="1">
                <a:solidFill>
                  <a:prstClr val="black"/>
                </a:solidFill>
              </a:rPr>
              <a:t>num</a:t>
            </a:r>
            <a:r>
              <a:rPr lang="en-AU" sz="2000" dirty="0">
                <a:solidFill>
                  <a:prstClr val="black"/>
                </a:solidFill>
              </a:rPr>
              <a:t>)</a:t>
            </a:r>
          </a:p>
          <a:p>
            <a:r>
              <a:rPr lang="en-AU" sz="2000" dirty="0">
                <a:solidFill>
                  <a:srgbClr val="7030A0"/>
                </a:solidFill>
              </a:rPr>
              <a:t>{</a:t>
            </a:r>
          </a:p>
          <a:p>
            <a:r>
              <a:rPr lang="en-AU" sz="2000" dirty="0">
                <a:solidFill>
                  <a:prstClr val="black"/>
                </a:solidFill>
              </a:rPr>
              <a:t>    /* Return 0 if </a:t>
            </a:r>
            <a:r>
              <a:rPr lang="en-AU" sz="2000" dirty="0" err="1">
                <a:solidFill>
                  <a:prstClr val="black"/>
                </a:solidFill>
              </a:rPr>
              <a:t>num</a:t>
            </a:r>
            <a:r>
              <a:rPr lang="en-AU" sz="2000" dirty="0">
                <a:solidFill>
                  <a:prstClr val="black"/>
                </a:solidFill>
              </a:rPr>
              <a:t> is even */</a:t>
            </a:r>
          </a:p>
          <a:p>
            <a:r>
              <a:rPr lang="en-AU" sz="2000" dirty="0">
                <a:solidFill>
                  <a:prstClr val="black"/>
                </a:solidFill>
              </a:rPr>
              <a:t>    if(</a:t>
            </a:r>
            <a:r>
              <a:rPr lang="en-AU" sz="2000" dirty="0" err="1">
                <a:solidFill>
                  <a:prstClr val="black"/>
                </a:solidFill>
              </a:rPr>
              <a:t>num</a:t>
            </a:r>
            <a:r>
              <a:rPr lang="en-AU" sz="2000" dirty="0">
                <a:solidFill>
                  <a:prstClr val="black"/>
                </a:solidFill>
              </a:rPr>
              <a:t> % 2 == 0)</a:t>
            </a:r>
          </a:p>
          <a:p>
            <a:r>
              <a:rPr lang="en-AU" sz="2000" dirty="0">
                <a:solidFill>
                  <a:prstClr val="black"/>
                </a:solidFill>
              </a:rPr>
              <a:t>        return 0;</a:t>
            </a:r>
          </a:p>
          <a:p>
            <a:r>
              <a:rPr lang="en-AU" sz="2000" dirty="0">
                <a:solidFill>
                  <a:prstClr val="black"/>
                </a:solidFill>
              </a:rPr>
              <a:t>    else</a:t>
            </a:r>
          </a:p>
          <a:p>
            <a:r>
              <a:rPr lang="en-AU" sz="2000" dirty="0">
                <a:solidFill>
                  <a:prstClr val="black"/>
                </a:solidFill>
              </a:rPr>
              <a:t>        return 1;</a:t>
            </a:r>
          </a:p>
          <a:p>
            <a:r>
              <a:rPr lang="en-AU" sz="2000" dirty="0">
                <a:solidFill>
                  <a:srgbClr val="7030A0"/>
                </a:solidFill>
              </a:rPr>
              <a:t>}</a:t>
            </a:r>
            <a:endParaRPr lang="en-US" sz="2000" dirty="0">
              <a:solidFill>
                <a:srgbClr val="7030A0"/>
              </a:solidFill>
            </a:endParaRPr>
          </a:p>
        </p:txBody>
      </p:sp>
      <p:sp>
        <p:nvSpPr>
          <p:cNvPr id="6" name="TextBox 5"/>
          <p:cNvSpPr txBox="1"/>
          <p:nvPr/>
        </p:nvSpPr>
        <p:spPr>
          <a:xfrm>
            <a:off x="28575" y="5640080"/>
            <a:ext cx="3667685" cy="1246495"/>
          </a:xfrm>
          <a:prstGeom prst="rect">
            <a:avLst/>
          </a:prstGeom>
          <a:noFill/>
        </p:spPr>
        <p:txBody>
          <a:bodyPr wrap="square" rtlCol="0">
            <a:spAutoFit/>
          </a:bodyPr>
          <a:lstStyle/>
          <a:p>
            <a:pPr algn="just"/>
            <a:r>
              <a:rPr lang="en-US" sz="1500" dirty="0">
                <a:solidFill>
                  <a:srgbClr val="FF0000"/>
                </a:solidFill>
              </a:rPr>
              <a:t>Example: </a:t>
            </a:r>
            <a:r>
              <a:rPr lang="en-US" sz="1500" dirty="0">
                <a:solidFill>
                  <a:prstClr val="black"/>
                </a:solidFill>
              </a:rPr>
              <a:t>Program to input a number and check if it is even or odd. Define a function to </a:t>
            </a:r>
            <a:r>
              <a:rPr lang="en-AU" sz="1500" dirty="0">
                <a:solidFill>
                  <a:prstClr val="black"/>
                </a:solidFill>
              </a:rPr>
              <a:t> accepts the number and return a value 0 or 1. Return 0 if argument is even, otherwise return 1.</a:t>
            </a:r>
            <a:endParaRPr lang="en-US" sz="1500" dirty="0">
              <a:solidFill>
                <a:prstClr val="black"/>
              </a:solidFill>
            </a:endParaRPr>
          </a:p>
        </p:txBody>
      </p:sp>
      <p:sp>
        <p:nvSpPr>
          <p:cNvPr id="2" name="Left Arrow 1">
            <a:hlinkClick r:id="rId2" action="ppaction://hlinksldjump"/>
          </p:cNvPr>
          <p:cNvSpPr/>
          <p:nvPr/>
        </p:nvSpPr>
        <p:spPr>
          <a:xfrm>
            <a:off x="6705600" y="5943600"/>
            <a:ext cx="19050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35421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00" y="228600"/>
            <a:ext cx="5224182" cy="6863417"/>
          </a:xfrm>
          <a:prstGeom prst="rect">
            <a:avLst/>
          </a:prstGeom>
          <a:noFill/>
        </p:spPr>
        <p:txBody>
          <a:bodyPr wrap="square" rtlCol="0">
            <a:spAutoFit/>
          </a:bodyPr>
          <a:lstStyle/>
          <a:p>
            <a:r>
              <a:rPr lang="en-US" sz="2200" dirty="0">
                <a:solidFill>
                  <a:srgbClr val="0070C0"/>
                </a:solidFill>
              </a:rPr>
              <a:t>/*Calculate and display the area and circumference of a circle*/</a:t>
            </a:r>
          </a:p>
          <a:p>
            <a:r>
              <a:rPr lang="en-US" sz="2200" dirty="0">
                <a:solidFill>
                  <a:prstClr val="black"/>
                </a:solidFill>
              </a:rPr>
              <a:t>#include&lt;</a:t>
            </a:r>
            <a:r>
              <a:rPr lang="en-US" sz="2200" dirty="0" err="1">
                <a:solidFill>
                  <a:prstClr val="black"/>
                </a:solidFill>
              </a:rPr>
              <a:t>stdio.h</a:t>
            </a:r>
            <a:r>
              <a:rPr lang="en-US" sz="2200" dirty="0">
                <a:solidFill>
                  <a:prstClr val="black"/>
                </a:solidFill>
              </a:rPr>
              <a:t>&gt;  /*</a:t>
            </a:r>
            <a:r>
              <a:rPr lang="en-US" sz="2200" dirty="0" err="1">
                <a:solidFill>
                  <a:prstClr val="black"/>
                </a:solidFill>
              </a:rPr>
              <a:t>prinf</a:t>
            </a:r>
            <a:r>
              <a:rPr lang="en-US" sz="2200" dirty="0">
                <a:solidFill>
                  <a:prstClr val="black"/>
                </a:solidFill>
              </a:rPr>
              <a:t> </a:t>
            </a:r>
            <a:r>
              <a:rPr lang="en-US" sz="2200" dirty="0" err="1">
                <a:solidFill>
                  <a:prstClr val="black"/>
                </a:solidFill>
              </a:rPr>
              <a:t>scanf</a:t>
            </a:r>
            <a:r>
              <a:rPr lang="en-US" sz="2200" dirty="0">
                <a:solidFill>
                  <a:prstClr val="black"/>
                </a:solidFill>
              </a:rPr>
              <a:t> definitions*/</a:t>
            </a:r>
          </a:p>
          <a:p>
            <a:r>
              <a:rPr lang="en-US" sz="2200" dirty="0">
                <a:solidFill>
                  <a:prstClr val="black"/>
                </a:solidFill>
              </a:rPr>
              <a:t>#define PI 3.14159</a:t>
            </a:r>
          </a:p>
          <a:p>
            <a:endParaRPr lang="en-US" sz="2200" dirty="0">
              <a:solidFill>
                <a:prstClr val="black"/>
              </a:solidFill>
            </a:endParaRPr>
          </a:p>
          <a:p>
            <a:r>
              <a:rPr lang="en-US" sz="2200" dirty="0" err="1">
                <a:solidFill>
                  <a:prstClr val="black"/>
                </a:solidFill>
              </a:rPr>
              <a:t>int</a:t>
            </a:r>
            <a:r>
              <a:rPr lang="en-US" sz="2200" dirty="0">
                <a:solidFill>
                  <a:prstClr val="black"/>
                </a:solidFill>
              </a:rPr>
              <a:t> main(void){</a:t>
            </a:r>
          </a:p>
          <a:p>
            <a:endParaRPr lang="en-US" sz="2200" dirty="0">
              <a:solidFill>
                <a:prstClr val="black"/>
              </a:solidFill>
            </a:endParaRPr>
          </a:p>
          <a:p>
            <a:r>
              <a:rPr lang="en-US" sz="2200" dirty="0">
                <a:solidFill>
                  <a:prstClr val="black"/>
                </a:solidFill>
              </a:rPr>
              <a:t>double radius, area, </a:t>
            </a:r>
            <a:r>
              <a:rPr lang="en-US" sz="2200" dirty="0" err="1">
                <a:solidFill>
                  <a:prstClr val="black"/>
                </a:solidFill>
              </a:rPr>
              <a:t>circumf</a:t>
            </a:r>
            <a:r>
              <a:rPr lang="en-US" sz="2200" dirty="0">
                <a:solidFill>
                  <a:prstClr val="black"/>
                </a:solidFill>
              </a:rPr>
              <a:t>;  /* input radius, output area and </a:t>
            </a:r>
            <a:r>
              <a:rPr lang="en-US" sz="2200" dirty="0" err="1">
                <a:solidFill>
                  <a:prstClr val="black"/>
                </a:solidFill>
              </a:rPr>
              <a:t>circumf</a:t>
            </a:r>
            <a:r>
              <a:rPr lang="en-US" sz="2200" dirty="0">
                <a:solidFill>
                  <a:prstClr val="black"/>
                </a:solidFill>
              </a:rPr>
              <a:t>*/</a:t>
            </a:r>
          </a:p>
          <a:p>
            <a:endParaRPr lang="en-US" sz="2200" dirty="0">
              <a:solidFill>
                <a:prstClr val="black"/>
              </a:solidFill>
            </a:endParaRPr>
          </a:p>
          <a:p>
            <a:r>
              <a:rPr lang="en-US" sz="2200" dirty="0">
                <a:solidFill>
                  <a:srgbClr val="0070C0"/>
                </a:solidFill>
              </a:rPr>
              <a:t>/*Get the circle radius*/</a:t>
            </a:r>
          </a:p>
          <a:p>
            <a:r>
              <a:rPr lang="en-US" sz="2200" dirty="0" err="1">
                <a:solidFill>
                  <a:prstClr val="black"/>
                </a:solidFill>
              </a:rPr>
              <a:t>printf</a:t>
            </a:r>
            <a:r>
              <a:rPr lang="en-US" sz="2200" dirty="0">
                <a:solidFill>
                  <a:prstClr val="black"/>
                </a:solidFill>
              </a:rPr>
              <a:t>(“Enter radius:”);</a:t>
            </a:r>
          </a:p>
          <a:p>
            <a:r>
              <a:rPr lang="en-US" sz="2200" dirty="0" err="1" smtClean="0">
                <a:solidFill>
                  <a:prstClr val="black"/>
                </a:solidFill>
              </a:rPr>
              <a:t>scanf</a:t>
            </a:r>
            <a:r>
              <a:rPr lang="en-US" sz="2200" dirty="0">
                <a:solidFill>
                  <a:prstClr val="black"/>
                </a:solidFill>
              </a:rPr>
              <a:t>(“%1f”, &amp;radius);</a:t>
            </a:r>
          </a:p>
          <a:p>
            <a:endParaRPr lang="en-US" sz="2200" dirty="0">
              <a:solidFill>
                <a:prstClr val="black"/>
              </a:solidFill>
            </a:endParaRPr>
          </a:p>
          <a:p>
            <a:r>
              <a:rPr lang="en-US" sz="2200" dirty="0">
                <a:solidFill>
                  <a:srgbClr val="0070C0"/>
                </a:solidFill>
              </a:rPr>
              <a:t>/*Calculate the area*/</a:t>
            </a:r>
          </a:p>
          <a:p>
            <a:r>
              <a:rPr lang="en-US" sz="2200" dirty="0">
                <a:solidFill>
                  <a:prstClr val="black"/>
                </a:solidFill>
              </a:rPr>
              <a:t>area = PI* radius *radius;</a:t>
            </a:r>
          </a:p>
          <a:p>
            <a:endParaRPr lang="en-US" sz="2200" dirty="0">
              <a:solidFill>
                <a:prstClr val="black"/>
              </a:solidFill>
            </a:endParaRPr>
          </a:p>
          <a:p>
            <a:endParaRPr lang="en-US" sz="2200" dirty="0">
              <a:solidFill>
                <a:prstClr val="black"/>
              </a:solidFill>
            </a:endParaRPr>
          </a:p>
          <a:p>
            <a:endParaRPr lang="en-US" sz="2200" dirty="0">
              <a:solidFill>
                <a:prstClr val="black"/>
              </a:solidFill>
            </a:endParaRPr>
          </a:p>
        </p:txBody>
      </p:sp>
      <p:sp>
        <p:nvSpPr>
          <p:cNvPr id="5" name="TextBox 4"/>
          <p:cNvSpPr txBox="1"/>
          <p:nvPr/>
        </p:nvSpPr>
        <p:spPr>
          <a:xfrm>
            <a:off x="5326157" y="381000"/>
            <a:ext cx="3817843" cy="7017306"/>
          </a:xfrm>
          <a:prstGeom prst="rect">
            <a:avLst/>
          </a:prstGeom>
          <a:noFill/>
        </p:spPr>
        <p:txBody>
          <a:bodyPr wrap="square" rtlCol="0">
            <a:spAutoFit/>
          </a:bodyPr>
          <a:lstStyle/>
          <a:p>
            <a:r>
              <a:rPr lang="en-US" sz="2500" dirty="0">
                <a:solidFill>
                  <a:srgbClr val="0070C0"/>
                </a:solidFill>
              </a:rPr>
              <a:t>/*calculate the </a:t>
            </a:r>
            <a:r>
              <a:rPr lang="en-US" sz="2500" dirty="0" smtClean="0">
                <a:solidFill>
                  <a:srgbClr val="0070C0"/>
                </a:solidFill>
              </a:rPr>
              <a:t>*circumference</a:t>
            </a:r>
          </a:p>
          <a:p>
            <a:r>
              <a:rPr lang="en-US" sz="2500" dirty="0" smtClean="0">
                <a:solidFill>
                  <a:srgbClr val="0070C0"/>
                </a:solidFill>
              </a:rPr>
              <a:t>*/</a:t>
            </a:r>
            <a:endParaRPr lang="en-US" sz="2500" dirty="0">
              <a:solidFill>
                <a:srgbClr val="0070C0"/>
              </a:solidFill>
            </a:endParaRPr>
          </a:p>
          <a:p>
            <a:endParaRPr lang="en-US" sz="2500" dirty="0">
              <a:solidFill>
                <a:prstClr val="black"/>
              </a:solidFill>
            </a:endParaRPr>
          </a:p>
          <a:p>
            <a:r>
              <a:rPr lang="en-US" sz="2500" dirty="0" err="1">
                <a:solidFill>
                  <a:prstClr val="black"/>
                </a:solidFill>
              </a:rPr>
              <a:t>circumf</a:t>
            </a:r>
            <a:r>
              <a:rPr lang="en-US" sz="2500" dirty="0">
                <a:solidFill>
                  <a:prstClr val="black"/>
                </a:solidFill>
              </a:rPr>
              <a:t> </a:t>
            </a:r>
            <a:r>
              <a:rPr lang="en-US" sz="2500" dirty="0" smtClean="0">
                <a:solidFill>
                  <a:prstClr val="black"/>
                </a:solidFill>
              </a:rPr>
              <a:t>=</a:t>
            </a:r>
            <a:r>
              <a:rPr lang="en-US" sz="2500" dirty="0">
                <a:solidFill>
                  <a:prstClr val="black"/>
                </a:solidFill>
              </a:rPr>
              <a:t>2 *PI*radius</a:t>
            </a:r>
          </a:p>
          <a:p>
            <a:endParaRPr lang="en-US" sz="2500" dirty="0">
              <a:solidFill>
                <a:prstClr val="black"/>
              </a:solidFill>
            </a:endParaRPr>
          </a:p>
          <a:p>
            <a:r>
              <a:rPr lang="en-US" sz="2500" dirty="0">
                <a:solidFill>
                  <a:srgbClr val="0070C0"/>
                </a:solidFill>
              </a:rPr>
              <a:t>/*Display the area and the </a:t>
            </a:r>
            <a:r>
              <a:rPr lang="en-US" sz="2500" dirty="0" smtClean="0">
                <a:solidFill>
                  <a:srgbClr val="0070C0"/>
                </a:solidFill>
              </a:rPr>
              <a:t>*circumference</a:t>
            </a:r>
          </a:p>
          <a:p>
            <a:r>
              <a:rPr lang="en-US" sz="2500" dirty="0" smtClean="0">
                <a:solidFill>
                  <a:srgbClr val="0070C0"/>
                </a:solidFill>
              </a:rPr>
              <a:t>*/</a:t>
            </a:r>
            <a:endParaRPr lang="en-US" sz="2500" dirty="0">
              <a:solidFill>
                <a:srgbClr val="0070C0"/>
              </a:solidFill>
            </a:endParaRPr>
          </a:p>
          <a:p>
            <a:endParaRPr lang="en-US" sz="2500" dirty="0">
              <a:solidFill>
                <a:prstClr val="black"/>
              </a:solidFill>
            </a:endParaRPr>
          </a:p>
          <a:p>
            <a:r>
              <a:rPr lang="en-US" sz="2500" dirty="0" err="1">
                <a:solidFill>
                  <a:prstClr val="black"/>
                </a:solidFill>
              </a:rPr>
              <a:t>printf</a:t>
            </a:r>
            <a:r>
              <a:rPr lang="en-US" sz="2500" dirty="0">
                <a:solidFill>
                  <a:prstClr val="black"/>
                </a:solidFill>
              </a:rPr>
              <a:t>(“The area is %.4f\n”, area);</a:t>
            </a:r>
          </a:p>
          <a:p>
            <a:r>
              <a:rPr lang="en-US" sz="2500" dirty="0" err="1">
                <a:solidFill>
                  <a:prstClr val="black"/>
                </a:solidFill>
              </a:rPr>
              <a:t>printf</a:t>
            </a:r>
            <a:r>
              <a:rPr lang="en-US" sz="2500" dirty="0">
                <a:solidFill>
                  <a:prstClr val="black"/>
                </a:solidFill>
              </a:rPr>
              <a:t>(“The circumference is %.4f\n”), </a:t>
            </a:r>
            <a:r>
              <a:rPr lang="en-US" sz="2500" dirty="0" err="1">
                <a:solidFill>
                  <a:prstClr val="black"/>
                </a:solidFill>
              </a:rPr>
              <a:t>cicumf</a:t>
            </a:r>
            <a:r>
              <a:rPr lang="en-US" sz="2500" dirty="0">
                <a:solidFill>
                  <a:prstClr val="black"/>
                </a:solidFill>
              </a:rPr>
              <a:t>);</a:t>
            </a:r>
          </a:p>
          <a:p>
            <a:endParaRPr lang="en-US" sz="2500" dirty="0">
              <a:solidFill>
                <a:prstClr val="black"/>
              </a:solidFill>
            </a:endParaRPr>
          </a:p>
          <a:p>
            <a:r>
              <a:rPr lang="en-US" sz="2500" dirty="0">
                <a:solidFill>
                  <a:prstClr val="black"/>
                </a:solidFill>
              </a:rPr>
              <a:t>return (0);</a:t>
            </a:r>
          </a:p>
          <a:p>
            <a:r>
              <a:rPr lang="en-US" sz="2500" dirty="0">
                <a:solidFill>
                  <a:prstClr val="black"/>
                </a:solidFill>
              </a:rPr>
              <a:t>}</a:t>
            </a:r>
          </a:p>
          <a:p>
            <a:endParaRPr lang="en-US" sz="2500" dirty="0">
              <a:solidFill>
                <a:prstClr val="black"/>
              </a:solidFill>
            </a:endParaRPr>
          </a:p>
        </p:txBody>
      </p:sp>
      <p:sp>
        <p:nvSpPr>
          <p:cNvPr id="2" name="Left Arrow 1">
            <a:hlinkClick r:id="rId2" action="ppaction://hlinksldjump"/>
          </p:cNvPr>
          <p:cNvSpPr/>
          <p:nvPr/>
        </p:nvSpPr>
        <p:spPr>
          <a:xfrm>
            <a:off x="2057400" y="6248400"/>
            <a:ext cx="2133600"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728870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0"/>
            <a:ext cx="8763000" cy="7402026"/>
          </a:xfrm>
          <a:prstGeom prst="rect">
            <a:avLst/>
          </a:prstGeom>
          <a:noFill/>
        </p:spPr>
        <p:txBody>
          <a:bodyPr wrap="square" rtlCol="0">
            <a:spAutoFit/>
          </a:bodyPr>
          <a:lstStyle/>
          <a:p>
            <a:r>
              <a:rPr lang="en-US" sz="2500" i="1" dirty="0">
                <a:solidFill>
                  <a:prstClr val="black"/>
                </a:solidFill>
              </a:rPr>
              <a:t>#include &lt;</a:t>
            </a:r>
            <a:r>
              <a:rPr lang="en-US" sz="2500" i="1" dirty="0" err="1">
                <a:solidFill>
                  <a:prstClr val="black"/>
                </a:solidFill>
              </a:rPr>
              <a:t>stdio.h</a:t>
            </a:r>
            <a:r>
              <a:rPr lang="en-US" sz="2500" i="1" dirty="0">
                <a:solidFill>
                  <a:prstClr val="black"/>
                </a:solidFill>
              </a:rPr>
              <a:t>&gt;</a:t>
            </a:r>
          </a:p>
          <a:p>
            <a:r>
              <a:rPr lang="en-AU" sz="2500" i="1" dirty="0">
                <a:solidFill>
                  <a:srgbClr val="0070C0"/>
                </a:solidFill>
              </a:rPr>
              <a:t>//Program to add and subtract two numbers</a:t>
            </a:r>
          </a:p>
          <a:p>
            <a:r>
              <a:rPr lang="en-AU" sz="2500" i="1" dirty="0" err="1">
                <a:solidFill>
                  <a:prstClr val="black"/>
                </a:solidFill>
              </a:rPr>
              <a:t>int</a:t>
            </a:r>
            <a:r>
              <a:rPr lang="en-AU" sz="2500" i="1" dirty="0">
                <a:solidFill>
                  <a:prstClr val="black"/>
                </a:solidFill>
              </a:rPr>
              <a:t> </a:t>
            </a:r>
            <a:r>
              <a:rPr lang="en-AU" sz="2500" i="1" dirty="0" err="1">
                <a:solidFill>
                  <a:prstClr val="black"/>
                </a:solidFill>
              </a:rPr>
              <a:t>addTwoNumbers</a:t>
            </a:r>
            <a:r>
              <a:rPr lang="en-AU" sz="2500" i="1" dirty="0">
                <a:solidFill>
                  <a:prstClr val="black"/>
                </a:solidFill>
              </a:rPr>
              <a:t>(</a:t>
            </a:r>
            <a:r>
              <a:rPr lang="en-AU" sz="2500" i="1" dirty="0" err="1">
                <a:solidFill>
                  <a:prstClr val="black"/>
                </a:solidFill>
              </a:rPr>
              <a:t>int</a:t>
            </a:r>
            <a:r>
              <a:rPr lang="en-AU" sz="2500" i="1" dirty="0">
                <a:solidFill>
                  <a:prstClr val="black"/>
                </a:solidFill>
              </a:rPr>
              <a:t>, </a:t>
            </a:r>
            <a:r>
              <a:rPr lang="en-AU" sz="2500" i="1" dirty="0" err="1">
                <a:solidFill>
                  <a:prstClr val="black"/>
                </a:solidFill>
              </a:rPr>
              <a:t>int</a:t>
            </a:r>
            <a:r>
              <a:rPr lang="en-AU" sz="2500" i="1" dirty="0">
                <a:solidFill>
                  <a:prstClr val="black"/>
                </a:solidFill>
              </a:rPr>
              <a:t>); //function prototype</a:t>
            </a:r>
          </a:p>
          <a:p>
            <a:r>
              <a:rPr lang="en-AU" sz="2500" i="1" dirty="0" err="1">
                <a:solidFill>
                  <a:prstClr val="black"/>
                </a:solidFill>
              </a:rPr>
              <a:t>int</a:t>
            </a:r>
            <a:r>
              <a:rPr lang="en-AU" sz="2500" i="1" dirty="0">
                <a:solidFill>
                  <a:prstClr val="black"/>
                </a:solidFill>
              </a:rPr>
              <a:t> </a:t>
            </a:r>
            <a:r>
              <a:rPr lang="en-AU" sz="2500" i="1" dirty="0" err="1">
                <a:solidFill>
                  <a:prstClr val="black"/>
                </a:solidFill>
              </a:rPr>
              <a:t>subtractTwoNumbers</a:t>
            </a:r>
            <a:r>
              <a:rPr lang="en-AU" sz="2500" i="1" dirty="0">
                <a:solidFill>
                  <a:prstClr val="black"/>
                </a:solidFill>
              </a:rPr>
              <a:t>(</a:t>
            </a:r>
            <a:r>
              <a:rPr lang="en-AU" sz="2500" i="1" dirty="0" err="1">
                <a:solidFill>
                  <a:prstClr val="black"/>
                </a:solidFill>
              </a:rPr>
              <a:t>int</a:t>
            </a:r>
            <a:r>
              <a:rPr lang="en-AU" sz="2500" i="1" dirty="0">
                <a:solidFill>
                  <a:prstClr val="black"/>
                </a:solidFill>
              </a:rPr>
              <a:t>, </a:t>
            </a:r>
            <a:r>
              <a:rPr lang="en-AU" sz="2500" i="1" dirty="0" err="1">
                <a:solidFill>
                  <a:prstClr val="black"/>
                </a:solidFill>
              </a:rPr>
              <a:t>int</a:t>
            </a:r>
            <a:r>
              <a:rPr lang="en-AU" sz="2500" i="1" dirty="0">
                <a:solidFill>
                  <a:prstClr val="black"/>
                </a:solidFill>
              </a:rPr>
              <a:t>); //</a:t>
            </a:r>
            <a:r>
              <a:rPr lang="en-AU" sz="2500" i="1" dirty="0" err="1">
                <a:solidFill>
                  <a:prstClr val="black"/>
                </a:solidFill>
              </a:rPr>
              <a:t>functionprototype</a:t>
            </a:r>
            <a:endParaRPr lang="en-AU" sz="2500" i="1" dirty="0">
              <a:solidFill>
                <a:prstClr val="black"/>
              </a:solidFill>
            </a:endParaRPr>
          </a:p>
          <a:p>
            <a:r>
              <a:rPr lang="en-US" sz="2500" i="1" dirty="0">
                <a:solidFill>
                  <a:prstClr val="black"/>
                </a:solidFill>
              </a:rPr>
              <a:t>main()</a:t>
            </a:r>
          </a:p>
          <a:p>
            <a:r>
              <a:rPr lang="en-US" sz="2500" i="1" dirty="0">
                <a:solidFill>
                  <a:prstClr val="black"/>
                </a:solidFill>
              </a:rPr>
              <a:t>{</a:t>
            </a:r>
          </a:p>
          <a:p>
            <a:r>
              <a:rPr lang="en-AU" sz="2500" i="1" dirty="0" err="1">
                <a:solidFill>
                  <a:prstClr val="black"/>
                </a:solidFill>
              </a:rPr>
              <a:t>printf</a:t>
            </a:r>
            <a:r>
              <a:rPr lang="en-AU" sz="2500" i="1" dirty="0">
                <a:solidFill>
                  <a:prstClr val="black"/>
                </a:solidFill>
              </a:rPr>
              <a:t>("Nothing happening in here.");</a:t>
            </a:r>
          </a:p>
          <a:p>
            <a:r>
              <a:rPr lang="en-US" sz="2500" i="1" dirty="0">
                <a:solidFill>
                  <a:prstClr val="black"/>
                </a:solidFill>
              </a:rPr>
              <a:t>}</a:t>
            </a:r>
          </a:p>
          <a:p>
            <a:r>
              <a:rPr lang="en-US" sz="2500" i="1" dirty="0">
                <a:solidFill>
                  <a:srgbClr val="0070C0"/>
                </a:solidFill>
              </a:rPr>
              <a:t>//function definition</a:t>
            </a:r>
          </a:p>
          <a:p>
            <a:r>
              <a:rPr lang="en-AU" sz="2500" i="1" dirty="0" err="1">
                <a:solidFill>
                  <a:prstClr val="black"/>
                </a:solidFill>
              </a:rPr>
              <a:t>int</a:t>
            </a:r>
            <a:r>
              <a:rPr lang="en-AU" sz="2500" i="1" dirty="0">
                <a:solidFill>
                  <a:prstClr val="black"/>
                </a:solidFill>
              </a:rPr>
              <a:t> </a:t>
            </a:r>
            <a:r>
              <a:rPr lang="en-AU" sz="2500" i="1" dirty="0" err="1">
                <a:solidFill>
                  <a:prstClr val="black"/>
                </a:solidFill>
              </a:rPr>
              <a:t>addTwoNumbers</a:t>
            </a:r>
            <a:r>
              <a:rPr lang="en-AU" sz="2500" i="1" dirty="0">
                <a:solidFill>
                  <a:prstClr val="black"/>
                </a:solidFill>
              </a:rPr>
              <a:t>(</a:t>
            </a:r>
            <a:r>
              <a:rPr lang="en-AU" sz="2500" i="1" dirty="0" err="1">
                <a:solidFill>
                  <a:prstClr val="black"/>
                </a:solidFill>
              </a:rPr>
              <a:t>int</a:t>
            </a:r>
            <a:r>
              <a:rPr lang="en-AU" sz="2500" i="1" dirty="0">
                <a:solidFill>
                  <a:prstClr val="black"/>
                </a:solidFill>
              </a:rPr>
              <a:t> num1, </a:t>
            </a:r>
            <a:r>
              <a:rPr lang="en-AU" sz="2500" i="1" dirty="0" err="1">
                <a:solidFill>
                  <a:prstClr val="black"/>
                </a:solidFill>
              </a:rPr>
              <a:t>int</a:t>
            </a:r>
            <a:r>
              <a:rPr lang="en-AU" sz="2500" i="1" dirty="0">
                <a:solidFill>
                  <a:prstClr val="black"/>
                </a:solidFill>
              </a:rPr>
              <a:t> num2)</a:t>
            </a:r>
          </a:p>
          <a:p>
            <a:r>
              <a:rPr lang="en-US" sz="2500" i="1" dirty="0">
                <a:solidFill>
                  <a:prstClr val="black"/>
                </a:solidFill>
              </a:rPr>
              <a:t>{</a:t>
            </a:r>
          </a:p>
          <a:p>
            <a:r>
              <a:rPr lang="en-US" sz="2500" i="1" dirty="0">
                <a:solidFill>
                  <a:prstClr val="black"/>
                </a:solidFill>
              </a:rPr>
              <a:t>return num1 + num2;</a:t>
            </a:r>
          </a:p>
          <a:p>
            <a:r>
              <a:rPr lang="en-US" sz="2500" i="1" dirty="0">
                <a:solidFill>
                  <a:prstClr val="black"/>
                </a:solidFill>
              </a:rPr>
              <a:t>}</a:t>
            </a:r>
          </a:p>
          <a:p>
            <a:r>
              <a:rPr lang="en-US" sz="2500" dirty="0">
                <a:solidFill>
                  <a:srgbClr val="0070C0"/>
                </a:solidFill>
              </a:rPr>
              <a:t>//function definition</a:t>
            </a:r>
          </a:p>
          <a:p>
            <a:r>
              <a:rPr lang="en-AU" sz="2500" dirty="0" err="1">
                <a:solidFill>
                  <a:prstClr val="black"/>
                </a:solidFill>
              </a:rPr>
              <a:t>int</a:t>
            </a:r>
            <a:r>
              <a:rPr lang="en-AU" sz="2500" dirty="0">
                <a:solidFill>
                  <a:prstClr val="black"/>
                </a:solidFill>
              </a:rPr>
              <a:t> </a:t>
            </a:r>
            <a:r>
              <a:rPr lang="en-AU" sz="2500" dirty="0" err="1">
                <a:solidFill>
                  <a:prstClr val="black"/>
                </a:solidFill>
              </a:rPr>
              <a:t>subtractTwoNumbers</a:t>
            </a:r>
            <a:r>
              <a:rPr lang="en-AU" sz="2500" dirty="0">
                <a:solidFill>
                  <a:prstClr val="black"/>
                </a:solidFill>
              </a:rPr>
              <a:t>(</a:t>
            </a:r>
            <a:r>
              <a:rPr lang="en-AU" sz="2500" dirty="0" err="1">
                <a:solidFill>
                  <a:prstClr val="black"/>
                </a:solidFill>
              </a:rPr>
              <a:t>int</a:t>
            </a:r>
            <a:r>
              <a:rPr lang="en-AU" sz="2500" dirty="0">
                <a:solidFill>
                  <a:prstClr val="black"/>
                </a:solidFill>
              </a:rPr>
              <a:t> num1, </a:t>
            </a:r>
            <a:r>
              <a:rPr lang="en-AU" sz="2500" dirty="0" err="1">
                <a:solidFill>
                  <a:prstClr val="black"/>
                </a:solidFill>
              </a:rPr>
              <a:t>int</a:t>
            </a:r>
            <a:r>
              <a:rPr lang="en-AU" sz="2500" dirty="0">
                <a:solidFill>
                  <a:prstClr val="black"/>
                </a:solidFill>
              </a:rPr>
              <a:t> num2)</a:t>
            </a:r>
          </a:p>
          <a:p>
            <a:r>
              <a:rPr lang="en-US" sz="2500" dirty="0">
                <a:solidFill>
                  <a:prstClr val="black"/>
                </a:solidFill>
              </a:rPr>
              <a:t>{</a:t>
            </a:r>
          </a:p>
          <a:p>
            <a:r>
              <a:rPr lang="en-US" sz="2500" dirty="0">
                <a:solidFill>
                  <a:prstClr val="black"/>
                </a:solidFill>
              </a:rPr>
              <a:t>return num1 - num2;</a:t>
            </a:r>
          </a:p>
          <a:p>
            <a:r>
              <a:rPr lang="en-US" sz="2500" dirty="0">
                <a:solidFill>
                  <a:prstClr val="black"/>
                </a:solidFill>
              </a:rPr>
              <a:t>}</a:t>
            </a:r>
          </a:p>
          <a:p>
            <a:endParaRPr lang="en-US" sz="2500" i="1" dirty="0">
              <a:solidFill>
                <a:prstClr val="black"/>
              </a:solidFill>
            </a:endParaRPr>
          </a:p>
        </p:txBody>
      </p:sp>
      <p:sp>
        <p:nvSpPr>
          <p:cNvPr id="2" name="Left Arrow 1">
            <a:hlinkClick r:id="rId2" action="ppaction://hlinksldjump"/>
          </p:cNvPr>
          <p:cNvSpPr/>
          <p:nvPr/>
        </p:nvSpPr>
        <p:spPr>
          <a:xfrm>
            <a:off x="5105400" y="6172200"/>
            <a:ext cx="2667000"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40232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86" y="0"/>
            <a:ext cx="4719917" cy="7171194"/>
          </a:xfrm>
          <a:prstGeom prst="rect">
            <a:avLst/>
          </a:prstGeom>
          <a:noFill/>
        </p:spPr>
        <p:txBody>
          <a:bodyPr wrap="square" rtlCol="0">
            <a:spAutoFit/>
          </a:bodyPr>
          <a:lstStyle/>
          <a:p>
            <a:r>
              <a:rPr lang="en-US" sz="2000" dirty="0">
                <a:solidFill>
                  <a:prstClr val="black"/>
                </a:solidFill>
              </a:rPr>
              <a:t>/**</a:t>
            </a:r>
          </a:p>
          <a:p>
            <a:r>
              <a:rPr lang="en-US" sz="2000" dirty="0">
                <a:solidFill>
                  <a:prstClr val="black"/>
                </a:solidFill>
              </a:rPr>
              <a:t> * C program to swap two numbers using call by reference</a:t>
            </a:r>
          </a:p>
          <a:p>
            <a:r>
              <a:rPr lang="en-US" sz="2000" dirty="0">
                <a:solidFill>
                  <a:prstClr val="black"/>
                </a:solidFill>
              </a:rPr>
              <a:t> */</a:t>
            </a:r>
          </a:p>
          <a:p>
            <a:r>
              <a:rPr lang="en-US" sz="2000" dirty="0">
                <a:solidFill>
                  <a:prstClr val="black"/>
                </a:solidFill>
              </a:rPr>
              <a:t>#include &lt;</a:t>
            </a:r>
            <a:r>
              <a:rPr lang="en-US" sz="2000" dirty="0" err="1">
                <a:solidFill>
                  <a:prstClr val="black"/>
                </a:solidFill>
              </a:rPr>
              <a:t>stdio.h</a:t>
            </a:r>
            <a:r>
              <a:rPr lang="en-US" sz="2000" dirty="0">
                <a:solidFill>
                  <a:prstClr val="black"/>
                </a:solidFill>
              </a:rPr>
              <a:t>&gt;</a:t>
            </a:r>
          </a:p>
          <a:p>
            <a:r>
              <a:rPr lang="en-US" sz="2000" dirty="0">
                <a:solidFill>
                  <a:prstClr val="black"/>
                </a:solidFill>
              </a:rPr>
              <a:t>/**</a:t>
            </a:r>
          </a:p>
          <a:p>
            <a:r>
              <a:rPr lang="en-US" sz="2000" dirty="0">
                <a:solidFill>
                  <a:prstClr val="black"/>
                </a:solidFill>
              </a:rPr>
              <a:t> * *num1 - pointer variable to accept memory address</a:t>
            </a:r>
          </a:p>
          <a:p>
            <a:r>
              <a:rPr lang="en-US" sz="2000" dirty="0">
                <a:solidFill>
                  <a:prstClr val="black"/>
                </a:solidFill>
              </a:rPr>
              <a:t> * *num2 - pointer variable to accept memory address</a:t>
            </a:r>
          </a:p>
          <a:p>
            <a:r>
              <a:rPr lang="en-US" sz="2000" dirty="0">
                <a:solidFill>
                  <a:prstClr val="black"/>
                </a:solidFill>
              </a:rPr>
              <a:t> */</a:t>
            </a:r>
          </a:p>
          <a:p>
            <a:r>
              <a:rPr lang="en-US" sz="2000" dirty="0">
                <a:solidFill>
                  <a:prstClr val="black"/>
                </a:solidFill>
              </a:rPr>
              <a:t>void swap(</a:t>
            </a:r>
            <a:r>
              <a:rPr lang="en-US" sz="2000" dirty="0" err="1">
                <a:solidFill>
                  <a:prstClr val="black"/>
                </a:solidFill>
              </a:rPr>
              <a:t>int</a:t>
            </a:r>
            <a:r>
              <a:rPr lang="en-US" sz="2000" dirty="0">
                <a:solidFill>
                  <a:prstClr val="black"/>
                </a:solidFill>
              </a:rPr>
              <a:t> * num1, </a:t>
            </a:r>
            <a:r>
              <a:rPr lang="en-US" sz="2000" dirty="0" err="1">
                <a:solidFill>
                  <a:prstClr val="black"/>
                </a:solidFill>
              </a:rPr>
              <a:t>int</a:t>
            </a:r>
            <a:r>
              <a:rPr lang="en-US" sz="2000" dirty="0">
                <a:solidFill>
                  <a:prstClr val="black"/>
                </a:solidFill>
              </a:rPr>
              <a:t> * num2)</a:t>
            </a:r>
          </a:p>
          <a:p>
            <a:r>
              <a:rPr lang="en-US" sz="2000" dirty="0">
                <a:solidFill>
                  <a:prstClr val="black"/>
                </a:solidFill>
              </a:rPr>
              <a:t>{</a:t>
            </a:r>
          </a:p>
          <a:p>
            <a:r>
              <a:rPr lang="en-US" sz="2000" dirty="0">
                <a:solidFill>
                  <a:prstClr val="black"/>
                </a:solidFill>
              </a:rPr>
              <a:t>    </a:t>
            </a:r>
            <a:r>
              <a:rPr lang="en-US" sz="2000" dirty="0" err="1">
                <a:solidFill>
                  <a:prstClr val="black"/>
                </a:solidFill>
              </a:rPr>
              <a:t>int</a:t>
            </a:r>
            <a:r>
              <a:rPr lang="en-US" sz="2000" dirty="0">
                <a:solidFill>
                  <a:prstClr val="black"/>
                </a:solidFill>
              </a:rPr>
              <a:t> temp;</a:t>
            </a:r>
          </a:p>
          <a:p>
            <a:r>
              <a:rPr lang="en-US" sz="2000" dirty="0">
                <a:solidFill>
                  <a:prstClr val="black"/>
                </a:solidFill>
              </a:rPr>
              <a:t>    </a:t>
            </a:r>
            <a:r>
              <a:rPr lang="en-US" sz="2000" dirty="0" err="1">
                <a:solidFill>
                  <a:prstClr val="black"/>
                </a:solidFill>
              </a:rPr>
              <a:t>printf</a:t>
            </a:r>
            <a:r>
              <a:rPr lang="en-US" sz="2000" dirty="0">
                <a:solidFill>
                  <a:prstClr val="black"/>
                </a:solidFill>
              </a:rPr>
              <a:t>("In Function values before swapping: %d %d\n", *num1, *num2);</a:t>
            </a:r>
          </a:p>
          <a:p>
            <a:endParaRPr lang="en-US" sz="2000" dirty="0">
              <a:solidFill>
                <a:prstClr val="black"/>
              </a:solidFill>
            </a:endParaRPr>
          </a:p>
          <a:p>
            <a:r>
              <a:rPr lang="en-US" sz="2000" dirty="0">
                <a:solidFill>
                  <a:prstClr val="black"/>
                </a:solidFill>
              </a:rPr>
              <a:t>    temp  = *num1;</a:t>
            </a:r>
          </a:p>
          <a:p>
            <a:r>
              <a:rPr lang="en-US" sz="2000" dirty="0">
                <a:solidFill>
                  <a:prstClr val="black"/>
                </a:solidFill>
              </a:rPr>
              <a:t>    *num1 = *num2;</a:t>
            </a:r>
          </a:p>
          <a:p>
            <a:r>
              <a:rPr lang="en-US" sz="2000" dirty="0">
                <a:solidFill>
                  <a:prstClr val="black"/>
                </a:solidFill>
              </a:rPr>
              <a:t>    *num2 = temp;</a:t>
            </a:r>
          </a:p>
          <a:p>
            <a:r>
              <a:rPr lang="en-US" sz="2000" dirty="0">
                <a:solidFill>
                  <a:prstClr val="black"/>
                </a:solidFill>
              </a:rPr>
              <a:t>    </a:t>
            </a:r>
            <a:r>
              <a:rPr lang="en-US" sz="2000" dirty="0" err="1">
                <a:solidFill>
                  <a:prstClr val="black"/>
                </a:solidFill>
              </a:rPr>
              <a:t>printf</a:t>
            </a:r>
            <a:r>
              <a:rPr lang="en-US" sz="2000" dirty="0">
                <a:solidFill>
                  <a:prstClr val="black"/>
                </a:solidFill>
              </a:rPr>
              <a:t>("In Function values after swapping: %d %d\n\n", *num1, *num2);</a:t>
            </a:r>
          </a:p>
          <a:p>
            <a:r>
              <a:rPr lang="en-US" sz="2000" dirty="0">
                <a:solidFill>
                  <a:prstClr val="black"/>
                </a:solidFill>
              </a:rPr>
              <a:t>}</a:t>
            </a:r>
          </a:p>
        </p:txBody>
      </p:sp>
      <p:sp>
        <p:nvSpPr>
          <p:cNvPr id="5" name="TextBox 4"/>
          <p:cNvSpPr txBox="1"/>
          <p:nvPr/>
        </p:nvSpPr>
        <p:spPr>
          <a:xfrm>
            <a:off x="5029200" y="76200"/>
            <a:ext cx="3761815" cy="6740307"/>
          </a:xfrm>
          <a:prstGeom prst="rect">
            <a:avLst/>
          </a:prstGeom>
          <a:noFill/>
        </p:spPr>
        <p:txBody>
          <a:bodyPr wrap="square" rtlCol="0">
            <a:spAutoFit/>
          </a:bodyPr>
          <a:lstStyle/>
          <a:p>
            <a:endParaRPr lang="en-US" dirty="0">
              <a:solidFill>
                <a:prstClr val="black"/>
              </a:solidFill>
            </a:endParaRPr>
          </a:p>
          <a:p>
            <a:r>
              <a:rPr lang="en-US" dirty="0">
                <a:solidFill>
                  <a:prstClr val="black"/>
                </a:solidFill>
              </a:rPr>
              <a:t>/* main() function declaration */</a:t>
            </a:r>
          </a:p>
          <a:p>
            <a:r>
              <a:rPr lang="en-US" dirty="0" err="1">
                <a:solidFill>
                  <a:prstClr val="black"/>
                </a:solidFill>
              </a:rPr>
              <a:t>int</a:t>
            </a:r>
            <a:r>
              <a:rPr lang="en-US" dirty="0">
                <a:solidFill>
                  <a:prstClr val="black"/>
                </a:solidFill>
              </a:rPr>
              <a:t> main()</a:t>
            </a:r>
          </a:p>
          <a:p>
            <a:r>
              <a:rPr lang="en-US" dirty="0">
                <a:solidFill>
                  <a:prstClr val="black"/>
                </a:solidFill>
              </a:rPr>
              <a:t>{</a:t>
            </a:r>
          </a:p>
          <a:p>
            <a:r>
              <a:rPr lang="en-US" dirty="0">
                <a:solidFill>
                  <a:prstClr val="black"/>
                </a:solidFill>
              </a:rPr>
              <a:t>    </a:t>
            </a:r>
            <a:r>
              <a:rPr lang="en-US" dirty="0" err="1">
                <a:solidFill>
                  <a:prstClr val="black"/>
                </a:solidFill>
              </a:rPr>
              <a:t>int</a:t>
            </a:r>
            <a:r>
              <a:rPr lang="en-US" dirty="0">
                <a:solidFill>
                  <a:prstClr val="black"/>
                </a:solidFill>
              </a:rPr>
              <a:t> n1, n2;</a:t>
            </a:r>
          </a:p>
          <a:p>
            <a:endParaRPr lang="en-US" dirty="0">
              <a:solidFill>
                <a:prstClr val="black"/>
              </a:solidFill>
            </a:endParaRPr>
          </a:p>
          <a:p>
            <a:r>
              <a:rPr lang="en-US" dirty="0">
                <a:solidFill>
                  <a:prstClr val="black"/>
                </a:solidFill>
              </a:rPr>
              <a:t>    </a:t>
            </a:r>
            <a:r>
              <a:rPr lang="en-US" dirty="0" err="1">
                <a:solidFill>
                  <a:prstClr val="black"/>
                </a:solidFill>
              </a:rPr>
              <a:t>printf</a:t>
            </a:r>
            <a:r>
              <a:rPr lang="en-US" dirty="0">
                <a:solidFill>
                  <a:prstClr val="black"/>
                </a:solidFill>
              </a:rPr>
              <a:t>("Enter two numbers: ");</a:t>
            </a:r>
          </a:p>
          <a:p>
            <a:r>
              <a:rPr lang="en-US" dirty="0">
                <a:solidFill>
                  <a:prstClr val="black"/>
                </a:solidFill>
              </a:rPr>
              <a:t>    </a:t>
            </a:r>
            <a:r>
              <a:rPr lang="en-US" dirty="0" err="1">
                <a:solidFill>
                  <a:prstClr val="black"/>
                </a:solidFill>
              </a:rPr>
              <a:t>scanf</a:t>
            </a:r>
            <a:r>
              <a:rPr lang="en-US" dirty="0">
                <a:solidFill>
                  <a:prstClr val="black"/>
                </a:solidFill>
              </a:rPr>
              <a:t>("%</a:t>
            </a:r>
            <a:r>
              <a:rPr lang="en-US" dirty="0" err="1">
                <a:solidFill>
                  <a:prstClr val="black"/>
                </a:solidFill>
              </a:rPr>
              <a:t>d%d</a:t>
            </a:r>
            <a:r>
              <a:rPr lang="en-US" dirty="0">
                <a:solidFill>
                  <a:prstClr val="black"/>
                </a:solidFill>
              </a:rPr>
              <a:t>", &amp;n1, &amp;n2);</a:t>
            </a:r>
          </a:p>
          <a:p>
            <a:endParaRPr lang="en-US" dirty="0">
              <a:solidFill>
                <a:prstClr val="black"/>
              </a:solidFill>
            </a:endParaRPr>
          </a:p>
          <a:p>
            <a:r>
              <a:rPr lang="en-US" dirty="0">
                <a:solidFill>
                  <a:prstClr val="black"/>
                </a:solidFill>
              </a:rPr>
              <a:t>    </a:t>
            </a:r>
            <a:r>
              <a:rPr lang="en-US" dirty="0" err="1">
                <a:solidFill>
                  <a:prstClr val="black"/>
                </a:solidFill>
              </a:rPr>
              <a:t>printf</a:t>
            </a:r>
            <a:r>
              <a:rPr lang="en-US" dirty="0">
                <a:solidFill>
                  <a:prstClr val="black"/>
                </a:solidFill>
              </a:rPr>
              <a:t>("In Main values before swapping: %d %d\n\n", n1, n2);</a:t>
            </a:r>
          </a:p>
          <a:p>
            <a:endParaRPr lang="en-US" dirty="0">
              <a:solidFill>
                <a:prstClr val="black"/>
              </a:solidFill>
            </a:endParaRPr>
          </a:p>
          <a:p>
            <a:r>
              <a:rPr lang="en-US" dirty="0">
                <a:solidFill>
                  <a:prstClr val="black"/>
                </a:solidFill>
              </a:rPr>
              <a:t>    /*</a:t>
            </a:r>
          </a:p>
          <a:p>
            <a:r>
              <a:rPr lang="en-US" dirty="0">
                <a:solidFill>
                  <a:prstClr val="black"/>
                </a:solidFill>
              </a:rPr>
              <a:t>     * &amp;n1 - &amp; evaluate memory address of n1</a:t>
            </a:r>
          </a:p>
          <a:p>
            <a:r>
              <a:rPr lang="en-US" dirty="0">
                <a:solidFill>
                  <a:prstClr val="black"/>
                </a:solidFill>
              </a:rPr>
              <a:t>     * &amp;n2 - &amp; evaluate memory address of n2</a:t>
            </a:r>
          </a:p>
          <a:p>
            <a:r>
              <a:rPr lang="en-US" dirty="0">
                <a:solidFill>
                  <a:prstClr val="black"/>
                </a:solidFill>
              </a:rPr>
              <a:t>     */</a:t>
            </a:r>
          </a:p>
          <a:p>
            <a:r>
              <a:rPr lang="en-US" dirty="0">
                <a:solidFill>
                  <a:prstClr val="black"/>
                </a:solidFill>
              </a:rPr>
              <a:t>    swap(&amp;n1, &amp;n2);</a:t>
            </a:r>
          </a:p>
          <a:p>
            <a:endParaRPr lang="en-US" dirty="0">
              <a:solidFill>
                <a:prstClr val="black"/>
              </a:solidFill>
            </a:endParaRPr>
          </a:p>
          <a:p>
            <a:r>
              <a:rPr lang="en-US" dirty="0">
                <a:solidFill>
                  <a:prstClr val="black"/>
                </a:solidFill>
              </a:rPr>
              <a:t>    </a:t>
            </a:r>
            <a:r>
              <a:rPr lang="en-US" dirty="0" err="1">
                <a:solidFill>
                  <a:prstClr val="black"/>
                </a:solidFill>
              </a:rPr>
              <a:t>printf</a:t>
            </a:r>
            <a:r>
              <a:rPr lang="en-US" dirty="0">
                <a:solidFill>
                  <a:prstClr val="black"/>
                </a:solidFill>
              </a:rPr>
              <a:t>("In Main values after swapping: %d %d", n1, n2);</a:t>
            </a:r>
          </a:p>
          <a:p>
            <a:r>
              <a:rPr lang="en-US" dirty="0">
                <a:solidFill>
                  <a:prstClr val="black"/>
                </a:solidFill>
              </a:rPr>
              <a:t>    return 0;</a:t>
            </a:r>
          </a:p>
          <a:p>
            <a:r>
              <a:rPr lang="en-US" dirty="0">
                <a:solidFill>
                  <a:prstClr val="black"/>
                </a:solidFill>
              </a:rPr>
              <a:t>}</a:t>
            </a:r>
          </a:p>
        </p:txBody>
      </p:sp>
      <p:sp>
        <p:nvSpPr>
          <p:cNvPr id="6" name="TextBox 5"/>
          <p:cNvSpPr txBox="1"/>
          <p:nvPr/>
        </p:nvSpPr>
        <p:spPr>
          <a:xfrm>
            <a:off x="1603562" y="5613745"/>
            <a:ext cx="2753285" cy="300082"/>
          </a:xfrm>
          <a:prstGeom prst="rect">
            <a:avLst/>
          </a:prstGeom>
          <a:noFill/>
        </p:spPr>
        <p:txBody>
          <a:bodyPr wrap="square" rtlCol="0">
            <a:spAutoFit/>
          </a:bodyPr>
          <a:lstStyle/>
          <a:p>
            <a:pPr algn="ctr"/>
            <a:r>
              <a:rPr lang="en-US" sz="1350" b="1" dirty="0">
                <a:solidFill>
                  <a:srgbClr val="FF0000"/>
                </a:solidFill>
                <a:effectLst>
                  <a:outerShdw blurRad="38100" dist="38100" dir="2700000" algn="tl">
                    <a:srgbClr val="000000">
                      <a:alpha val="43137"/>
                    </a:srgbClr>
                  </a:outerShdw>
                </a:effectLst>
              </a:rPr>
              <a:t>Call by Reference</a:t>
            </a:r>
          </a:p>
        </p:txBody>
      </p:sp>
      <p:sp>
        <p:nvSpPr>
          <p:cNvPr id="2" name="Left Arrow 1">
            <a:hlinkClick r:id="rId2" action="ppaction://hlinksldjump"/>
          </p:cNvPr>
          <p:cNvSpPr/>
          <p:nvPr/>
        </p:nvSpPr>
        <p:spPr>
          <a:xfrm>
            <a:off x="6910107" y="6400800"/>
            <a:ext cx="1880908" cy="415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914206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63" y="152400"/>
            <a:ext cx="4477870" cy="6555641"/>
          </a:xfrm>
          <a:prstGeom prst="rect">
            <a:avLst/>
          </a:prstGeom>
          <a:noFill/>
        </p:spPr>
        <p:txBody>
          <a:bodyPr wrap="square" rtlCol="0">
            <a:spAutoFit/>
          </a:bodyPr>
          <a:lstStyle/>
          <a:p>
            <a:r>
              <a:rPr lang="en-US" sz="2000" dirty="0">
                <a:solidFill>
                  <a:srgbClr val="00B0F0"/>
                </a:solidFill>
              </a:rPr>
              <a:t>/**</a:t>
            </a:r>
          </a:p>
          <a:p>
            <a:r>
              <a:rPr lang="en-US" sz="2000" dirty="0">
                <a:solidFill>
                  <a:srgbClr val="00B0F0"/>
                </a:solidFill>
              </a:rPr>
              <a:t> * C program to swap two numbers using call by value</a:t>
            </a:r>
          </a:p>
          <a:p>
            <a:r>
              <a:rPr lang="en-US" sz="2000" dirty="0">
                <a:solidFill>
                  <a:srgbClr val="00B0F0"/>
                </a:solidFill>
              </a:rPr>
              <a:t> */</a:t>
            </a:r>
          </a:p>
          <a:p>
            <a:endParaRPr lang="en-US" sz="2000" dirty="0">
              <a:solidFill>
                <a:prstClr val="black"/>
              </a:solidFill>
            </a:endParaRPr>
          </a:p>
          <a:p>
            <a:r>
              <a:rPr lang="en-US" sz="2000" dirty="0">
                <a:solidFill>
                  <a:prstClr val="black"/>
                </a:solidFill>
              </a:rPr>
              <a:t>#include &lt;</a:t>
            </a:r>
            <a:r>
              <a:rPr lang="en-US" sz="2000" dirty="0" err="1">
                <a:solidFill>
                  <a:prstClr val="black"/>
                </a:solidFill>
              </a:rPr>
              <a:t>stdio.h</a:t>
            </a:r>
            <a:r>
              <a:rPr lang="en-US" sz="2000" dirty="0">
                <a:solidFill>
                  <a:prstClr val="black"/>
                </a:solidFill>
              </a:rPr>
              <a:t>&gt;</a:t>
            </a:r>
          </a:p>
          <a:p>
            <a:r>
              <a:rPr lang="en-US" sz="2000" dirty="0" smtClean="0">
                <a:solidFill>
                  <a:prstClr val="black"/>
                </a:solidFill>
              </a:rPr>
              <a:t>/* </a:t>
            </a:r>
            <a:r>
              <a:rPr lang="en-US" sz="2000" dirty="0">
                <a:solidFill>
                  <a:prstClr val="black"/>
                </a:solidFill>
              </a:rPr>
              <a:t>Swap function definition */</a:t>
            </a:r>
          </a:p>
          <a:p>
            <a:endParaRPr lang="en-US" sz="2000" dirty="0">
              <a:solidFill>
                <a:prstClr val="black"/>
              </a:solidFill>
            </a:endParaRPr>
          </a:p>
          <a:p>
            <a:r>
              <a:rPr lang="en-US" sz="2000" dirty="0">
                <a:solidFill>
                  <a:prstClr val="black"/>
                </a:solidFill>
              </a:rPr>
              <a:t>void swap(</a:t>
            </a:r>
            <a:r>
              <a:rPr lang="en-US" sz="2000" dirty="0" err="1">
                <a:solidFill>
                  <a:prstClr val="black"/>
                </a:solidFill>
              </a:rPr>
              <a:t>int</a:t>
            </a:r>
            <a:r>
              <a:rPr lang="en-US" sz="2000" dirty="0">
                <a:solidFill>
                  <a:prstClr val="black"/>
                </a:solidFill>
              </a:rPr>
              <a:t> num1, </a:t>
            </a:r>
            <a:r>
              <a:rPr lang="en-US" sz="2000" dirty="0" err="1">
                <a:solidFill>
                  <a:prstClr val="black"/>
                </a:solidFill>
              </a:rPr>
              <a:t>int</a:t>
            </a:r>
            <a:r>
              <a:rPr lang="en-US" sz="2000" dirty="0">
                <a:solidFill>
                  <a:prstClr val="black"/>
                </a:solidFill>
              </a:rPr>
              <a:t> num2)</a:t>
            </a:r>
          </a:p>
          <a:p>
            <a:r>
              <a:rPr lang="en-US" sz="2000" dirty="0">
                <a:solidFill>
                  <a:prstClr val="black"/>
                </a:solidFill>
              </a:rPr>
              <a:t>{</a:t>
            </a:r>
          </a:p>
          <a:p>
            <a:r>
              <a:rPr lang="en-US" sz="2000" dirty="0">
                <a:solidFill>
                  <a:prstClr val="black"/>
                </a:solidFill>
              </a:rPr>
              <a:t>    </a:t>
            </a:r>
            <a:r>
              <a:rPr lang="en-US" sz="2000" dirty="0" err="1">
                <a:solidFill>
                  <a:prstClr val="black"/>
                </a:solidFill>
              </a:rPr>
              <a:t>int</a:t>
            </a:r>
            <a:r>
              <a:rPr lang="en-US" sz="2000" dirty="0">
                <a:solidFill>
                  <a:prstClr val="black"/>
                </a:solidFill>
              </a:rPr>
              <a:t> temp;</a:t>
            </a:r>
          </a:p>
          <a:p>
            <a:endParaRPr lang="en-US" sz="2000" dirty="0">
              <a:solidFill>
                <a:prstClr val="black"/>
              </a:solidFill>
            </a:endParaRPr>
          </a:p>
          <a:p>
            <a:r>
              <a:rPr lang="en-US" sz="2000" dirty="0">
                <a:solidFill>
                  <a:prstClr val="black"/>
                </a:solidFill>
              </a:rPr>
              <a:t>    </a:t>
            </a:r>
            <a:r>
              <a:rPr lang="en-US" sz="2000" dirty="0" err="1">
                <a:solidFill>
                  <a:prstClr val="black"/>
                </a:solidFill>
              </a:rPr>
              <a:t>printf</a:t>
            </a:r>
            <a:r>
              <a:rPr lang="en-US" sz="2000" dirty="0">
                <a:solidFill>
                  <a:prstClr val="black"/>
                </a:solidFill>
              </a:rPr>
              <a:t>("In Function values before swapping: %d %d\n", num1, num2);</a:t>
            </a:r>
          </a:p>
          <a:p>
            <a:endParaRPr lang="en-US" sz="2000" dirty="0">
              <a:solidFill>
                <a:prstClr val="black"/>
              </a:solidFill>
            </a:endParaRPr>
          </a:p>
          <a:p>
            <a:r>
              <a:rPr lang="en-US" sz="2000" dirty="0">
                <a:solidFill>
                  <a:prstClr val="black"/>
                </a:solidFill>
              </a:rPr>
              <a:t>    temp = num1;</a:t>
            </a:r>
          </a:p>
          <a:p>
            <a:r>
              <a:rPr lang="en-US" sz="2000" dirty="0">
                <a:solidFill>
                  <a:prstClr val="black"/>
                </a:solidFill>
              </a:rPr>
              <a:t>    num1 = num2;</a:t>
            </a:r>
          </a:p>
          <a:p>
            <a:r>
              <a:rPr lang="en-US" sz="2000" dirty="0">
                <a:solidFill>
                  <a:prstClr val="black"/>
                </a:solidFill>
              </a:rPr>
              <a:t>    num2 = temp;</a:t>
            </a:r>
          </a:p>
          <a:p>
            <a:r>
              <a:rPr lang="en-US" sz="2000" dirty="0" err="1">
                <a:solidFill>
                  <a:prstClr val="black"/>
                </a:solidFill>
              </a:rPr>
              <a:t>printf</a:t>
            </a:r>
            <a:r>
              <a:rPr lang="en-US" sz="2000" dirty="0">
                <a:solidFill>
                  <a:prstClr val="black"/>
                </a:solidFill>
              </a:rPr>
              <a:t>("In Function values after swapping: %d %d\n\n", num1, num2);</a:t>
            </a:r>
          </a:p>
          <a:p>
            <a:r>
              <a:rPr lang="en-US" sz="2000" dirty="0">
                <a:solidFill>
                  <a:prstClr val="black"/>
                </a:solidFill>
              </a:rPr>
              <a:t>}</a:t>
            </a:r>
          </a:p>
        </p:txBody>
      </p:sp>
      <p:sp>
        <p:nvSpPr>
          <p:cNvPr id="6" name="TextBox 5"/>
          <p:cNvSpPr txBox="1"/>
          <p:nvPr/>
        </p:nvSpPr>
        <p:spPr>
          <a:xfrm>
            <a:off x="4802282" y="190500"/>
            <a:ext cx="4424082" cy="6555641"/>
          </a:xfrm>
          <a:prstGeom prst="rect">
            <a:avLst/>
          </a:prstGeom>
          <a:noFill/>
        </p:spPr>
        <p:txBody>
          <a:bodyPr wrap="square" rtlCol="0">
            <a:spAutoFit/>
          </a:bodyPr>
          <a:lstStyle/>
          <a:p>
            <a:r>
              <a:rPr lang="en-US" sz="2000" dirty="0">
                <a:solidFill>
                  <a:prstClr val="black"/>
                </a:solidFill>
              </a:rPr>
              <a:t>/* main() function definition */</a:t>
            </a:r>
          </a:p>
          <a:p>
            <a:r>
              <a:rPr lang="en-US" sz="2000" dirty="0" err="1">
                <a:solidFill>
                  <a:prstClr val="black"/>
                </a:solidFill>
              </a:rPr>
              <a:t>int</a:t>
            </a:r>
            <a:r>
              <a:rPr lang="en-US" sz="2000" dirty="0">
                <a:solidFill>
                  <a:prstClr val="black"/>
                </a:solidFill>
              </a:rPr>
              <a:t> main()</a:t>
            </a:r>
          </a:p>
          <a:p>
            <a:r>
              <a:rPr lang="en-US" sz="2000" dirty="0">
                <a:solidFill>
                  <a:prstClr val="black"/>
                </a:solidFill>
              </a:rPr>
              <a:t>{</a:t>
            </a:r>
          </a:p>
          <a:p>
            <a:r>
              <a:rPr lang="en-US" sz="2000" dirty="0">
                <a:solidFill>
                  <a:prstClr val="black"/>
                </a:solidFill>
              </a:rPr>
              <a:t>    </a:t>
            </a:r>
            <a:r>
              <a:rPr lang="en-US" sz="2000" dirty="0" err="1">
                <a:solidFill>
                  <a:prstClr val="black"/>
                </a:solidFill>
              </a:rPr>
              <a:t>int</a:t>
            </a:r>
            <a:r>
              <a:rPr lang="en-US" sz="2000" dirty="0">
                <a:solidFill>
                  <a:prstClr val="black"/>
                </a:solidFill>
              </a:rPr>
              <a:t> n1, n2;</a:t>
            </a:r>
          </a:p>
          <a:p>
            <a:endParaRPr lang="en-US" sz="2000" dirty="0">
              <a:solidFill>
                <a:prstClr val="black"/>
              </a:solidFill>
            </a:endParaRPr>
          </a:p>
          <a:p>
            <a:r>
              <a:rPr lang="en-US" sz="2000" dirty="0">
                <a:solidFill>
                  <a:prstClr val="black"/>
                </a:solidFill>
              </a:rPr>
              <a:t>    /* Input two integers from user */</a:t>
            </a:r>
          </a:p>
          <a:p>
            <a:r>
              <a:rPr lang="en-US" sz="2000" dirty="0">
                <a:solidFill>
                  <a:prstClr val="black"/>
                </a:solidFill>
              </a:rPr>
              <a:t>    </a:t>
            </a:r>
            <a:r>
              <a:rPr lang="en-US" sz="2000" dirty="0" err="1">
                <a:solidFill>
                  <a:prstClr val="black"/>
                </a:solidFill>
              </a:rPr>
              <a:t>printf</a:t>
            </a:r>
            <a:r>
              <a:rPr lang="en-US" sz="2000" dirty="0">
                <a:solidFill>
                  <a:prstClr val="black"/>
                </a:solidFill>
              </a:rPr>
              <a:t>("Enter two numbers: ");</a:t>
            </a:r>
          </a:p>
          <a:p>
            <a:r>
              <a:rPr lang="en-US" sz="2000" dirty="0">
                <a:solidFill>
                  <a:prstClr val="black"/>
                </a:solidFill>
              </a:rPr>
              <a:t>    </a:t>
            </a:r>
            <a:r>
              <a:rPr lang="en-US" sz="2000" dirty="0" err="1">
                <a:solidFill>
                  <a:prstClr val="black"/>
                </a:solidFill>
              </a:rPr>
              <a:t>scanf</a:t>
            </a:r>
            <a:r>
              <a:rPr lang="en-US" sz="2000" dirty="0">
                <a:solidFill>
                  <a:prstClr val="black"/>
                </a:solidFill>
              </a:rPr>
              <a:t>("%</a:t>
            </a:r>
            <a:r>
              <a:rPr lang="en-US" sz="2000" dirty="0" err="1">
                <a:solidFill>
                  <a:prstClr val="black"/>
                </a:solidFill>
              </a:rPr>
              <a:t>d%d</a:t>
            </a:r>
            <a:r>
              <a:rPr lang="en-US" sz="2000" dirty="0">
                <a:solidFill>
                  <a:prstClr val="black"/>
                </a:solidFill>
              </a:rPr>
              <a:t>", &amp;n1, &amp;n2);</a:t>
            </a:r>
          </a:p>
          <a:p>
            <a:endParaRPr lang="en-US" sz="2000" dirty="0">
              <a:solidFill>
                <a:prstClr val="black"/>
              </a:solidFill>
            </a:endParaRPr>
          </a:p>
          <a:p>
            <a:r>
              <a:rPr lang="en-US" sz="2000" dirty="0">
                <a:solidFill>
                  <a:prstClr val="black"/>
                </a:solidFill>
              </a:rPr>
              <a:t>    /* Print value of n1 and n2 in before swapping */</a:t>
            </a:r>
          </a:p>
          <a:p>
            <a:r>
              <a:rPr lang="en-US" sz="2000" dirty="0">
                <a:solidFill>
                  <a:prstClr val="black"/>
                </a:solidFill>
              </a:rPr>
              <a:t>    </a:t>
            </a:r>
            <a:r>
              <a:rPr lang="en-US" sz="2000" dirty="0" err="1">
                <a:solidFill>
                  <a:prstClr val="black"/>
                </a:solidFill>
              </a:rPr>
              <a:t>printf</a:t>
            </a:r>
            <a:r>
              <a:rPr lang="en-US" sz="2000" dirty="0">
                <a:solidFill>
                  <a:prstClr val="black"/>
                </a:solidFill>
              </a:rPr>
              <a:t>("In Main values before swapping: %d %d\n\n", n1, n2);</a:t>
            </a:r>
          </a:p>
          <a:p>
            <a:endParaRPr lang="en-US" sz="2000" dirty="0">
              <a:solidFill>
                <a:prstClr val="black"/>
              </a:solidFill>
            </a:endParaRPr>
          </a:p>
          <a:p>
            <a:r>
              <a:rPr lang="en-US" sz="2000" dirty="0">
                <a:solidFill>
                  <a:prstClr val="black"/>
                </a:solidFill>
              </a:rPr>
              <a:t>    /* Function call to swap n1 and n2 */</a:t>
            </a:r>
          </a:p>
          <a:p>
            <a:r>
              <a:rPr lang="en-US" sz="2000" dirty="0">
                <a:solidFill>
                  <a:prstClr val="black"/>
                </a:solidFill>
              </a:rPr>
              <a:t>    swap(n1, n2);</a:t>
            </a:r>
          </a:p>
          <a:p>
            <a:r>
              <a:rPr lang="en-US" sz="2000" dirty="0">
                <a:solidFill>
                  <a:prstClr val="black"/>
                </a:solidFill>
              </a:rPr>
              <a:t>    </a:t>
            </a:r>
            <a:r>
              <a:rPr lang="en-US" sz="2000" dirty="0" err="1">
                <a:solidFill>
                  <a:prstClr val="black"/>
                </a:solidFill>
              </a:rPr>
              <a:t>printf</a:t>
            </a:r>
            <a:r>
              <a:rPr lang="en-US" sz="2000" dirty="0">
                <a:solidFill>
                  <a:prstClr val="black"/>
                </a:solidFill>
              </a:rPr>
              <a:t>("In Main values after swapping: %d %d", n1, n2);</a:t>
            </a:r>
          </a:p>
          <a:p>
            <a:endParaRPr lang="en-US" sz="2000" dirty="0">
              <a:solidFill>
                <a:prstClr val="black"/>
              </a:solidFill>
            </a:endParaRPr>
          </a:p>
          <a:p>
            <a:r>
              <a:rPr lang="en-US" sz="2000" dirty="0">
                <a:solidFill>
                  <a:prstClr val="black"/>
                </a:solidFill>
              </a:rPr>
              <a:t>    return 0;</a:t>
            </a:r>
          </a:p>
          <a:p>
            <a:r>
              <a:rPr lang="en-US" sz="2000" dirty="0">
                <a:solidFill>
                  <a:prstClr val="black"/>
                </a:solidFill>
              </a:rPr>
              <a:t>}</a:t>
            </a:r>
          </a:p>
        </p:txBody>
      </p:sp>
      <p:sp>
        <p:nvSpPr>
          <p:cNvPr id="7" name="TextBox 6"/>
          <p:cNvSpPr txBox="1"/>
          <p:nvPr/>
        </p:nvSpPr>
        <p:spPr>
          <a:xfrm>
            <a:off x="5242672" y="6422976"/>
            <a:ext cx="3983692" cy="323165"/>
          </a:xfrm>
          <a:prstGeom prst="rect">
            <a:avLst/>
          </a:prstGeom>
          <a:noFill/>
          <a:ln w="12700">
            <a:solidFill>
              <a:schemeClr val="tx1"/>
            </a:solidFill>
          </a:ln>
        </p:spPr>
        <p:txBody>
          <a:bodyPr wrap="square" rtlCol="0">
            <a:spAutoFit/>
          </a:bodyPr>
          <a:lstStyle/>
          <a:p>
            <a:r>
              <a:rPr lang="en-US" sz="1500" dirty="0">
                <a:solidFill>
                  <a:srgbClr val="FF0000"/>
                </a:solidFill>
              </a:rPr>
              <a:t>Example: Function:</a:t>
            </a:r>
            <a:r>
              <a:rPr lang="en-AU" sz="1500" dirty="0">
                <a:solidFill>
                  <a:srgbClr val="FF0000"/>
                </a:solidFill>
              </a:rPr>
              <a:t>to swap two numbers.</a:t>
            </a:r>
            <a:endParaRPr lang="en-US" sz="1500" dirty="0">
              <a:solidFill>
                <a:srgbClr val="FF0000"/>
              </a:solidFill>
            </a:endParaRPr>
          </a:p>
        </p:txBody>
      </p:sp>
      <p:sp>
        <p:nvSpPr>
          <p:cNvPr id="2" name="Left Arrow 1">
            <a:hlinkClick r:id="rId2" action="ppaction://hlinksldjump"/>
          </p:cNvPr>
          <p:cNvSpPr/>
          <p:nvPr/>
        </p:nvSpPr>
        <p:spPr>
          <a:xfrm>
            <a:off x="1828800" y="6422976"/>
            <a:ext cx="1828800" cy="4350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58323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599" y="374901"/>
            <a:ext cx="3970025" cy="814428"/>
          </a:xfrm>
        </p:spPr>
        <p:txBody>
          <a:bodyPr/>
          <a:lstStyle/>
          <a:p>
            <a:pPr algn="ctr"/>
            <a:r>
              <a:rPr lang="en-US" dirty="0" smtClean="0">
                <a:solidFill>
                  <a:srgbClr val="0000FF"/>
                </a:solidFill>
              </a:rPr>
              <a:t>ATM-System</a:t>
            </a:r>
            <a:endParaRPr lang="en-US" dirty="0">
              <a:solidFill>
                <a:srgbClr val="0000FF"/>
              </a:solidFill>
            </a:endParaRPr>
          </a:p>
        </p:txBody>
      </p:sp>
      <p:sp>
        <p:nvSpPr>
          <p:cNvPr id="4" name="Date Placeholder 3"/>
          <p:cNvSpPr>
            <a:spLocks noGrp="1"/>
          </p:cNvSpPr>
          <p:nvPr>
            <p:ph type="dt" sz="half" idx="10"/>
          </p:nvPr>
        </p:nvSpPr>
        <p:spPr/>
        <p:txBody>
          <a:bodyPr/>
          <a:lstStyle/>
          <a:p>
            <a:fld id="{E3B4BAEA-7B49-4B88-BA1A-A80E7CA1C5F5}" type="datetime1">
              <a:rPr lang="en-US" smtClean="0">
                <a:solidFill>
                  <a:prstClr val="black">
                    <a:tint val="75000"/>
                  </a:prstClr>
                </a:solidFill>
              </a:rPr>
              <a:t>9/30/2018</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7</a:t>
            </a:fld>
            <a:endParaRPr lang="en-US">
              <a:solidFill>
                <a:prstClr val="black">
                  <a:tint val="75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5" y="1828800"/>
            <a:ext cx="8771845" cy="4220164"/>
          </a:xfrm>
          <a:prstGeom prst="rect">
            <a:avLst/>
          </a:prstGeom>
        </p:spPr>
      </p:pic>
      <p:sp>
        <p:nvSpPr>
          <p:cNvPr id="3" name="Footer Placeholder 2"/>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Tree>
    <p:extLst>
      <p:ext uri="{BB962C8B-B14F-4D97-AF65-F5344CB8AC3E}">
        <p14:creationId xmlns:p14="http://schemas.microsoft.com/office/powerpoint/2010/main" val="1461101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B499D9-A745-4962-8AC4-F5C02CCAE511}" type="datetime1">
              <a:rPr lang="en-US" smtClean="0">
                <a:solidFill>
                  <a:prstClr val="black">
                    <a:tint val="75000"/>
                  </a:prstClr>
                </a:solidFill>
              </a:rPr>
              <a:t>9/30/2018</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8" name="TextBox 7"/>
          <p:cNvSpPr txBox="1"/>
          <p:nvPr/>
        </p:nvSpPr>
        <p:spPr>
          <a:xfrm>
            <a:off x="1" y="2133600"/>
            <a:ext cx="9144000" cy="1323439"/>
          </a:xfrm>
          <a:prstGeom prst="rect">
            <a:avLst/>
          </a:prstGeom>
          <a:noFill/>
        </p:spPr>
        <p:txBody>
          <a:bodyPr wrap="square" rtlCol="0">
            <a:spAutoFit/>
          </a:bodyPr>
          <a:lstStyle/>
          <a:p>
            <a:r>
              <a:rPr lang="en-US" sz="3000" b="1" dirty="0" smtClean="0">
                <a:effectLst>
                  <a:outerShdw blurRad="38100" dist="38100" dir="2700000" algn="tl">
                    <a:srgbClr val="000000">
                      <a:alpha val="43137"/>
                    </a:srgbClr>
                  </a:outerShdw>
                </a:effectLst>
              </a:rPr>
              <a:t>What is a Function?</a:t>
            </a:r>
          </a:p>
          <a:p>
            <a:r>
              <a:rPr lang="en-AU" sz="2500" dirty="0"/>
              <a:t>A </a:t>
            </a:r>
            <a:r>
              <a:rPr lang="en-AU" sz="2500" b="1" i="1" dirty="0">
                <a:solidFill>
                  <a:srgbClr val="FF0000"/>
                </a:solidFill>
              </a:rPr>
              <a:t>function</a:t>
            </a:r>
            <a:r>
              <a:rPr lang="en-AU" sz="2500" dirty="0"/>
              <a:t> is a collection of statements grouped together to do some specific </a:t>
            </a:r>
            <a:r>
              <a:rPr lang="en-AU" sz="2500" dirty="0" smtClean="0"/>
              <a:t>task.</a:t>
            </a:r>
            <a:r>
              <a:rPr lang="en-AU" sz="2500" dirty="0"/>
              <a:t> Every C program has at least one function i.e. </a:t>
            </a:r>
            <a:r>
              <a:rPr lang="en-AU" sz="2500" dirty="0" smtClean="0"/>
              <a:t>the </a:t>
            </a:r>
            <a:r>
              <a:rPr lang="en-AU" sz="2500" i="1" dirty="0" smtClean="0">
                <a:solidFill>
                  <a:srgbClr val="FF0000"/>
                </a:solidFill>
              </a:rPr>
              <a:t>main()</a:t>
            </a:r>
            <a:endParaRPr lang="en-US" sz="2500" b="1" i="1" dirty="0">
              <a:solidFill>
                <a:srgbClr val="FF0000"/>
              </a:solidFill>
              <a:effectLst>
                <a:outerShdw blurRad="38100" dist="38100" dir="2700000" algn="tl">
                  <a:srgbClr val="000000">
                    <a:alpha val="43137"/>
                  </a:srgbClr>
                </a:outerShdw>
              </a:effectLst>
            </a:endParaRPr>
          </a:p>
        </p:txBody>
      </p:sp>
      <p:sp>
        <p:nvSpPr>
          <p:cNvPr id="11" name="TextBox 10"/>
          <p:cNvSpPr txBox="1"/>
          <p:nvPr/>
        </p:nvSpPr>
        <p:spPr>
          <a:xfrm>
            <a:off x="0" y="3485614"/>
            <a:ext cx="8915399" cy="3016210"/>
          </a:xfrm>
          <a:prstGeom prst="rect">
            <a:avLst/>
          </a:prstGeom>
          <a:noFill/>
        </p:spPr>
        <p:txBody>
          <a:bodyPr wrap="square" rtlCol="0">
            <a:spAutoFit/>
          </a:bodyPr>
          <a:lstStyle/>
          <a:p>
            <a:r>
              <a:rPr lang="en-US" sz="3000" b="1" dirty="0"/>
              <a:t>Why use functions?</a:t>
            </a:r>
          </a:p>
          <a:p>
            <a:pPr algn="just"/>
            <a:r>
              <a:rPr lang="en-AU" sz="2500" dirty="0"/>
              <a:t>A program is a collection of </a:t>
            </a:r>
            <a:r>
              <a:rPr lang="en-AU" sz="2500" b="1" i="1" dirty="0">
                <a:solidFill>
                  <a:srgbClr val="FF0000"/>
                </a:solidFill>
              </a:rPr>
              <a:t>small tasks </a:t>
            </a:r>
            <a:r>
              <a:rPr lang="en-AU" sz="2500" dirty="0"/>
              <a:t>that may depend on other tasks. You can use two approaches to write a program</a:t>
            </a:r>
            <a:r>
              <a:rPr lang="en-AU" sz="3200" dirty="0" smtClean="0"/>
              <a:t>.</a:t>
            </a:r>
          </a:p>
          <a:p>
            <a:pPr marL="971550" lvl="1" indent="-514350" algn="just">
              <a:buFont typeface="+mj-lt"/>
              <a:buAutoNum type="alphaLcParenR"/>
            </a:pPr>
            <a:r>
              <a:rPr lang="en-AU" sz="2500" dirty="0"/>
              <a:t>Write code for all tasks in single place, in </a:t>
            </a:r>
            <a:r>
              <a:rPr lang="en-AU" sz="2500" dirty="0" smtClean="0"/>
              <a:t>the </a:t>
            </a:r>
            <a:r>
              <a:rPr lang="en-AU" sz="2500" b="1" i="1" dirty="0" smtClean="0">
                <a:solidFill>
                  <a:srgbClr val="0000FF"/>
                </a:solidFill>
              </a:rPr>
              <a:t>main() </a:t>
            </a:r>
            <a:r>
              <a:rPr lang="en-AU" sz="2500" dirty="0" smtClean="0"/>
              <a:t>function sequentially</a:t>
            </a:r>
          </a:p>
          <a:p>
            <a:pPr marL="971550" lvl="1" indent="-514350" algn="just">
              <a:buFont typeface="+mj-lt"/>
              <a:buAutoNum type="alphaLcParenR"/>
            </a:pPr>
            <a:r>
              <a:rPr lang="en-AU" sz="2500" dirty="0"/>
              <a:t>Divide code for all tasks into separate </a:t>
            </a:r>
            <a:r>
              <a:rPr lang="en-AU" sz="2500" dirty="0" smtClean="0"/>
              <a:t>functions. Use </a:t>
            </a:r>
            <a:r>
              <a:rPr lang="en-AU" sz="2500" b="1" i="1" dirty="0" smtClean="0">
                <a:solidFill>
                  <a:srgbClr val="0000FF"/>
                </a:solidFill>
                <a:effectLst>
                  <a:outerShdw blurRad="38100" dist="38100" dir="2700000" algn="tl">
                    <a:srgbClr val="000000">
                      <a:alpha val="43137"/>
                    </a:srgbClr>
                  </a:outerShdw>
                </a:effectLst>
              </a:rPr>
              <a:t>main() </a:t>
            </a:r>
            <a:r>
              <a:rPr lang="en-AU" sz="2500" dirty="0"/>
              <a:t>function to execute all other tasks</a:t>
            </a:r>
            <a:endParaRPr lang="en-US" sz="2500" dirty="0"/>
          </a:p>
        </p:txBody>
      </p:sp>
      <p:sp>
        <p:nvSpPr>
          <p:cNvPr id="16" name="Title 1"/>
          <p:cNvSpPr>
            <a:spLocks noGrp="1"/>
          </p:cNvSpPr>
          <p:nvPr>
            <p:ph type="title"/>
          </p:nvPr>
        </p:nvSpPr>
        <p:spPr>
          <a:xfrm>
            <a:off x="3352799" y="152400"/>
            <a:ext cx="5036825" cy="1036929"/>
          </a:xfrm>
        </p:spPr>
        <p:txBody>
          <a:bodyPr>
            <a:noAutofit/>
          </a:bodyPr>
          <a:lstStyle/>
          <a:p>
            <a:pPr algn="ctr"/>
            <a:r>
              <a:rPr lang="en-US" sz="3000" b="1" dirty="0" smtClean="0">
                <a:solidFill>
                  <a:srgbClr val="FF0000"/>
                </a:solidFill>
              </a:rPr>
              <a:t/>
            </a:r>
            <a:br>
              <a:rPr lang="en-US" sz="3000" b="1" dirty="0" smtClean="0">
                <a:solidFill>
                  <a:srgbClr val="FF0000"/>
                </a:solidFill>
              </a:rPr>
            </a:br>
            <a:r>
              <a:rPr lang="en-US" sz="3000" b="1" dirty="0" smtClean="0">
                <a:solidFill>
                  <a:srgbClr val="FF0000"/>
                </a:solidFill>
              </a:rPr>
              <a:t>Functions</a:t>
            </a:r>
            <a:r>
              <a:rPr lang="en-US" sz="3000" b="1" dirty="0">
                <a:solidFill>
                  <a:srgbClr val="FF0000"/>
                </a:solidFill>
              </a:rPr>
              <a:t>: Definitions and </a:t>
            </a:r>
            <a:r>
              <a:rPr lang="en-US" sz="3000" b="1" dirty="0" smtClean="0">
                <a:solidFill>
                  <a:srgbClr val="FF0000"/>
                </a:solidFill>
              </a:rPr>
              <a:t>Declaration</a:t>
            </a:r>
            <a:r>
              <a:rPr lang="en-US" sz="3000" b="1" dirty="0">
                <a:solidFill>
                  <a:srgbClr val="FF0000"/>
                </a:solidFill>
              </a:rPr>
              <a:t/>
            </a:r>
            <a:br>
              <a:rPr lang="en-US" sz="3000" b="1" dirty="0">
                <a:solidFill>
                  <a:srgbClr val="FF0000"/>
                </a:solidFill>
              </a:rPr>
            </a:br>
            <a:endParaRPr lang="en-US" sz="3000" b="1" dirty="0">
              <a:solidFill>
                <a:srgbClr val="FF0000"/>
              </a:solidFill>
            </a:endParaRPr>
          </a:p>
        </p:txBody>
      </p:sp>
    </p:spTree>
    <p:extLst>
      <p:ext uri="{BB962C8B-B14F-4D97-AF65-F5344CB8AC3E}">
        <p14:creationId xmlns:p14="http://schemas.microsoft.com/office/powerpoint/2010/main" val="4180718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260406D-82C9-42F3-92E6-28D4B554BD77}" type="datetime1">
              <a:rPr lang="en-US" smtClean="0">
                <a:solidFill>
                  <a:prstClr val="black">
                    <a:tint val="75000"/>
                  </a:prstClr>
                </a:solidFill>
              </a:rPr>
              <a:t>9/30/2018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Introduction to Computer Science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9</a:t>
            </a:fld>
            <a:endParaRPr lang="en-US">
              <a:solidFill>
                <a:prstClr val="black">
                  <a:tint val="75000"/>
                </a:prstClr>
              </a:solidFill>
            </a:endParaRPr>
          </a:p>
        </p:txBody>
      </p:sp>
      <p:sp>
        <p:nvSpPr>
          <p:cNvPr id="7" name="Title 1"/>
          <p:cNvSpPr>
            <a:spLocks noGrp="1"/>
          </p:cNvSpPr>
          <p:nvPr>
            <p:ph type="title"/>
          </p:nvPr>
        </p:nvSpPr>
        <p:spPr>
          <a:xfrm>
            <a:off x="3352799" y="152400"/>
            <a:ext cx="5036825" cy="1036929"/>
          </a:xfrm>
        </p:spPr>
        <p:txBody>
          <a:bodyPr>
            <a:noAutofit/>
          </a:bodyPr>
          <a:lstStyle/>
          <a:p>
            <a:pPr algn="ctr"/>
            <a:r>
              <a:rPr lang="en-US" sz="3000" b="1" dirty="0" smtClean="0">
                <a:solidFill>
                  <a:srgbClr val="FF0000"/>
                </a:solidFill>
              </a:rPr>
              <a:t/>
            </a:r>
            <a:br>
              <a:rPr lang="en-US" sz="3000" b="1" dirty="0" smtClean="0">
                <a:solidFill>
                  <a:srgbClr val="FF0000"/>
                </a:solidFill>
              </a:rPr>
            </a:br>
            <a:r>
              <a:rPr lang="en-US" sz="3000" b="1" dirty="0" smtClean="0">
                <a:solidFill>
                  <a:srgbClr val="FF0000"/>
                </a:solidFill>
              </a:rPr>
              <a:t>Functions</a:t>
            </a:r>
            <a:r>
              <a:rPr lang="en-US" sz="3000" b="1" dirty="0">
                <a:solidFill>
                  <a:srgbClr val="FF0000"/>
                </a:solidFill>
              </a:rPr>
              <a:t>: Definitions and </a:t>
            </a:r>
            <a:r>
              <a:rPr lang="en-US" sz="3000" b="1" dirty="0" smtClean="0">
                <a:solidFill>
                  <a:srgbClr val="FF0000"/>
                </a:solidFill>
              </a:rPr>
              <a:t>Declaration</a:t>
            </a:r>
            <a:r>
              <a:rPr lang="en-US" sz="3000" b="1" dirty="0">
                <a:solidFill>
                  <a:srgbClr val="FF0000"/>
                </a:solidFill>
              </a:rPr>
              <a:t/>
            </a:r>
            <a:br>
              <a:rPr lang="en-US" sz="3000" b="1" dirty="0">
                <a:solidFill>
                  <a:srgbClr val="FF0000"/>
                </a:solidFill>
              </a:rPr>
            </a:br>
            <a:endParaRPr lang="en-US" sz="3000" b="1" dirty="0">
              <a:solidFill>
                <a:srgbClr val="FF0000"/>
              </a:solidFill>
            </a:endParaRPr>
          </a:p>
        </p:txBody>
      </p:sp>
      <p:sp>
        <p:nvSpPr>
          <p:cNvPr id="8" name="TextBox 7"/>
          <p:cNvSpPr txBox="1"/>
          <p:nvPr/>
        </p:nvSpPr>
        <p:spPr>
          <a:xfrm>
            <a:off x="152400" y="1752600"/>
            <a:ext cx="8991600" cy="523220"/>
          </a:xfrm>
          <a:prstGeom prst="rect">
            <a:avLst/>
          </a:prstGeom>
          <a:noFill/>
        </p:spPr>
        <p:txBody>
          <a:bodyPr wrap="square" rtlCol="0">
            <a:spAutoFit/>
          </a:bodyPr>
          <a:lstStyle/>
          <a:p>
            <a:r>
              <a:rPr lang="en-AU" sz="2800" b="1" dirty="0"/>
              <a:t>Advantages of dividing program into </a:t>
            </a:r>
            <a:r>
              <a:rPr lang="en-AU" sz="2800" b="1" dirty="0" smtClean="0"/>
              <a:t>functions</a:t>
            </a:r>
            <a:endParaRPr lang="en-US" sz="2800" dirty="0"/>
          </a:p>
        </p:txBody>
      </p:sp>
      <p:sp>
        <p:nvSpPr>
          <p:cNvPr id="9" name="TextBox 8"/>
          <p:cNvSpPr txBox="1"/>
          <p:nvPr/>
        </p:nvSpPr>
        <p:spPr>
          <a:xfrm>
            <a:off x="0" y="2438400"/>
            <a:ext cx="9144000" cy="3581400"/>
          </a:xfrm>
          <a:prstGeom prst="rect">
            <a:avLst/>
          </a:prstGeom>
          <a:noFill/>
        </p:spPr>
        <p:txBody>
          <a:bodyPr wrap="square" rtlCol="0">
            <a:spAutoFit/>
          </a:bodyPr>
          <a:lstStyle/>
          <a:p>
            <a:endParaRPr lang="en-US" dirty="0"/>
          </a:p>
        </p:txBody>
      </p:sp>
      <p:sp>
        <p:nvSpPr>
          <p:cNvPr id="11" name="Rectangle 2"/>
          <p:cNvSpPr>
            <a:spLocks noChangeArrowheads="1"/>
          </p:cNvSpPr>
          <p:nvPr/>
        </p:nvSpPr>
        <p:spPr bwMode="auto">
          <a:xfrm>
            <a:off x="0" y="2343243"/>
            <a:ext cx="89916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Reusability</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of code. Functions once defined can be used any several times.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Abstraction</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 o use any function you only need is name and arguments it accepts. You need not to know how it works internally.</a:t>
            </a:r>
          </a:p>
          <a:p>
            <a:pPr lvl="0" eaLnBrk="0" fontAlgn="base" hangingPunct="0">
              <a:spcBef>
                <a:spcPct val="0"/>
              </a:spcBef>
              <a:spcAft>
                <a:spcPct val="0"/>
              </a:spcAft>
              <a:buFontTx/>
              <a:buChar char="•"/>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AU" sz="2000" b="1" dirty="0" smtClean="0">
                <a:latin typeface="Times New Roman" panose="02020603050405020304" pitchFamily="18" charset="0"/>
                <a:cs typeface="Times New Roman" panose="02020603050405020304" pitchFamily="18" charset="0"/>
              </a:rPr>
              <a:t>Modular </a:t>
            </a:r>
            <a:r>
              <a:rPr lang="en-AU" sz="2000" b="1" dirty="0">
                <a:latin typeface="Times New Roman" panose="02020603050405020304" pitchFamily="18" charset="0"/>
                <a:cs typeface="Times New Roman" panose="02020603050405020304" pitchFamily="18" charset="0"/>
              </a:rPr>
              <a:t>design</a:t>
            </a:r>
            <a:r>
              <a:rPr lang="en-AU" sz="2000" dirty="0">
                <a:latin typeface="Times New Roman" panose="02020603050405020304" pitchFamily="18" charset="0"/>
                <a:cs typeface="Times New Roman" panose="02020603050405020304" pitchFamily="18" charset="0"/>
              </a:rPr>
              <a:t> of code</a:t>
            </a:r>
            <a:r>
              <a:rPr lang="en-AU" sz="2000" dirty="0" smtClean="0">
                <a:latin typeface="Times New Roman" panose="02020603050405020304" pitchFamily="18" charset="0"/>
                <a:cs typeface="Times New Roman" panose="02020603050405020304" pitchFamily="18" charset="0"/>
              </a:rPr>
              <a:t>. </a:t>
            </a:r>
            <a:r>
              <a:rPr lang="en-AU" sz="2000" dirty="0">
                <a:latin typeface="Times New Roman" panose="02020603050405020304" pitchFamily="18" charset="0"/>
                <a:cs typeface="Times New Roman" panose="02020603050405020304" pitchFamily="18" charset="0"/>
              </a:rPr>
              <a:t>Function </a:t>
            </a:r>
            <a:r>
              <a:rPr lang="en-AU" sz="2000" dirty="0" smtClean="0">
                <a:latin typeface="Times New Roman" panose="02020603050405020304" pitchFamily="18" charset="0"/>
                <a:cs typeface="Times New Roman" panose="02020603050405020304" pitchFamily="18" charset="0"/>
              </a:rPr>
              <a:t>allows. </a:t>
            </a:r>
            <a:r>
              <a:rPr lang="en-AU" sz="2000" dirty="0">
                <a:latin typeface="Times New Roman" panose="02020603050405020304" pitchFamily="18" charset="0"/>
                <a:cs typeface="Times New Roman" panose="02020603050405020304" pitchFamily="18" charset="0"/>
              </a:rPr>
              <a:t>We can divide program into small </a:t>
            </a:r>
            <a:r>
              <a:rPr lang="en-AU" sz="2000" dirty="0" smtClean="0">
                <a:latin typeface="Times New Roman" panose="02020603050405020304" pitchFamily="18" charset="0"/>
                <a:cs typeface="Times New Roman" panose="02020603050405020304" pitchFamily="18" charset="0"/>
              </a:rPr>
              <a:t>modules</a:t>
            </a:r>
            <a:r>
              <a:rPr lang="en-US" sz="2000" dirty="0" smtClean="0">
                <a:latin typeface="Times New Roman" panose="02020603050405020304" pitchFamily="18" charset="0"/>
                <a:cs typeface="Times New Roman" panose="02020603050405020304" pitchFamily="18" charset="0"/>
              </a:rPr>
              <a:t>.</a:t>
            </a:r>
            <a:r>
              <a:rPr lang="en-AU" sz="2000" dirty="0">
                <a:latin typeface="Times New Roman" panose="02020603050405020304" pitchFamily="18" charset="0"/>
                <a:cs typeface="Times New Roman" panose="02020603050405020304" pitchFamily="18" charset="0"/>
              </a:rPr>
              <a:t> Modular programming leads to better code readability, maintenance and </a:t>
            </a:r>
            <a:r>
              <a:rPr lang="en-AU" sz="2000" dirty="0" smtClean="0">
                <a:latin typeface="Times New Roman" panose="02020603050405020304" pitchFamily="18" charset="0"/>
                <a:cs typeface="Times New Roman" panose="02020603050405020304" pitchFamily="18" charset="0"/>
              </a:rPr>
              <a:t>reusability</a:t>
            </a:r>
          </a:p>
          <a:p>
            <a:pPr lvl="0" eaLnBrk="0" fontAlgn="base" hangingPunct="0">
              <a:spcBef>
                <a:spcPct val="0"/>
              </a:spcBef>
              <a:spcAft>
                <a:spcPct val="0"/>
              </a:spcAft>
              <a:buFontTx/>
              <a:buChar char="•"/>
            </a:pPr>
            <a:endParaRPr lang="en-AU" sz="2000"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AU" sz="2000" b="1" dirty="0" smtClean="0">
                <a:latin typeface="Times New Roman" panose="02020603050405020304" pitchFamily="18" charset="0"/>
                <a:cs typeface="Times New Roman" panose="02020603050405020304" pitchFamily="18" charset="0"/>
              </a:rPr>
              <a:t>Programs</a:t>
            </a:r>
            <a:r>
              <a:rPr lang="en-AU" sz="2000" dirty="0" smtClean="0">
                <a:latin typeface="Times New Roman" panose="02020603050405020304" pitchFamily="18" charset="0"/>
                <a:cs typeface="Times New Roman" panose="02020603050405020304" pitchFamily="18" charset="0"/>
              </a:rPr>
              <a:t> </a:t>
            </a:r>
            <a:r>
              <a:rPr lang="en-AU" sz="2000" b="1" dirty="0">
                <a:latin typeface="Times New Roman" panose="02020603050405020304" pitchFamily="18" charset="0"/>
                <a:cs typeface="Times New Roman" panose="02020603050405020304" pitchFamily="18" charset="0"/>
              </a:rPr>
              <a:t>easier to write </a:t>
            </a:r>
            <a:r>
              <a:rPr lang="en-AU" sz="2000" dirty="0" smtClean="0">
                <a:latin typeface="Times New Roman" panose="02020603050405020304" pitchFamily="18" charset="0"/>
                <a:cs typeface="Times New Roman" panose="02020603050405020304" pitchFamily="18" charset="0"/>
              </a:rPr>
              <a:t>using </a:t>
            </a:r>
            <a:r>
              <a:rPr lang="en-AU" sz="2000" dirty="0">
                <a:latin typeface="Times New Roman" panose="02020603050405020304" pitchFamily="18" charset="0"/>
                <a:cs typeface="Times New Roman" panose="02020603050405020304" pitchFamily="18" charset="0"/>
              </a:rPr>
              <a:t>functions. You can write code for separate task individually in separate </a:t>
            </a:r>
            <a:r>
              <a:rPr lang="en-AU" sz="2000" dirty="0" smtClean="0">
                <a:latin typeface="Times New Roman" panose="02020603050405020304" pitchFamily="18" charset="0"/>
                <a:cs typeface="Times New Roman" panose="02020603050405020304" pitchFamily="18" charset="0"/>
              </a:rPr>
              <a:t>function.</a:t>
            </a:r>
          </a:p>
          <a:p>
            <a:pPr lvl="0" eaLnBrk="0" fontAlgn="base" hangingPunct="0">
              <a:spcBef>
                <a:spcPct val="0"/>
              </a:spcBef>
              <a:spcAft>
                <a:spcPct val="0"/>
              </a:spcAft>
              <a:buFontTx/>
              <a:buChar char="•"/>
            </a:pPr>
            <a:endParaRPr lang="en-AU" sz="2000"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AU" sz="2000" b="1" dirty="0" smtClean="0">
                <a:latin typeface="Times New Roman" panose="02020603050405020304" pitchFamily="18" charset="0"/>
                <a:cs typeface="Times New Roman" panose="02020603050405020304" pitchFamily="18" charset="0"/>
              </a:rPr>
              <a:t>Maintenance </a:t>
            </a:r>
            <a:r>
              <a:rPr lang="en-AU" sz="2000" b="1" dirty="0">
                <a:latin typeface="Times New Roman" panose="02020603050405020304" pitchFamily="18" charset="0"/>
                <a:cs typeface="Times New Roman" panose="02020603050405020304" pitchFamily="18" charset="0"/>
              </a:rPr>
              <a:t>and debugging</a:t>
            </a:r>
            <a:r>
              <a:rPr lang="en-AU" sz="2000" dirty="0">
                <a:latin typeface="Times New Roman" panose="02020603050405020304" pitchFamily="18" charset="0"/>
                <a:cs typeface="Times New Roman" panose="02020603050405020304" pitchFamily="18" charset="0"/>
              </a:rPr>
              <a:t> </a:t>
            </a:r>
            <a:r>
              <a:rPr lang="en-AU" sz="2000" dirty="0" smtClean="0">
                <a:latin typeface="Times New Roman" panose="02020603050405020304" pitchFamily="18" charset="0"/>
                <a:cs typeface="Times New Roman" panose="02020603050405020304" pitchFamily="18" charset="0"/>
              </a:rPr>
              <a:t>  of code is </a:t>
            </a:r>
            <a:r>
              <a:rPr lang="en-AU" sz="2000" dirty="0">
                <a:latin typeface="Times New Roman" panose="02020603050405020304" pitchFamily="18" charset="0"/>
                <a:cs typeface="Times New Roman" panose="02020603050405020304" pitchFamily="18" charset="0"/>
              </a:rPr>
              <a:t>easier. In case of errors in a function, you only need to debug that particular function instead of debugging entire program.</a:t>
            </a:r>
            <a:endParaRPr lang="en-AU" sz="2000"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650677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4230</TotalTime>
  <Words>5232</Words>
  <Application>Microsoft Office PowerPoint</Application>
  <PresentationFormat>On-screen Show (4:3)</PresentationFormat>
  <Paragraphs>941</Paragraphs>
  <Slides>67</Slides>
  <Notes>3</Notes>
  <HiddenSlides>0</HiddenSlides>
  <MMClips>0</MMClips>
  <ScaleCrop>false</ScaleCrop>
  <HeadingPairs>
    <vt:vector size="6" baseType="variant">
      <vt:variant>
        <vt:lpstr>Fonts Used</vt:lpstr>
      </vt:variant>
      <vt:variant>
        <vt:i4>7</vt:i4>
      </vt:variant>
      <vt:variant>
        <vt:lpstr>Theme</vt:lpstr>
      </vt:variant>
      <vt:variant>
        <vt:i4>12</vt:i4>
      </vt:variant>
      <vt:variant>
        <vt:lpstr>Slide Titles</vt:lpstr>
      </vt:variant>
      <vt:variant>
        <vt:i4>67</vt:i4>
      </vt:variant>
    </vt:vector>
  </HeadingPairs>
  <TitlesOfParts>
    <vt:vector size="86" baseType="lpstr">
      <vt:lpstr>Arial Unicode MS</vt:lpstr>
      <vt:lpstr>Arial</vt:lpstr>
      <vt:lpstr>Calibri</vt:lpstr>
      <vt:lpstr>Calibri Light</vt:lpstr>
      <vt:lpstr>Courier New</vt:lpstr>
      <vt:lpstr>Times New Roman</vt:lpstr>
      <vt:lpstr>Wingdings</vt:lpstr>
      <vt:lpstr>1_Office Theme</vt:lpstr>
      <vt:lpstr>Office Theme</vt:lpstr>
      <vt:lpstr>2_Office Theme</vt:lpstr>
      <vt:lpstr>3_Office Theme</vt:lpstr>
      <vt:lpstr>4_Office Theme</vt:lpstr>
      <vt:lpstr>5_Office Theme</vt:lpstr>
      <vt:lpstr>6_Office Theme</vt:lpstr>
      <vt:lpstr>7_Office Theme</vt:lpstr>
      <vt:lpstr>8_Office Theme</vt:lpstr>
      <vt:lpstr>9_Office Theme</vt:lpstr>
      <vt:lpstr>10_Office Theme</vt:lpstr>
      <vt:lpstr>11_Office Theme</vt:lpstr>
      <vt:lpstr>PowerPoint Presentation</vt:lpstr>
      <vt:lpstr> Objectives</vt:lpstr>
      <vt:lpstr>Functions-C’s Building Blocks</vt:lpstr>
      <vt:lpstr> Introduction to structured Programming </vt:lpstr>
      <vt:lpstr>Structured Programming Concepts</vt:lpstr>
      <vt:lpstr>Case Study -1:ATM System</vt:lpstr>
      <vt:lpstr>ATM-System</vt:lpstr>
      <vt:lpstr> Functions: Definitions and Declaration </vt:lpstr>
      <vt:lpstr> Functions: Definitions and Declaration </vt:lpstr>
      <vt:lpstr> Functions: Definitions and Declaration </vt:lpstr>
      <vt:lpstr> Functions: Definitions and Declaration </vt:lpstr>
      <vt:lpstr> Functions: Definitions and Declaration </vt:lpstr>
      <vt:lpstr>PowerPoint Presentation</vt:lpstr>
      <vt:lpstr>Code Reusability</vt:lpstr>
      <vt:lpstr>Code Reusability</vt:lpstr>
      <vt:lpstr>Information Hiding</vt:lpstr>
      <vt:lpstr>Types of Functions</vt:lpstr>
      <vt:lpstr>User-Defined Functions</vt:lpstr>
      <vt:lpstr>Types of User-Defined Functions</vt:lpstr>
      <vt:lpstr>PowerPoint Presentation</vt:lpstr>
      <vt:lpstr>PowerPoint Presentation</vt:lpstr>
      <vt:lpstr>PowerPoint Presentation</vt:lpstr>
      <vt:lpstr>Functions with  no arguments and with  return value </vt:lpstr>
      <vt:lpstr>PowerPoint Presentation</vt:lpstr>
      <vt:lpstr>PowerPoint Presentation</vt:lpstr>
      <vt:lpstr>Types of Functions</vt:lpstr>
      <vt:lpstr>Types of Functions</vt:lpstr>
      <vt:lpstr>Standard Library Functions</vt:lpstr>
      <vt:lpstr> Math Library Functions</vt:lpstr>
      <vt:lpstr>PowerPoint Presentation</vt:lpstr>
      <vt:lpstr>Function sqrt as a “Black Box”</vt:lpstr>
      <vt:lpstr>Finding the Area and Circumference of a Circle</vt:lpstr>
      <vt:lpstr>PowerPoint Presentation</vt:lpstr>
      <vt:lpstr>PowerPoint Presentation</vt:lpstr>
      <vt:lpstr>PowerPoint Presentation</vt:lpstr>
      <vt:lpstr>Computing the Weight of a Batch of Flat Washers</vt:lpstr>
      <vt:lpstr>PowerPoint Presentation</vt:lpstr>
      <vt:lpstr>PowerPoint Presentation</vt:lpstr>
      <vt:lpstr>PowerPoint Presentation</vt:lpstr>
      <vt:lpstr>PowerPoint Presentation</vt:lpstr>
      <vt:lpstr>PowerPoint Presentation</vt:lpstr>
      <vt:lpstr>Function Prototypes</vt:lpstr>
      <vt:lpstr>Function Prototypes</vt:lpstr>
      <vt:lpstr>Function Prototypes</vt:lpstr>
      <vt:lpstr>Function Prototypes</vt:lpstr>
      <vt:lpstr>PowerPoint Presentation</vt:lpstr>
      <vt:lpstr>Function Prototypes</vt:lpstr>
      <vt:lpstr>Function Calls</vt:lpstr>
      <vt:lpstr>Function Calls</vt:lpstr>
      <vt:lpstr>Function Calls</vt:lpstr>
      <vt:lpstr>Variable Scope</vt:lpstr>
      <vt:lpstr>Variable Scope</vt:lpstr>
      <vt:lpstr>Global Scope</vt:lpstr>
      <vt:lpstr>Global Scope</vt:lpstr>
      <vt:lpstr>Lesson-3: Assignments and Group Project</vt:lpstr>
      <vt:lpstr>END OF LESSON3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Kathy</dc:creator>
  <cp:lastModifiedBy>Sunday</cp:lastModifiedBy>
  <cp:revision>260</cp:revision>
  <dcterms:created xsi:type="dcterms:W3CDTF">2015-09-28T20:03:08Z</dcterms:created>
  <dcterms:modified xsi:type="dcterms:W3CDTF">2018-09-30T15:52:53Z</dcterms:modified>
</cp:coreProperties>
</file>